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10018A-DAD1-4BFD-A21B-963CF04A56AE}">
  <a:tblStyle styleId="{6510018A-DAD1-4BFD-A21B-963CF04A56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d59f75f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d59f75f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d59f75f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d59f75f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d59f75f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d59f75f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d59f75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d59f75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d59f75f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d59f75f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d59f75f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d59f75f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d59f75f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d59f75f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d64a560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d64a560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d64a560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d64a560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d64a560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d64a560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81556201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81556201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d64a560b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d64a560b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d64a560b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d64a560b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d64a560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d64a560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d64a560b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d64a560b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fd64a560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fd64a560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993f7a8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993f7a8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d59f75f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d59f75f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d59f75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d59f75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d59f75f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d59f75f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03887c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03887c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d59f75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d59f75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03887cb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03887cb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 Id="rId10" Type="http://schemas.openxmlformats.org/officeDocument/2006/relationships/image" Target="../media/image6.png"/><Relationship Id="rId9"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a:t>
            </a:r>
            <a:endParaRPr/>
          </a:p>
          <a:p>
            <a:pPr indent="0" lvl="0" marL="0" rtl="0" algn="l">
              <a:spcBef>
                <a:spcPts val="0"/>
              </a:spcBef>
              <a:spcAft>
                <a:spcPts val="0"/>
              </a:spcAft>
              <a:buNone/>
            </a:pPr>
            <a:r>
              <a:rPr lang="en"/>
              <a:t>EDA on Airbnb booking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1760"/>
              <a:t>By</a:t>
            </a:r>
            <a:endParaRPr b="1" sz="1760"/>
          </a:p>
          <a:p>
            <a:pPr indent="0" lvl="0" marL="0" rtl="0" algn="ctr">
              <a:lnSpc>
                <a:spcPct val="80000"/>
              </a:lnSpc>
              <a:spcBef>
                <a:spcPts val="0"/>
              </a:spcBef>
              <a:spcAft>
                <a:spcPts val="0"/>
              </a:spcAft>
              <a:buSzPts val="935"/>
              <a:buNone/>
            </a:pPr>
            <a:r>
              <a:rPr b="1" lang="en" sz="1760"/>
              <a:t>Chetan Prakash</a:t>
            </a:r>
            <a:endParaRPr b="1" sz="1760"/>
          </a:p>
        </p:txBody>
      </p:sp>
      <p:pic>
        <p:nvPicPr>
          <p:cNvPr id="88" name="Google Shape;88;p13"/>
          <p:cNvPicPr preferRelativeResize="0"/>
          <p:nvPr/>
        </p:nvPicPr>
        <p:blipFill>
          <a:blip r:embed="rId3">
            <a:alphaModFix/>
          </a:blip>
          <a:stretch>
            <a:fillRect/>
          </a:stretch>
        </p:blipFill>
        <p:spPr>
          <a:xfrm>
            <a:off x="7827450" y="603250"/>
            <a:ext cx="1083725" cy="1083725"/>
          </a:xfrm>
          <a:prstGeom prst="rect">
            <a:avLst/>
          </a:prstGeom>
          <a:noFill/>
          <a:ln>
            <a:noFill/>
          </a:ln>
        </p:spPr>
      </p:pic>
      <p:pic>
        <p:nvPicPr>
          <p:cNvPr id="89" name="Google Shape;89;p13"/>
          <p:cNvPicPr preferRelativeResize="0"/>
          <p:nvPr/>
        </p:nvPicPr>
        <p:blipFill>
          <a:blip r:embed="rId4">
            <a:alphaModFix/>
          </a:blip>
          <a:stretch>
            <a:fillRect/>
          </a:stretch>
        </p:blipFill>
        <p:spPr>
          <a:xfrm>
            <a:off x="954625" y="3058575"/>
            <a:ext cx="1963093" cy="166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79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 Manhattan neighbourhood </a:t>
            </a:r>
            <a:r>
              <a:rPr lang="en"/>
              <a:t>preferred</a:t>
            </a:r>
            <a:r>
              <a:rPr lang="en"/>
              <a:t> over other neighbourhood :-</a:t>
            </a:r>
            <a:endParaRPr/>
          </a:p>
        </p:txBody>
      </p:sp>
      <p:sp>
        <p:nvSpPr>
          <p:cNvPr id="154" name="Google Shape;154;p22"/>
          <p:cNvSpPr txBox="1"/>
          <p:nvPr>
            <p:ph idx="1" type="body"/>
          </p:nvPr>
        </p:nvSpPr>
        <p:spPr>
          <a:xfrm>
            <a:off x="727650" y="223992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we can see through our analysis that </a:t>
            </a:r>
            <a:r>
              <a:rPr lang="en"/>
              <a:t>people prefer more Manhattan neighbourhood location compares to other location.</a:t>
            </a:r>
            <a:endParaRPr/>
          </a:p>
          <a:p>
            <a:pPr indent="-311150" lvl="0" marL="457200" rtl="0" algn="l">
              <a:lnSpc>
                <a:spcPct val="150000"/>
              </a:lnSpc>
              <a:spcBef>
                <a:spcPts val="0"/>
              </a:spcBef>
              <a:spcAft>
                <a:spcPts val="0"/>
              </a:spcAft>
              <a:buSzPts val="1300"/>
              <a:buChar char="●"/>
            </a:pPr>
            <a:r>
              <a:rPr lang="en"/>
              <a:t>Manhattan                                             21661</a:t>
            </a:r>
            <a:endParaRPr/>
          </a:p>
          <a:p>
            <a:pPr indent="-311150" lvl="0" marL="457200" rtl="0" algn="l">
              <a:lnSpc>
                <a:spcPct val="150000"/>
              </a:lnSpc>
              <a:spcBef>
                <a:spcPts val="0"/>
              </a:spcBef>
              <a:spcAft>
                <a:spcPts val="0"/>
              </a:spcAft>
              <a:buSzPts val="1300"/>
              <a:buChar char="●"/>
            </a:pPr>
            <a:r>
              <a:rPr lang="en"/>
              <a:t>Brooklyn                                                 20104</a:t>
            </a:r>
            <a:endParaRPr/>
          </a:p>
          <a:p>
            <a:pPr indent="-311150" lvl="0" marL="457200" rtl="0" algn="l">
              <a:lnSpc>
                <a:spcPct val="150000"/>
              </a:lnSpc>
              <a:spcBef>
                <a:spcPts val="0"/>
              </a:spcBef>
              <a:spcAft>
                <a:spcPts val="0"/>
              </a:spcAft>
              <a:buSzPts val="1300"/>
              <a:buChar char="●"/>
            </a:pPr>
            <a:r>
              <a:rPr lang="en"/>
              <a:t>Queens                                                       5666</a:t>
            </a:r>
            <a:endParaRPr/>
          </a:p>
          <a:p>
            <a:pPr indent="-311150" lvl="0" marL="457200" rtl="0" algn="l">
              <a:lnSpc>
                <a:spcPct val="150000"/>
              </a:lnSpc>
              <a:spcBef>
                <a:spcPts val="0"/>
              </a:spcBef>
              <a:spcAft>
                <a:spcPts val="0"/>
              </a:spcAft>
              <a:buSzPts val="1300"/>
              <a:buChar char="●"/>
            </a:pPr>
            <a:r>
              <a:rPr lang="en"/>
              <a:t>Bronx                                                           1091</a:t>
            </a:r>
            <a:endParaRPr/>
          </a:p>
          <a:p>
            <a:pPr indent="-311150" lvl="0" marL="457200" rtl="0" algn="l">
              <a:lnSpc>
                <a:spcPct val="150000"/>
              </a:lnSpc>
              <a:spcBef>
                <a:spcPts val="0"/>
              </a:spcBef>
              <a:spcAft>
                <a:spcPts val="0"/>
              </a:spcAft>
              <a:buSzPts val="1300"/>
              <a:buChar char="●"/>
            </a:pPr>
            <a:r>
              <a:rPr lang="en"/>
              <a:t>Staten Island                                              373</a:t>
            </a:r>
            <a:endParaRPr/>
          </a:p>
        </p:txBody>
      </p:sp>
      <p:sp>
        <p:nvSpPr>
          <p:cNvPr id="155" name="Google Shape;155;p22"/>
          <p:cNvSpPr/>
          <p:nvPr/>
        </p:nvSpPr>
        <p:spPr>
          <a:xfrm>
            <a:off x="2723425" y="29785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2723425" y="32833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2723425" y="35881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2723425" y="38929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2723425" y="4197725"/>
            <a:ext cx="303000" cy="12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rating hotel according to their price :-	</a:t>
            </a:r>
            <a:endParaRPr/>
          </a:p>
        </p:txBody>
      </p:sp>
      <p:sp>
        <p:nvSpPr>
          <p:cNvPr id="165" name="Google Shape;165;p23"/>
          <p:cNvSpPr txBox="1"/>
          <p:nvPr>
            <p:ph idx="1" type="body"/>
          </p:nvPr>
        </p:nvSpPr>
        <p:spPr>
          <a:xfrm>
            <a:off x="729450" y="2078875"/>
            <a:ext cx="3842700" cy="2804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we can see from this analysis that generally people reviews those hotel who have less price.</a:t>
            </a:r>
            <a:endParaRPr/>
          </a:p>
          <a:p>
            <a:pPr indent="-311150" lvl="0" marL="457200" rtl="0" algn="l">
              <a:lnSpc>
                <a:spcPct val="150000"/>
              </a:lnSpc>
              <a:spcBef>
                <a:spcPts val="0"/>
              </a:spcBef>
              <a:spcAft>
                <a:spcPts val="0"/>
              </a:spcAft>
              <a:buSzPts val="1300"/>
              <a:buChar char="●"/>
            </a:pPr>
            <a:r>
              <a:rPr lang="en"/>
              <a:t>From 1st bar that price is around 1000 whose reviews is 0 and at 3rd bar price is again </a:t>
            </a:r>
            <a:r>
              <a:rPr lang="en"/>
              <a:t>around</a:t>
            </a:r>
            <a:r>
              <a:rPr lang="en"/>
              <a:t> 1000 rupees whose reviews is 0.02.</a:t>
            </a:r>
            <a:endParaRPr/>
          </a:p>
        </p:txBody>
      </p:sp>
      <p:pic>
        <p:nvPicPr>
          <p:cNvPr id="166" name="Google Shape;166;p23"/>
          <p:cNvPicPr preferRelativeResize="0"/>
          <p:nvPr/>
        </p:nvPicPr>
        <p:blipFill>
          <a:blip r:embed="rId3">
            <a:alphaModFix/>
          </a:blip>
          <a:stretch>
            <a:fillRect/>
          </a:stretch>
        </p:blipFill>
        <p:spPr>
          <a:xfrm>
            <a:off x="4937125" y="1856875"/>
            <a:ext cx="4103150" cy="313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ppt_w</p:attrName>
                                        </p:attrNameLst>
                                      </p:cBhvr>
                                      <p:tavLst>
                                        <p:tav fmla="" tm="0">
                                          <p:val>
                                            <p:strVal val="0"/>
                                          </p:val>
                                        </p:tav>
                                        <p:tav fmla="" tm="100000">
                                          <p:val>
                                            <p:strVal val="#ppt_w"/>
                                          </p:val>
                                        </p:tav>
                                      </p:tavLst>
                                    </p:anim>
                                    <p:anim calcmode="lin" valueType="num">
                                      <p:cBhvr additive="base">
                                        <p:cTn dur="1000"/>
                                        <p:tgtEl>
                                          <p:spTgt spid="1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75775" y="1282550"/>
            <a:ext cx="8742300" cy="79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each neighbourhood count how many of them prefer the same location :-</a:t>
            </a:r>
            <a:endParaRPr/>
          </a:p>
        </p:txBody>
      </p:sp>
      <p:graphicFrame>
        <p:nvGraphicFramePr>
          <p:cNvPr id="172" name="Google Shape;172;p24"/>
          <p:cNvGraphicFramePr/>
          <p:nvPr/>
        </p:nvGraphicFramePr>
        <p:xfrm>
          <a:off x="273300" y="2120225"/>
          <a:ext cx="3000000" cy="3000000"/>
        </p:xfrm>
        <a:graphic>
          <a:graphicData uri="http://schemas.openxmlformats.org/drawingml/2006/table">
            <a:tbl>
              <a:tblPr>
                <a:noFill/>
                <a:tableStyleId>{6510018A-DAD1-4BFD-A21B-963CF04A56AE}</a:tableStyleId>
              </a:tblPr>
              <a:tblGrid>
                <a:gridCol w="2149350"/>
                <a:gridCol w="2149350"/>
                <a:gridCol w="2149350"/>
                <a:gridCol w="2149350"/>
              </a:tblGrid>
              <a:tr h="554725">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host_name</a:t>
                      </a:r>
                      <a:endParaRPr/>
                    </a:p>
                  </a:txBody>
                  <a:tcPr marT="91425" marB="91425" marR="91425" marL="91425"/>
                </a:tc>
                <a:tc>
                  <a:txBody>
                    <a:bodyPr/>
                    <a:lstStyle/>
                    <a:p>
                      <a:pPr indent="0" lvl="0" marL="0" rtl="0" algn="l">
                        <a:spcBef>
                          <a:spcPts val="0"/>
                        </a:spcBef>
                        <a:spcAft>
                          <a:spcPts val="0"/>
                        </a:spcAft>
                        <a:buNone/>
                      </a:pPr>
                      <a:r>
                        <a:rPr lang="en"/>
                        <a:t>neighbourhood_group</a:t>
                      </a:r>
                      <a:endParaRPr/>
                    </a:p>
                  </a:txBody>
                  <a:tcPr marT="91425" marB="91425" marR="91425" marL="91425"/>
                </a:tc>
                <a:tc>
                  <a:txBody>
                    <a:bodyPr/>
                    <a:lstStyle/>
                    <a:p>
                      <a:pPr indent="0" lvl="0" marL="0" rtl="0" algn="l">
                        <a:spcBef>
                          <a:spcPts val="0"/>
                        </a:spcBef>
                        <a:spcAft>
                          <a:spcPts val="0"/>
                        </a:spcAft>
                        <a:buNone/>
                      </a:pPr>
                      <a:r>
                        <a:rPr lang="en"/>
                        <a:t>calculated_host_listing_count</a:t>
                      </a:r>
                      <a:endParaRPr/>
                    </a:p>
                  </a:txBody>
                  <a:tcPr marT="91425" marB="91425" marR="91425" marL="91425"/>
                </a:tc>
              </a:tr>
              <a:tr h="465825">
                <a:tc>
                  <a:txBody>
                    <a:bodyPr/>
                    <a:lstStyle/>
                    <a:p>
                      <a:pPr indent="0" lvl="0" marL="0" rtl="0" algn="l">
                        <a:spcBef>
                          <a:spcPts val="0"/>
                        </a:spcBef>
                        <a:spcAft>
                          <a:spcPts val="0"/>
                        </a:spcAft>
                        <a:buNone/>
                      </a:pPr>
                      <a:r>
                        <a:rPr lang="en"/>
                        <a:t>13217</a:t>
                      </a:r>
                      <a:endParaRPr/>
                    </a:p>
                  </a:txBody>
                  <a:tcPr marT="91425" marB="91425" marR="91425" marL="91425"/>
                </a:tc>
                <a:tc>
                  <a:txBody>
                    <a:bodyPr/>
                    <a:lstStyle/>
                    <a:p>
                      <a:pPr indent="0" lvl="0" marL="0" rtl="0" algn="l">
                        <a:spcBef>
                          <a:spcPts val="0"/>
                        </a:spcBef>
                        <a:spcAft>
                          <a:spcPts val="0"/>
                        </a:spcAft>
                        <a:buNone/>
                      </a:pPr>
                      <a:r>
                        <a:rPr lang="en"/>
                        <a:t>Sonder(NYC)</a:t>
                      </a:r>
                      <a:endParaRPr/>
                    </a:p>
                  </a:txBody>
                  <a:tcPr marT="91425" marB="91425" marR="91425" marL="91425"/>
                </a:tc>
                <a:tc>
                  <a:txBody>
                    <a:bodyPr/>
                    <a:lstStyle/>
                    <a:p>
                      <a:pPr indent="0" lvl="0" marL="0" rtl="0" algn="l">
                        <a:spcBef>
                          <a:spcPts val="0"/>
                        </a:spcBef>
                        <a:spcAft>
                          <a:spcPts val="0"/>
                        </a:spcAft>
                        <a:buNone/>
                      </a:pPr>
                      <a:r>
                        <a:rPr lang="en"/>
                        <a:t>Manhattan</a:t>
                      </a:r>
                      <a:endParaRPr/>
                    </a:p>
                  </a:txBody>
                  <a:tcPr marT="91425" marB="91425" marR="91425" marL="91425"/>
                </a:tc>
                <a:tc>
                  <a:txBody>
                    <a:bodyPr/>
                    <a:lstStyle/>
                    <a:p>
                      <a:pPr indent="0" lvl="0" marL="0" rtl="0" algn="l">
                        <a:spcBef>
                          <a:spcPts val="0"/>
                        </a:spcBef>
                        <a:spcAft>
                          <a:spcPts val="0"/>
                        </a:spcAft>
                        <a:buNone/>
                      </a:pPr>
                      <a:r>
                        <a:rPr lang="en"/>
                        <a:t>327</a:t>
                      </a:r>
                      <a:endParaRPr/>
                    </a:p>
                  </a:txBody>
                  <a:tcPr marT="91425" marB="91425" marR="91425" marL="91425"/>
                </a:tc>
              </a:tr>
              <a:tr h="465825">
                <a:tc>
                  <a:txBody>
                    <a:bodyPr/>
                    <a:lstStyle/>
                    <a:p>
                      <a:pPr indent="0" lvl="0" marL="0" rtl="0" algn="l">
                        <a:spcBef>
                          <a:spcPts val="0"/>
                        </a:spcBef>
                        <a:spcAft>
                          <a:spcPts val="0"/>
                        </a:spcAft>
                        <a:buNone/>
                      </a:pPr>
                      <a:r>
                        <a:rPr lang="en"/>
                        <a:t>1834</a:t>
                      </a:r>
                      <a:endParaRPr/>
                    </a:p>
                  </a:txBody>
                  <a:tcPr marT="91425" marB="91425" marR="91425" marL="91425"/>
                </a:tc>
                <a:tc>
                  <a:txBody>
                    <a:bodyPr/>
                    <a:lstStyle/>
                    <a:p>
                      <a:pPr indent="0" lvl="0" marL="0" rtl="0" algn="l">
                        <a:spcBef>
                          <a:spcPts val="0"/>
                        </a:spcBef>
                        <a:spcAft>
                          <a:spcPts val="0"/>
                        </a:spcAft>
                        <a:buNone/>
                      </a:pPr>
                      <a:r>
                        <a:rPr lang="en"/>
                        <a:t>Blueground</a:t>
                      </a:r>
                      <a:endParaRPr/>
                    </a:p>
                  </a:txBody>
                  <a:tcPr marT="91425" marB="91425" marR="91425" marL="91425"/>
                </a:tc>
                <a:tc>
                  <a:txBody>
                    <a:bodyPr/>
                    <a:lstStyle/>
                    <a:p>
                      <a:pPr indent="0" lvl="0" marL="0" rtl="0" algn="l">
                        <a:spcBef>
                          <a:spcPts val="0"/>
                        </a:spcBef>
                        <a:spcAft>
                          <a:spcPts val="0"/>
                        </a:spcAft>
                        <a:buNone/>
                      </a:pPr>
                      <a:r>
                        <a:rPr lang="en"/>
                        <a:t>Manhattan</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65825">
                <a:tc>
                  <a:txBody>
                    <a:bodyPr/>
                    <a:lstStyle/>
                    <a:p>
                      <a:pPr indent="0" lvl="0" marL="0" rtl="0" algn="l">
                        <a:spcBef>
                          <a:spcPts val="0"/>
                        </a:spcBef>
                        <a:spcAft>
                          <a:spcPts val="0"/>
                        </a:spcAft>
                        <a:buNone/>
                      </a:pPr>
                      <a:r>
                        <a:rPr lang="en"/>
                        <a:t>1833</a:t>
                      </a:r>
                      <a:endParaRPr/>
                    </a:p>
                  </a:txBody>
                  <a:tcPr marT="91425" marB="91425" marR="91425" marL="91425"/>
                </a:tc>
                <a:tc>
                  <a:txBody>
                    <a:bodyPr/>
                    <a:lstStyle/>
                    <a:p>
                      <a:pPr indent="0" lvl="0" marL="0" rtl="0" algn="l">
                        <a:spcBef>
                          <a:spcPts val="0"/>
                        </a:spcBef>
                        <a:spcAft>
                          <a:spcPts val="0"/>
                        </a:spcAft>
                        <a:buNone/>
                      </a:pPr>
                      <a:r>
                        <a:rPr lang="en"/>
                        <a:t>Blueground</a:t>
                      </a:r>
                      <a:endParaRPr/>
                    </a:p>
                  </a:txBody>
                  <a:tcPr marT="91425" marB="91425" marR="91425" marL="91425"/>
                </a:tc>
                <a:tc>
                  <a:txBody>
                    <a:bodyPr/>
                    <a:lstStyle/>
                    <a:p>
                      <a:pPr indent="0" lvl="0" marL="0" rtl="0" algn="l">
                        <a:spcBef>
                          <a:spcPts val="0"/>
                        </a:spcBef>
                        <a:spcAft>
                          <a:spcPts val="0"/>
                        </a:spcAft>
                        <a:buNone/>
                      </a:pPr>
                      <a:r>
                        <a:rPr lang="en"/>
                        <a:t>Brooklyn</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65825">
                <a:tc>
                  <a:txBody>
                    <a:bodyPr/>
                    <a:lstStyle/>
                    <a:p>
                      <a:pPr indent="0" lvl="0" marL="0" rtl="0" algn="l">
                        <a:spcBef>
                          <a:spcPts val="0"/>
                        </a:spcBef>
                        <a:spcAft>
                          <a:spcPts val="0"/>
                        </a:spcAft>
                        <a:buNone/>
                      </a:pPr>
                      <a:r>
                        <a:rPr lang="en"/>
                        <a:t>7275</a:t>
                      </a:r>
                      <a:endParaRPr/>
                    </a:p>
                  </a:txBody>
                  <a:tcPr marT="91425" marB="91425" marR="91425" marL="91425"/>
                </a:tc>
                <a:tc>
                  <a:txBody>
                    <a:bodyPr/>
                    <a:lstStyle/>
                    <a:p>
                      <a:pPr indent="0" lvl="0" marL="0" rtl="0" algn="l">
                        <a:spcBef>
                          <a:spcPts val="0"/>
                        </a:spcBef>
                        <a:spcAft>
                          <a:spcPts val="0"/>
                        </a:spcAft>
                        <a:buNone/>
                      </a:pPr>
                      <a:r>
                        <a:rPr lang="en"/>
                        <a:t>Kara</a:t>
                      </a:r>
                      <a:endParaRPr/>
                    </a:p>
                  </a:txBody>
                  <a:tcPr marT="91425" marB="91425" marR="91425" marL="91425"/>
                </a:tc>
                <a:tc>
                  <a:txBody>
                    <a:bodyPr/>
                    <a:lstStyle/>
                    <a:p>
                      <a:pPr indent="0" lvl="0" marL="0" rtl="0" algn="l">
                        <a:spcBef>
                          <a:spcPts val="0"/>
                        </a:spcBef>
                        <a:spcAft>
                          <a:spcPts val="0"/>
                        </a:spcAft>
                        <a:buNone/>
                      </a:pPr>
                      <a:r>
                        <a:rPr lang="en"/>
                        <a:t>Manhattan</a:t>
                      </a:r>
                      <a:endParaRPr/>
                    </a:p>
                  </a:txBody>
                  <a:tcPr marT="91425" marB="91425" marR="91425" marL="91425"/>
                </a:tc>
                <a:tc>
                  <a:txBody>
                    <a:bodyPr/>
                    <a:lstStyle/>
                    <a:p>
                      <a:pPr indent="0" lvl="0" marL="0" rtl="0" algn="l">
                        <a:spcBef>
                          <a:spcPts val="0"/>
                        </a:spcBef>
                        <a:spcAft>
                          <a:spcPts val="0"/>
                        </a:spcAft>
                        <a:buNone/>
                      </a:pPr>
                      <a:r>
                        <a:rPr lang="en"/>
                        <a:t>121</a:t>
                      </a:r>
                      <a:endParaRPr/>
                    </a:p>
                  </a:txBody>
                  <a:tcPr marT="91425" marB="91425" marR="91425" marL="91425"/>
                </a:tc>
              </a:tr>
              <a:tr h="465825">
                <a:tc>
                  <a:txBody>
                    <a:bodyPr/>
                    <a:lstStyle/>
                    <a:p>
                      <a:pPr indent="0" lvl="0" marL="0" rtl="0" algn="l">
                        <a:spcBef>
                          <a:spcPts val="0"/>
                        </a:spcBef>
                        <a:spcAft>
                          <a:spcPts val="0"/>
                        </a:spcAft>
                        <a:buNone/>
                      </a:pPr>
                      <a:r>
                        <a:rPr lang="en"/>
                        <a:t>7480</a:t>
                      </a:r>
                      <a:endParaRPr/>
                    </a:p>
                  </a:txBody>
                  <a:tcPr marT="91425" marB="91425" marR="91425" marL="91425"/>
                </a:tc>
                <a:tc>
                  <a:txBody>
                    <a:bodyPr/>
                    <a:lstStyle/>
                    <a:p>
                      <a:pPr indent="0" lvl="0" marL="0" rtl="0" algn="l">
                        <a:spcBef>
                          <a:spcPts val="0"/>
                        </a:spcBef>
                        <a:spcAft>
                          <a:spcPts val="0"/>
                        </a:spcAft>
                        <a:buNone/>
                      </a:pPr>
                      <a:r>
                        <a:rPr lang="en"/>
                        <a:t>Kazuya</a:t>
                      </a:r>
                      <a:endParaRPr/>
                    </a:p>
                  </a:txBody>
                  <a:tcPr marT="91425" marB="91425" marR="91425" marL="91425"/>
                </a:tc>
                <a:tc>
                  <a:txBody>
                    <a:bodyPr/>
                    <a:lstStyle/>
                    <a:p>
                      <a:pPr indent="0" lvl="0" marL="0" rtl="0" algn="l">
                        <a:spcBef>
                          <a:spcPts val="0"/>
                        </a:spcBef>
                        <a:spcAft>
                          <a:spcPts val="0"/>
                        </a:spcAft>
                        <a:buNone/>
                      </a:pPr>
                      <a:r>
                        <a:rPr lang="en"/>
                        <a:t>Queens</a:t>
                      </a:r>
                      <a:endParaRPr/>
                    </a:p>
                  </a:txBody>
                  <a:tcPr marT="91425" marB="91425" marR="91425" marL="91425"/>
                </a:tc>
                <a:tc>
                  <a:txBody>
                    <a:bodyPr/>
                    <a:lstStyle/>
                    <a:p>
                      <a:pPr indent="0" lvl="0" marL="0" rtl="0" algn="l">
                        <a:spcBef>
                          <a:spcPts val="0"/>
                        </a:spcBef>
                        <a:spcAft>
                          <a:spcPts val="0"/>
                        </a:spcAft>
                        <a:buNone/>
                      </a:pPr>
                      <a:r>
                        <a:rPr lang="en"/>
                        <a:t>103</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273300" y="1280775"/>
            <a:ext cx="85974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88"/>
              <a:t>Minimum neights people should pay per location acc to price :-</a:t>
            </a:r>
            <a:endParaRPr sz="1588"/>
          </a:p>
        </p:txBody>
      </p:sp>
      <p:graphicFrame>
        <p:nvGraphicFramePr>
          <p:cNvPr id="178" name="Google Shape;178;p25"/>
          <p:cNvGraphicFramePr/>
          <p:nvPr/>
        </p:nvGraphicFramePr>
        <p:xfrm>
          <a:off x="273300" y="1731850"/>
          <a:ext cx="3000000" cy="3000000"/>
        </p:xfrm>
        <a:graphic>
          <a:graphicData uri="http://schemas.openxmlformats.org/drawingml/2006/table">
            <a:tbl>
              <a:tblPr>
                <a:noFill/>
                <a:tableStyleId>{6510018A-DAD1-4BFD-A21B-963CF04A56AE}</a:tableStyleId>
              </a:tblPr>
              <a:tblGrid>
                <a:gridCol w="2149350"/>
                <a:gridCol w="2149350"/>
                <a:gridCol w="2149350"/>
                <a:gridCol w="2149350"/>
              </a:tblGrid>
              <a:tr h="554725">
                <a:tc>
                  <a:txBody>
                    <a:bodyPr/>
                    <a:lstStyle/>
                    <a:p>
                      <a:pPr indent="0" lvl="0" marL="0" rtl="0" algn="l">
                        <a:spcBef>
                          <a:spcPts val="0"/>
                        </a:spcBef>
                        <a:spcAft>
                          <a:spcPts val="0"/>
                        </a:spcAft>
                        <a:buNone/>
                      </a:pPr>
                      <a:r>
                        <a:rPr lang="en"/>
                        <a:t>Index</a:t>
                      </a:r>
                      <a:endParaRPr/>
                    </a:p>
                  </a:txBody>
                  <a:tcPr marT="91425" marB="91425" marR="91425" marL="91425"/>
                </a:tc>
                <a:tc>
                  <a:txBody>
                    <a:bodyPr/>
                    <a:lstStyle/>
                    <a:p>
                      <a:pPr indent="0" lvl="0" marL="0" rtl="0" algn="l">
                        <a:spcBef>
                          <a:spcPts val="0"/>
                        </a:spcBef>
                        <a:spcAft>
                          <a:spcPts val="0"/>
                        </a:spcAft>
                        <a:buNone/>
                      </a:pPr>
                      <a:r>
                        <a:rPr lang="en"/>
                        <a:t>Minimum_neights</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Price</a:t>
                      </a:r>
                      <a:endParaRPr/>
                    </a:p>
                  </a:txBody>
                  <a:tcPr marT="91425" marB="91425" marR="91425" marL="91425"/>
                </a:tc>
              </a:tr>
              <a:tr h="46582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null</a:t>
                      </a:r>
                      <a:endParaRPr/>
                    </a:p>
                  </a:txBody>
                  <a:tcPr marT="91425" marB="91425" marR="91425" marL="91425"/>
                </a:tc>
                <a:tc>
                  <a:txBody>
                    <a:bodyPr/>
                    <a:lstStyle/>
                    <a:p>
                      <a:pPr indent="0" lvl="0" marL="0" rtl="0" algn="l">
                        <a:spcBef>
                          <a:spcPts val="0"/>
                        </a:spcBef>
                        <a:spcAft>
                          <a:spcPts val="0"/>
                        </a:spcAft>
                        <a:buNone/>
                      </a:pPr>
                      <a:r>
                        <a:rPr lang="en"/>
                        <a:t>327</a:t>
                      </a:r>
                      <a:endParaRPr/>
                    </a:p>
                  </a:txBody>
                  <a:tcPr marT="91425" marB="91425" marR="91425" marL="91425"/>
                </a:tc>
              </a:tr>
              <a:tr h="4658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!Amazing private room 2 min from train station</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658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Borough border liner</a:t>
                      </a:r>
                      <a:endParaRPr/>
                    </a:p>
                  </a:txBody>
                  <a:tcPr marT="91425" marB="91425" marR="91425" marL="91425"/>
                </a:tc>
                <a:tc>
                  <a:txBody>
                    <a:bodyPr/>
                    <a:lstStyle/>
                    <a:p>
                      <a:pPr indent="0" lvl="0" marL="0" rtl="0" algn="l">
                        <a:spcBef>
                          <a:spcPts val="0"/>
                        </a:spcBef>
                        <a:spcAft>
                          <a:spcPts val="0"/>
                        </a:spcAft>
                        <a:buNone/>
                      </a:pPr>
                      <a:r>
                        <a:rPr lang="en"/>
                        <a:t>232</a:t>
                      </a:r>
                      <a:endParaRPr/>
                    </a:p>
                  </a:txBody>
                  <a:tcPr marT="91425" marB="91425" marR="91425" marL="91425"/>
                </a:tc>
              </a:tr>
              <a:tr h="4658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Cabin-private queen bedroom</a:t>
                      </a:r>
                      <a:endParaRPr/>
                    </a:p>
                  </a:txBody>
                  <a:tcPr marT="91425" marB="91425" marR="91425" marL="91425"/>
                </a:tc>
                <a:tc>
                  <a:txBody>
                    <a:bodyPr/>
                    <a:lstStyle/>
                    <a:p>
                      <a:pPr indent="0" lvl="0" marL="0" rtl="0" algn="l">
                        <a:spcBef>
                          <a:spcPts val="0"/>
                        </a:spcBef>
                        <a:spcAft>
                          <a:spcPts val="0"/>
                        </a:spcAft>
                        <a:buNone/>
                      </a:pPr>
                      <a:r>
                        <a:rPr lang="en"/>
                        <a:t>121</a:t>
                      </a:r>
                      <a:endParaRPr/>
                    </a:p>
                  </a:txBody>
                  <a:tcPr marT="91425" marB="91425" marR="91425" marL="91425"/>
                </a:tc>
              </a:tr>
              <a:tr h="4658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Desirable deal on the park</a:t>
                      </a:r>
                      <a:endParaRPr/>
                    </a:p>
                  </a:txBody>
                  <a:tcPr marT="91425" marB="91425" marR="91425" marL="91425"/>
                </a:tc>
                <a:tc>
                  <a:txBody>
                    <a:bodyPr/>
                    <a:lstStyle/>
                    <a:p>
                      <a:pPr indent="0" lvl="0" marL="0" rtl="0" algn="l">
                        <a:spcBef>
                          <a:spcPts val="0"/>
                        </a:spcBef>
                        <a:spcAft>
                          <a:spcPts val="0"/>
                        </a:spcAft>
                        <a:buNone/>
                      </a:pPr>
                      <a:r>
                        <a:rPr lang="en"/>
                        <a:t>103</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busiest location and why :-</a:t>
            </a:r>
            <a:endParaRPr/>
          </a:p>
        </p:txBody>
      </p:sp>
      <p:sp>
        <p:nvSpPr>
          <p:cNvPr id="184" name="Google Shape;184;p26"/>
          <p:cNvSpPr txBox="1"/>
          <p:nvPr>
            <p:ph idx="1" type="body"/>
          </p:nvPr>
        </p:nvSpPr>
        <p:spPr>
          <a:xfrm>
            <a:off x="729450" y="2078875"/>
            <a:ext cx="2796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we can see that Dona, Jj, Maya, Carol, Danielle is the most top 5 busiest host.</a:t>
            </a:r>
            <a:endParaRPr/>
          </a:p>
          <a:p>
            <a:pPr indent="-311150" lvl="0" marL="457200" rtl="0" algn="l">
              <a:spcBef>
                <a:spcPts val="0"/>
              </a:spcBef>
              <a:spcAft>
                <a:spcPts val="0"/>
              </a:spcAft>
              <a:buSzPts val="1300"/>
              <a:buChar char="●"/>
            </a:pPr>
            <a:r>
              <a:rPr lang="en"/>
              <a:t>According to chart highest whose reviews is maximum people choose them more.</a:t>
            </a:r>
            <a:endParaRPr/>
          </a:p>
          <a:p>
            <a:pPr indent="-311150" lvl="0" marL="457200" rtl="0" algn="l">
              <a:spcBef>
                <a:spcPts val="0"/>
              </a:spcBef>
              <a:spcAft>
                <a:spcPts val="0"/>
              </a:spcAft>
              <a:buSzPts val="1300"/>
              <a:buChar char="●"/>
            </a:pPr>
            <a:r>
              <a:rPr lang="en"/>
              <a:t>So we try to make each and every review should be good so that’s helps in our business.</a:t>
            </a:r>
            <a:endParaRPr/>
          </a:p>
        </p:txBody>
      </p:sp>
      <p:pic>
        <p:nvPicPr>
          <p:cNvPr id="185" name="Google Shape;185;p26"/>
          <p:cNvPicPr preferRelativeResize="0"/>
          <p:nvPr/>
        </p:nvPicPr>
        <p:blipFill>
          <a:blip r:embed="rId3">
            <a:alphaModFix/>
          </a:blip>
          <a:stretch>
            <a:fillRect/>
          </a:stretch>
        </p:blipFill>
        <p:spPr>
          <a:xfrm>
            <a:off x="3657600" y="1764026"/>
            <a:ext cx="5312850" cy="314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 have highest number of reviews :-</a:t>
            </a:r>
            <a:endParaRPr/>
          </a:p>
        </p:txBody>
      </p:sp>
      <p:sp>
        <p:nvSpPr>
          <p:cNvPr id="191" name="Google Shape;191;p27"/>
          <p:cNvSpPr txBox="1"/>
          <p:nvPr>
            <p:ph idx="1" type="body"/>
          </p:nvPr>
        </p:nvSpPr>
        <p:spPr>
          <a:xfrm>
            <a:off x="729450" y="2078875"/>
            <a:ext cx="3582300" cy="2613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As we see </a:t>
            </a:r>
            <a:r>
              <a:rPr lang="en"/>
              <a:t>highest number of reviews get Queens area which is 629.</a:t>
            </a:r>
            <a:endParaRPr/>
          </a:p>
          <a:p>
            <a:pPr indent="-311150" lvl="0" marL="457200" rtl="0" algn="l">
              <a:lnSpc>
                <a:spcPct val="150000"/>
              </a:lnSpc>
              <a:spcBef>
                <a:spcPts val="0"/>
              </a:spcBef>
              <a:spcAft>
                <a:spcPts val="0"/>
              </a:spcAft>
              <a:buSzPts val="1300"/>
              <a:buChar char="●"/>
            </a:pPr>
            <a:r>
              <a:rPr lang="en"/>
              <a:t>So if the number if reviews is highest people visit them most.</a:t>
            </a:r>
            <a:endParaRPr/>
          </a:p>
          <a:p>
            <a:pPr indent="-311150" lvl="0" marL="457200" rtl="0" algn="l">
              <a:lnSpc>
                <a:spcPct val="150000"/>
              </a:lnSpc>
              <a:spcBef>
                <a:spcPts val="0"/>
              </a:spcBef>
              <a:spcAft>
                <a:spcPts val="0"/>
              </a:spcAft>
              <a:buSzPts val="1300"/>
              <a:buChar char="●"/>
            </a:pPr>
            <a:r>
              <a:rPr lang="en"/>
              <a:t>In these top 10 Angela is the lowest one so we have to improve it.</a:t>
            </a:r>
            <a:endParaRPr/>
          </a:p>
        </p:txBody>
      </p:sp>
      <p:pic>
        <p:nvPicPr>
          <p:cNvPr id="192" name="Google Shape;192;p27"/>
          <p:cNvPicPr preferRelativeResize="0"/>
          <p:nvPr/>
        </p:nvPicPr>
        <p:blipFill>
          <a:blip r:embed="rId3">
            <a:alphaModFix/>
          </a:blip>
          <a:stretch>
            <a:fillRect/>
          </a:stretch>
        </p:blipFill>
        <p:spPr>
          <a:xfrm>
            <a:off x="4464150" y="2006250"/>
            <a:ext cx="4527451" cy="302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ppt_w</p:attrName>
                                        </p:attrNameLst>
                                      </p:cBhvr>
                                      <p:tavLst>
                                        <p:tav fmla="" tm="0">
                                          <p:val>
                                            <p:strVal val="0"/>
                                          </p:val>
                                        </p:tav>
                                        <p:tav fmla="" tm="100000">
                                          <p:val>
                                            <p:strVal val="#ppt_w"/>
                                          </p:val>
                                        </p:tav>
                                      </p:tavLst>
                                    </p:anim>
                                    <p:anim calcmode="lin" valueType="num">
                                      <p:cBhvr additive="base">
                                        <p:cTn dur="1000"/>
                                        <p:tgtEl>
                                          <p:spTgt spid="1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of host according to </a:t>
            </a:r>
            <a:r>
              <a:rPr lang="en"/>
              <a:t>their</a:t>
            </a:r>
            <a:r>
              <a:rPr lang="en"/>
              <a:t> number of reviews :-</a:t>
            </a:r>
            <a:endParaRPr/>
          </a:p>
        </p:txBody>
      </p:sp>
      <p:sp>
        <p:nvSpPr>
          <p:cNvPr id="198" name="Google Shape;198;p28"/>
          <p:cNvSpPr txBox="1"/>
          <p:nvPr>
            <p:ph idx="1" type="body"/>
          </p:nvPr>
        </p:nvSpPr>
        <p:spPr>
          <a:xfrm>
            <a:off x="729450" y="2078875"/>
            <a:ext cx="27393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So we already seen that generally price is low where people review and here people highest reviews means generally price is less in Queens  locations.</a:t>
            </a:r>
            <a:endParaRPr/>
          </a:p>
        </p:txBody>
      </p:sp>
      <p:pic>
        <p:nvPicPr>
          <p:cNvPr id="199" name="Google Shape;199;p28"/>
          <p:cNvPicPr preferRelativeResize="0"/>
          <p:nvPr/>
        </p:nvPicPr>
        <p:blipFill>
          <a:blip r:embed="rId3">
            <a:alphaModFix/>
          </a:blip>
          <a:stretch>
            <a:fillRect/>
          </a:stretch>
        </p:blipFill>
        <p:spPr>
          <a:xfrm>
            <a:off x="3388300" y="1898650"/>
            <a:ext cx="5524975" cy="324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199"/>
                                        </p:tgtEl>
                                        <p:attrNameLst>
                                          <p:attrName>ppt_y</p:attrName>
                                        </p:attrNameLst>
                                      </p:cBhvr>
                                      <p:tavLst>
                                        <p:tav fmla="" tm="0">
                                          <p:val>
                                            <p:strVal val="#ppt_y"/>
                                          </p:val>
                                        </p:tav>
                                        <p:tav fmla="" tm="100000">
                                          <p:val>
                                            <p:strVal val="#ppt_y+1"/>
                                          </p:val>
                                        </p:tav>
                                      </p:tavLst>
                                    </p:anim>
                                    <p:set>
                                      <p:cBhvr>
                                        <p:cTn dur="1" fill="hold">
                                          <p:stCondLst>
                                            <p:cond delay="1000"/>
                                          </p:stCondLst>
                                        </p:cTn>
                                        <p:tgtEl>
                                          <p:spTgt spid="1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44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listings across the neighbourhood :-</a:t>
            </a:r>
            <a:endParaRPr/>
          </a:p>
        </p:txBody>
      </p:sp>
      <p:sp>
        <p:nvSpPr>
          <p:cNvPr id="205" name="Google Shape;205;p29"/>
          <p:cNvSpPr txBox="1"/>
          <p:nvPr>
            <p:ph idx="1" type="body"/>
          </p:nvPr>
        </p:nvSpPr>
        <p:spPr>
          <a:xfrm>
            <a:off x="729450" y="2078875"/>
            <a:ext cx="2394600" cy="3002100"/>
          </a:xfrm>
          <a:prstGeom prst="rect">
            <a:avLst/>
          </a:prstGeom>
        </p:spPr>
        <p:txBody>
          <a:bodyPr anchorCtr="0" anchor="t" bIns="91425" lIns="91425" spcFirstLastPara="1" rIns="91425" wrap="square" tIns="91425">
            <a:normAutofit fontScale="92500" lnSpcReduction="20000"/>
          </a:bodyPr>
          <a:lstStyle/>
          <a:p>
            <a:pPr indent="-310832" lvl="0" marL="457200" rtl="0" algn="l">
              <a:lnSpc>
                <a:spcPct val="150000"/>
              </a:lnSpc>
              <a:spcBef>
                <a:spcPts val="0"/>
              </a:spcBef>
              <a:spcAft>
                <a:spcPts val="0"/>
              </a:spcAft>
              <a:buSzPct val="100000"/>
              <a:buChar char="●"/>
            </a:pPr>
            <a:r>
              <a:rPr lang="en" sz="1400"/>
              <a:t>With this chart we can say that most of the listings are located in Upper East Side.</a:t>
            </a:r>
            <a:endParaRPr sz="1400"/>
          </a:p>
          <a:p>
            <a:pPr indent="-310832" lvl="0" marL="457200" rtl="0" algn="l">
              <a:lnSpc>
                <a:spcPct val="150000"/>
              </a:lnSpc>
              <a:spcBef>
                <a:spcPts val="0"/>
              </a:spcBef>
              <a:spcAft>
                <a:spcPts val="0"/>
              </a:spcAft>
              <a:buSzPct val="100000"/>
              <a:buChar char="●"/>
            </a:pPr>
            <a:r>
              <a:rPr lang="en" sz="1400"/>
              <a:t>So we have to check why Upper East Side is most listed and why others are not and make changes according to it.</a:t>
            </a:r>
            <a:endParaRPr sz="1400"/>
          </a:p>
          <a:p>
            <a:pPr indent="0" lvl="0" marL="0" rtl="0" algn="l">
              <a:spcBef>
                <a:spcPts val="1200"/>
              </a:spcBef>
              <a:spcAft>
                <a:spcPts val="1200"/>
              </a:spcAft>
              <a:buNone/>
            </a:pPr>
            <a:r>
              <a:t/>
            </a:r>
            <a:endParaRPr/>
          </a:p>
        </p:txBody>
      </p:sp>
      <p:pic>
        <p:nvPicPr>
          <p:cNvPr id="206" name="Google Shape;206;p29"/>
          <p:cNvPicPr preferRelativeResize="0"/>
          <p:nvPr/>
        </p:nvPicPr>
        <p:blipFill>
          <a:blip r:embed="rId3">
            <a:alphaModFix/>
          </a:blip>
          <a:stretch>
            <a:fillRect/>
          </a:stretch>
        </p:blipFill>
        <p:spPr>
          <a:xfrm>
            <a:off x="3124200" y="1839775"/>
            <a:ext cx="5968249" cy="330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206"/>
                                        </p:tgtEl>
                                        <p:attrNameLst>
                                          <p:attrName>ppt_y</p:attrName>
                                        </p:attrNameLst>
                                      </p:cBhvr>
                                      <p:tavLst>
                                        <p:tav fmla="" tm="0">
                                          <p:val>
                                            <p:strVal val="#ppt_y"/>
                                          </p:val>
                                        </p:tav>
                                        <p:tav fmla="" tm="100000">
                                          <p:val>
                                            <p:strVal val="#ppt_y-1"/>
                                          </p:val>
                                        </p:tav>
                                      </p:tavLst>
                                    </p:anim>
                                    <p:set>
                                      <p:cBhvr>
                                        <p:cTn dur="1" fill="hold">
                                          <p:stCondLst>
                                            <p:cond delay="1000"/>
                                          </p:stCondLst>
                                        </p:cTn>
                                        <p:tgtEl>
                                          <p:spTgt spid="2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Room type distribution :- </a:t>
            </a:r>
            <a:endParaRPr/>
          </a:p>
        </p:txBody>
      </p:sp>
      <p:sp>
        <p:nvSpPr>
          <p:cNvPr id="212" name="Google Shape;212;p30"/>
          <p:cNvSpPr txBox="1"/>
          <p:nvPr>
            <p:ph idx="1" type="body"/>
          </p:nvPr>
        </p:nvSpPr>
        <p:spPr>
          <a:xfrm>
            <a:off x="729450" y="2078875"/>
            <a:ext cx="2341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already know that mostly people choose Entire home/apt and according to it the availability of room type is seen.</a:t>
            </a:r>
            <a:endParaRPr/>
          </a:p>
        </p:txBody>
      </p:sp>
      <p:pic>
        <p:nvPicPr>
          <p:cNvPr id="213" name="Google Shape;213;p30"/>
          <p:cNvPicPr preferRelativeResize="0"/>
          <p:nvPr/>
        </p:nvPicPr>
        <p:blipFill>
          <a:blip r:embed="rId3">
            <a:alphaModFix/>
          </a:blip>
          <a:stretch>
            <a:fillRect/>
          </a:stretch>
        </p:blipFill>
        <p:spPr>
          <a:xfrm>
            <a:off x="4161375" y="1794600"/>
            <a:ext cx="4455575" cy="281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1318650"/>
            <a:ext cx="7688700" cy="41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Grouping neighbour according to location :-</a:t>
            </a:r>
            <a:endParaRPr/>
          </a:p>
        </p:txBody>
      </p:sp>
      <p:pic>
        <p:nvPicPr>
          <p:cNvPr id="219" name="Google Shape;219;p31"/>
          <p:cNvPicPr preferRelativeResize="0"/>
          <p:nvPr/>
        </p:nvPicPr>
        <p:blipFill>
          <a:blip r:embed="rId3">
            <a:alphaModFix/>
          </a:blip>
          <a:stretch>
            <a:fillRect/>
          </a:stretch>
        </p:blipFill>
        <p:spPr>
          <a:xfrm>
            <a:off x="112100" y="1784000"/>
            <a:ext cx="1900850" cy="1841225"/>
          </a:xfrm>
          <a:prstGeom prst="rect">
            <a:avLst/>
          </a:prstGeom>
          <a:noFill/>
          <a:ln>
            <a:noFill/>
          </a:ln>
        </p:spPr>
      </p:pic>
      <p:pic>
        <p:nvPicPr>
          <p:cNvPr id="220" name="Google Shape;220;p31"/>
          <p:cNvPicPr preferRelativeResize="0"/>
          <p:nvPr/>
        </p:nvPicPr>
        <p:blipFill>
          <a:blip r:embed="rId4">
            <a:alphaModFix/>
          </a:blip>
          <a:stretch>
            <a:fillRect/>
          </a:stretch>
        </p:blipFill>
        <p:spPr>
          <a:xfrm>
            <a:off x="2165350" y="1881750"/>
            <a:ext cx="2103464" cy="1743475"/>
          </a:xfrm>
          <a:prstGeom prst="rect">
            <a:avLst/>
          </a:prstGeom>
          <a:noFill/>
          <a:ln>
            <a:noFill/>
          </a:ln>
        </p:spPr>
      </p:pic>
      <p:pic>
        <p:nvPicPr>
          <p:cNvPr id="221" name="Google Shape;221;p31"/>
          <p:cNvPicPr preferRelativeResize="0"/>
          <p:nvPr/>
        </p:nvPicPr>
        <p:blipFill>
          <a:blip r:embed="rId5">
            <a:alphaModFix/>
          </a:blip>
          <a:stretch>
            <a:fillRect/>
          </a:stretch>
        </p:blipFill>
        <p:spPr>
          <a:xfrm>
            <a:off x="4421225" y="1881750"/>
            <a:ext cx="2363038" cy="1841225"/>
          </a:xfrm>
          <a:prstGeom prst="rect">
            <a:avLst/>
          </a:prstGeom>
          <a:noFill/>
          <a:ln>
            <a:noFill/>
          </a:ln>
        </p:spPr>
      </p:pic>
      <p:pic>
        <p:nvPicPr>
          <p:cNvPr id="222" name="Google Shape;222;p31"/>
          <p:cNvPicPr preferRelativeResize="0"/>
          <p:nvPr/>
        </p:nvPicPr>
        <p:blipFill>
          <a:blip r:embed="rId6">
            <a:alphaModFix/>
          </a:blip>
          <a:stretch>
            <a:fillRect/>
          </a:stretch>
        </p:blipFill>
        <p:spPr>
          <a:xfrm>
            <a:off x="6737350" y="1881750"/>
            <a:ext cx="2103475" cy="1938640"/>
          </a:xfrm>
          <a:prstGeom prst="rect">
            <a:avLst/>
          </a:prstGeom>
          <a:noFill/>
          <a:ln>
            <a:noFill/>
          </a:ln>
        </p:spPr>
      </p:pic>
      <p:pic>
        <p:nvPicPr>
          <p:cNvPr id="223" name="Google Shape;223;p31"/>
          <p:cNvPicPr preferRelativeResize="0"/>
          <p:nvPr/>
        </p:nvPicPr>
        <p:blipFill>
          <a:blip r:embed="rId7">
            <a:alphaModFix/>
          </a:blip>
          <a:stretch>
            <a:fillRect/>
          </a:stretch>
        </p:blipFill>
        <p:spPr>
          <a:xfrm>
            <a:off x="3033175" y="3464975"/>
            <a:ext cx="2363050" cy="162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95" name="Google Shape;95;p14"/>
          <p:cNvSpPr txBox="1"/>
          <p:nvPr>
            <p:ph idx="1" type="body"/>
          </p:nvPr>
        </p:nvSpPr>
        <p:spPr>
          <a:xfrm>
            <a:off x="729450" y="2078875"/>
            <a:ext cx="7688700" cy="251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this project we are analyzing Airbnb’s New York City(NYC) data of 2019. NYC is not only the most famous city in the world but also top global destination for visitors drawn to its museums, entertainment, restaurants and commerce.</a:t>
            </a:r>
            <a:endParaRPr sz="1400"/>
          </a:p>
          <a:p>
            <a:pPr indent="-317500" lvl="0" marL="457200" rtl="0" algn="l">
              <a:spcBef>
                <a:spcPts val="0"/>
              </a:spcBef>
              <a:spcAft>
                <a:spcPts val="0"/>
              </a:spcAft>
              <a:buSzPts val="1400"/>
              <a:buChar char="●"/>
            </a:pPr>
            <a:r>
              <a:rPr lang="en" sz="1400"/>
              <a:t>Our main objective is to find out the key metrics that influence the listing of properties on the platform. For this, we will explore and visualize the dataset from Airbnb in NYC using basic exploratory data analysis (EDA) techniques. </a:t>
            </a:r>
            <a:endParaRPr sz="1400"/>
          </a:p>
          <a:p>
            <a:pPr indent="-317500" lvl="0" marL="457200" rtl="0" algn="l">
              <a:spcBef>
                <a:spcPts val="0"/>
              </a:spcBef>
              <a:spcAft>
                <a:spcPts val="0"/>
              </a:spcAft>
              <a:buSzPts val="1400"/>
              <a:buChar char="●"/>
            </a:pPr>
            <a:r>
              <a:rPr lang="en" sz="1400"/>
              <a:t> Data analysis on thousands of listings provided through Airbnb is a crucial factor for the company.</a:t>
            </a:r>
            <a:endParaRPr sz="1400"/>
          </a:p>
          <a:p>
            <a:pPr indent="-317500" lvl="0" marL="457200" rtl="0" algn="l">
              <a:spcBef>
                <a:spcPts val="0"/>
              </a:spcBef>
              <a:spcAft>
                <a:spcPts val="0"/>
              </a:spcAft>
              <a:buSzPts val="1400"/>
              <a:buChar char="●"/>
            </a:pPr>
            <a:r>
              <a:rPr lang="en" sz="1400"/>
              <a:t>We will be finding out the distribution of every Airbnb listing based on their location, including their price range, room type, listing name, and other related factors.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demanding host for Airbnb :-</a:t>
            </a:r>
            <a:endParaRPr/>
          </a:p>
        </p:txBody>
      </p:sp>
      <p:sp>
        <p:nvSpPr>
          <p:cNvPr id="229" name="Google Shape;229;p32"/>
          <p:cNvSpPr txBox="1"/>
          <p:nvPr>
            <p:ph idx="1" type="body"/>
          </p:nvPr>
        </p:nvSpPr>
        <p:spPr>
          <a:xfrm>
            <a:off x="729450" y="2078875"/>
            <a:ext cx="2966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demanding host is Gurpreet Singh whose number of </a:t>
            </a:r>
            <a:r>
              <a:rPr lang="en"/>
              <a:t>review</a:t>
            </a:r>
            <a:r>
              <a:rPr lang="en"/>
              <a:t> is highest that is 1157, Michael with number of reviews 732, Deloris with 693 and so on.</a:t>
            </a:r>
            <a:endParaRPr/>
          </a:p>
          <a:p>
            <a:pPr indent="0" lvl="0" marL="0" rtl="0" algn="l">
              <a:spcBef>
                <a:spcPts val="1200"/>
              </a:spcBef>
              <a:spcAft>
                <a:spcPts val="1200"/>
              </a:spcAft>
              <a:buNone/>
            </a:pPr>
            <a:r>
              <a:rPr lang="en"/>
              <a:t>So these are the </a:t>
            </a:r>
            <a:r>
              <a:rPr lang="en"/>
              <a:t>popular</a:t>
            </a:r>
            <a:r>
              <a:rPr lang="en"/>
              <a:t> or premium host. </a:t>
            </a:r>
            <a:endParaRPr/>
          </a:p>
        </p:txBody>
      </p:sp>
      <p:pic>
        <p:nvPicPr>
          <p:cNvPr id="230" name="Google Shape;230;p32"/>
          <p:cNvPicPr preferRelativeResize="0"/>
          <p:nvPr/>
        </p:nvPicPr>
        <p:blipFill>
          <a:blip r:embed="rId3">
            <a:alphaModFix/>
          </a:blip>
          <a:stretch>
            <a:fillRect/>
          </a:stretch>
        </p:blipFill>
        <p:spPr>
          <a:xfrm>
            <a:off x="3848250" y="2006250"/>
            <a:ext cx="3905250" cy="255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r>
              <a:rPr lang="en"/>
              <a:t> Faced :-</a:t>
            </a:r>
            <a:endParaRPr/>
          </a:p>
        </p:txBody>
      </p:sp>
      <p:sp>
        <p:nvSpPr>
          <p:cNvPr id="236" name="Google Shape;23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Reading the dataset and understand the meaning of some columns.</a:t>
            </a:r>
            <a:endParaRPr sz="1400"/>
          </a:p>
          <a:p>
            <a:pPr indent="-317500" lvl="0" marL="457200" rtl="0" algn="l">
              <a:lnSpc>
                <a:spcPct val="200000"/>
              </a:lnSpc>
              <a:spcBef>
                <a:spcPts val="0"/>
              </a:spcBef>
              <a:spcAft>
                <a:spcPts val="0"/>
              </a:spcAft>
              <a:buSzPts val="1400"/>
              <a:buChar char="●"/>
            </a:pPr>
            <a:r>
              <a:rPr lang="en" sz="1400"/>
              <a:t>For answering some of the question we had to understand the business model of airbnb.</a:t>
            </a:r>
            <a:endParaRPr sz="1400"/>
          </a:p>
          <a:p>
            <a:pPr indent="-317500" lvl="0" marL="457200" rtl="0" algn="l">
              <a:lnSpc>
                <a:spcPct val="200000"/>
              </a:lnSpc>
              <a:spcBef>
                <a:spcPts val="0"/>
              </a:spcBef>
              <a:spcAft>
                <a:spcPts val="0"/>
              </a:spcAft>
              <a:buSzPts val="1400"/>
              <a:buChar char="●"/>
            </a:pPr>
            <a:r>
              <a:rPr lang="en" sz="1400"/>
              <a:t>Handling the null values.</a:t>
            </a:r>
            <a:endParaRPr sz="1400"/>
          </a:p>
          <a:p>
            <a:pPr indent="-317500" lvl="0" marL="457200" rtl="0" algn="l">
              <a:lnSpc>
                <a:spcPct val="200000"/>
              </a:lnSpc>
              <a:spcBef>
                <a:spcPts val="0"/>
              </a:spcBef>
              <a:spcAft>
                <a:spcPts val="0"/>
              </a:spcAft>
              <a:buSzPts val="1400"/>
              <a:buChar char="●"/>
            </a:pPr>
            <a:r>
              <a:rPr lang="en" sz="1400"/>
              <a:t>Design multiple visualization to summarize the information into the dataset and </a:t>
            </a:r>
            <a:r>
              <a:rPr lang="en" sz="1400"/>
              <a:t>successfully</a:t>
            </a:r>
            <a:r>
              <a:rPr lang="en" sz="1400"/>
              <a:t> </a:t>
            </a:r>
            <a:r>
              <a:rPr lang="en" sz="1400"/>
              <a:t>communicate</a:t>
            </a:r>
            <a:r>
              <a:rPr lang="en" sz="1400"/>
              <a:t> the result and trends to the reader.</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 which help Airbnb into their business :-</a:t>
            </a:r>
            <a:endParaRPr/>
          </a:p>
        </p:txBody>
      </p:sp>
      <p:sp>
        <p:nvSpPr>
          <p:cNvPr id="242" name="Google Shape;242;p34"/>
          <p:cNvSpPr txBox="1"/>
          <p:nvPr>
            <p:ph idx="1" type="body"/>
          </p:nvPr>
        </p:nvSpPr>
        <p:spPr>
          <a:xfrm>
            <a:off x="729450" y="2078875"/>
            <a:ext cx="7688700" cy="2907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Manhattan is the most focused place in NYC for host do their </a:t>
            </a:r>
            <a:r>
              <a:rPr lang="en" sz="1400"/>
              <a:t>business</a:t>
            </a:r>
            <a:r>
              <a:rPr lang="en" sz="1400"/>
              <a:t>.</a:t>
            </a:r>
            <a:endParaRPr sz="1400"/>
          </a:p>
          <a:p>
            <a:pPr indent="-317500" lvl="0" marL="457200" rtl="0" algn="l">
              <a:lnSpc>
                <a:spcPct val="150000"/>
              </a:lnSpc>
              <a:spcBef>
                <a:spcPts val="0"/>
              </a:spcBef>
              <a:spcAft>
                <a:spcPts val="0"/>
              </a:spcAft>
              <a:buSzPts val="1400"/>
              <a:buChar char="●"/>
            </a:pPr>
            <a:r>
              <a:rPr lang="en" sz="1400"/>
              <a:t>Customer pay highest amount in Brooklyn, Queens and Manhattan (i.e. $10000 -$10).</a:t>
            </a:r>
            <a:endParaRPr sz="1400"/>
          </a:p>
          <a:p>
            <a:pPr indent="-317500" lvl="0" marL="457200" rtl="0" algn="l">
              <a:lnSpc>
                <a:spcPct val="150000"/>
              </a:lnSpc>
              <a:spcBef>
                <a:spcPts val="0"/>
              </a:spcBef>
              <a:spcAft>
                <a:spcPts val="0"/>
              </a:spcAft>
              <a:buSzPts val="1400"/>
              <a:buChar char="●"/>
            </a:pPr>
            <a:r>
              <a:rPr lang="en" sz="1400"/>
              <a:t>For the three types of room(Entire home/apt, private room and shared room) avg price is highest for  Entire home/apt is 211.79, Private room is 89.78 and sharing room is 70.12. </a:t>
            </a:r>
            <a:endParaRPr sz="1400"/>
          </a:p>
          <a:p>
            <a:pPr indent="-311150" lvl="0" marL="457200" rtl="0" algn="l">
              <a:lnSpc>
                <a:spcPct val="150000"/>
              </a:lnSpc>
              <a:spcBef>
                <a:spcPts val="0"/>
              </a:spcBef>
              <a:spcAft>
                <a:spcPts val="0"/>
              </a:spcAft>
              <a:buSzPts val="1300"/>
              <a:buChar char="●"/>
            </a:pPr>
            <a:r>
              <a:rPr lang="en"/>
              <a:t>There are total 1294 location who available for 365 days this information help to find people location where they can go anytime.</a:t>
            </a:r>
            <a:endParaRPr/>
          </a:p>
          <a:p>
            <a:pPr indent="-311150" lvl="0" marL="457200" rtl="0" algn="l">
              <a:lnSpc>
                <a:spcPct val="150000"/>
              </a:lnSpc>
              <a:spcBef>
                <a:spcPts val="0"/>
              </a:spcBef>
              <a:spcAft>
                <a:spcPts val="0"/>
              </a:spcAft>
              <a:buSzPts val="1300"/>
              <a:buChar char="●"/>
            </a:pPr>
            <a:r>
              <a:rPr lang="en"/>
              <a:t>Then we see how best rating hotels according to their price this will help in business in </a:t>
            </a:r>
            <a:r>
              <a:rPr lang="en"/>
              <a:t>improvement</a:t>
            </a:r>
            <a:r>
              <a:rPr lang="en"/>
              <a:t> point of view that how we can improve so our rating, reviews, listing count will increase.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more points :-</a:t>
            </a:r>
            <a:endParaRPr/>
          </a:p>
        </p:txBody>
      </p:sp>
      <p:sp>
        <p:nvSpPr>
          <p:cNvPr id="248" name="Google Shape;248;p35"/>
          <p:cNvSpPr txBox="1"/>
          <p:nvPr>
            <p:ph idx="1" type="body"/>
          </p:nvPr>
        </p:nvSpPr>
        <p:spPr>
          <a:xfrm>
            <a:off x="729450" y="2078875"/>
            <a:ext cx="7688700" cy="289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And we see mostly people review those host who have less price so those host who don’t get enough reviews because may their price is too high make them less.</a:t>
            </a:r>
            <a:endParaRPr/>
          </a:p>
          <a:p>
            <a:pPr indent="-311150" lvl="0" marL="457200" rtl="0" algn="l">
              <a:lnSpc>
                <a:spcPct val="150000"/>
              </a:lnSpc>
              <a:spcBef>
                <a:spcPts val="0"/>
              </a:spcBef>
              <a:spcAft>
                <a:spcPts val="0"/>
              </a:spcAft>
              <a:buSzPts val="1300"/>
              <a:buChar char="●"/>
            </a:pPr>
            <a:r>
              <a:rPr lang="en"/>
              <a:t>Upper East Side part having maximum number of list count</a:t>
            </a:r>
            <a:endParaRPr/>
          </a:p>
          <a:p>
            <a:pPr indent="-311150" lvl="0" marL="457200" rtl="0" algn="l">
              <a:lnSpc>
                <a:spcPct val="150000"/>
              </a:lnSpc>
              <a:spcBef>
                <a:spcPts val="0"/>
              </a:spcBef>
              <a:spcAft>
                <a:spcPts val="0"/>
              </a:spcAft>
              <a:buSzPts val="1300"/>
              <a:buChar char="●"/>
            </a:pPr>
            <a:r>
              <a:rPr lang="en"/>
              <a:t> People choose Entire home/apt </a:t>
            </a:r>
            <a:r>
              <a:rPr lang="en"/>
              <a:t>generally</a:t>
            </a:r>
            <a:r>
              <a:rPr lang="en"/>
              <a:t> like so we </a:t>
            </a:r>
            <a:r>
              <a:rPr lang="en"/>
              <a:t>have 52% of it, Private room 45.7% and Shared room 2.4 % so we have give more focus on Entire home/apt option so our profit will increase.</a:t>
            </a:r>
            <a:endParaRPr/>
          </a:p>
          <a:p>
            <a:pPr indent="-311150" lvl="0" marL="457200" rtl="0" algn="l">
              <a:lnSpc>
                <a:spcPct val="150000"/>
              </a:lnSpc>
              <a:spcBef>
                <a:spcPts val="0"/>
              </a:spcBef>
              <a:spcAft>
                <a:spcPts val="0"/>
              </a:spcAft>
              <a:buSzPts val="1300"/>
              <a:buChar char="●"/>
            </a:pPr>
            <a:r>
              <a:rPr lang="en"/>
              <a:t>And we have to appreciate our premium customers like Gurpreet Singh</a:t>
            </a:r>
            <a:endParaRPr/>
          </a:p>
          <a:p>
            <a:pPr indent="-311150" lvl="0" marL="457200" rtl="0" algn="l">
              <a:lnSpc>
                <a:spcPct val="150000"/>
              </a:lnSpc>
              <a:spcBef>
                <a:spcPts val="0"/>
              </a:spcBef>
              <a:spcAft>
                <a:spcPts val="0"/>
              </a:spcAft>
              <a:buSzPts val="1300"/>
              <a:buChar char="●"/>
            </a:pPr>
            <a:r>
              <a:rPr lang="en"/>
              <a:t>And we also check from group pie chart that which host doing well in a particular location.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700"/>
              <a:t>Thank </a:t>
            </a:r>
            <a:r>
              <a:rPr lang="en" sz="4700"/>
              <a:t>You</a:t>
            </a:r>
            <a:endParaRPr sz="4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5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specification :-</a:t>
            </a:r>
            <a:endParaRPr/>
          </a:p>
        </p:txBody>
      </p:sp>
      <p:sp>
        <p:nvSpPr>
          <p:cNvPr id="101" name="Google Shape;101;p1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total 48895 rows and 16 columns.</a:t>
            </a:r>
            <a:endParaRPr/>
          </a:p>
          <a:p>
            <a:pPr indent="0" lvl="0" marL="0" rtl="0" algn="l">
              <a:spcBef>
                <a:spcPts val="1200"/>
              </a:spcBef>
              <a:spcAft>
                <a:spcPts val="0"/>
              </a:spcAft>
              <a:buNone/>
            </a:pPr>
            <a:r>
              <a:rPr lang="en"/>
              <a:t>List of Columns :-</a:t>
            </a:r>
            <a:endParaRPr/>
          </a:p>
          <a:p>
            <a:pPr indent="-311150" lvl="0" marL="457200" rtl="0" algn="l">
              <a:spcBef>
                <a:spcPts val="1200"/>
              </a:spcBef>
              <a:spcAft>
                <a:spcPts val="0"/>
              </a:spcAft>
              <a:buSzPts val="1300"/>
              <a:buChar char="●"/>
            </a:pPr>
            <a:r>
              <a:rPr lang="en"/>
              <a:t>Id</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Host_id</a:t>
            </a:r>
            <a:endParaRPr/>
          </a:p>
          <a:p>
            <a:pPr indent="-311150" lvl="0" marL="457200" rtl="0" algn="l">
              <a:spcBef>
                <a:spcPts val="0"/>
              </a:spcBef>
              <a:spcAft>
                <a:spcPts val="0"/>
              </a:spcAft>
              <a:buSzPts val="1300"/>
              <a:buChar char="●"/>
            </a:pPr>
            <a:r>
              <a:rPr lang="en"/>
              <a:t>Host_name</a:t>
            </a:r>
            <a:endParaRPr/>
          </a:p>
          <a:p>
            <a:pPr indent="-311150" lvl="0" marL="457200" rtl="0" algn="l">
              <a:spcBef>
                <a:spcPts val="0"/>
              </a:spcBef>
              <a:spcAft>
                <a:spcPts val="0"/>
              </a:spcAft>
              <a:buSzPts val="1300"/>
              <a:buChar char="●"/>
            </a:pPr>
            <a:r>
              <a:rPr lang="en"/>
              <a:t> Neighbourhood_group</a:t>
            </a:r>
            <a:endParaRPr/>
          </a:p>
          <a:p>
            <a:pPr indent="-311150" lvl="0" marL="457200" rtl="0" algn="l">
              <a:spcBef>
                <a:spcPts val="0"/>
              </a:spcBef>
              <a:spcAft>
                <a:spcPts val="0"/>
              </a:spcAft>
              <a:buSzPts val="1300"/>
              <a:buChar char="●"/>
            </a:pPr>
            <a:r>
              <a:rPr lang="en"/>
              <a:t>Neighbourhood</a:t>
            </a:r>
            <a:endParaRPr/>
          </a:p>
          <a:p>
            <a:pPr indent="-311150" lvl="0" marL="457200" rtl="0" algn="l">
              <a:spcBef>
                <a:spcPts val="0"/>
              </a:spcBef>
              <a:spcAft>
                <a:spcPts val="0"/>
              </a:spcAft>
              <a:buSzPts val="1300"/>
              <a:buChar char="●"/>
            </a:pPr>
            <a:r>
              <a:rPr lang="en"/>
              <a:t>Latitude</a:t>
            </a:r>
            <a:endParaRPr/>
          </a:p>
        </p:txBody>
      </p:sp>
      <p:sp>
        <p:nvSpPr>
          <p:cNvPr id="102" name="Google Shape;102;p1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Longitude</a:t>
            </a:r>
            <a:endParaRPr/>
          </a:p>
          <a:p>
            <a:pPr indent="-311150" lvl="0" marL="457200" rtl="0" algn="l">
              <a:spcBef>
                <a:spcPts val="0"/>
              </a:spcBef>
              <a:spcAft>
                <a:spcPts val="0"/>
              </a:spcAft>
              <a:buSzPts val="1300"/>
              <a:buChar char="●"/>
            </a:pPr>
            <a:r>
              <a:rPr lang="en"/>
              <a:t>Room_type</a:t>
            </a:r>
            <a:endParaRPr/>
          </a:p>
          <a:p>
            <a:pPr indent="-311150" lvl="0" marL="457200" rtl="0" algn="l">
              <a:spcBef>
                <a:spcPts val="0"/>
              </a:spcBef>
              <a:spcAft>
                <a:spcPts val="0"/>
              </a:spcAft>
              <a:buSzPts val="1300"/>
              <a:buChar char="●"/>
            </a:pPr>
            <a:r>
              <a:rPr lang="en"/>
              <a:t>Price</a:t>
            </a:r>
            <a:endParaRPr/>
          </a:p>
          <a:p>
            <a:pPr indent="-311150" lvl="0" marL="457200" rtl="0" algn="l">
              <a:spcBef>
                <a:spcPts val="0"/>
              </a:spcBef>
              <a:spcAft>
                <a:spcPts val="0"/>
              </a:spcAft>
              <a:buSzPts val="1300"/>
              <a:buChar char="●"/>
            </a:pPr>
            <a:r>
              <a:rPr lang="en"/>
              <a:t>Minimum_neights</a:t>
            </a:r>
            <a:endParaRPr/>
          </a:p>
          <a:p>
            <a:pPr indent="-311150" lvl="0" marL="457200" rtl="0" algn="l">
              <a:spcBef>
                <a:spcPts val="0"/>
              </a:spcBef>
              <a:spcAft>
                <a:spcPts val="0"/>
              </a:spcAft>
              <a:buSzPts val="1300"/>
              <a:buChar char="●"/>
            </a:pPr>
            <a:r>
              <a:rPr lang="en"/>
              <a:t>Number_of_reviews</a:t>
            </a:r>
            <a:endParaRPr/>
          </a:p>
          <a:p>
            <a:pPr indent="-311150" lvl="0" marL="457200" rtl="0" algn="l">
              <a:spcBef>
                <a:spcPts val="0"/>
              </a:spcBef>
              <a:spcAft>
                <a:spcPts val="0"/>
              </a:spcAft>
              <a:buSzPts val="1300"/>
              <a:buChar char="●"/>
            </a:pPr>
            <a:r>
              <a:rPr lang="en"/>
              <a:t>Last_review</a:t>
            </a:r>
            <a:endParaRPr/>
          </a:p>
          <a:p>
            <a:pPr indent="-311150" lvl="0" marL="457200" rtl="0" algn="l">
              <a:spcBef>
                <a:spcPts val="0"/>
              </a:spcBef>
              <a:spcAft>
                <a:spcPts val="0"/>
              </a:spcAft>
              <a:buSzPts val="1300"/>
              <a:buChar char="●"/>
            </a:pPr>
            <a:r>
              <a:rPr lang="en"/>
              <a:t>Reviews_per_month</a:t>
            </a:r>
            <a:endParaRPr/>
          </a:p>
          <a:p>
            <a:pPr indent="-311150" lvl="0" marL="457200" rtl="0" algn="l">
              <a:spcBef>
                <a:spcPts val="0"/>
              </a:spcBef>
              <a:spcAft>
                <a:spcPts val="0"/>
              </a:spcAft>
              <a:buSzPts val="1300"/>
              <a:buChar char="●"/>
            </a:pPr>
            <a:r>
              <a:rPr lang="en"/>
              <a:t>Calculated_host_listing_count</a:t>
            </a:r>
            <a:endParaRPr/>
          </a:p>
          <a:p>
            <a:pPr indent="-311150" lvl="0" marL="457200" rtl="0" algn="l">
              <a:spcBef>
                <a:spcPts val="0"/>
              </a:spcBef>
              <a:spcAft>
                <a:spcPts val="0"/>
              </a:spcAft>
              <a:buSzPts val="1300"/>
              <a:buChar char="●"/>
            </a:pPr>
            <a:r>
              <a:rPr lang="en"/>
              <a:t>availability_365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We try to answer following questions for Airbnb:</a:t>
            </a:r>
            <a:endParaRPr/>
          </a:p>
          <a:p>
            <a:pPr indent="-311150" lvl="0" marL="457200" rtl="0" algn="l">
              <a:lnSpc>
                <a:spcPct val="150000"/>
              </a:lnSpc>
              <a:spcBef>
                <a:spcPts val="1200"/>
              </a:spcBef>
              <a:spcAft>
                <a:spcPts val="0"/>
              </a:spcAft>
              <a:buSzPts val="1300"/>
              <a:buChar char="●"/>
            </a:pPr>
            <a:r>
              <a:rPr lang="en"/>
              <a:t>How many hotels are available for 365 days and top 5 hotels name?</a:t>
            </a:r>
            <a:endParaRPr/>
          </a:p>
          <a:p>
            <a:pPr indent="-311150" lvl="0" marL="457200" rtl="0" algn="l">
              <a:lnSpc>
                <a:spcPct val="150000"/>
              </a:lnSpc>
              <a:spcBef>
                <a:spcPts val="0"/>
              </a:spcBef>
              <a:spcAft>
                <a:spcPts val="0"/>
              </a:spcAft>
              <a:buSzPts val="1300"/>
              <a:buChar char="●"/>
            </a:pPr>
            <a:r>
              <a:rPr lang="en"/>
              <a:t>Is the Manhattan neighbourhood </a:t>
            </a:r>
            <a:r>
              <a:rPr lang="en"/>
              <a:t>preferred</a:t>
            </a:r>
            <a:r>
              <a:rPr lang="en"/>
              <a:t> over other neighbourhood?</a:t>
            </a:r>
            <a:endParaRPr/>
          </a:p>
          <a:p>
            <a:pPr indent="-311150" lvl="0" marL="457200" rtl="0" algn="l">
              <a:lnSpc>
                <a:spcPct val="150000"/>
              </a:lnSpc>
              <a:spcBef>
                <a:spcPts val="0"/>
              </a:spcBef>
              <a:spcAft>
                <a:spcPts val="0"/>
              </a:spcAft>
              <a:buSzPts val="1300"/>
              <a:buChar char="●"/>
            </a:pPr>
            <a:r>
              <a:rPr lang="en"/>
              <a:t>For each neighbourhood count how many of them prefer the same location?</a:t>
            </a:r>
            <a:endParaRPr/>
          </a:p>
          <a:p>
            <a:pPr indent="-311150" lvl="0" marL="457200" rtl="0" algn="l">
              <a:lnSpc>
                <a:spcPct val="150000"/>
              </a:lnSpc>
              <a:spcBef>
                <a:spcPts val="0"/>
              </a:spcBef>
              <a:spcAft>
                <a:spcPts val="0"/>
              </a:spcAft>
              <a:buSzPts val="1300"/>
              <a:buChar char="●"/>
            </a:pPr>
            <a:r>
              <a:rPr lang="en"/>
              <a:t>Best rating hotels according to their price?</a:t>
            </a:r>
            <a:endParaRPr/>
          </a:p>
          <a:p>
            <a:pPr indent="-311150" lvl="0" marL="457200" rtl="0" algn="l">
              <a:lnSpc>
                <a:spcPct val="150000"/>
              </a:lnSpc>
              <a:spcBef>
                <a:spcPts val="0"/>
              </a:spcBef>
              <a:spcAft>
                <a:spcPts val="0"/>
              </a:spcAft>
              <a:buSzPts val="1300"/>
              <a:buChar char="●"/>
            </a:pPr>
            <a:r>
              <a:rPr lang="en"/>
              <a:t>Minimum neights people should pay per hotels?</a:t>
            </a:r>
            <a:endParaRPr/>
          </a:p>
          <a:p>
            <a:pPr indent="-311150" lvl="0" marL="457200" rtl="0" algn="l">
              <a:lnSpc>
                <a:spcPct val="150000"/>
              </a:lnSpc>
              <a:spcBef>
                <a:spcPts val="0"/>
              </a:spcBef>
              <a:spcAft>
                <a:spcPts val="0"/>
              </a:spcAft>
              <a:buSzPts val="1300"/>
              <a:buChar char="●"/>
            </a:pPr>
            <a:r>
              <a:rPr lang="en"/>
              <a:t>Most busiest hotel and why?</a:t>
            </a:r>
            <a:endParaRPr/>
          </a:p>
        </p:txBody>
      </p:sp>
      <p:sp>
        <p:nvSpPr>
          <p:cNvPr id="109" name="Google Shape;109;p16"/>
          <p:cNvSpPr/>
          <p:nvPr/>
        </p:nvSpPr>
        <p:spPr>
          <a:xfrm>
            <a:off x="844925" y="2191475"/>
            <a:ext cx="322200" cy="17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Distribution of listing across the neighbourhood?</a:t>
            </a:r>
            <a:endParaRPr/>
          </a:p>
          <a:p>
            <a:pPr indent="-311150" lvl="0" marL="457200" rtl="0" algn="l">
              <a:lnSpc>
                <a:spcPct val="150000"/>
              </a:lnSpc>
              <a:spcBef>
                <a:spcPts val="0"/>
              </a:spcBef>
              <a:spcAft>
                <a:spcPts val="0"/>
              </a:spcAft>
              <a:buSzPts val="1300"/>
              <a:buChar char="●"/>
            </a:pPr>
            <a:r>
              <a:rPr lang="en"/>
              <a:t>Grouping neighbourhood according to their location with pricing?</a:t>
            </a:r>
            <a:endParaRPr/>
          </a:p>
          <a:p>
            <a:pPr indent="-311150" lvl="0" marL="457200" rtl="0" algn="l">
              <a:lnSpc>
                <a:spcPct val="150000"/>
              </a:lnSpc>
              <a:spcBef>
                <a:spcPts val="0"/>
              </a:spcBef>
              <a:spcAft>
                <a:spcPts val="0"/>
              </a:spcAft>
              <a:buSzPts val="1300"/>
              <a:buChar char="●"/>
            </a:pPr>
            <a:r>
              <a:rPr lang="en"/>
              <a:t>Most demanding Host for airbnb?</a:t>
            </a:r>
            <a:endParaRPr/>
          </a:p>
          <a:p>
            <a:pPr indent="-311150" lvl="0" marL="457200" rtl="0" algn="l">
              <a:lnSpc>
                <a:spcPct val="150000"/>
              </a:lnSpc>
              <a:spcBef>
                <a:spcPts val="0"/>
              </a:spcBef>
              <a:spcAft>
                <a:spcPts val="0"/>
              </a:spcAft>
              <a:buSzPts val="1300"/>
              <a:buChar char="●"/>
            </a:pPr>
            <a:r>
              <a:rPr lang="en"/>
              <a:t>Which area get highest number of reviews?</a:t>
            </a:r>
            <a:endParaRPr/>
          </a:p>
          <a:p>
            <a:pPr indent="-311150" lvl="0" marL="457200" rtl="0" algn="l">
              <a:lnSpc>
                <a:spcPct val="150000"/>
              </a:lnSpc>
              <a:spcBef>
                <a:spcPts val="0"/>
              </a:spcBef>
              <a:spcAft>
                <a:spcPts val="0"/>
              </a:spcAft>
              <a:buSzPts val="1300"/>
              <a:buChar char="●"/>
            </a:pPr>
            <a:r>
              <a:rPr lang="en"/>
              <a:t>Correlation between all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of New York City :-</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8"/>
          <p:cNvPicPr preferRelativeResize="0"/>
          <p:nvPr/>
        </p:nvPicPr>
        <p:blipFill>
          <a:blip r:embed="rId3">
            <a:alphaModFix/>
          </a:blip>
          <a:stretch>
            <a:fillRect/>
          </a:stretch>
        </p:blipFill>
        <p:spPr>
          <a:xfrm>
            <a:off x="729450" y="1813025"/>
            <a:ext cx="8195426" cy="3267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and median value of all the numerical value</a:t>
            </a:r>
            <a:endParaRPr/>
          </a:p>
        </p:txBody>
      </p:sp>
      <p:pic>
        <p:nvPicPr>
          <p:cNvPr id="128" name="Google Shape;128;p19"/>
          <p:cNvPicPr preferRelativeResize="0"/>
          <p:nvPr/>
        </p:nvPicPr>
        <p:blipFill>
          <a:blip r:embed="rId3">
            <a:alphaModFix/>
          </a:blip>
          <a:stretch>
            <a:fillRect/>
          </a:stretch>
        </p:blipFill>
        <p:spPr>
          <a:xfrm>
            <a:off x="0" y="1792825"/>
            <a:ext cx="2182274" cy="1665475"/>
          </a:xfrm>
          <a:prstGeom prst="rect">
            <a:avLst/>
          </a:prstGeom>
          <a:noFill/>
          <a:ln>
            <a:noFill/>
          </a:ln>
        </p:spPr>
      </p:pic>
      <p:pic>
        <p:nvPicPr>
          <p:cNvPr id="129" name="Google Shape;129;p19"/>
          <p:cNvPicPr preferRelativeResize="0"/>
          <p:nvPr/>
        </p:nvPicPr>
        <p:blipFill>
          <a:blip r:embed="rId4">
            <a:alphaModFix/>
          </a:blip>
          <a:stretch>
            <a:fillRect/>
          </a:stretch>
        </p:blipFill>
        <p:spPr>
          <a:xfrm>
            <a:off x="2271200" y="1901400"/>
            <a:ext cx="2182275" cy="1604450"/>
          </a:xfrm>
          <a:prstGeom prst="rect">
            <a:avLst/>
          </a:prstGeom>
          <a:noFill/>
          <a:ln>
            <a:noFill/>
          </a:ln>
        </p:spPr>
      </p:pic>
      <p:pic>
        <p:nvPicPr>
          <p:cNvPr id="130" name="Google Shape;130;p19"/>
          <p:cNvPicPr preferRelativeResize="0"/>
          <p:nvPr/>
        </p:nvPicPr>
        <p:blipFill>
          <a:blip r:embed="rId5">
            <a:alphaModFix/>
          </a:blip>
          <a:stretch>
            <a:fillRect/>
          </a:stretch>
        </p:blipFill>
        <p:spPr>
          <a:xfrm>
            <a:off x="4453475" y="1823325"/>
            <a:ext cx="2089150" cy="1604450"/>
          </a:xfrm>
          <a:prstGeom prst="rect">
            <a:avLst/>
          </a:prstGeom>
          <a:noFill/>
          <a:ln>
            <a:noFill/>
          </a:ln>
        </p:spPr>
      </p:pic>
      <p:pic>
        <p:nvPicPr>
          <p:cNvPr id="131" name="Google Shape;131;p19"/>
          <p:cNvPicPr preferRelativeResize="0"/>
          <p:nvPr/>
        </p:nvPicPr>
        <p:blipFill>
          <a:blip r:embed="rId6">
            <a:alphaModFix/>
          </a:blip>
          <a:stretch>
            <a:fillRect/>
          </a:stretch>
        </p:blipFill>
        <p:spPr>
          <a:xfrm>
            <a:off x="45000" y="3405375"/>
            <a:ext cx="2137274" cy="1738125"/>
          </a:xfrm>
          <a:prstGeom prst="rect">
            <a:avLst/>
          </a:prstGeom>
          <a:noFill/>
          <a:ln>
            <a:noFill/>
          </a:ln>
        </p:spPr>
      </p:pic>
      <p:pic>
        <p:nvPicPr>
          <p:cNvPr id="132" name="Google Shape;132;p19"/>
          <p:cNvPicPr preferRelativeResize="0"/>
          <p:nvPr/>
        </p:nvPicPr>
        <p:blipFill>
          <a:blip r:embed="rId7">
            <a:alphaModFix/>
          </a:blip>
          <a:stretch>
            <a:fillRect/>
          </a:stretch>
        </p:blipFill>
        <p:spPr>
          <a:xfrm>
            <a:off x="2271200" y="3458300"/>
            <a:ext cx="2137274" cy="1604425"/>
          </a:xfrm>
          <a:prstGeom prst="rect">
            <a:avLst/>
          </a:prstGeom>
          <a:noFill/>
          <a:ln>
            <a:noFill/>
          </a:ln>
        </p:spPr>
      </p:pic>
      <p:pic>
        <p:nvPicPr>
          <p:cNvPr id="133" name="Google Shape;133;p19"/>
          <p:cNvPicPr preferRelativeResize="0"/>
          <p:nvPr/>
        </p:nvPicPr>
        <p:blipFill>
          <a:blip r:embed="rId8">
            <a:alphaModFix/>
          </a:blip>
          <a:stretch>
            <a:fillRect/>
          </a:stretch>
        </p:blipFill>
        <p:spPr>
          <a:xfrm>
            <a:off x="4572000" y="3505850"/>
            <a:ext cx="1970625" cy="1604425"/>
          </a:xfrm>
          <a:prstGeom prst="rect">
            <a:avLst/>
          </a:prstGeom>
          <a:noFill/>
          <a:ln>
            <a:noFill/>
          </a:ln>
        </p:spPr>
      </p:pic>
      <p:pic>
        <p:nvPicPr>
          <p:cNvPr id="134" name="Google Shape;134;p19"/>
          <p:cNvPicPr preferRelativeResize="0"/>
          <p:nvPr/>
        </p:nvPicPr>
        <p:blipFill>
          <a:blip r:embed="rId9">
            <a:alphaModFix/>
          </a:blip>
          <a:stretch>
            <a:fillRect/>
          </a:stretch>
        </p:blipFill>
        <p:spPr>
          <a:xfrm>
            <a:off x="6542625" y="1901388"/>
            <a:ext cx="2241807" cy="1509375"/>
          </a:xfrm>
          <a:prstGeom prst="rect">
            <a:avLst/>
          </a:prstGeom>
          <a:noFill/>
          <a:ln>
            <a:noFill/>
          </a:ln>
        </p:spPr>
      </p:pic>
      <p:pic>
        <p:nvPicPr>
          <p:cNvPr id="135" name="Google Shape;135;p19"/>
          <p:cNvPicPr preferRelativeResize="0"/>
          <p:nvPr/>
        </p:nvPicPr>
        <p:blipFill>
          <a:blip r:embed="rId10">
            <a:alphaModFix/>
          </a:blip>
          <a:stretch>
            <a:fillRect/>
          </a:stretch>
        </p:blipFill>
        <p:spPr>
          <a:xfrm>
            <a:off x="6542625" y="3458300"/>
            <a:ext cx="2245851" cy="156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1200"/>
              </a:spcAft>
              <a:buNone/>
            </a:pPr>
            <a:r>
              <a:rPr lang="en"/>
              <a:t>How many hotels available for 365 days :-</a:t>
            </a:r>
            <a:endParaRPr/>
          </a:p>
        </p:txBody>
      </p:sp>
      <p:sp>
        <p:nvSpPr>
          <p:cNvPr id="141" name="Google Shape;14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As we see according to our dataset and our analysis that most of the people </a:t>
            </a:r>
            <a:r>
              <a:rPr lang="en"/>
              <a:t>preferred</a:t>
            </a:r>
            <a:r>
              <a:rPr lang="en"/>
              <a:t> Entire home/apartment(25409) compare to private room(22326) or shared room(1160).</a:t>
            </a:r>
            <a:endParaRPr/>
          </a:p>
          <a:p>
            <a:pPr indent="-311150" lvl="0" marL="457200" rtl="0" algn="l">
              <a:lnSpc>
                <a:spcPct val="200000"/>
              </a:lnSpc>
              <a:spcBef>
                <a:spcPts val="0"/>
              </a:spcBef>
              <a:spcAft>
                <a:spcPts val="0"/>
              </a:spcAft>
              <a:buSzPts val="1300"/>
              <a:buChar char="●"/>
            </a:pPr>
            <a:r>
              <a:rPr lang="en"/>
              <a:t>And as we talk about </a:t>
            </a:r>
            <a:r>
              <a:rPr lang="en"/>
              <a:t>availability</a:t>
            </a:r>
            <a:r>
              <a:rPr lang="en"/>
              <a:t> 365 days total number of </a:t>
            </a:r>
            <a:r>
              <a:rPr lang="en"/>
              <a:t>location</a:t>
            </a:r>
            <a:r>
              <a:rPr lang="en"/>
              <a:t> available are 1294.</a:t>
            </a:r>
            <a:endParaRPr/>
          </a:p>
          <a:p>
            <a:pPr indent="-311150" lvl="0" marL="457200" rtl="0" algn="l">
              <a:lnSpc>
                <a:spcPct val="200000"/>
              </a:lnSpc>
              <a:spcBef>
                <a:spcPts val="0"/>
              </a:spcBef>
              <a:spcAft>
                <a:spcPts val="0"/>
              </a:spcAft>
              <a:buSzPts val="1300"/>
              <a:buChar char="●"/>
            </a:pPr>
            <a:r>
              <a:rPr lang="en"/>
              <a:t>And top 5 locations are “Clean and quiet apt home by the park”, ”The village of Harlem”. “Clean and quite in Brooklyn”, “Country space in the city” and “Upper </a:t>
            </a:r>
            <a:r>
              <a:rPr lang="en"/>
              <a:t>Manhattan</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between all the numerical data</a:t>
            </a:r>
            <a:endParaRPr/>
          </a:p>
        </p:txBody>
      </p:sp>
      <p:sp>
        <p:nvSpPr>
          <p:cNvPr id="147" name="Google Shape;147;p21"/>
          <p:cNvSpPr txBox="1"/>
          <p:nvPr>
            <p:ph idx="1" type="body"/>
          </p:nvPr>
        </p:nvSpPr>
        <p:spPr>
          <a:xfrm>
            <a:off x="118525" y="2078875"/>
            <a:ext cx="2529300" cy="294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from this chart that there are not that much correlation between given category because the maximum value here we found is 0.32 between Host_id and number_of_reviews and some more correlation between host_listing_count to availability_365.</a:t>
            </a:r>
            <a:endParaRPr/>
          </a:p>
        </p:txBody>
      </p:sp>
      <p:pic>
        <p:nvPicPr>
          <p:cNvPr id="148" name="Google Shape;148;p21"/>
          <p:cNvPicPr preferRelativeResize="0"/>
          <p:nvPr/>
        </p:nvPicPr>
        <p:blipFill>
          <a:blip r:embed="rId3">
            <a:alphaModFix/>
          </a:blip>
          <a:stretch>
            <a:fillRect/>
          </a:stretch>
        </p:blipFill>
        <p:spPr>
          <a:xfrm>
            <a:off x="2552700" y="1717000"/>
            <a:ext cx="6302624" cy="3426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ppt_w</p:attrName>
                                        </p:attrNameLst>
                                      </p:cBhvr>
                                      <p:tavLst>
                                        <p:tav fmla="" tm="0">
                                          <p:val>
                                            <p:strVal val="0"/>
                                          </p:val>
                                        </p:tav>
                                        <p:tav fmla="" tm="100000">
                                          <p:val>
                                            <p:strVal val="#ppt_w"/>
                                          </p:val>
                                        </p:tav>
                                      </p:tavLst>
                                    </p:anim>
                                    <p:anim calcmode="lin" valueType="num">
                                      <p:cBhvr additive="base">
                                        <p:cTn dur="1000"/>
                                        <p:tgtEl>
                                          <p:spTgt spid="14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