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12192000"/>
  <p:notesSz cx="6858000" cy="9144000"/>
  <p:embeddedFontLst>
    <p:embeddedFont>
      <p:font typeface="Roboto"/>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italic.fntdata"/><Relationship Id="rId12" Type="http://schemas.openxmlformats.org/officeDocument/2006/relationships/slide" Target="slides/slide8.xml"/><Relationship Id="rId34" Type="http://schemas.openxmlformats.org/officeDocument/2006/relationships/font" Target="fonts/Roboto-bold.fntdata"/><Relationship Id="rId15" Type="http://schemas.openxmlformats.org/officeDocument/2006/relationships/slide" Target="slides/slide11.xml"/><Relationship Id="rId37" Type="http://schemas.openxmlformats.org/officeDocument/2006/relationships/font" Target="fonts/Lato-regular.fntdata"/><Relationship Id="rId14" Type="http://schemas.openxmlformats.org/officeDocument/2006/relationships/slide" Target="slides/slide10.xml"/><Relationship Id="rId36" Type="http://schemas.openxmlformats.org/officeDocument/2006/relationships/font" Target="fonts/Roboto-boldItalic.fntdata"/><Relationship Id="rId17" Type="http://schemas.openxmlformats.org/officeDocument/2006/relationships/slide" Target="slides/slide13.xml"/><Relationship Id="rId39" Type="http://schemas.openxmlformats.org/officeDocument/2006/relationships/font" Target="fonts/Lato-italic.fntdata"/><Relationship Id="rId16" Type="http://schemas.openxmlformats.org/officeDocument/2006/relationships/slide" Target="slides/slide12.xml"/><Relationship Id="rId38" Type="http://schemas.openxmlformats.org/officeDocument/2006/relationships/font" Target="fonts/Lat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186d84d53e_0_2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186d84d53e_0_2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2186d84d53e_0_2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186d84d53e_0_2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186d84d53e_0_2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2186d84d53e_0_2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1870d05dfd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1870d05dfd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21870d05dfd_0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1870d05dfd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1870d05dfd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21870d05dfd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1870d05dfd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1870d05dfd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21870d05dfd_0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1870d05dfd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1870d05dfd_0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g21870d05dfd_0_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1870d05dfd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1870d05dfd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g21870d05dfd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186d84d53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186d84d53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2186d84d53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4" name="Google Shape;74;p11"/>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 name="Google Shape;80;p12"/>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8" name="Google Shape;28;p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 name="Google Shape;46;p7"/>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5" name="Google Shape;55;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7" name="Google Shape;67;p10"/>
          <p:cNvSpPr/>
          <p:nvPr>
            <p:ph idx="2" type="pic"/>
          </p:nvPr>
        </p:nvSpPr>
        <p:spPr>
          <a:xfrm>
            <a:off x="5183188" y="987425"/>
            <a:ext cx="6172200" cy="4873500"/>
          </a:xfrm>
          <a:prstGeom prst="rect">
            <a:avLst/>
          </a:prstGeom>
          <a:noFill/>
          <a:ln>
            <a:noFill/>
          </a:ln>
        </p:spPr>
      </p:sp>
      <p:sp>
        <p:nvSpPr>
          <p:cNvPr id="68" name="Google Shape;68;p10"/>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22.png"/><Relationship Id="rId5" Type="http://schemas.openxmlformats.org/officeDocument/2006/relationships/image" Target="../media/image14.png"/><Relationship Id="rId6" Type="http://schemas.openxmlformats.org/officeDocument/2006/relationships/image" Target="../media/image12.png"/><Relationship Id="rId7"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19.png"/><Relationship Id="rId6" Type="http://schemas.openxmlformats.org/officeDocument/2006/relationships/image" Target="../media/image13.png"/><Relationship Id="rId7"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7.png"/><Relationship Id="rId4" Type="http://schemas.openxmlformats.org/officeDocument/2006/relationships/image" Target="../media/image4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2.png"/><Relationship Id="rId4" Type="http://schemas.openxmlformats.org/officeDocument/2006/relationships/image" Target="../media/image3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36.png"/><Relationship Id="rId5" Type="http://schemas.openxmlformats.org/officeDocument/2006/relationships/image" Target="../media/image2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41.png"/><Relationship Id="rId5" Type="http://schemas.openxmlformats.org/officeDocument/2006/relationships/image" Target="../media/image4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39.png"/><Relationship Id="rId5" Type="http://schemas.openxmlformats.org/officeDocument/2006/relationships/image" Target="../media/image3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43.png"/><Relationship Id="rId5" Type="http://schemas.openxmlformats.org/officeDocument/2006/relationships/image" Target="../media/image2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44.png"/><Relationship Id="rId5" Type="http://schemas.openxmlformats.org/officeDocument/2006/relationships/image" Target="../media/image3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8.png"/><Relationship Id="rId4" Type="http://schemas.openxmlformats.org/officeDocument/2006/relationships/image" Target="../media/image45.png"/><Relationship Id="rId5" Type="http://schemas.openxmlformats.org/officeDocument/2006/relationships/image" Target="../media/image4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1.png"/><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5.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jp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298225" y="499527"/>
            <a:ext cx="8441400" cy="6396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487870"/>
              </a:buClr>
              <a:buSzPct val="150000"/>
              <a:buFont typeface="Calibri"/>
              <a:buNone/>
            </a:pPr>
            <a:r>
              <a:rPr b="1" lang="en-IN" sz="4000">
                <a:solidFill>
                  <a:srgbClr val="487870"/>
                </a:solidFill>
                <a:latin typeface="Times New Roman"/>
                <a:ea typeface="Times New Roman"/>
                <a:cs typeface="Times New Roman"/>
                <a:sym typeface="Times New Roman"/>
              </a:rPr>
              <a:t>Capstone Project 2</a:t>
            </a:r>
            <a:endParaRPr b="1" sz="4000">
              <a:solidFill>
                <a:srgbClr val="487870"/>
              </a:solidFill>
              <a:latin typeface="Times New Roman"/>
              <a:ea typeface="Times New Roman"/>
              <a:cs typeface="Times New Roman"/>
              <a:sym typeface="Times New Roman"/>
            </a:endParaRPr>
          </a:p>
        </p:txBody>
      </p:sp>
      <p:sp>
        <p:nvSpPr>
          <p:cNvPr id="89" name="Google Shape;89;p13"/>
          <p:cNvSpPr txBox="1"/>
          <p:nvPr/>
        </p:nvSpPr>
        <p:spPr>
          <a:xfrm>
            <a:off x="545333" y="1474095"/>
            <a:ext cx="11101200" cy="163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6000" u="none" cap="none" strike="noStrike">
                <a:solidFill>
                  <a:schemeClr val="dk1"/>
                </a:solidFill>
                <a:latin typeface="Times New Roman"/>
                <a:ea typeface="Times New Roman"/>
                <a:cs typeface="Times New Roman"/>
                <a:sym typeface="Times New Roman"/>
              </a:rPr>
              <a:t>Bike Sharing Demand Prediction</a:t>
            </a:r>
            <a:endParaRPr>
              <a:latin typeface="Times New Roman"/>
              <a:ea typeface="Times New Roman"/>
              <a:cs typeface="Times New Roman"/>
              <a:sym typeface="Times New Roman"/>
            </a:endParaRPr>
          </a:p>
          <a:p>
            <a:pPr indent="0" lvl="0" marL="0" marR="0" rtl="0" algn="ctr">
              <a:spcBef>
                <a:spcPts val="0"/>
              </a:spcBef>
              <a:spcAft>
                <a:spcPts val="0"/>
              </a:spcAft>
              <a:buNone/>
            </a:pPr>
            <a:r>
              <a:rPr b="1" i="0" lang="en-IN" sz="4000" u="none" cap="none" strike="noStrike">
                <a:solidFill>
                  <a:schemeClr val="dk1"/>
                </a:solidFill>
                <a:latin typeface="Times New Roman"/>
                <a:ea typeface="Times New Roman"/>
                <a:cs typeface="Times New Roman"/>
                <a:sym typeface="Times New Roman"/>
              </a:rPr>
              <a:t>(Supervised Machine Learning Regression)</a:t>
            </a:r>
            <a:endParaRPr i="0" sz="4000" u="none" cap="none" strike="noStrike">
              <a:solidFill>
                <a:schemeClr val="dk1"/>
              </a:solidFill>
              <a:latin typeface="Times New Roman"/>
              <a:ea typeface="Times New Roman"/>
              <a:cs typeface="Times New Roman"/>
              <a:sym typeface="Times New Roman"/>
            </a:endParaRPr>
          </a:p>
        </p:txBody>
      </p:sp>
      <p:pic>
        <p:nvPicPr>
          <p:cNvPr id="90" name="Google Shape;90;p13"/>
          <p:cNvPicPr preferRelativeResize="0"/>
          <p:nvPr/>
        </p:nvPicPr>
        <p:blipFill rotWithShape="1">
          <a:blip r:embed="rId3">
            <a:alphaModFix/>
          </a:blip>
          <a:srcRect b="0" l="0" r="0" t="0"/>
          <a:stretch/>
        </p:blipFill>
        <p:spPr>
          <a:xfrm>
            <a:off x="9670751" y="280657"/>
            <a:ext cx="1955800" cy="415925"/>
          </a:xfrm>
          <a:prstGeom prst="rect">
            <a:avLst/>
          </a:prstGeom>
          <a:noFill/>
          <a:ln>
            <a:noFill/>
          </a:ln>
        </p:spPr>
      </p:pic>
      <p:sp>
        <p:nvSpPr>
          <p:cNvPr id="91" name="Google Shape;91;p13"/>
          <p:cNvSpPr txBox="1"/>
          <p:nvPr/>
        </p:nvSpPr>
        <p:spPr>
          <a:xfrm>
            <a:off x="368770" y="4143384"/>
            <a:ext cx="3302400" cy="2395200"/>
          </a:xfrm>
          <a:prstGeom prst="rect">
            <a:avLst/>
          </a:prstGeom>
          <a:noFill/>
          <a:ln>
            <a:noFill/>
          </a:ln>
        </p:spPr>
        <p:txBody>
          <a:bodyPr anchorCtr="0" anchor="t" bIns="45700" lIns="91425" spcFirstLastPara="1" rIns="91425" wrap="square" tIns="45700">
            <a:spAutoFit/>
          </a:bodyPr>
          <a:lstStyle/>
          <a:p>
            <a:pPr indent="90170" lvl="0" marL="0" marR="0" rtl="0" algn="l">
              <a:spcBef>
                <a:spcPts val="0"/>
              </a:spcBef>
              <a:spcAft>
                <a:spcPts val="0"/>
              </a:spcAft>
              <a:buClr>
                <a:schemeClr val="dk1"/>
              </a:buClr>
              <a:buSzPts val="2000"/>
              <a:buFont typeface="Arial"/>
              <a:buNone/>
            </a:pPr>
            <a:r>
              <a:rPr b="1" i="0" lang="en-IN" sz="2000" u="none" cap="none" strike="noStrike">
                <a:solidFill>
                  <a:schemeClr val="dk1"/>
                </a:solidFill>
                <a:latin typeface="Arial"/>
                <a:ea typeface="Arial"/>
                <a:cs typeface="Arial"/>
                <a:sym typeface="Arial"/>
              </a:rPr>
              <a:t>    </a:t>
            </a:r>
            <a:r>
              <a:rPr b="1" i="0" lang="en-IN" sz="2000" u="sng" cap="none" strike="noStrike">
                <a:solidFill>
                  <a:schemeClr val="dk1"/>
                </a:solidFill>
                <a:latin typeface="Lato"/>
                <a:ea typeface="Lato"/>
                <a:cs typeface="Lato"/>
                <a:sym typeface="Lato"/>
              </a:rPr>
              <a:t>Presented By</a:t>
            </a:r>
            <a:r>
              <a:rPr b="1" i="0" lang="en-IN" sz="2000" u="none" cap="none" strike="noStrike">
                <a:solidFill>
                  <a:schemeClr val="dk1"/>
                </a:solidFill>
                <a:latin typeface="Lato"/>
                <a:ea typeface="Lato"/>
                <a:cs typeface="Lato"/>
                <a:sym typeface="Lato"/>
              </a:rPr>
              <a:t>:</a:t>
            </a:r>
            <a:endParaRPr b="1" i="0" sz="1800" u="none" cap="none" strike="noStrike">
              <a:solidFill>
                <a:schemeClr val="dk1"/>
              </a:solidFill>
              <a:latin typeface="Lato"/>
              <a:ea typeface="Lato"/>
              <a:cs typeface="Lato"/>
              <a:sym typeface="Lato"/>
            </a:endParaRPr>
          </a:p>
          <a:p>
            <a:pPr indent="90170" lvl="0" marL="0" marR="0" rtl="0" algn="l">
              <a:spcBef>
                <a:spcPts val="0"/>
              </a:spcBef>
              <a:spcAft>
                <a:spcPts val="0"/>
              </a:spcAft>
              <a:buClr>
                <a:schemeClr val="dk1"/>
              </a:buClr>
              <a:buSzPts val="2000"/>
              <a:buFont typeface="Times New Roman"/>
              <a:buNone/>
            </a:pPr>
            <a:r>
              <a:rPr b="1" i="0" lang="en-IN" sz="2000" u="none" cap="none" strike="noStrike">
                <a:solidFill>
                  <a:schemeClr val="dk1"/>
                </a:solidFill>
                <a:latin typeface="Lato"/>
                <a:ea typeface="Lato"/>
                <a:cs typeface="Lato"/>
                <a:sym typeface="Lato"/>
              </a:rPr>
              <a:t>        </a:t>
            </a:r>
            <a:endParaRPr b="1" i="0" sz="1400" u="none" cap="none" strike="noStrike">
              <a:solidFill>
                <a:schemeClr val="dk1"/>
              </a:solidFill>
              <a:latin typeface="Lato"/>
              <a:ea typeface="Lato"/>
              <a:cs typeface="Lato"/>
              <a:sym typeface="Lato"/>
            </a:endParaRPr>
          </a:p>
          <a:p>
            <a:pPr indent="90170" lvl="0" marL="0" marR="0" rtl="0" algn="l">
              <a:spcBef>
                <a:spcPts val="0"/>
              </a:spcBef>
              <a:spcAft>
                <a:spcPts val="0"/>
              </a:spcAft>
              <a:buClr>
                <a:schemeClr val="dk1"/>
              </a:buClr>
              <a:buSzPts val="1800"/>
              <a:buFont typeface="Times New Roman"/>
              <a:buNone/>
            </a:pPr>
            <a:r>
              <a:rPr b="1" i="0" lang="en-IN" sz="1800" u="none" cap="none" strike="noStrike">
                <a:solidFill>
                  <a:schemeClr val="dk1"/>
                </a:solidFill>
                <a:latin typeface="Lato"/>
                <a:ea typeface="Lato"/>
                <a:cs typeface="Lato"/>
                <a:sym typeface="Lato"/>
              </a:rPr>
              <a:t>     TEAM- Insider</a:t>
            </a:r>
            <a:endParaRPr b="1" i="0" sz="1800" u="none" cap="none" strike="noStrike">
              <a:solidFill>
                <a:schemeClr val="dk1"/>
              </a:solidFill>
              <a:latin typeface="Lato"/>
              <a:ea typeface="Lato"/>
              <a:cs typeface="Lato"/>
              <a:sym typeface="Lato"/>
            </a:endParaRPr>
          </a:p>
          <a:p>
            <a:pPr indent="90170" lvl="0" marL="0" marR="0" rtl="0" algn="l">
              <a:spcBef>
                <a:spcPts val="0"/>
              </a:spcBef>
              <a:spcAft>
                <a:spcPts val="0"/>
              </a:spcAft>
              <a:buClr>
                <a:schemeClr val="dk1"/>
              </a:buClr>
              <a:buSzPts val="1800"/>
              <a:buFont typeface="Times New Roman"/>
              <a:buNone/>
            </a:pPr>
            <a:r>
              <a:rPr b="1" i="0" lang="en-IN" sz="1800" u="none" cap="none" strike="noStrike">
                <a:solidFill>
                  <a:schemeClr val="dk1"/>
                </a:solidFill>
                <a:latin typeface="Lato"/>
                <a:ea typeface="Lato"/>
                <a:cs typeface="Lato"/>
                <a:sym typeface="Lato"/>
              </a:rPr>
              <a:t>     Chetan Prakash</a:t>
            </a:r>
            <a:endParaRPr b="1" i="0" sz="1400" u="none" cap="none" strike="noStrike">
              <a:solidFill>
                <a:schemeClr val="dk1"/>
              </a:solidFill>
              <a:latin typeface="Lato"/>
              <a:ea typeface="Lato"/>
              <a:cs typeface="Lato"/>
              <a:sym typeface="Lato"/>
            </a:endParaRPr>
          </a:p>
          <a:p>
            <a:pPr indent="90170" lvl="0" marL="0" marR="0" rtl="0" algn="l">
              <a:lnSpc>
                <a:spcPct val="103000"/>
              </a:lnSpc>
              <a:spcBef>
                <a:spcPts val="0"/>
              </a:spcBef>
              <a:spcAft>
                <a:spcPts val="0"/>
              </a:spcAft>
              <a:buClr>
                <a:schemeClr val="dk1"/>
              </a:buClr>
              <a:buSzPts val="1800"/>
              <a:buFont typeface="Times New Roman"/>
              <a:buNone/>
            </a:pPr>
            <a:r>
              <a:rPr b="1" i="0" lang="en-IN" sz="1800" u="none" cap="none" strike="noStrike">
                <a:solidFill>
                  <a:schemeClr val="dk1"/>
                </a:solidFill>
                <a:latin typeface="Lato"/>
                <a:ea typeface="Lato"/>
                <a:cs typeface="Lato"/>
                <a:sym typeface="Lato"/>
              </a:rPr>
              <a:t>     Pallavi Wagh</a:t>
            </a:r>
            <a:endParaRPr b="1" i="0" sz="1400" u="none" cap="none" strike="noStrike">
              <a:solidFill>
                <a:schemeClr val="dk1"/>
              </a:solidFill>
              <a:latin typeface="Lato"/>
              <a:ea typeface="Lato"/>
              <a:cs typeface="Lato"/>
              <a:sym typeface="Lato"/>
            </a:endParaRPr>
          </a:p>
          <a:p>
            <a:pPr indent="90170" lvl="0" marL="0" marR="0" rtl="0" algn="l">
              <a:lnSpc>
                <a:spcPct val="103000"/>
              </a:lnSpc>
              <a:spcBef>
                <a:spcPts val="0"/>
              </a:spcBef>
              <a:spcAft>
                <a:spcPts val="0"/>
              </a:spcAft>
              <a:buClr>
                <a:schemeClr val="dk1"/>
              </a:buClr>
              <a:buSzPts val="1800"/>
              <a:buFont typeface="Times New Roman"/>
              <a:buNone/>
            </a:pPr>
            <a:r>
              <a:rPr b="1" i="0" lang="en-IN" sz="1800" u="none" cap="none" strike="noStrike">
                <a:solidFill>
                  <a:schemeClr val="dk1"/>
                </a:solidFill>
                <a:latin typeface="Lato"/>
                <a:ea typeface="Lato"/>
                <a:cs typeface="Lato"/>
                <a:sym typeface="Lato"/>
              </a:rPr>
              <a:t>     Kaushik Dey  </a:t>
            </a:r>
            <a:endParaRPr b="1" i="0" sz="1400" u="none" cap="none" strike="noStrike">
              <a:solidFill>
                <a:schemeClr val="dk1"/>
              </a:solidFill>
              <a:latin typeface="Lato"/>
              <a:ea typeface="Lato"/>
              <a:cs typeface="Lato"/>
              <a:sym typeface="Lato"/>
            </a:endParaRPr>
          </a:p>
          <a:p>
            <a:pPr indent="90170" lvl="0" marL="0" marR="0" rtl="0" algn="l">
              <a:lnSpc>
                <a:spcPct val="103000"/>
              </a:lnSpc>
              <a:spcBef>
                <a:spcPts val="0"/>
              </a:spcBef>
              <a:spcAft>
                <a:spcPts val="0"/>
              </a:spcAft>
              <a:buClr>
                <a:schemeClr val="dk1"/>
              </a:buClr>
              <a:buSzPts val="1800"/>
              <a:buFont typeface="Times New Roman"/>
              <a:buNone/>
            </a:pPr>
            <a:r>
              <a:rPr b="1" i="0" lang="en-IN" sz="1800" u="none" cap="none" strike="noStrike">
                <a:solidFill>
                  <a:schemeClr val="dk1"/>
                </a:solidFill>
                <a:latin typeface="Lato"/>
                <a:ea typeface="Lato"/>
                <a:cs typeface="Lato"/>
                <a:sym typeface="Lato"/>
              </a:rPr>
              <a:t>     Hrushikesh Dharamthok</a:t>
            </a:r>
            <a:endParaRPr b="1">
              <a:latin typeface="Lato"/>
              <a:ea typeface="Lato"/>
              <a:cs typeface="Lato"/>
              <a:sym typeface="Lato"/>
            </a:endParaRPr>
          </a:p>
          <a:p>
            <a:pPr indent="90170" lvl="0" marL="0" marR="0" rtl="0" algn="l">
              <a:lnSpc>
                <a:spcPct val="103000"/>
              </a:lnSpc>
              <a:spcBef>
                <a:spcPts val="0"/>
              </a:spcBef>
              <a:spcAft>
                <a:spcPts val="0"/>
              </a:spcAft>
              <a:buClr>
                <a:schemeClr val="dk1"/>
              </a:buClr>
              <a:buSzPts val="1800"/>
              <a:buFont typeface="Times New Roman"/>
              <a:buNone/>
            </a:pPr>
            <a:r>
              <a:rPr b="1" i="0" lang="en-IN" sz="1800" u="none" cap="none" strike="noStrike">
                <a:solidFill>
                  <a:schemeClr val="dk1"/>
                </a:solidFill>
                <a:latin typeface="Lato"/>
                <a:ea typeface="Lato"/>
                <a:cs typeface="Lato"/>
                <a:sym typeface="Lato"/>
              </a:rPr>
              <a:t>     Prabhat Rajput </a:t>
            </a:r>
            <a:r>
              <a:rPr b="0" i="0" lang="en-IN" sz="1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p:txBody>
      </p:sp>
      <p:pic>
        <p:nvPicPr>
          <p:cNvPr id="92" name="Google Shape;92;p13"/>
          <p:cNvPicPr preferRelativeResize="0"/>
          <p:nvPr/>
        </p:nvPicPr>
        <p:blipFill rotWithShape="1">
          <a:blip r:embed="rId4">
            <a:alphaModFix/>
          </a:blip>
          <a:srcRect b="0" l="0" r="0" t="0"/>
          <a:stretch/>
        </p:blipFill>
        <p:spPr>
          <a:xfrm>
            <a:off x="3465100" y="3208875"/>
            <a:ext cx="8161500" cy="3513900"/>
          </a:xfrm>
          <a:prstGeom prst="roundRect">
            <a:avLst>
              <a:gd fmla="val 16667" name="adj"/>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2"/>
          <p:cNvPicPr preferRelativeResize="0"/>
          <p:nvPr/>
        </p:nvPicPr>
        <p:blipFill rotWithShape="1">
          <a:blip r:embed="rId3">
            <a:alphaModFix/>
          </a:blip>
          <a:srcRect b="0" l="0" r="0" t="0"/>
          <a:stretch/>
        </p:blipFill>
        <p:spPr>
          <a:xfrm>
            <a:off x="10066381" y="111442"/>
            <a:ext cx="1955800" cy="415925"/>
          </a:xfrm>
          <a:prstGeom prst="rect">
            <a:avLst/>
          </a:prstGeom>
          <a:noFill/>
          <a:ln>
            <a:noFill/>
          </a:ln>
        </p:spPr>
      </p:pic>
      <p:sp>
        <p:nvSpPr>
          <p:cNvPr id="161" name="Google Shape;161;p22"/>
          <p:cNvSpPr txBox="1"/>
          <p:nvPr/>
        </p:nvSpPr>
        <p:spPr>
          <a:xfrm>
            <a:off x="762225" y="456475"/>
            <a:ext cx="101202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rgbClr val="008000"/>
                </a:solidFill>
                <a:latin typeface="Times New Roman"/>
                <a:ea typeface="Times New Roman"/>
                <a:cs typeface="Times New Roman"/>
                <a:sym typeface="Times New Roman"/>
              </a:rPr>
              <a:t>Function to show the relation between all the independent variable to dependent variable:</a:t>
            </a:r>
            <a:endParaRPr b="1" sz="4000">
              <a:solidFill>
                <a:srgbClr val="000000"/>
              </a:solidFill>
              <a:latin typeface="Times New Roman"/>
              <a:ea typeface="Times New Roman"/>
              <a:cs typeface="Times New Roman"/>
              <a:sym typeface="Times New Roman"/>
            </a:endParaRPr>
          </a:p>
        </p:txBody>
      </p:sp>
      <p:pic>
        <p:nvPicPr>
          <p:cNvPr id="162" name="Google Shape;162;p22"/>
          <p:cNvPicPr preferRelativeResize="0"/>
          <p:nvPr/>
        </p:nvPicPr>
        <p:blipFill rotWithShape="1">
          <a:blip r:embed="rId4">
            <a:alphaModFix/>
          </a:blip>
          <a:srcRect b="0" l="0" r="0" t="0"/>
          <a:stretch/>
        </p:blipFill>
        <p:spPr>
          <a:xfrm>
            <a:off x="158025" y="1734550"/>
            <a:ext cx="4261574" cy="2560875"/>
          </a:xfrm>
          <a:prstGeom prst="rect">
            <a:avLst/>
          </a:prstGeom>
          <a:noFill/>
          <a:ln>
            <a:noFill/>
          </a:ln>
        </p:spPr>
      </p:pic>
      <p:pic>
        <p:nvPicPr>
          <p:cNvPr id="163" name="Google Shape;163;p22"/>
          <p:cNvPicPr preferRelativeResize="0"/>
          <p:nvPr/>
        </p:nvPicPr>
        <p:blipFill rotWithShape="1">
          <a:blip r:embed="rId5">
            <a:alphaModFix/>
          </a:blip>
          <a:srcRect b="0" l="0" r="0" t="0"/>
          <a:stretch/>
        </p:blipFill>
        <p:spPr>
          <a:xfrm>
            <a:off x="4523125" y="1780075"/>
            <a:ext cx="3979350" cy="2515350"/>
          </a:xfrm>
          <a:prstGeom prst="rect">
            <a:avLst/>
          </a:prstGeom>
          <a:noFill/>
          <a:ln>
            <a:noFill/>
          </a:ln>
        </p:spPr>
      </p:pic>
      <p:pic>
        <p:nvPicPr>
          <p:cNvPr id="164" name="Google Shape;164;p22"/>
          <p:cNvPicPr preferRelativeResize="0"/>
          <p:nvPr/>
        </p:nvPicPr>
        <p:blipFill rotWithShape="1">
          <a:blip r:embed="rId6">
            <a:alphaModFix/>
          </a:blip>
          <a:srcRect b="0" l="0" r="0" t="0"/>
          <a:stretch/>
        </p:blipFill>
        <p:spPr>
          <a:xfrm>
            <a:off x="651925" y="4295425"/>
            <a:ext cx="3767675" cy="2416775"/>
          </a:xfrm>
          <a:prstGeom prst="rect">
            <a:avLst/>
          </a:prstGeom>
          <a:noFill/>
          <a:ln>
            <a:noFill/>
          </a:ln>
        </p:spPr>
      </p:pic>
      <p:pic>
        <p:nvPicPr>
          <p:cNvPr id="165" name="Google Shape;165;p22"/>
          <p:cNvPicPr preferRelativeResize="0"/>
          <p:nvPr/>
        </p:nvPicPr>
        <p:blipFill rotWithShape="1">
          <a:blip r:embed="rId7">
            <a:alphaModFix/>
          </a:blip>
          <a:srcRect b="0" l="0" r="0" t="0"/>
          <a:stretch/>
        </p:blipFill>
        <p:spPr>
          <a:xfrm>
            <a:off x="8599600" y="1734550"/>
            <a:ext cx="3427975" cy="2560875"/>
          </a:xfrm>
          <a:prstGeom prst="rect">
            <a:avLst/>
          </a:prstGeom>
          <a:noFill/>
          <a:ln>
            <a:noFill/>
          </a:ln>
        </p:spPr>
      </p:pic>
      <p:pic>
        <p:nvPicPr>
          <p:cNvPr id="166" name="Google Shape;166;p22"/>
          <p:cNvPicPr preferRelativeResize="0"/>
          <p:nvPr/>
        </p:nvPicPr>
        <p:blipFill rotWithShape="1">
          <a:blip r:embed="rId8">
            <a:alphaModFix/>
          </a:blip>
          <a:srcRect b="0" l="0" r="0" t="0"/>
          <a:stretch/>
        </p:blipFill>
        <p:spPr>
          <a:xfrm>
            <a:off x="4523125" y="4295425"/>
            <a:ext cx="3931251" cy="2416775"/>
          </a:xfrm>
          <a:prstGeom prst="rect">
            <a:avLst/>
          </a:prstGeom>
          <a:noFill/>
          <a:ln>
            <a:noFill/>
          </a:ln>
        </p:spPr>
      </p:pic>
      <p:sp>
        <p:nvSpPr>
          <p:cNvPr id="167" name="Google Shape;167;p22"/>
          <p:cNvSpPr txBox="1"/>
          <p:nvPr/>
        </p:nvSpPr>
        <p:spPr>
          <a:xfrm>
            <a:off x="8676550" y="4333961"/>
            <a:ext cx="3428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latin typeface="Lato"/>
                <a:ea typeface="Lato"/>
                <a:cs typeface="Lato"/>
                <a:sym typeface="Lato"/>
              </a:rPr>
              <a:t>By these charts, we can take an idea about the demand for bikes at a particular instant like here we have Function Day which shows that we have negligible demands during No functioning day.</a:t>
            </a:r>
            <a:endParaRPr sz="20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3"/>
          <p:cNvPicPr preferRelativeResize="0"/>
          <p:nvPr/>
        </p:nvPicPr>
        <p:blipFill rotWithShape="1">
          <a:blip r:embed="rId3">
            <a:alphaModFix/>
          </a:blip>
          <a:srcRect b="0" l="0" r="0" t="0"/>
          <a:stretch/>
        </p:blipFill>
        <p:spPr>
          <a:xfrm>
            <a:off x="228601" y="1308713"/>
            <a:ext cx="4169450" cy="2517600"/>
          </a:xfrm>
          <a:prstGeom prst="rect">
            <a:avLst/>
          </a:prstGeom>
          <a:noFill/>
          <a:ln>
            <a:noFill/>
          </a:ln>
        </p:spPr>
      </p:pic>
      <p:pic>
        <p:nvPicPr>
          <p:cNvPr id="174" name="Google Shape;174;p23"/>
          <p:cNvPicPr preferRelativeResize="0"/>
          <p:nvPr/>
        </p:nvPicPr>
        <p:blipFill rotWithShape="1">
          <a:blip r:embed="rId4">
            <a:alphaModFix/>
          </a:blip>
          <a:srcRect b="0" l="0" r="0" t="0"/>
          <a:stretch/>
        </p:blipFill>
        <p:spPr>
          <a:xfrm>
            <a:off x="8518350" y="1271450"/>
            <a:ext cx="3422549" cy="2517575"/>
          </a:xfrm>
          <a:prstGeom prst="rect">
            <a:avLst/>
          </a:prstGeom>
          <a:noFill/>
          <a:ln>
            <a:noFill/>
          </a:ln>
        </p:spPr>
      </p:pic>
      <p:pic>
        <p:nvPicPr>
          <p:cNvPr id="175" name="Google Shape;175;p23"/>
          <p:cNvPicPr preferRelativeResize="0"/>
          <p:nvPr/>
        </p:nvPicPr>
        <p:blipFill rotWithShape="1">
          <a:blip r:embed="rId5">
            <a:alphaModFix/>
          </a:blip>
          <a:srcRect b="0" l="0" r="0" t="0"/>
          <a:stretch/>
        </p:blipFill>
        <p:spPr>
          <a:xfrm>
            <a:off x="4511325" y="1346000"/>
            <a:ext cx="4007025" cy="2304400"/>
          </a:xfrm>
          <a:prstGeom prst="rect">
            <a:avLst/>
          </a:prstGeom>
          <a:noFill/>
          <a:ln>
            <a:noFill/>
          </a:ln>
        </p:spPr>
      </p:pic>
      <p:pic>
        <p:nvPicPr>
          <p:cNvPr id="176" name="Google Shape;176;p23"/>
          <p:cNvPicPr preferRelativeResize="0"/>
          <p:nvPr/>
        </p:nvPicPr>
        <p:blipFill rotWithShape="1">
          <a:blip r:embed="rId6">
            <a:alphaModFix/>
          </a:blip>
          <a:srcRect b="0" l="0" r="0" t="0"/>
          <a:stretch/>
        </p:blipFill>
        <p:spPr>
          <a:xfrm>
            <a:off x="4507000" y="4165325"/>
            <a:ext cx="4007024" cy="2599550"/>
          </a:xfrm>
          <a:prstGeom prst="rect">
            <a:avLst/>
          </a:prstGeom>
          <a:noFill/>
          <a:ln>
            <a:noFill/>
          </a:ln>
        </p:spPr>
      </p:pic>
      <p:pic>
        <p:nvPicPr>
          <p:cNvPr id="177" name="Google Shape;177;p23"/>
          <p:cNvPicPr preferRelativeResize="0"/>
          <p:nvPr/>
        </p:nvPicPr>
        <p:blipFill rotWithShape="1">
          <a:blip r:embed="rId7">
            <a:alphaModFix/>
          </a:blip>
          <a:srcRect b="0" l="0" r="0" t="0"/>
          <a:stretch/>
        </p:blipFill>
        <p:spPr>
          <a:xfrm>
            <a:off x="228600" y="4165325"/>
            <a:ext cx="4169450" cy="2599550"/>
          </a:xfrm>
          <a:prstGeom prst="rect">
            <a:avLst/>
          </a:prstGeom>
          <a:noFill/>
          <a:ln>
            <a:noFill/>
          </a:ln>
        </p:spPr>
      </p:pic>
      <p:sp>
        <p:nvSpPr>
          <p:cNvPr id="178" name="Google Shape;178;p23"/>
          <p:cNvSpPr txBox="1"/>
          <p:nvPr/>
        </p:nvSpPr>
        <p:spPr>
          <a:xfrm>
            <a:off x="228600" y="330200"/>
            <a:ext cx="117123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Font typeface="Arial"/>
              <a:buNone/>
            </a:pPr>
            <a:r>
              <a:rPr b="1" lang="en-IN" sz="4000">
                <a:solidFill>
                  <a:srgbClr val="008000"/>
                </a:solidFill>
                <a:latin typeface="Times New Roman"/>
                <a:ea typeface="Times New Roman"/>
                <a:cs typeface="Times New Roman"/>
                <a:sym typeface="Times New Roman"/>
              </a:rPr>
              <a:t>Some more charts show </a:t>
            </a:r>
            <a:r>
              <a:rPr b="1" lang="en-IN" sz="4000">
                <a:solidFill>
                  <a:srgbClr val="008000"/>
                </a:solidFill>
                <a:latin typeface="Times New Roman"/>
                <a:ea typeface="Times New Roman"/>
                <a:cs typeface="Times New Roman"/>
                <a:sym typeface="Times New Roman"/>
              </a:rPr>
              <a:t>relations</a:t>
            </a:r>
            <a:r>
              <a:rPr b="1" lang="en-IN" sz="4000">
                <a:solidFill>
                  <a:srgbClr val="008000"/>
                </a:solidFill>
                <a:latin typeface="Times New Roman"/>
                <a:ea typeface="Times New Roman"/>
                <a:cs typeface="Times New Roman"/>
                <a:sym typeface="Times New Roman"/>
              </a:rPr>
              <a:t>:</a:t>
            </a:r>
            <a:endParaRPr b="1" sz="4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Calibri"/>
              <a:ea typeface="Calibri"/>
              <a:cs typeface="Calibri"/>
              <a:sym typeface="Calibri"/>
            </a:endParaRPr>
          </a:p>
        </p:txBody>
      </p:sp>
      <p:sp>
        <p:nvSpPr>
          <p:cNvPr id="179" name="Google Shape;179;p23"/>
          <p:cNvSpPr txBox="1"/>
          <p:nvPr/>
        </p:nvSpPr>
        <p:spPr>
          <a:xfrm>
            <a:off x="8514025" y="4224875"/>
            <a:ext cx="3422700" cy="135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IN" sz="2000">
                <a:latin typeface="Lato"/>
                <a:ea typeface="Lato"/>
                <a:cs typeface="Lato"/>
                <a:sym typeface="Lato"/>
              </a:rPr>
              <a:t>Some more charts show the relation.</a:t>
            </a:r>
            <a:endParaRPr sz="2000">
              <a:latin typeface="Lato"/>
              <a:ea typeface="Lato"/>
              <a:cs typeface="Lato"/>
              <a:sym typeface="Lato"/>
            </a:endParaRPr>
          </a:p>
          <a:p>
            <a:pPr indent="0" lvl="0" marL="0" rtl="0" algn="l">
              <a:spcBef>
                <a:spcPts val="1200"/>
              </a:spcBef>
              <a:spcAft>
                <a:spcPts val="0"/>
              </a:spcAft>
              <a:buNone/>
            </a:pPr>
            <a:r>
              <a:t/>
            </a:r>
            <a:endParaRPr sz="20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4"/>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185" name="Google Shape;185;p24"/>
          <p:cNvSpPr txBox="1"/>
          <p:nvPr/>
        </p:nvSpPr>
        <p:spPr>
          <a:xfrm>
            <a:off x="129825" y="570225"/>
            <a:ext cx="113031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rgbClr val="008000"/>
                </a:solidFill>
                <a:latin typeface="Times New Roman"/>
                <a:ea typeface="Times New Roman"/>
                <a:cs typeface="Times New Roman"/>
                <a:sym typeface="Times New Roman"/>
              </a:rPr>
              <a:t>Chart shows the mean and median of each numeric values:</a:t>
            </a:r>
            <a:endParaRPr b="1" sz="4000">
              <a:solidFill>
                <a:srgbClr val="000000"/>
              </a:solidFill>
              <a:latin typeface="Times New Roman"/>
              <a:ea typeface="Times New Roman"/>
              <a:cs typeface="Times New Roman"/>
              <a:sym typeface="Times New Roman"/>
            </a:endParaRPr>
          </a:p>
        </p:txBody>
      </p:sp>
      <p:pic>
        <p:nvPicPr>
          <p:cNvPr id="186" name="Google Shape;186;p24"/>
          <p:cNvPicPr preferRelativeResize="0"/>
          <p:nvPr/>
        </p:nvPicPr>
        <p:blipFill rotWithShape="1">
          <a:blip r:embed="rId4">
            <a:alphaModFix/>
          </a:blip>
          <a:srcRect b="0" l="0" r="0" t="0"/>
          <a:stretch/>
        </p:blipFill>
        <p:spPr>
          <a:xfrm>
            <a:off x="0" y="1893825"/>
            <a:ext cx="4546600" cy="2619425"/>
          </a:xfrm>
          <a:prstGeom prst="rect">
            <a:avLst/>
          </a:prstGeom>
          <a:noFill/>
          <a:ln>
            <a:noFill/>
          </a:ln>
        </p:spPr>
      </p:pic>
      <p:pic>
        <p:nvPicPr>
          <p:cNvPr id="187" name="Google Shape;187;p24"/>
          <p:cNvPicPr preferRelativeResize="0"/>
          <p:nvPr/>
        </p:nvPicPr>
        <p:blipFill rotWithShape="1">
          <a:blip r:embed="rId5">
            <a:alphaModFix/>
          </a:blip>
          <a:srcRect b="0" l="0" r="0" t="0"/>
          <a:stretch/>
        </p:blipFill>
        <p:spPr>
          <a:xfrm>
            <a:off x="4565975" y="1886525"/>
            <a:ext cx="4129300" cy="2619425"/>
          </a:xfrm>
          <a:prstGeom prst="rect">
            <a:avLst/>
          </a:prstGeom>
          <a:noFill/>
          <a:ln>
            <a:noFill/>
          </a:ln>
        </p:spPr>
      </p:pic>
      <p:pic>
        <p:nvPicPr>
          <p:cNvPr id="188" name="Google Shape;188;p24"/>
          <p:cNvPicPr preferRelativeResize="0"/>
          <p:nvPr/>
        </p:nvPicPr>
        <p:blipFill rotWithShape="1">
          <a:blip r:embed="rId6">
            <a:alphaModFix/>
          </a:blip>
          <a:srcRect b="0" l="0" r="0" t="0"/>
          <a:stretch/>
        </p:blipFill>
        <p:spPr>
          <a:xfrm>
            <a:off x="4565975" y="4712300"/>
            <a:ext cx="4129300" cy="1996125"/>
          </a:xfrm>
          <a:prstGeom prst="rect">
            <a:avLst/>
          </a:prstGeom>
          <a:noFill/>
          <a:ln>
            <a:noFill/>
          </a:ln>
        </p:spPr>
      </p:pic>
      <p:pic>
        <p:nvPicPr>
          <p:cNvPr id="189" name="Google Shape;189;p24"/>
          <p:cNvPicPr preferRelativeResize="0"/>
          <p:nvPr/>
        </p:nvPicPr>
        <p:blipFill rotWithShape="1">
          <a:blip r:embed="rId7">
            <a:alphaModFix/>
          </a:blip>
          <a:srcRect b="0" l="0" r="0" t="0"/>
          <a:stretch/>
        </p:blipFill>
        <p:spPr>
          <a:xfrm>
            <a:off x="129825" y="4513250"/>
            <a:ext cx="4416775" cy="2344750"/>
          </a:xfrm>
          <a:prstGeom prst="rect">
            <a:avLst/>
          </a:prstGeom>
          <a:noFill/>
          <a:ln>
            <a:noFill/>
          </a:ln>
        </p:spPr>
      </p:pic>
      <p:sp>
        <p:nvSpPr>
          <p:cNvPr id="190" name="Google Shape;190;p24"/>
          <p:cNvSpPr txBox="1"/>
          <p:nvPr/>
        </p:nvSpPr>
        <p:spPr>
          <a:xfrm>
            <a:off x="8714650" y="2150550"/>
            <a:ext cx="35250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latin typeface="Lato"/>
                <a:ea typeface="Lato"/>
                <a:cs typeface="Lato"/>
                <a:sym typeface="Lato"/>
              </a:rPr>
              <a:t>The mean value is the average value of a particular category and the median value is the half quartile or middle value by which half values are up and half values are down here mean is represented by </a:t>
            </a:r>
            <a:r>
              <a:rPr b="1" lang="en-IN" sz="2000">
                <a:latin typeface="Lato"/>
                <a:ea typeface="Lato"/>
                <a:cs typeface="Lato"/>
                <a:sym typeface="Lato"/>
              </a:rPr>
              <a:t>magenta</a:t>
            </a:r>
            <a:r>
              <a:rPr lang="en-IN" sz="2000">
                <a:latin typeface="Lato"/>
                <a:ea typeface="Lato"/>
                <a:cs typeface="Lato"/>
                <a:sym typeface="Lato"/>
              </a:rPr>
              <a:t> color and the median by </a:t>
            </a:r>
            <a:r>
              <a:rPr b="1" lang="en-IN" sz="2000">
                <a:latin typeface="Lato"/>
                <a:ea typeface="Lato"/>
                <a:cs typeface="Lato"/>
                <a:sym typeface="Lato"/>
              </a:rPr>
              <a:t>cyan</a:t>
            </a:r>
            <a:r>
              <a:rPr lang="en-IN" sz="2000">
                <a:latin typeface="Lato"/>
                <a:ea typeface="Lato"/>
                <a:cs typeface="Lato"/>
                <a:sym typeface="Lato"/>
              </a:rPr>
              <a:t> color here like Rented Bike Count generally bikes are rented between 0 to 1000.</a:t>
            </a:r>
            <a:endParaRPr sz="20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5"/>
          <p:cNvPicPr preferRelativeResize="0"/>
          <p:nvPr/>
        </p:nvPicPr>
        <p:blipFill rotWithShape="1">
          <a:blip r:embed="rId3">
            <a:alphaModFix/>
          </a:blip>
          <a:srcRect b="0" l="0" r="0" t="0"/>
          <a:stretch/>
        </p:blipFill>
        <p:spPr>
          <a:xfrm>
            <a:off x="299150" y="1199425"/>
            <a:ext cx="4247450" cy="2545675"/>
          </a:xfrm>
          <a:prstGeom prst="rect">
            <a:avLst/>
          </a:prstGeom>
          <a:noFill/>
          <a:ln>
            <a:noFill/>
          </a:ln>
        </p:spPr>
      </p:pic>
      <p:pic>
        <p:nvPicPr>
          <p:cNvPr id="197" name="Google Shape;197;p25"/>
          <p:cNvPicPr preferRelativeResize="0"/>
          <p:nvPr/>
        </p:nvPicPr>
        <p:blipFill rotWithShape="1">
          <a:blip r:embed="rId4">
            <a:alphaModFix/>
          </a:blip>
          <a:srcRect b="0" l="0" r="0" t="0"/>
          <a:stretch/>
        </p:blipFill>
        <p:spPr>
          <a:xfrm>
            <a:off x="4546600" y="1199425"/>
            <a:ext cx="4021550" cy="2545675"/>
          </a:xfrm>
          <a:prstGeom prst="rect">
            <a:avLst/>
          </a:prstGeom>
          <a:noFill/>
          <a:ln>
            <a:noFill/>
          </a:ln>
        </p:spPr>
      </p:pic>
      <p:pic>
        <p:nvPicPr>
          <p:cNvPr id="198" name="Google Shape;198;p25"/>
          <p:cNvPicPr preferRelativeResize="0"/>
          <p:nvPr/>
        </p:nvPicPr>
        <p:blipFill rotWithShape="1">
          <a:blip r:embed="rId5">
            <a:alphaModFix/>
          </a:blip>
          <a:srcRect b="0" l="0" r="0" t="0"/>
          <a:stretch/>
        </p:blipFill>
        <p:spPr>
          <a:xfrm>
            <a:off x="299150" y="3870375"/>
            <a:ext cx="4247450" cy="2545675"/>
          </a:xfrm>
          <a:prstGeom prst="rect">
            <a:avLst/>
          </a:prstGeom>
          <a:noFill/>
          <a:ln>
            <a:noFill/>
          </a:ln>
        </p:spPr>
      </p:pic>
      <p:pic>
        <p:nvPicPr>
          <p:cNvPr id="199" name="Google Shape;199;p25"/>
          <p:cNvPicPr preferRelativeResize="0"/>
          <p:nvPr/>
        </p:nvPicPr>
        <p:blipFill rotWithShape="1">
          <a:blip r:embed="rId6">
            <a:alphaModFix/>
          </a:blip>
          <a:srcRect b="0" l="0" r="0" t="0"/>
          <a:stretch/>
        </p:blipFill>
        <p:spPr>
          <a:xfrm>
            <a:off x="4546600" y="3870375"/>
            <a:ext cx="3932775" cy="2545675"/>
          </a:xfrm>
          <a:prstGeom prst="rect">
            <a:avLst/>
          </a:prstGeom>
          <a:noFill/>
          <a:ln>
            <a:noFill/>
          </a:ln>
        </p:spPr>
      </p:pic>
      <p:sp>
        <p:nvSpPr>
          <p:cNvPr id="200" name="Google Shape;200;p25"/>
          <p:cNvSpPr txBox="1"/>
          <p:nvPr/>
        </p:nvSpPr>
        <p:spPr>
          <a:xfrm>
            <a:off x="299150" y="273750"/>
            <a:ext cx="11782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Font typeface="Arial"/>
              <a:buNone/>
            </a:pPr>
            <a:r>
              <a:rPr b="1" lang="en-IN" sz="4000">
                <a:solidFill>
                  <a:srgbClr val="008000"/>
                </a:solidFill>
                <a:latin typeface="Times New Roman"/>
                <a:ea typeface="Times New Roman"/>
                <a:cs typeface="Times New Roman"/>
                <a:sym typeface="Times New Roman"/>
              </a:rPr>
              <a:t>Some more c</a:t>
            </a:r>
            <a:r>
              <a:rPr b="1" lang="en-IN" sz="4000">
                <a:solidFill>
                  <a:srgbClr val="008000"/>
                </a:solidFill>
                <a:latin typeface="Times New Roman"/>
                <a:ea typeface="Times New Roman"/>
                <a:cs typeface="Times New Roman"/>
                <a:sym typeface="Times New Roman"/>
              </a:rPr>
              <a:t>harts show the mean and median values:</a:t>
            </a:r>
            <a:endParaRPr sz="4000">
              <a:latin typeface="Times New Roman"/>
              <a:ea typeface="Times New Roman"/>
              <a:cs typeface="Times New Roman"/>
              <a:sym typeface="Times New Roman"/>
            </a:endParaRPr>
          </a:p>
        </p:txBody>
      </p:sp>
      <p:sp>
        <p:nvSpPr>
          <p:cNvPr id="201" name="Google Shape;201;p25"/>
          <p:cNvSpPr txBox="1"/>
          <p:nvPr/>
        </p:nvSpPr>
        <p:spPr>
          <a:xfrm>
            <a:off x="8568150" y="1416750"/>
            <a:ext cx="3652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latin typeface="Lato"/>
              <a:ea typeface="Lato"/>
              <a:cs typeface="Lato"/>
              <a:sym typeface="Lato"/>
            </a:endParaRPr>
          </a:p>
        </p:txBody>
      </p:sp>
      <p:sp>
        <p:nvSpPr>
          <p:cNvPr id="202" name="Google Shape;202;p25"/>
          <p:cNvSpPr txBox="1"/>
          <p:nvPr/>
        </p:nvSpPr>
        <p:spPr>
          <a:xfrm>
            <a:off x="8479375" y="1416750"/>
            <a:ext cx="3733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latin typeface="Lato"/>
                <a:ea typeface="Lato"/>
                <a:cs typeface="Lato"/>
                <a:sym typeface="Lato"/>
              </a:rPr>
              <a:t>Some more charts show the mean and median value.</a:t>
            </a:r>
            <a:endParaRPr sz="20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nvSpPr>
        <p:spPr>
          <a:xfrm>
            <a:off x="381400" y="245000"/>
            <a:ext cx="7274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Font typeface="Arial"/>
              <a:buNone/>
            </a:pPr>
            <a:r>
              <a:rPr b="1" lang="en-IN" sz="4000">
                <a:solidFill>
                  <a:srgbClr val="008000"/>
                </a:solidFill>
                <a:latin typeface="Times New Roman"/>
                <a:ea typeface="Times New Roman"/>
                <a:cs typeface="Times New Roman"/>
                <a:sym typeface="Times New Roman"/>
              </a:rPr>
              <a:t>Peak Month and Hour:-</a:t>
            </a:r>
            <a:endParaRPr sz="4000">
              <a:latin typeface="Times New Roman"/>
              <a:ea typeface="Times New Roman"/>
              <a:cs typeface="Times New Roman"/>
              <a:sym typeface="Times New Roman"/>
            </a:endParaRPr>
          </a:p>
        </p:txBody>
      </p:sp>
      <p:pic>
        <p:nvPicPr>
          <p:cNvPr id="209" name="Google Shape;209;p26"/>
          <p:cNvPicPr preferRelativeResize="0"/>
          <p:nvPr/>
        </p:nvPicPr>
        <p:blipFill>
          <a:blip r:embed="rId3">
            <a:alphaModFix/>
          </a:blip>
          <a:stretch>
            <a:fillRect/>
          </a:stretch>
        </p:blipFill>
        <p:spPr>
          <a:xfrm>
            <a:off x="152400" y="1197800"/>
            <a:ext cx="5686425" cy="4333875"/>
          </a:xfrm>
          <a:prstGeom prst="rect">
            <a:avLst/>
          </a:prstGeom>
          <a:noFill/>
          <a:ln>
            <a:noFill/>
          </a:ln>
        </p:spPr>
      </p:pic>
      <p:pic>
        <p:nvPicPr>
          <p:cNvPr id="210" name="Google Shape;210;p26"/>
          <p:cNvPicPr preferRelativeResize="0"/>
          <p:nvPr/>
        </p:nvPicPr>
        <p:blipFill>
          <a:blip r:embed="rId4">
            <a:alphaModFix/>
          </a:blip>
          <a:stretch>
            <a:fillRect/>
          </a:stretch>
        </p:blipFill>
        <p:spPr>
          <a:xfrm>
            <a:off x="5991225" y="1197800"/>
            <a:ext cx="6048375" cy="4333874"/>
          </a:xfrm>
          <a:prstGeom prst="rect">
            <a:avLst/>
          </a:prstGeom>
          <a:noFill/>
          <a:ln>
            <a:noFill/>
          </a:ln>
        </p:spPr>
      </p:pic>
      <p:sp>
        <p:nvSpPr>
          <p:cNvPr id="211" name="Google Shape;211;p26"/>
          <p:cNvSpPr txBox="1"/>
          <p:nvPr/>
        </p:nvSpPr>
        <p:spPr>
          <a:xfrm>
            <a:off x="261000" y="5777075"/>
            <a:ext cx="11670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latin typeface="Lato"/>
                <a:ea typeface="Lato"/>
                <a:cs typeface="Lato"/>
                <a:sym typeface="Lato"/>
              </a:rPr>
              <a:t>These charts showing the month which have highest demand and hour that at which hour the bike demand is maximum.</a:t>
            </a:r>
            <a:endParaRPr sz="20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27"/>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217" name="Google Shape;217;p27"/>
          <p:cNvSpPr txBox="1"/>
          <p:nvPr/>
        </p:nvSpPr>
        <p:spPr>
          <a:xfrm>
            <a:off x="633663" y="481647"/>
            <a:ext cx="109248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4000">
                <a:solidFill>
                  <a:srgbClr val="008000"/>
                </a:solidFill>
                <a:latin typeface="Times New Roman"/>
                <a:ea typeface="Times New Roman"/>
                <a:cs typeface="Times New Roman"/>
                <a:sym typeface="Times New Roman"/>
              </a:rPr>
              <a:t>Model Fitting </a:t>
            </a:r>
            <a:r>
              <a:rPr b="1" i="0" lang="en-IN" sz="4000">
                <a:solidFill>
                  <a:srgbClr val="000000"/>
                </a:solidFill>
                <a:latin typeface="Times New Roman"/>
                <a:ea typeface="Times New Roman"/>
                <a:cs typeface="Times New Roman"/>
                <a:sym typeface="Times New Roman"/>
              </a:rPr>
              <a:t>:-</a:t>
            </a:r>
            <a:endParaRPr i="0" sz="4000">
              <a:solidFill>
                <a:srgbClr val="008000"/>
              </a:solidFill>
              <a:latin typeface="Times New Roman"/>
              <a:ea typeface="Times New Roman"/>
              <a:cs typeface="Times New Roman"/>
              <a:sym typeface="Times New Roman"/>
            </a:endParaRPr>
          </a:p>
        </p:txBody>
      </p:sp>
      <p:sp>
        <p:nvSpPr>
          <p:cNvPr id="218" name="Google Shape;218;p27"/>
          <p:cNvSpPr txBox="1"/>
          <p:nvPr/>
        </p:nvSpPr>
        <p:spPr>
          <a:xfrm>
            <a:off x="229850" y="1230150"/>
            <a:ext cx="71814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latin typeface="Lato"/>
                <a:ea typeface="Lato"/>
                <a:cs typeface="Lato"/>
                <a:sym typeface="Lato"/>
              </a:rPr>
              <a:t>Model fitting is basically the implementation of testing and training data into different-different algorithms.</a:t>
            </a:r>
            <a:endParaRPr sz="2000">
              <a:latin typeface="Lato"/>
              <a:ea typeface="Lato"/>
              <a:cs typeface="Lato"/>
              <a:sym typeface="Lato"/>
            </a:endParaRPr>
          </a:p>
          <a:p>
            <a:pPr indent="0" lvl="0" marL="0" rtl="0" algn="l">
              <a:spcBef>
                <a:spcPts val="0"/>
              </a:spcBef>
              <a:spcAft>
                <a:spcPts val="0"/>
              </a:spcAft>
              <a:buNone/>
            </a:pPr>
            <a:r>
              <a:t/>
            </a:r>
            <a:endParaRPr sz="2000">
              <a:latin typeface="Lato"/>
              <a:ea typeface="Lato"/>
              <a:cs typeface="Lato"/>
              <a:sym typeface="Lato"/>
            </a:endParaRPr>
          </a:p>
          <a:p>
            <a:pPr indent="0" lvl="0" marL="0" rtl="0" algn="l">
              <a:spcBef>
                <a:spcPts val="0"/>
              </a:spcBef>
              <a:spcAft>
                <a:spcPts val="0"/>
              </a:spcAft>
              <a:buNone/>
            </a:pPr>
            <a:r>
              <a:rPr lang="en-IN" sz="2000">
                <a:latin typeface="Lato"/>
                <a:ea typeface="Lato"/>
                <a:cs typeface="Lato"/>
                <a:sym typeface="Lato"/>
              </a:rPr>
              <a:t>Here we use 6 algorithms for finding the accuracy of the result.</a:t>
            </a:r>
            <a:endParaRPr sz="2000">
              <a:latin typeface="Lato"/>
              <a:ea typeface="Lato"/>
              <a:cs typeface="Lato"/>
              <a:sym typeface="Lato"/>
            </a:endParaRPr>
          </a:p>
          <a:p>
            <a:pPr indent="0" lvl="0" marL="0" rtl="0" algn="l">
              <a:spcBef>
                <a:spcPts val="0"/>
              </a:spcBef>
              <a:spcAft>
                <a:spcPts val="0"/>
              </a:spcAft>
              <a:buNone/>
            </a:pPr>
            <a:r>
              <a:t/>
            </a:r>
            <a:endParaRPr sz="2000">
              <a:latin typeface="Lato"/>
              <a:ea typeface="Lato"/>
              <a:cs typeface="Lato"/>
              <a:sym typeface="Lato"/>
            </a:endParaRPr>
          </a:p>
          <a:p>
            <a:pPr indent="-355600" lvl="0" marL="457200" rtl="0" algn="l">
              <a:spcBef>
                <a:spcPts val="0"/>
              </a:spcBef>
              <a:spcAft>
                <a:spcPts val="0"/>
              </a:spcAft>
              <a:buSzPts val="2000"/>
              <a:buFont typeface="Lato"/>
              <a:buChar char="●"/>
            </a:pPr>
            <a:r>
              <a:rPr lang="en-IN" sz="2000">
                <a:latin typeface="Lato"/>
                <a:ea typeface="Lato"/>
                <a:cs typeface="Lato"/>
                <a:sym typeface="Lato"/>
              </a:rPr>
              <a:t>Linear Regression Algorithm</a:t>
            </a:r>
            <a:endParaRPr sz="2000">
              <a:latin typeface="Lato"/>
              <a:ea typeface="Lato"/>
              <a:cs typeface="Lato"/>
              <a:sym typeface="Lato"/>
            </a:endParaRPr>
          </a:p>
          <a:p>
            <a:pPr indent="-355600" lvl="0" marL="457200" rtl="0" algn="l">
              <a:spcBef>
                <a:spcPts val="0"/>
              </a:spcBef>
              <a:spcAft>
                <a:spcPts val="0"/>
              </a:spcAft>
              <a:buSzPts val="2000"/>
              <a:buFont typeface="Lato"/>
              <a:buChar char="●"/>
            </a:pPr>
            <a:r>
              <a:rPr lang="en-IN" sz="2000">
                <a:latin typeface="Lato"/>
                <a:ea typeface="Lato"/>
                <a:cs typeface="Lato"/>
                <a:sym typeface="Lato"/>
              </a:rPr>
              <a:t>Lasso Regression Algorithm</a:t>
            </a:r>
            <a:endParaRPr sz="2000">
              <a:latin typeface="Lato"/>
              <a:ea typeface="Lato"/>
              <a:cs typeface="Lato"/>
              <a:sym typeface="Lato"/>
            </a:endParaRPr>
          </a:p>
          <a:p>
            <a:pPr indent="-355600" lvl="0" marL="457200" rtl="0" algn="l">
              <a:spcBef>
                <a:spcPts val="0"/>
              </a:spcBef>
              <a:spcAft>
                <a:spcPts val="0"/>
              </a:spcAft>
              <a:buSzPts val="2000"/>
              <a:buFont typeface="Lato"/>
              <a:buChar char="●"/>
            </a:pPr>
            <a:r>
              <a:rPr lang="en-IN" sz="2000">
                <a:latin typeface="Lato"/>
                <a:ea typeface="Lato"/>
                <a:cs typeface="Lato"/>
                <a:sym typeface="Lato"/>
              </a:rPr>
              <a:t>Ridge Regression Algorithm</a:t>
            </a:r>
            <a:endParaRPr sz="2000">
              <a:latin typeface="Lato"/>
              <a:ea typeface="Lato"/>
              <a:cs typeface="Lato"/>
              <a:sym typeface="Lato"/>
            </a:endParaRPr>
          </a:p>
          <a:p>
            <a:pPr indent="-355600" lvl="0" marL="457200" rtl="0" algn="l">
              <a:spcBef>
                <a:spcPts val="0"/>
              </a:spcBef>
              <a:spcAft>
                <a:spcPts val="0"/>
              </a:spcAft>
              <a:buSzPts val="2000"/>
              <a:buFont typeface="Lato"/>
              <a:buChar char="●"/>
            </a:pPr>
            <a:r>
              <a:rPr lang="en-IN" sz="2000">
                <a:latin typeface="Lato"/>
                <a:ea typeface="Lato"/>
                <a:cs typeface="Lato"/>
                <a:sym typeface="Lato"/>
              </a:rPr>
              <a:t>Elastic Net Regression Algorithm</a:t>
            </a:r>
            <a:endParaRPr sz="2000">
              <a:latin typeface="Lato"/>
              <a:ea typeface="Lato"/>
              <a:cs typeface="Lato"/>
              <a:sym typeface="Lato"/>
            </a:endParaRPr>
          </a:p>
          <a:p>
            <a:pPr indent="-355600" lvl="0" marL="457200" rtl="0" algn="l">
              <a:spcBef>
                <a:spcPts val="0"/>
              </a:spcBef>
              <a:spcAft>
                <a:spcPts val="0"/>
              </a:spcAft>
              <a:buSzPts val="2000"/>
              <a:buFont typeface="Lato"/>
              <a:buChar char="●"/>
            </a:pPr>
            <a:r>
              <a:rPr lang="en-IN" sz="2000">
                <a:latin typeface="Lato"/>
                <a:ea typeface="Lato"/>
                <a:cs typeface="Lato"/>
                <a:sym typeface="Lato"/>
              </a:rPr>
              <a:t>Decision Tree Regression Algorithm</a:t>
            </a:r>
            <a:endParaRPr sz="2000">
              <a:latin typeface="Lato"/>
              <a:ea typeface="Lato"/>
              <a:cs typeface="Lato"/>
              <a:sym typeface="Lato"/>
            </a:endParaRPr>
          </a:p>
          <a:p>
            <a:pPr indent="-355600" lvl="0" marL="457200" rtl="0" algn="l">
              <a:spcBef>
                <a:spcPts val="0"/>
              </a:spcBef>
              <a:spcAft>
                <a:spcPts val="0"/>
              </a:spcAft>
              <a:buSzPts val="2000"/>
              <a:buFont typeface="Lato"/>
              <a:buChar char="●"/>
            </a:pPr>
            <a:r>
              <a:rPr lang="en-IN" sz="2000">
                <a:latin typeface="Lato"/>
                <a:ea typeface="Lato"/>
                <a:cs typeface="Lato"/>
                <a:sym typeface="Lato"/>
              </a:rPr>
              <a:t>Random Forest Regression Algorithm</a:t>
            </a:r>
            <a:endParaRPr sz="2000">
              <a:latin typeface="Lato"/>
              <a:ea typeface="Lato"/>
              <a:cs typeface="Lato"/>
              <a:sym typeface="Lato"/>
            </a:endParaRPr>
          </a:p>
        </p:txBody>
      </p:sp>
      <p:pic>
        <p:nvPicPr>
          <p:cNvPr id="219" name="Google Shape;219;p27"/>
          <p:cNvPicPr preferRelativeResize="0"/>
          <p:nvPr/>
        </p:nvPicPr>
        <p:blipFill>
          <a:blip r:embed="rId4">
            <a:alphaModFix/>
          </a:blip>
          <a:stretch>
            <a:fillRect/>
          </a:stretch>
        </p:blipFill>
        <p:spPr>
          <a:xfrm>
            <a:off x="7552275" y="747225"/>
            <a:ext cx="4469901" cy="58624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nvSpPr>
        <p:spPr>
          <a:xfrm>
            <a:off x="115700" y="132625"/>
            <a:ext cx="8127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Font typeface="Arial"/>
              <a:buNone/>
            </a:pPr>
            <a:r>
              <a:rPr b="1" lang="en-IN" sz="4000">
                <a:solidFill>
                  <a:srgbClr val="008000"/>
                </a:solidFill>
                <a:latin typeface="Times New Roman"/>
                <a:ea typeface="Times New Roman"/>
                <a:cs typeface="Times New Roman"/>
                <a:sym typeface="Times New Roman"/>
              </a:rPr>
              <a:t>Linear R</a:t>
            </a:r>
            <a:r>
              <a:rPr b="1" lang="en-IN" sz="4000">
                <a:solidFill>
                  <a:srgbClr val="008000"/>
                </a:solidFill>
                <a:latin typeface="Times New Roman"/>
                <a:ea typeface="Times New Roman"/>
                <a:cs typeface="Times New Roman"/>
                <a:sym typeface="Times New Roman"/>
              </a:rPr>
              <a:t>egressor :-</a:t>
            </a:r>
            <a:endParaRPr sz="4400">
              <a:latin typeface="Times New Roman"/>
              <a:ea typeface="Times New Roman"/>
              <a:cs typeface="Times New Roman"/>
              <a:sym typeface="Times New Roman"/>
            </a:endParaRPr>
          </a:p>
        </p:txBody>
      </p:sp>
      <p:pic>
        <p:nvPicPr>
          <p:cNvPr id="226" name="Google Shape;226;p28"/>
          <p:cNvPicPr preferRelativeResize="0"/>
          <p:nvPr/>
        </p:nvPicPr>
        <p:blipFill>
          <a:blip r:embed="rId3">
            <a:alphaModFix/>
          </a:blip>
          <a:stretch>
            <a:fillRect/>
          </a:stretch>
        </p:blipFill>
        <p:spPr>
          <a:xfrm>
            <a:off x="115700" y="1085425"/>
            <a:ext cx="5553075" cy="5499775"/>
          </a:xfrm>
          <a:prstGeom prst="rect">
            <a:avLst/>
          </a:prstGeom>
          <a:noFill/>
          <a:ln>
            <a:noFill/>
          </a:ln>
        </p:spPr>
      </p:pic>
      <p:pic>
        <p:nvPicPr>
          <p:cNvPr id="227" name="Google Shape;227;p28"/>
          <p:cNvPicPr preferRelativeResize="0"/>
          <p:nvPr/>
        </p:nvPicPr>
        <p:blipFill>
          <a:blip r:embed="rId4">
            <a:alphaModFix/>
          </a:blip>
          <a:stretch>
            <a:fillRect/>
          </a:stretch>
        </p:blipFill>
        <p:spPr>
          <a:xfrm>
            <a:off x="5845225" y="1502225"/>
            <a:ext cx="2971800" cy="4451475"/>
          </a:xfrm>
          <a:prstGeom prst="rect">
            <a:avLst/>
          </a:prstGeom>
          <a:noFill/>
          <a:ln>
            <a:noFill/>
          </a:ln>
        </p:spPr>
      </p:pic>
      <p:sp>
        <p:nvSpPr>
          <p:cNvPr id="228" name="Google Shape;228;p28"/>
          <p:cNvSpPr txBox="1"/>
          <p:nvPr/>
        </p:nvSpPr>
        <p:spPr>
          <a:xfrm>
            <a:off x="8817025" y="1502225"/>
            <a:ext cx="3396300" cy="48024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Lato"/>
              <a:buChar char="●"/>
            </a:pPr>
            <a:r>
              <a:rPr b="1" lang="en-IN" sz="2000">
                <a:latin typeface="Lato"/>
                <a:ea typeface="Lato"/>
                <a:cs typeface="Lato"/>
                <a:sym typeface="Lato"/>
              </a:rPr>
              <a:t>MSE</a:t>
            </a:r>
            <a:r>
              <a:rPr lang="en-IN" sz="2000">
                <a:latin typeface="Lato"/>
                <a:ea typeface="Lato"/>
                <a:cs typeface="Lato"/>
                <a:sym typeface="Lato"/>
              </a:rPr>
              <a:t>=Mean Squared Error</a:t>
            </a:r>
            <a:endParaRPr sz="2000">
              <a:latin typeface="Lato"/>
              <a:ea typeface="Lato"/>
              <a:cs typeface="Lato"/>
              <a:sym typeface="Lato"/>
            </a:endParaRPr>
          </a:p>
          <a:p>
            <a:pPr indent="-355600" lvl="0" marL="457200" rtl="0" algn="l">
              <a:spcBef>
                <a:spcPts val="0"/>
              </a:spcBef>
              <a:spcAft>
                <a:spcPts val="0"/>
              </a:spcAft>
              <a:buSzPts val="2000"/>
              <a:buFont typeface="Lato"/>
              <a:buChar char="●"/>
            </a:pPr>
            <a:r>
              <a:rPr b="1" lang="en-IN" sz="2000">
                <a:latin typeface="Lato"/>
                <a:ea typeface="Lato"/>
                <a:cs typeface="Lato"/>
                <a:sym typeface="Lato"/>
              </a:rPr>
              <a:t>RMSE</a:t>
            </a:r>
            <a:r>
              <a:rPr lang="en-IN" sz="2000">
                <a:latin typeface="Lato"/>
                <a:ea typeface="Lato"/>
                <a:cs typeface="Lato"/>
                <a:sym typeface="Lato"/>
              </a:rPr>
              <a:t>= Root Mean Squared Error</a:t>
            </a:r>
            <a:endParaRPr sz="2000">
              <a:latin typeface="Lato"/>
              <a:ea typeface="Lato"/>
              <a:cs typeface="Lato"/>
              <a:sym typeface="Lato"/>
            </a:endParaRPr>
          </a:p>
          <a:p>
            <a:pPr indent="-355600" lvl="0" marL="457200" rtl="0" algn="l">
              <a:spcBef>
                <a:spcPts val="0"/>
              </a:spcBef>
              <a:spcAft>
                <a:spcPts val="0"/>
              </a:spcAft>
              <a:buSzPts val="2000"/>
              <a:buFont typeface="Lato"/>
              <a:buChar char="●"/>
            </a:pPr>
            <a:r>
              <a:rPr b="1" lang="en-IN" sz="2000">
                <a:latin typeface="Lato"/>
                <a:ea typeface="Lato"/>
                <a:cs typeface="Lato"/>
                <a:sym typeface="Lato"/>
              </a:rPr>
              <a:t>MAE</a:t>
            </a:r>
            <a:r>
              <a:rPr lang="en-IN" sz="2000">
                <a:latin typeface="Lato"/>
                <a:ea typeface="Lato"/>
                <a:cs typeface="Lato"/>
                <a:sym typeface="Lato"/>
              </a:rPr>
              <a:t>= Mean Absolute Error</a:t>
            </a:r>
            <a:endParaRPr sz="2000">
              <a:latin typeface="Lato"/>
              <a:ea typeface="Lato"/>
              <a:cs typeface="Lato"/>
              <a:sym typeface="Lato"/>
            </a:endParaRPr>
          </a:p>
          <a:p>
            <a:pPr indent="-355600" lvl="0" marL="457200" rtl="0" algn="l">
              <a:spcBef>
                <a:spcPts val="0"/>
              </a:spcBef>
              <a:spcAft>
                <a:spcPts val="0"/>
              </a:spcAft>
              <a:buSzPts val="2000"/>
              <a:buFont typeface="Lato"/>
              <a:buChar char="●"/>
            </a:pPr>
            <a:r>
              <a:rPr b="1" lang="en-IN" sz="2000">
                <a:latin typeface="Lato"/>
                <a:ea typeface="Lato"/>
                <a:cs typeface="Lato"/>
                <a:sym typeface="Lato"/>
              </a:rPr>
              <a:t>R2 Score</a:t>
            </a:r>
            <a:r>
              <a:rPr lang="en-IN" sz="2000">
                <a:latin typeface="Lato"/>
                <a:ea typeface="Lato"/>
                <a:cs typeface="Lato"/>
                <a:sym typeface="Lato"/>
              </a:rPr>
              <a:t>= Variance Proportion</a:t>
            </a:r>
            <a:endParaRPr sz="2000">
              <a:latin typeface="Lato"/>
              <a:ea typeface="Lato"/>
              <a:cs typeface="Lato"/>
              <a:sym typeface="Lato"/>
            </a:endParaRPr>
          </a:p>
          <a:p>
            <a:pPr indent="-355600" lvl="0" marL="457200" rtl="0" algn="l">
              <a:spcBef>
                <a:spcPts val="0"/>
              </a:spcBef>
              <a:spcAft>
                <a:spcPts val="0"/>
              </a:spcAft>
              <a:buSzPts val="2000"/>
              <a:buFont typeface="Lato"/>
              <a:buChar char="●"/>
            </a:pPr>
            <a:r>
              <a:rPr b="1" lang="en-IN" sz="2000">
                <a:latin typeface="Lato"/>
                <a:ea typeface="Lato"/>
                <a:cs typeface="Lato"/>
                <a:sym typeface="Lato"/>
              </a:rPr>
              <a:t>R2 Adjusted</a:t>
            </a:r>
            <a:r>
              <a:rPr lang="en-IN" sz="2000">
                <a:latin typeface="Lato"/>
                <a:ea typeface="Lato"/>
                <a:cs typeface="Lato"/>
                <a:sym typeface="Lato"/>
              </a:rPr>
              <a:t>=Modified version of R2</a:t>
            </a:r>
            <a:endParaRPr sz="2000">
              <a:latin typeface="Lato"/>
              <a:ea typeface="Lato"/>
              <a:cs typeface="Lato"/>
              <a:sym typeface="Lato"/>
            </a:endParaRPr>
          </a:p>
          <a:p>
            <a:pPr indent="-355600" lvl="0" marL="457200" rtl="0" algn="l">
              <a:spcBef>
                <a:spcPts val="0"/>
              </a:spcBef>
              <a:spcAft>
                <a:spcPts val="0"/>
              </a:spcAft>
              <a:buSzPts val="2000"/>
              <a:buFont typeface="Lato"/>
              <a:buChar char="●"/>
            </a:pPr>
            <a:r>
              <a:rPr b="1" lang="en-IN" sz="2000">
                <a:latin typeface="Lato"/>
                <a:ea typeface="Lato"/>
                <a:cs typeface="Lato"/>
                <a:sym typeface="Lato"/>
              </a:rPr>
              <a:t>Train</a:t>
            </a:r>
            <a:r>
              <a:rPr lang="en-IN" sz="2000">
                <a:latin typeface="Lato"/>
                <a:ea typeface="Lato"/>
                <a:cs typeface="Lato"/>
                <a:sym typeface="Lato"/>
              </a:rPr>
              <a:t> means training data.</a:t>
            </a:r>
            <a:endParaRPr sz="2000">
              <a:latin typeface="Lato"/>
              <a:ea typeface="Lato"/>
              <a:cs typeface="Lato"/>
              <a:sym typeface="Lato"/>
            </a:endParaRPr>
          </a:p>
          <a:p>
            <a:pPr indent="-355600" lvl="0" marL="457200" rtl="0" algn="l">
              <a:spcBef>
                <a:spcPts val="0"/>
              </a:spcBef>
              <a:spcAft>
                <a:spcPts val="0"/>
              </a:spcAft>
              <a:buSzPts val="2000"/>
              <a:buFont typeface="Lato"/>
              <a:buChar char="●"/>
            </a:pPr>
            <a:r>
              <a:rPr b="1" lang="en-IN" sz="2000">
                <a:latin typeface="Lato"/>
                <a:ea typeface="Lato"/>
                <a:cs typeface="Lato"/>
                <a:sym typeface="Lato"/>
              </a:rPr>
              <a:t>Test</a:t>
            </a:r>
            <a:r>
              <a:rPr lang="en-IN" sz="2000">
                <a:latin typeface="Lato"/>
                <a:ea typeface="Lato"/>
                <a:cs typeface="Lato"/>
                <a:sym typeface="Lato"/>
              </a:rPr>
              <a:t> means testing data.</a:t>
            </a:r>
            <a:endParaRPr sz="2000">
              <a:latin typeface="Lato"/>
              <a:ea typeface="Lato"/>
              <a:cs typeface="Lato"/>
              <a:sym typeface="Lato"/>
            </a:endParaRPr>
          </a:p>
          <a:p>
            <a:pPr indent="-355600" lvl="0" marL="457200" rtl="0" algn="l">
              <a:spcBef>
                <a:spcPts val="0"/>
              </a:spcBef>
              <a:spcAft>
                <a:spcPts val="0"/>
              </a:spcAft>
              <a:buSzPts val="2000"/>
              <a:buFont typeface="Lato"/>
              <a:buChar char="●"/>
            </a:pPr>
            <a:r>
              <a:rPr lang="en-IN" sz="2000">
                <a:latin typeface="Lato"/>
                <a:ea typeface="Lato"/>
                <a:cs typeface="Lato"/>
                <a:sym typeface="Lato"/>
              </a:rPr>
              <a:t>We take 70:30 ratio for splitting </a:t>
            </a:r>
            <a:r>
              <a:rPr lang="en-IN" sz="2000">
                <a:latin typeface="Lato"/>
                <a:ea typeface="Lato"/>
                <a:cs typeface="Lato"/>
                <a:sym typeface="Lato"/>
              </a:rPr>
              <a:t>purpose.</a:t>
            </a:r>
            <a:endParaRPr sz="20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29"/>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234" name="Google Shape;234;p29"/>
          <p:cNvSpPr txBox="1"/>
          <p:nvPr/>
        </p:nvSpPr>
        <p:spPr>
          <a:xfrm>
            <a:off x="633663" y="570217"/>
            <a:ext cx="109248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rgbClr val="008000"/>
                </a:solidFill>
                <a:latin typeface="Times New Roman"/>
                <a:ea typeface="Times New Roman"/>
                <a:cs typeface="Times New Roman"/>
                <a:sym typeface="Times New Roman"/>
              </a:rPr>
              <a:t>Lasso regressor with Cross Validation</a:t>
            </a:r>
            <a:r>
              <a:rPr b="1" i="0" lang="en-IN" sz="4000">
                <a:solidFill>
                  <a:srgbClr val="000000"/>
                </a:solidFill>
                <a:latin typeface="Times New Roman"/>
                <a:ea typeface="Times New Roman"/>
                <a:cs typeface="Times New Roman"/>
                <a:sym typeface="Times New Roman"/>
              </a:rPr>
              <a:t> :-</a:t>
            </a:r>
            <a:endParaRPr i="0" sz="4000">
              <a:solidFill>
                <a:srgbClr val="008000"/>
              </a:solidFill>
              <a:latin typeface="Times New Roman"/>
              <a:ea typeface="Times New Roman"/>
              <a:cs typeface="Times New Roman"/>
              <a:sym typeface="Times New Roman"/>
            </a:endParaRPr>
          </a:p>
        </p:txBody>
      </p:sp>
      <p:pic>
        <p:nvPicPr>
          <p:cNvPr id="235" name="Google Shape;235;p29"/>
          <p:cNvPicPr preferRelativeResize="0"/>
          <p:nvPr/>
        </p:nvPicPr>
        <p:blipFill>
          <a:blip r:embed="rId4">
            <a:alphaModFix/>
          </a:blip>
          <a:stretch>
            <a:fillRect/>
          </a:stretch>
        </p:blipFill>
        <p:spPr>
          <a:xfrm>
            <a:off x="182200" y="1442425"/>
            <a:ext cx="5086975" cy="5117500"/>
          </a:xfrm>
          <a:prstGeom prst="rect">
            <a:avLst/>
          </a:prstGeom>
          <a:noFill/>
          <a:ln>
            <a:noFill/>
          </a:ln>
        </p:spPr>
      </p:pic>
      <p:pic>
        <p:nvPicPr>
          <p:cNvPr id="236" name="Google Shape;236;p29"/>
          <p:cNvPicPr preferRelativeResize="0"/>
          <p:nvPr/>
        </p:nvPicPr>
        <p:blipFill>
          <a:blip r:embed="rId5">
            <a:alphaModFix/>
          </a:blip>
          <a:stretch>
            <a:fillRect/>
          </a:stretch>
        </p:blipFill>
        <p:spPr>
          <a:xfrm>
            <a:off x="5444300" y="1760598"/>
            <a:ext cx="2914650" cy="4243625"/>
          </a:xfrm>
          <a:prstGeom prst="rect">
            <a:avLst/>
          </a:prstGeom>
          <a:noFill/>
          <a:ln>
            <a:noFill/>
          </a:ln>
        </p:spPr>
      </p:pic>
      <p:sp>
        <p:nvSpPr>
          <p:cNvPr id="237" name="Google Shape;237;p29"/>
          <p:cNvSpPr txBox="1"/>
          <p:nvPr/>
        </p:nvSpPr>
        <p:spPr>
          <a:xfrm>
            <a:off x="8534075" y="1760600"/>
            <a:ext cx="3698100" cy="44406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202124"/>
              </a:buClr>
              <a:buSzPts val="2000"/>
              <a:buChar char="●"/>
            </a:pPr>
            <a:r>
              <a:rPr lang="en-IN" sz="2000">
                <a:solidFill>
                  <a:srgbClr val="202124"/>
                </a:solidFill>
                <a:highlight>
                  <a:srgbClr val="FFFFFF"/>
                </a:highlight>
                <a:latin typeface="Lato"/>
                <a:ea typeface="Lato"/>
                <a:cs typeface="Lato"/>
                <a:sym typeface="Lato"/>
              </a:rPr>
              <a:t>The Mean Squared Error measures how close a regression line is to a set of data points.</a:t>
            </a:r>
            <a:endParaRPr sz="2000">
              <a:solidFill>
                <a:srgbClr val="202124"/>
              </a:solidFill>
              <a:highlight>
                <a:srgbClr val="FFFFFF"/>
              </a:highlight>
              <a:latin typeface="Lato"/>
              <a:ea typeface="Lato"/>
              <a:cs typeface="Lato"/>
              <a:sym typeface="Lato"/>
            </a:endParaRPr>
          </a:p>
          <a:p>
            <a:pPr indent="-355600" lvl="0" marL="457200" rtl="0" algn="l">
              <a:spcBef>
                <a:spcPts val="0"/>
              </a:spcBef>
              <a:spcAft>
                <a:spcPts val="0"/>
              </a:spcAft>
              <a:buClr>
                <a:srgbClr val="202124"/>
              </a:buClr>
              <a:buSzPts val="2000"/>
              <a:buFont typeface="Lato"/>
              <a:buChar char="●"/>
            </a:pPr>
            <a:r>
              <a:rPr lang="en-IN" sz="2000">
                <a:solidFill>
                  <a:srgbClr val="202124"/>
                </a:solidFill>
                <a:highlight>
                  <a:srgbClr val="FFFFFF"/>
                </a:highlight>
                <a:latin typeface="Lato"/>
                <a:ea typeface="Lato"/>
                <a:cs typeface="Lato"/>
                <a:sym typeface="Lato"/>
              </a:rPr>
              <a:t>It measures the average difference between values predicted by a model and the actual values.</a:t>
            </a:r>
            <a:endParaRPr sz="2000">
              <a:solidFill>
                <a:srgbClr val="202124"/>
              </a:solidFill>
              <a:highlight>
                <a:srgbClr val="FFFFFF"/>
              </a:highlight>
              <a:latin typeface="Lato"/>
              <a:ea typeface="Lato"/>
              <a:cs typeface="Lato"/>
              <a:sym typeface="Lato"/>
            </a:endParaRPr>
          </a:p>
          <a:p>
            <a:pPr indent="-355600" lvl="0" marL="457200" rtl="0" algn="l">
              <a:spcBef>
                <a:spcPts val="0"/>
              </a:spcBef>
              <a:spcAft>
                <a:spcPts val="0"/>
              </a:spcAft>
              <a:buClr>
                <a:srgbClr val="202124"/>
              </a:buClr>
              <a:buSzPts val="2000"/>
              <a:buFont typeface="Lato"/>
              <a:buChar char="●"/>
            </a:pPr>
            <a:r>
              <a:rPr lang="en-IN" sz="2000">
                <a:solidFill>
                  <a:srgbClr val="202124"/>
                </a:solidFill>
                <a:highlight>
                  <a:srgbClr val="FFFFFF"/>
                </a:highlight>
                <a:latin typeface="Lato"/>
                <a:ea typeface="Lato"/>
                <a:cs typeface="Lato"/>
                <a:sym typeface="Lato"/>
              </a:rPr>
              <a:t>The absolute error is the absolute value of the difference between the forecasted value and the actual value.</a:t>
            </a:r>
            <a:endParaRPr sz="2000">
              <a:solidFill>
                <a:srgbClr val="202124"/>
              </a:solidFill>
              <a:highlight>
                <a:srgbClr val="FFFFFF"/>
              </a:highlight>
              <a:latin typeface="Lato"/>
              <a:ea typeface="Lato"/>
              <a:cs typeface="Lato"/>
              <a:sym typeface="Lato"/>
            </a:endParaRPr>
          </a:p>
          <a:p>
            <a:pPr indent="0" lvl="0" marL="0" rtl="0" algn="l">
              <a:spcBef>
                <a:spcPts val="0"/>
              </a:spcBef>
              <a:spcAft>
                <a:spcPts val="0"/>
              </a:spcAft>
              <a:buNone/>
            </a:pPr>
            <a:r>
              <a:t/>
            </a:r>
            <a:endParaRPr sz="1650">
              <a:solidFill>
                <a:srgbClr val="202124"/>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0"/>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243" name="Google Shape;243;p30"/>
          <p:cNvSpPr txBox="1"/>
          <p:nvPr/>
        </p:nvSpPr>
        <p:spPr>
          <a:xfrm>
            <a:off x="633663" y="570217"/>
            <a:ext cx="109248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rgbClr val="008000"/>
                </a:solidFill>
                <a:latin typeface="Times New Roman"/>
                <a:ea typeface="Times New Roman"/>
                <a:cs typeface="Times New Roman"/>
                <a:sym typeface="Times New Roman"/>
              </a:rPr>
              <a:t>Ridge Regressor with Cross Validation</a:t>
            </a:r>
            <a:r>
              <a:rPr b="1" i="0" lang="en-IN" sz="4000">
                <a:solidFill>
                  <a:srgbClr val="000000"/>
                </a:solidFill>
                <a:latin typeface="Times New Roman"/>
                <a:ea typeface="Times New Roman"/>
                <a:cs typeface="Times New Roman"/>
                <a:sym typeface="Times New Roman"/>
              </a:rPr>
              <a:t> :-</a:t>
            </a:r>
            <a:endParaRPr i="0" sz="4000">
              <a:solidFill>
                <a:srgbClr val="008000"/>
              </a:solidFill>
              <a:latin typeface="Times New Roman"/>
              <a:ea typeface="Times New Roman"/>
              <a:cs typeface="Times New Roman"/>
              <a:sym typeface="Times New Roman"/>
            </a:endParaRPr>
          </a:p>
        </p:txBody>
      </p:sp>
      <p:pic>
        <p:nvPicPr>
          <p:cNvPr id="244" name="Google Shape;244;p30"/>
          <p:cNvPicPr preferRelativeResize="0"/>
          <p:nvPr/>
        </p:nvPicPr>
        <p:blipFill>
          <a:blip r:embed="rId4">
            <a:alphaModFix/>
          </a:blip>
          <a:stretch>
            <a:fillRect/>
          </a:stretch>
        </p:blipFill>
        <p:spPr>
          <a:xfrm>
            <a:off x="293500" y="1430629"/>
            <a:ext cx="4395526" cy="5116675"/>
          </a:xfrm>
          <a:prstGeom prst="rect">
            <a:avLst/>
          </a:prstGeom>
          <a:noFill/>
          <a:ln>
            <a:noFill/>
          </a:ln>
        </p:spPr>
      </p:pic>
      <p:pic>
        <p:nvPicPr>
          <p:cNvPr id="245" name="Google Shape;245;p30"/>
          <p:cNvPicPr preferRelativeResize="0"/>
          <p:nvPr/>
        </p:nvPicPr>
        <p:blipFill>
          <a:blip r:embed="rId5">
            <a:alphaModFix/>
          </a:blip>
          <a:stretch>
            <a:fillRect/>
          </a:stretch>
        </p:blipFill>
        <p:spPr>
          <a:xfrm>
            <a:off x="4689025" y="1697450"/>
            <a:ext cx="3499375" cy="4268875"/>
          </a:xfrm>
          <a:prstGeom prst="rect">
            <a:avLst/>
          </a:prstGeom>
          <a:noFill/>
          <a:ln>
            <a:noFill/>
          </a:ln>
        </p:spPr>
      </p:pic>
      <p:sp>
        <p:nvSpPr>
          <p:cNvPr id="246" name="Google Shape;246;p30"/>
          <p:cNvSpPr txBox="1"/>
          <p:nvPr/>
        </p:nvSpPr>
        <p:spPr>
          <a:xfrm>
            <a:off x="8755000" y="1697450"/>
            <a:ext cx="3789000" cy="32631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202124"/>
              </a:buClr>
              <a:buSzPts val="2000"/>
              <a:buChar char="●"/>
            </a:pPr>
            <a:r>
              <a:rPr lang="en-IN" sz="2000">
                <a:solidFill>
                  <a:srgbClr val="202124"/>
                </a:solidFill>
                <a:highlight>
                  <a:srgbClr val="FFFFFF"/>
                </a:highlight>
                <a:latin typeface="Lato"/>
                <a:ea typeface="Lato"/>
                <a:cs typeface="Lato"/>
                <a:sym typeface="Lato"/>
              </a:rPr>
              <a:t>R2 is coefficient of determination is a statistical measure of how well the regression predictions approximate the real data points</a:t>
            </a:r>
            <a:endParaRPr sz="2000">
              <a:solidFill>
                <a:srgbClr val="202124"/>
              </a:solidFill>
              <a:highlight>
                <a:srgbClr val="FFFFFF"/>
              </a:highlight>
              <a:latin typeface="Lato"/>
              <a:ea typeface="Lato"/>
              <a:cs typeface="Lato"/>
              <a:sym typeface="Lato"/>
            </a:endParaRPr>
          </a:p>
          <a:p>
            <a:pPr indent="-355600" lvl="0" marL="457200" rtl="0" algn="l">
              <a:spcBef>
                <a:spcPts val="0"/>
              </a:spcBef>
              <a:spcAft>
                <a:spcPts val="0"/>
              </a:spcAft>
              <a:buClr>
                <a:srgbClr val="202124"/>
              </a:buClr>
              <a:buSzPts val="2000"/>
              <a:buFont typeface="Lato"/>
              <a:buChar char="●"/>
            </a:pPr>
            <a:r>
              <a:rPr lang="en-IN" sz="2000">
                <a:solidFill>
                  <a:srgbClr val="040C28"/>
                </a:solidFill>
                <a:latin typeface="Lato"/>
                <a:ea typeface="Lato"/>
                <a:cs typeface="Lato"/>
                <a:sym typeface="Lato"/>
              </a:rPr>
              <a:t>A modified version of R-squared that has been adjusted for the number of predictors in the model</a:t>
            </a:r>
            <a:r>
              <a:rPr lang="en-IN" sz="2000">
                <a:solidFill>
                  <a:srgbClr val="202124"/>
                </a:solidFill>
                <a:highlight>
                  <a:srgbClr val="FFFFFF"/>
                </a:highlight>
                <a:latin typeface="Lato"/>
                <a:ea typeface="Lato"/>
                <a:cs typeface="Lato"/>
                <a:sym typeface="Lato"/>
              </a:rPr>
              <a:t>.</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31"/>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252" name="Google Shape;252;p31"/>
          <p:cNvSpPr txBox="1"/>
          <p:nvPr/>
        </p:nvSpPr>
        <p:spPr>
          <a:xfrm>
            <a:off x="633663" y="541168"/>
            <a:ext cx="109248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rgbClr val="008000"/>
                </a:solidFill>
                <a:latin typeface="Times New Roman"/>
                <a:ea typeface="Times New Roman"/>
                <a:cs typeface="Times New Roman"/>
                <a:sym typeface="Times New Roman"/>
              </a:rPr>
              <a:t>Elastic-Net </a:t>
            </a:r>
            <a:r>
              <a:rPr b="1" lang="en-IN" sz="4000">
                <a:solidFill>
                  <a:srgbClr val="008000"/>
                </a:solidFill>
                <a:latin typeface="Times New Roman"/>
                <a:ea typeface="Times New Roman"/>
                <a:cs typeface="Times New Roman"/>
                <a:sym typeface="Times New Roman"/>
              </a:rPr>
              <a:t>Regressor</a:t>
            </a:r>
            <a:r>
              <a:rPr b="1" lang="en-IN" sz="4000">
                <a:solidFill>
                  <a:srgbClr val="008000"/>
                </a:solidFill>
                <a:latin typeface="Times New Roman"/>
                <a:ea typeface="Times New Roman"/>
                <a:cs typeface="Times New Roman"/>
                <a:sym typeface="Times New Roman"/>
              </a:rPr>
              <a:t> with Cross Validation</a:t>
            </a:r>
            <a:r>
              <a:rPr b="1" i="0" lang="en-IN" sz="4000">
                <a:solidFill>
                  <a:srgbClr val="000000"/>
                </a:solidFill>
                <a:latin typeface="Times New Roman"/>
                <a:ea typeface="Times New Roman"/>
                <a:cs typeface="Times New Roman"/>
                <a:sym typeface="Times New Roman"/>
              </a:rPr>
              <a:t> :-</a:t>
            </a:r>
            <a:endParaRPr i="0" sz="4000">
              <a:solidFill>
                <a:srgbClr val="008000"/>
              </a:solidFill>
              <a:latin typeface="Times New Roman"/>
              <a:ea typeface="Times New Roman"/>
              <a:cs typeface="Times New Roman"/>
              <a:sym typeface="Times New Roman"/>
            </a:endParaRPr>
          </a:p>
        </p:txBody>
      </p:sp>
      <p:pic>
        <p:nvPicPr>
          <p:cNvPr id="253" name="Google Shape;253;p31"/>
          <p:cNvPicPr preferRelativeResize="0"/>
          <p:nvPr/>
        </p:nvPicPr>
        <p:blipFill>
          <a:blip r:embed="rId4">
            <a:alphaModFix/>
          </a:blip>
          <a:stretch>
            <a:fillRect/>
          </a:stretch>
        </p:blipFill>
        <p:spPr>
          <a:xfrm>
            <a:off x="331400" y="1313150"/>
            <a:ext cx="5101950" cy="5044700"/>
          </a:xfrm>
          <a:prstGeom prst="rect">
            <a:avLst/>
          </a:prstGeom>
          <a:noFill/>
          <a:ln>
            <a:noFill/>
          </a:ln>
        </p:spPr>
      </p:pic>
      <p:pic>
        <p:nvPicPr>
          <p:cNvPr id="254" name="Google Shape;254;p31"/>
          <p:cNvPicPr preferRelativeResize="0"/>
          <p:nvPr/>
        </p:nvPicPr>
        <p:blipFill>
          <a:blip r:embed="rId5">
            <a:alphaModFix/>
          </a:blip>
          <a:stretch>
            <a:fillRect/>
          </a:stretch>
        </p:blipFill>
        <p:spPr>
          <a:xfrm>
            <a:off x="5760075" y="1553125"/>
            <a:ext cx="3449600" cy="4312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487870"/>
              </a:buClr>
              <a:buSzPts val="4174"/>
              <a:buFont typeface="Calibri"/>
              <a:buNone/>
            </a:pPr>
            <a:br>
              <a:rPr b="1" i="0" lang="en-IN" sz="4000" u="none" cap="none" strike="noStrike">
                <a:solidFill>
                  <a:srgbClr val="487870"/>
                </a:solidFill>
                <a:latin typeface="Times New Roman"/>
                <a:ea typeface="Times New Roman"/>
                <a:cs typeface="Times New Roman"/>
                <a:sym typeface="Times New Roman"/>
              </a:rPr>
            </a:br>
            <a:r>
              <a:rPr b="1" i="0" lang="en-IN" sz="4000" u="none" cap="none" strike="noStrike">
                <a:solidFill>
                  <a:srgbClr val="487870"/>
                </a:solidFill>
                <a:latin typeface="Times New Roman"/>
                <a:ea typeface="Times New Roman"/>
                <a:cs typeface="Times New Roman"/>
                <a:sym typeface="Times New Roman"/>
              </a:rPr>
              <a:t>Why rental bike needed and why Analyse it?</a:t>
            </a:r>
            <a:endParaRPr i="0" sz="4000" u="none" cap="none" strike="noStrike">
              <a:solidFill>
                <a:schemeClr val="dk1"/>
              </a:solidFill>
              <a:latin typeface="Times New Roman"/>
              <a:ea typeface="Times New Roman"/>
              <a:cs typeface="Times New Roman"/>
              <a:sym typeface="Times New Roman"/>
            </a:endParaRPr>
          </a:p>
        </p:txBody>
      </p:sp>
      <p:sp>
        <p:nvSpPr>
          <p:cNvPr id="98" name="Google Shape;98;p14"/>
          <p:cNvSpPr txBox="1"/>
          <p:nvPr/>
        </p:nvSpPr>
        <p:spPr>
          <a:xfrm>
            <a:off x="838200" y="1875501"/>
            <a:ext cx="10515600" cy="4617373"/>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2000"/>
              <a:buFont typeface="Arial"/>
              <a:buNone/>
            </a:pPr>
            <a:r>
              <a:rPr i="0" lang="en-IN" sz="2000" u="none" cap="none" strike="noStrike">
                <a:solidFill>
                  <a:schemeClr val="dk1"/>
                </a:solidFill>
                <a:latin typeface="Lato"/>
                <a:ea typeface="Lato"/>
                <a:cs typeface="Lato"/>
                <a:sym typeface="Lato"/>
              </a:rPr>
              <a:t>Seoul city locals can rent bicycles for a charge and for a set period of time. However, the demand for motorbikes varies according to various variables, and they cannot keep up. Our approach aims to estimate demand for rented bikes at any given time, considering all factors that will assist in regulating the flow of motorbikes. Rental bikes are already available in numerous urban locations to increase transit convenience. It is critical that the rental bikes are accessible and available to the general public at the proper time since this eliminates waiting. Maintaining a consistent supply of rental bikes for the city eventually emerges as a major issue. The ability to estimate the number of bikes needed each hour is essential. We are going to explore the machine learning algorithms which function effectively with the data and the factors that have a significant impact on the demand for rented bikes.</a:t>
            </a:r>
            <a:endParaRPr i="0" sz="2000" u="none" cap="none" strike="noStrike">
              <a:solidFill>
                <a:schemeClr val="dk1"/>
              </a:solidFill>
              <a:latin typeface="Lato"/>
              <a:ea typeface="Lato"/>
              <a:cs typeface="Lato"/>
              <a:sym typeface="Lato"/>
            </a:endParaRPr>
          </a:p>
        </p:txBody>
      </p:sp>
      <p:pic>
        <p:nvPicPr>
          <p:cNvPr id="99" name="Google Shape;99;p14"/>
          <p:cNvPicPr preferRelativeResize="0"/>
          <p:nvPr/>
        </p:nvPicPr>
        <p:blipFill rotWithShape="1">
          <a:blip r:embed="rId3">
            <a:alphaModFix/>
          </a:blip>
          <a:srcRect b="0" l="0" r="0" t="0"/>
          <a:stretch/>
        </p:blipFill>
        <p:spPr>
          <a:xfrm>
            <a:off x="10074130" y="157162"/>
            <a:ext cx="1955800" cy="415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2"/>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260" name="Google Shape;260;p32"/>
          <p:cNvSpPr txBox="1"/>
          <p:nvPr/>
        </p:nvSpPr>
        <p:spPr>
          <a:xfrm>
            <a:off x="633663" y="570217"/>
            <a:ext cx="109248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rgbClr val="008000"/>
                </a:solidFill>
                <a:latin typeface="Times New Roman"/>
                <a:ea typeface="Times New Roman"/>
                <a:cs typeface="Times New Roman"/>
                <a:sym typeface="Times New Roman"/>
              </a:rPr>
              <a:t>Decision Tree Regressor</a:t>
            </a:r>
            <a:r>
              <a:rPr b="1" i="0" lang="en-IN" sz="4000">
                <a:solidFill>
                  <a:srgbClr val="000000"/>
                </a:solidFill>
                <a:latin typeface="Times New Roman"/>
                <a:ea typeface="Times New Roman"/>
                <a:cs typeface="Times New Roman"/>
                <a:sym typeface="Times New Roman"/>
              </a:rPr>
              <a:t> :-</a:t>
            </a:r>
            <a:endParaRPr i="0" sz="4000">
              <a:solidFill>
                <a:srgbClr val="008000"/>
              </a:solidFill>
              <a:latin typeface="Times New Roman"/>
              <a:ea typeface="Times New Roman"/>
              <a:cs typeface="Times New Roman"/>
              <a:sym typeface="Times New Roman"/>
            </a:endParaRPr>
          </a:p>
        </p:txBody>
      </p:sp>
      <p:pic>
        <p:nvPicPr>
          <p:cNvPr id="261" name="Google Shape;261;p32"/>
          <p:cNvPicPr preferRelativeResize="0"/>
          <p:nvPr/>
        </p:nvPicPr>
        <p:blipFill rotWithShape="1">
          <a:blip r:embed="rId4">
            <a:alphaModFix/>
          </a:blip>
          <a:srcRect b="0" l="0" r="0" t="0"/>
          <a:stretch/>
        </p:blipFill>
        <p:spPr>
          <a:xfrm>
            <a:off x="135100" y="1278225"/>
            <a:ext cx="5689775" cy="5382750"/>
          </a:xfrm>
          <a:prstGeom prst="rect">
            <a:avLst/>
          </a:prstGeom>
          <a:noFill/>
          <a:ln>
            <a:noFill/>
          </a:ln>
        </p:spPr>
      </p:pic>
      <p:pic>
        <p:nvPicPr>
          <p:cNvPr id="262" name="Google Shape;262;p32"/>
          <p:cNvPicPr preferRelativeResize="0"/>
          <p:nvPr/>
        </p:nvPicPr>
        <p:blipFill>
          <a:blip r:embed="rId5">
            <a:alphaModFix/>
          </a:blip>
          <a:stretch>
            <a:fillRect/>
          </a:stretch>
        </p:blipFill>
        <p:spPr>
          <a:xfrm>
            <a:off x="6315750" y="1657960"/>
            <a:ext cx="2914650" cy="4409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33"/>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268" name="Google Shape;268;p33"/>
          <p:cNvSpPr txBox="1"/>
          <p:nvPr/>
        </p:nvSpPr>
        <p:spPr>
          <a:xfrm>
            <a:off x="481264" y="481647"/>
            <a:ext cx="113577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rgbClr val="008000"/>
                </a:solidFill>
                <a:latin typeface="Times New Roman"/>
                <a:ea typeface="Times New Roman"/>
                <a:cs typeface="Times New Roman"/>
                <a:sym typeface="Times New Roman"/>
              </a:rPr>
              <a:t>Random Forest Regressor with Grid Search Cross-Validation</a:t>
            </a:r>
            <a:r>
              <a:rPr b="1" i="0" lang="en-IN" sz="4000">
                <a:solidFill>
                  <a:srgbClr val="008000"/>
                </a:solidFill>
                <a:latin typeface="Times New Roman"/>
                <a:ea typeface="Times New Roman"/>
                <a:cs typeface="Times New Roman"/>
                <a:sym typeface="Times New Roman"/>
              </a:rPr>
              <a:t> :-</a:t>
            </a:r>
            <a:endParaRPr b="1" i="0" sz="4000">
              <a:solidFill>
                <a:srgbClr val="008000"/>
              </a:solidFill>
              <a:latin typeface="Times New Roman"/>
              <a:ea typeface="Times New Roman"/>
              <a:cs typeface="Times New Roman"/>
              <a:sym typeface="Times New Roman"/>
            </a:endParaRPr>
          </a:p>
        </p:txBody>
      </p:sp>
      <p:pic>
        <p:nvPicPr>
          <p:cNvPr id="269" name="Google Shape;269;p33"/>
          <p:cNvPicPr preferRelativeResize="0"/>
          <p:nvPr/>
        </p:nvPicPr>
        <p:blipFill>
          <a:blip r:embed="rId4">
            <a:alphaModFix/>
          </a:blip>
          <a:stretch>
            <a:fillRect/>
          </a:stretch>
        </p:blipFill>
        <p:spPr>
          <a:xfrm>
            <a:off x="109850" y="1919775"/>
            <a:ext cx="5614000" cy="4741200"/>
          </a:xfrm>
          <a:prstGeom prst="rect">
            <a:avLst/>
          </a:prstGeom>
          <a:noFill/>
          <a:ln>
            <a:noFill/>
          </a:ln>
        </p:spPr>
      </p:pic>
      <p:pic>
        <p:nvPicPr>
          <p:cNvPr id="270" name="Google Shape;270;p33"/>
          <p:cNvPicPr preferRelativeResize="0"/>
          <p:nvPr/>
        </p:nvPicPr>
        <p:blipFill>
          <a:blip r:embed="rId5">
            <a:alphaModFix/>
          </a:blip>
          <a:stretch>
            <a:fillRect/>
          </a:stretch>
        </p:blipFill>
        <p:spPr>
          <a:xfrm>
            <a:off x="6075800" y="1919775"/>
            <a:ext cx="3272800" cy="4286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34"/>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276" name="Google Shape;276;p34"/>
          <p:cNvSpPr txBox="1"/>
          <p:nvPr/>
        </p:nvSpPr>
        <p:spPr>
          <a:xfrm>
            <a:off x="481264" y="684546"/>
            <a:ext cx="113577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4000">
                <a:solidFill>
                  <a:srgbClr val="008000"/>
                </a:solidFill>
                <a:latin typeface="Times New Roman"/>
                <a:ea typeface="Times New Roman"/>
                <a:cs typeface="Times New Roman"/>
                <a:sym typeface="Times New Roman"/>
              </a:rPr>
              <a:t>Visualize all the Regression R2 values :-</a:t>
            </a:r>
            <a:endParaRPr b="1" i="0" sz="4000">
              <a:solidFill>
                <a:srgbClr val="008000"/>
              </a:solidFill>
              <a:latin typeface="Times New Roman"/>
              <a:ea typeface="Times New Roman"/>
              <a:cs typeface="Times New Roman"/>
              <a:sym typeface="Times New Roman"/>
            </a:endParaRPr>
          </a:p>
        </p:txBody>
      </p:sp>
      <p:pic>
        <p:nvPicPr>
          <p:cNvPr id="277" name="Google Shape;277;p34"/>
          <p:cNvPicPr preferRelativeResize="0"/>
          <p:nvPr/>
        </p:nvPicPr>
        <p:blipFill rotWithShape="1">
          <a:blip r:embed="rId4">
            <a:alphaModFix/>
          </a:blip>
          <a:srcRect b="0" l="0" r="0" t="0"/>
          <a:stretch/>
        </p:blipFill>
        <p:spPr>
          <a:xfrm>
            <a:off x="223825" y="1696700"/>
            <a:ext cx="11744325" cy="3925174"/>
          </a:xfrm>
          <a:prstGeom prst="rect">
            <a:avLst/>
          </a:prstGeom>
          <a:noFill/>
          <a:ln>
            <a:noFill/>
          </a:ln>
        </p:spPr>
      </p:pic>
      <p:sp>
        <p:nvSpPr>
          <p:cNvPr id="278" name="Google Shape;278;p34"/>
          <p:cNvSpPr txBox="1"/>
          <p:nvPr/>
        </p:nvSpPr>
        <p:spPr>
          <a:xfrm>
            <a:off x="764825" y="5847650"/>
            <a:ext cx="1120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latin typeface="Lato"/>
                <a:ea typeface="Lato"/>
                <a:cs typeface="Lato"/>
                <a:sym typeface="Lato"/>
              </a:rPr>
              <a:t>Random Forest Regression has the highest accuracy.</a:t>
            </a:r>
            <a:endParaRPr sz="2000">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5"/>
          <p:cNvSpPr txBox="1"/>
          <p:nvPr/>
        </p:nvSpPr>
        <p:spPr>
          <a:xfrm>
            <a:off x="240825" y="282900"/>
            <a:ext cx="7274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4000">
                <a:solidFill>
                  <a:srgbClr val="008000"/>
                </a:solidFill>
                <a:latin typeface="Times New Roman"/>
                <a:ea typeface="Times New Roman"/>
                <a:cs typeface="Times New Roman"/>
                <a:sym typeface="Times New Roman"/>
              </a:rPr>
              <a:t>Feature Importance:</a:t>
            </a:r>
            <a:endParaRPr b="1" sz="4000">
              <a:latin typeface="Times New Roman"/>
              <a:ea typeface="Times New Roman"/>
              <a:cs typeface="Times New Roman"/>
              <a:sym typeface="Times New Roman"/>
            </a:endParaRPr>
          </a:p>
        </p:txBody>
      </p:sp>
      <p:pic>
        <p:nvPicPr>
          <p:cNvPr id="285" name="Google Shape;285;p35"/>
          <p:cNvPicPr preferRelativeResize="0"/>
          <p:nvPr/>
        </p:nvPicPr>
        <p:blipFill>
          <a:blip r:embed="rId3">
            <a:alphaModFix/>
          </a:blip>
          <a:stretch>
            <a:fillRect/>
          </a:stretch>
        </p:blipFill>
        <p:spPr>
          <a:xfrm>
            <a:off x="240825" y="1222225"/>
            <a:ext cx="5988200" cy="2848800"/>
          </a:xfrm>
          <a:prstGeom prst="rect">
            <a:avLst/>
          </a:prstGeom>
          <a:noFill/>
          <a:ln>
            <a:noFill/>
          </a:ln>
        </p:spPr>
      </p:pic>
      <p:pic>
        <p:nvPicPr>
          <p:cNvPr id="286" name="Google Shape;286;p35"/>
          <p:cNvPicPr preferRelativeResize="0"/>
          <p:nvPr/>
        </p:nvPicPr>
        <p:blipFill>
          <a:blip r:embed="rId4">
            <a:alphaModFix/>
          </a:blip>
          <a:stretch>
            <a:fillRect/>
          </a:stretch>
        </p:blipFill>
        <p:spPr>
          <a:xfrm>
            <a:off x="6262375" y="1159900"/>
            <a:ext cx="5988200" cy="2848800"/>
          </a:xfrm>
          <a:prstGeom prst="rect">
            <a:avLst/>
          </a:prstGeom>
          <a:noFill/>
          <a:ln>
            <a:noFill/>
          </a:ln>
        </p:spPr>
      </p:pic>
      <p:pic>
        <p:nvPicPr>
          <p:cNvPr id="287" name="Google Shape;287;p35"/>
          <p:cNvPicPr preferRelativeResize="0"/>
          <p:nvPr/>
        </p:nvPicPr>
        <p:blipFill>
          <a:blip r:embed="rId5">
            <a:alphaModFix/>
          </a:blip>
          <a:stretch>
            <a:fillRect/>
          </a:stretch>
        </p:blipFill>
        <p:spPr>
          <a:xfrm>
            <a:off x="152400" y="4071025"/>
            <a:ext cx="6076625" cy="2634575"/>
          </a:xfrm>
          <a:prstGeom prst="rect">
            <a:avLst/>
          </a:prstGeom>
          <a:noFill/>
          <a:ln>
            <a:noFill/>
          </a:ln>
        </p:spPr>
      </p:pic>
      <p:sp>
        <p:nvSpPr>
          <p:cNvPr id="288" name="Google Shape;288;p35"/>
          <p:cNvSpPr txBox="1"/>
          <p:nvPr/>
        </p:nvSpPr>
        <p:spPr>
          <a:xfrm>
            <a:off x="7441500" y="4337075"/>
            <a:ext cx="47715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latin typeface="Lato"/>
                <a:ea typeface="Lato"/>
                <a:cs typeface="Lato"/>
                <a:sym typeface="Lato"/>
              </a:rPr>
              <a:t>These charts show the most important feature find during model fitting in </a:t>
            </a:r>
            <a:r>
              <a:rPr b="1" lang="en-IN" sz="2000">
                <a:latin typeface="Lato"/>
                <a:ea typeface="Lato"/>
                <a:cs typeface="Lato"/>
                <a:sym typeface="Lato"/>
              </a:rPr>
              <a:t>Linear</a:t>
            </a:r>
            <a:r>
              <a:rPr lang="en-IN" sz="2000">
                <a:latin typeface="Lato"/>
                <a:ea typeface="Lato"/>
                <a:cs typeface="Lato"/>
                <a:sym typeface="Lato"/>
              </a:rPr>
              <a:t> </a:t>
            </a:r>
            <a:r>
              <a:rPr b="1" lang="en-IN" sz="2000">
                <a:latin typeface="Lato"/>
                <a:ea typeface="Lato"/>
                <a:cs typeface="Lato"/>
                <a:sym typeface="Lato"/>
              </a:rPr>
              <a:t>Regression, Lasso Regression</a:t>
            </a:r>
            <a:r>
              <a:rPr lang="en-IN" sz="2000">
                <a:latin typeface="Lato"/>
                <a:ea typeface="Lato"/>
                <a:cs typeface="Lato"/>
                <a:sym typeface="Lato"/>
              </a:rPr>
              <a:t>, and </a:t>
            </a:r>
            <a:r>
              <a:rPr b="1" lang="en-IN" sz="2000">
                <a:latin typeface="Lato"/>
                <a:ea typeface="Lato"/>
                <a:cs typeface="Lato"/>
                <a:sym typeface="Lato"/>
              </a:rPr>
              <a:t>Ridge</a:t>
            </a:r>
            <a:r>
              <a:rPr lang="en-IN" sz="2000">
                <a:latin typeface="Lato"/>
                <a:ea typeface="Lato"/>
                <a:cs typeface="Lato"/>
                <a:sym typeface="Lato"/>
              </a:rPr>
              <a:t> </a:t>
            </a:r>
            <a:r>
              <a:rPr b="1" lang="en-IN" sz="2000">
                <a:latin typeface="Lato"/>
                <a:ea typeface="Lato"/>
                <a:cs typeface="Lato"/>
                <a:sym typeface="Lato"/>
              </a:rPr>
              <a:t>Regression.</a:t>
            </a:r>
            <a:endParaRPr b="1" sz="2000">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nvSpPr>
        <p:spPr>
          <a:xfrm>
            <a:off x="214725" y="239950"/>
            <a:ext cx="4713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4000">
                <a:solidFill>
                  <a:srgbClr val="008000"/>
                </a:solidFill>
                <a:latin typeface="Times New Roman"/>
                <a:ea typeface="Times New Roman"/>
                <a:cs typeface="Times New Roman"/>
                <a:sym typeface="Times New Roman"/>
              </a:rPr>
              <a:t>Feature Importance:</a:t>
            </a:r>
            <a:endParaRPr/>
          </a:p>
        </p:txBody>
      </p:sp>
      <p:pic>
        <p:nvPicPr>
          <p:cNvPr id="295" name="Google Shape;295;p36"/>
          <p:cNvPicPr preferRelativeResize="0"/>
          <p:nvPr/>
        </p:nvPicPr>
        <p:blipFill>
          <a:blip r:embed="rId3">
            <a:alphaModFix/>
          </a:blip>
          <a:stretch>
            <a:fillRect/>
          </a:stretch>
        </p:blipFill>
        <p:spPr>
          <a:xfrm>
            <a:off x="152400" y="1192750"/>
            <a:ext cx="5773525" cy="3024950"/>
          </a:xfrm>
          <a:prstGeom prst="rect">
            <a:avLst/>
          </a:prstGeom>
          <a:noFill/>
          <a:ln>
            <a:noFill/>
          </a:ln>
        </p:spPr>
      </p:pic>
      <p:pic>
        <p:nvPicPr>
          <p:cNvPr id="296" name="Google Shape;296;p36"/>
          <p:cNvPicPr preferRelativeResize="0"/>
          <p:nvPr/>
        </p:nvPicPr>
        <p:blipFill>
          <a:blip r:embed="rId4">
            <a:alphaModFix/>
          </a:blip>
          <a:stretch>
            <a:fillRect/>
          </a:stretch>
        </p:blipFill>
        <p:spPr>
          <a:xfrm>
            <a:off x="5925924" y="888775"/>
            <a:ext cx="5964175" cy="3445925"/>
          </a:xfrm>
          <a:prstGeom prst="rect">
            <a:avLst/>
          </a:prstGeom>
          <a:noFill/>
          <a:ln>
            <a:noFill/>
          </a:ln>
        </p:spPr>
      </p:pic>
      <p:pic>
        <p:nvPicPr>
          <p:cNvPr id="297" name="Google Shape;297;p36"/>
          <p:cNvPicPr preferRelativeResize="0"/>
          <p:nvPr/>
        </p:nvPicPr>
        <p:blipFill>
          <a:blip r:embed="rId4">
            <a:alphaModFix/>
          </a:blip>
          <a:stretch>
            <a:fillRect/>
          </a:stretch>
        </p:blipFill>
        <p:spPr>
          <a:xfrm>
            <a:off x="152400" y="4217700"/>
            <a:ext cx="5773525" cy="2487900"/>
          </a:xfrm>
          <a:prstGeom prst="rect">
            <a:avLst/>
          </a:prstGeom>
          <a:noFill/>
          <a:ln>
            <a:noFill/>
          </a:ln>
        </p:spPr>
      </p:pic>
      <p:sp>
        <p:nvSpPr>
          <p:cNvPr id="298" name="Google Shape;298;p36"/>
          <p:cNvSpPr txBox="1"/>
          <p:nvPr/>
        </p:nvSpPr>
        <p:spPr>
          <a:xfrm>
            <a:off x="7731975" y="4564425"/>
            <a:ext cx="4481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IN" sz="2000">
                <a:solidFill>
                  <a:schemeClr val="dk1"/>
                </a:solidFill>
                <a:latin typeface="Lato"/>
                <a:ea typeface="Lato"/>
                <a:cs typeface="Lato"/>
                <a:sym typeface="Lato"/>
              </a:rPr>
              <a:t>These charts show the most important feature find during model fitting in </a:t>
            </a:r>
            <a:r>
              <a:rPr b="1" lang="en-IN" sz="2000">
                <a:solidFill>
                  <a:schemeClr val="dk1"/>
                </a:solidFill>
                <a:latin typeface="Lato"/>
                <a:ea typeface="Lato"/>
                <a:cs typeface="Lato"/>
                <a:sym typeface="Lato"/>
              </a:rPr>
              <a:t>Elastic Net Regression</a:t>
            </a:r>
            <a:r>
              <a:rPr lang="en-IN" sz="2000">
                <a:solidFill>
                  <a:schemeClr val="dk1"/>
                </a:solidFill>
                <a:latin typeface="Lato"/>
                <a:ea typeface="Lato"/>
                <a:cs typeface="Lato"/>
                <a:sym typeface="Lato"/>
              </a:rPr>
              <a:t>, </a:t>
            </a:r>
            <a:r>
              <a:rPr b="1" lang="en-IN" sz="2000">
                <a:solidFill>
                  <a:schemeClr val="dk1"/>
                </a:solidFill>
                <a:latin typeface="Lato"/>
                <a:ea typeface="Lato"/>
                <a:cs typeface="Lato"/>
                <a:sym typeface="Lato"/>
              </a:rPr>
              <a:t>Decision Tree</a:t>
            </a:r>
            <a:r>
              <a:rPr lang="en-IN" sz="2000">
                <a:solidFill>
                  <a:schemeClr val="dk1"/>
                </a:solidFill>
                <a:latin typeface="Lato"/>
                <a:ea typeface="Lato"/>
                <a:cs typeface="Lato"/>
                <a:sym typeface="Lato"/>
              </a:rPr>
              <a:t> </a:t>
            </a:r>
            <a:r>
              <a:rPr b="1" lang="en-IN" sz="2000">
                <a:solidFill>
                  <a:schemeClr val="dk1"/>
                </a:solidFill>
                <a:latin typeface="Lato"/>
                <a:ea typeface="Lato"/>
                <a:cs typeface="Lato"/>
                <a:sym typeface="Lato"/>
              </a:rPr>
              <a:t>Regression</a:t>
            </a:r>
            <a:r>
              <a:rPr lang="en-IN" sz="2000">
                <a:solidFill>
                  <a:schemeClr val="dk1"/>
                </a:solidFill>
                <a:latin typeface="Lato"/>
                <a:ea typeface="Lato"/>
                <a:cs typeface="Lato"/>
                <a:sym typeface="Lato"/>
              </a:rPr>
              <a:t>, and </a:t>
            </a:r>
            <a:r>
              <a:rPr b="1" lang="en-IN" sz="2000">
                <a:solidFill>
                  <a:schemeClr val="dk1"/>
                </a:solidFill>
                <a:latin typeface="Lato"/>
                <a:ea typeface="Lato"/>
                <a:cs typeface="Lato"/>
                <a:sym typeface="Lato"/>
              </a:rPr>
              <a:t>Random Forest</a:t>
            </a:r>
            <a:r>
              <a:rPr lang="en-IN" sz="2000">
                <a:solidFill>
                  <a:schemeClr val="dk1"/>
                </a:solidFill>
                <a:latin typeface="Lato"/>
                <a:ea typeface="Lato"/>
                <a:cs typeface="Lato"/>
                <a:sym typeface="Lato"/>
              </a:rPr>
              <a:t> </a:t>
            </a:r>
            <a:r>
              <a:rPr b="1" lang="en-IN" sz="2000">
                <a:solidFill>
                  <a:schemeClr val="dk1"/>
                </a:solidFill>
                <a:latin typeface="Lato"/>
                <a:ea typeface="Lato"/>
                <a:cs typeface="Lato"/>
                <a:sym typeface="Lato"/>
              </a:rPr>
              <a:t>Regression</a:t>
            </a:r>
            <a:r>
              <a:rPr lang="en-IN" sz="2000">
                <a:solidFill>
                  <a:schemeClr val="dk1"/>
                </a:solidFill>
                <a:latin typeface="Lato"/>
                <a:ea typeface="Lato"/>
                <a:cs typeface="Lato"/>
                <a:sym typeface="Lato"/>
              </a:rPr>
              <a:t>.</a:t>
            </a:r>
            <a:endParaRPr sz="2000">
              <a:solidFill>
                <a:schemeClr val="dk1"/>
              </a:solidFill>
              <a:latin typeface="Lato"/>
              <a:ea typeface="Lato"/>
              <a:cs typeface="Lato"/>
              <a:sym typeface="Lato"/>
            </a:endParaRPr>
          </a:p>
          <a:p>
            <a:pPr indent="0" lvl="0" marL="0" rtl="0" algn="l">
              <a:spcBef>
                <a:spcPts val="0"/>
              </a:spcBef>
              <a:spcAft>
                <a:spcPts val="0"/>
              </a:spcAft>
              <a:buNone/>
            </a:pPr>
            <a:r>
              <a:rPr lang="en-IN" sz="2000">
                <a:latin typeface="Lato"/>
                <a:ea typeface="Lato"/>
                <a:cs typeface="Lato"/>
                <a:sym typeface="Lato"/>
              </a:rPr>
              <a:t>From these charts </a:t>
            </a:r>
            <a:r>
              <a:rPr b="1" lang="en-IN" sz="2000">
                <a:latin typeface="Lato"/>
                <a:ea typeface="Lato"/>
                <a:cs typeface="Lato"/>
                <a:sym typeface="Lato"/>
              </a:rPr>
              <a:t>Day</a:t>
            </a:r>
            <a:r>
              <a:rPr lang="en-IN" sz="2000">
                <a:latin typeface="Lato"/>
                <a:ea typeface="Lato"/>
                <a:cs typeface="Lato"/>
                <a:sym typeface="Lato"/>
              </a:rPr>
              <a:t> is the most important feature.</a:t>
            </a:r>
            <a:endParaRPr sz="2000">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37"/>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304" name="Google Shape;304;p37"/>
          <p:cNvSpPr txBox="1"/>
          <p:nvPr/>
        </p:nvSpPr>
        <p:spPr>
          <a:xfrm>
            <a:off x="481264" y="385778"/>
            <a:ext cx="113577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a:solidFill>
                  <a:srgbClr val="008000"/>
                </a:solidFill>
                <a:latin typeface="Times New Roman"/>
                <a:ea typeface="Times New Roman"/>
                <a:cs typeface="Times New Roman"/>
                <a:sym typeface="Times New Roman"/>
              </a:rPr>
              <a:t>Business Objective</a:t>
            </a:r>
            <a:r>
              <a:rPr b="1" i="0" lang="en-IN" sz="3600">
                <a:solidFill>
                  <a:srgbClr val="008000"/>
                </a:solidFill>
                <a:latin typeface="Times New Roman"/>
                <a:ea typeface="Times New Roman"/>
                <a:cs typeface="Times New Roman"/>
                <a:sym typeface="Times New Roman"/>
              </a:rPr>
              <a:t> :-</a:t>
            </a:r>
            <a:endParaRPr b="1" i="0" sz="3600">
              <a:solidFill>
                <a:srgbClr val="008000"/>
              </a:solidFill>
              <a:latin typeface="Times New Roman"/>
              <a:ea typeface="Times New Roman"/>
              <a:cs typeface="Times New Roman"/>
              <a:sym typeface="Times New Roman"/>
            </a:endParaRPr>
          </a:p>
        </p:txBody>
      </p:sp>
      <p:sp>
        <p:nvSpPr>
          <p:cNvPr id="305" name="Google Shape;305;p37"/>
          <p:cNvSpPr txBox="1"/>
          <p:nvPr/>
        </p:nvSpPr>
        <p:spPr>
          <a:xfrm>
            <a:off x="417095" y="1159967"/>
            <a:ext cx="11357700" cy="591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IN" sz="1800">
                <a:solidFill>
                  <a:srgbClr val="212121"/>
                </a:solidFill>
                <a:latin typeface="Lato"/>
                <a:ea typeface="Lato"/>
                <a:cs typeface="Lato"/>
                <a:sym typeface="Lato"/>
              </a:rPr>
              <a:t>To achieve the business objective, I would suggest the following steps for the client:</a:t>
            </a:r>
            <a:endParaRPr sz="1800">
              <a:latin typeface="Lato"/>
              <a:ea typeface="Lato"/>
              <a:cs typeface="Lato"/>
              <a:sym typeface="Lato"/>
            </a:endParaRPr>
          </a:p>
          <a:p>
            <a:pPr indent="0" lvl="0" marL="0" marR="0" rtl="0" algn="l">
              <a:spcBef>
                <a:spcPts val="0"/>
              </a:spcBef>
              <a:spcAft>
                <a:spcPts val="0"/>
              </a:spcAft>
              <a:buNone/>
            </a:pPr>
            <a:r>
              <a:t/>
            </a:r>
            <a:endParaRPr sz="1800">
              <a:latin typeface="Lato"/>
              <a:ea typeface="Lato"/>
              <a:cs typeface="Lato"/>
              <a:sym typeface="Lato"/>
            </a:endParaRPr>
          </a:p>
          <a:p>
            <a:pPr indent="-342900" lvl="0" marL="457200" marR="0" rtl="0" algn="l">
              <a:spcBef>
                <a:spcPts val="0"/>
              </a:spcBef>
              <a:spcAft>
                <a:spcPts val="0"/>
              </a:spcAft>
              <a:buClr>
                <a:srgbClr val="212121"/>
              </a:buClr>
              <a:buSzPts val="1800"/>
              <a:buFont typeface="Lato"/>
              <a:buChar char="●"/>
            </a:pPr>
            <a:r>
              <a:rPr b="1" i="0" lang="en-IN" sz="1800">
                <a:solidFill>
                  <a:srgbClr val="212121"/>
                </a:solidFill>
                <a:latin typeface="Lato"/>
                <a:ea typeface="Lato"/>
                <a:cs typeface="Lato"/>
                <a:sym typeface="Lato"/>
              </a:rPr>
              <a:t>Data Collection and Cleaning</a:t>
            </a:r>
            <a:r>
              <a:rPr i="0" lang="en-IN" sz="1800">
                <a:solidFill>
                  <a:srgbClr val="212121"/>
                </a:solidFill>
                <a:latin typeface="Lato"/>
                <a:ea typeface="Lato"/>
                <a:cs typeface="Lato"/>
                <a:sym typeface="Lato"/>
              </a:rPr>
              <a:t>: The initial stage involves collecting data from a variety of sources, including bike rental providers, weather reports, local events, etc., and cleaning the data by eliminating any duplicates or discrepancies.</a:t>
            </a:r>
            <a:endParaRPr sz="1800">
              <a:latin typeface="Lato"/>
              <a:ea typeface="Lato"/>
              <a:cs typeface="Lato"/>
              <a:sym typeface="Lato"/>
            </a:endParaRPr>
          </a:p>
          <a:p>
            <a:pPr indent="-342900" lvl="0" marL="457200" marR="0" rtl="0" algn="l">
              <a:spcBef>
                <a:spcPts val="0"/>
              </a:spcBef>
              <a:spcAft>
                <a:spcPts val="0"/>
              </a:spcAft>
              <a:buClr>
                <a:srgbClr val="212121"/>
              </a:buClr>
              <a:buSzPts val="1800"/>
              <a:buFont typeface="Lato"/>
              <a:buChar char="●"/>
            </a:pPr>
            <a:r>
              <a:rPr b="1" i="0" lang="en-IN" sz="1800">
                <a:solidFill>
                  <a:srgbClr val="212121"/>
                </a:solidFill>
                <a:latin typeface="Lato"/>
                <a:ea typeface="Lato"/>
                <a:cs typeface="Lato"/>
                <a:sym typeface="Lato"/>
              </a:rPr>
              <a:t>Choose Relevant factors:</a:t>
            </a:r>
            <a:r>
              <a:rPr i="0" lang="en-IN" sz="1800">
                <a:solidFill>
                  <a:srgbClr val="212121"/>
                </a:solidFill>
                <a:latin typeface="Lato"/>
                <a:ea typeface="Lato"/>
                <a:cs typeface="Lato"/>
                <a:sym typeface="Lato"/>
              </a:rPr>
              <a:t> Once the data has been cleansed, it is critical to choose relevant factors that might influence demand for bike sharing, such as weather conditions, time of day, day of week, and so on.</a:t>
            </a:r>
            <a:endParaRPr sz="1800">
              <a:latin typeface="Lato"/>
              <a:ea typeface="Lato"/>
              <a:cs typeface="Lato"/>
              <a:sym typeface="Lato"/>
            </a:endParaRPr>
          </a:p>
          <a:p>
            <a:pPr indent="-342900" lvl="0" marL="457200" marR="0" rtl="0" algn="l">
              <a:spcBef>
                <a:spcPts val="0"/>
              </a:spcBef>
              <a:spcAft>
                <a:spcPts val="0"/>
              </a:spcAft>
              <a:buClr>
                <a:srgbClr val="212121"/>
              </a:buClr>
              <a:buSzPts val="1800"/>
              <a:buFont typeface="Lato"/>
              <a:buChar char="●"/>
            </a:pPr>
            <a:r>
              <a:rPr b="1" i="0" lang="en-IN" sz="1800">
                <a:solidFill>
                  <a:srgbClr val="212121"/>
                </a:solidFill>
                <a:latin typeface="Lato"/>
                <a:ea typeface="Lato"/>
                <a:cs typeface="Lato"/>
                <a:sym typeface="Lato"/>
              </a:rPr>
              <a:t>Set up a Predictive Model:</a:t>
            </a:r>
            <a:r>
              <a:rPr i="0" lang="en-IN" sz="1800">
                <a:solidFill>
                  <a:srgbClr val="212121"/>
                </a:solidFill>
                <a:latin typeface="Lato"/>
                <a:ea typeface="Lato"/>
                <a:cs typeface="Lato"/>
                <a:sym typeface="Lato"/>
              </a:rPr>
              <a:t> The customer may then use the appropriate data to create a predictive model that can precisely estimate the demand for bike sharing. For this, a variety of machine learning methods, including decision trees, and linear regression, can be utilized.</a:t>
            </a:r>
            <a:endParaRPr sz="1800">
              <a:latin typeface="Lato"/>
              <a:ea typeface="Lato"/>
              <a:cs typeface="Lato"/>
              <a:sym typeface="Lato"/>
            </a:endParaRPr>
          </a:p>
          <a:p>
            <a:pPr indent="-342900" lvl="0" marL="457200" marR="0" rtl="0" algn="l">
              <a:spcBef>
                <a:spcPts val="0"/>
              </a:spcBef>
              <a:spcAft>
                <a:spcPts val="0"/>
              </a:spcAft>
              <a:buClr>
                <a:srgbClr val="212121"/>
              </a:buClr>
              <a:buSzPts val="1800"/>
              <a:buFont typeface="Lato"/>
              <a:buChar char="●"/>
            </a:pPr>
            <a:r>
              <a:rPr b="1" i="0" lang="en-IN" sz="1800">
                <a:solidFill>
                  <a:srgbClr val="212121"/>
                </a:solidFill>
                <a:latin typeface="Lato"/>
                <a:ea typeface="Lato"/>
                <a:cs typeface="Lato"/>
                <a:sym typeface="Lato"/>
              </a:rPr>
              <a:t>Test and improve the model:</a:t>
            </a:r>
            <a:r>
              <a:rPr i="0" lang="en-IN" sz="1800">
                <a:solidFill>
                  <a:srgbClr val="212121"/>
                </a:solidFill>
                <a:latin typeface="Lato"/>
                <a:ea typeface="Lato"/>
                <a:cs typeface="Lato"/>
                <a:sym typeface="Lato"/>
              </a:rPr>
              <a:t> After creating the model, it is critical to test it on a subset of the data to confirm that it appropriately predicts bike-sharing demand. If the model is underperforming, the client should improve it by changing the features or using a new algorithm.</a:t>
            </a:r>
            <a:endParaRPr sz="1800">
              <a:latin typeface="Lato"/>
              <a:ea typeface="Lato"/>
              <a:cs typeface="Lato"/>
              <a:sym typeface="Lato"/>
            </a:endParaRPr>
          </a:p>
          <a:p>
            <a:pPr indent="-342900" lvl="0" marL="457200" marR="0" rtl="0" algn="l">
              <a:spcBef>
                <a:spcPts val="0"/>
              </a:spcBef>
              <a:spcAft>
                <a:spcPts val="0"/>
              </a:spcAft>
              <a:buClr>
                <a:srgbClr val="212121"/>
              </a:buClr>
              <a:buSzPts val="1800"/>
              <a:buFont typeface="Lato"/>
              <a:buChar char="●"/>
            </a:pPr>
            <a:r>
              <a:rPr b="1" i="0" lang="en-IN" sz="1800">
                <a:solidFill>
                  <a:srgbClr val="212121"/>
                </a:solidFill>
                <a:latin typeface="Lato"/>
                <a:ea typeface="Lato"/>
                <a:cs typeface="Lato"/>
                <a:sym typeface="Lato"/>
              </a:rPr>
              <a:t>Launch and Monitor the Model:</a:t>
            </a:r>
            <a:r>
              <a:rPr i="0" lang="en-IN" sz="1800">
                <a:solidFill>
                  <a:srgbClr val="212121"/>
                </a:solidFill>
                <a:latin typeface="Lato"/>
                <a:ea typeface="Lato"/>
                <a:cs typeface="Lato"/>
                <a:sym typeface="Lato"/>
              </a:rPr>
              <a:t> Once the model has shown to be effective, it may be used to produce real-time predictions. However, it is critical to track the model's performance over time to ensure that it continues to appropriately estimate bike-sharing demand. As new data becomes available, the model may need to be updated on a regular basis.</a:t>
            </a:r>
            <a:endParaRPr sz="1800">
              <a:latin typeface="Lato"/>
              <a:ea typeface="Lato"/>
              <a:cs typeface="Lato"/>
              <a:sym typeface="Lato"/>
            </a:endParaRPr>
          </a:p>
          <a:p>
            <a:pPr indent="-342900" lvl="0" marL="457200" marR="0" rtl="0" algn="l">
              <a:spcBef>
                <a:spcPts val="0"/>
              </a:spcBef>
              <a:spcAft>
                <a:spcPts val="0"/>
              </a:spcAft>
              <a:buClr>
                <a:srgbClr val="212121"/>
              </a:buClr>
              <a:buSzPts val="1800"/>
              <a:buFont typeface="Lato"/>
              <a:buChar char="●"/>
            </a:pPr>
            <a:r>
              <a:rPr b="1" i="0" lang="en-IN" sz="1800">
                <a:solidFill>
                  <a:srgbClr val="212121"/>
                </a:solidFill>
                <a:latin typeface="Lato"/>
                <a:ea typeface="Lato"/>
                <a:cs typeface="Lato"/>
                <a:sym typeface="Lato"/>
              </a:rPr>
              <a:t>Take Action on Insights:</a:t>
            </a:r>
            <a:r>
              <a:rPr i="0" lang="en-IN" sz="1800">
                <a:solidFill>
                  <a:srgbClr val="212121"/>
                </a:solidFill>
                <a:latin typeface="Lato"/>
                <a:ea typeface="Lato"/>
                <a:cs typeface="Lato"/>
                <a:sym typeface="Lato"/>
              </a:rPr>
              <a:t> Finally, the customer should take action on the model's outcomes. For example, if the model predicts that there will be a strong demand for bike sharing at specific times or in specific areas, the client may ensure that there will be enough bikes available in those areas to satisfy the demand</a:t>
            </a:r>
            <a:endParaRPr sz="1800">
              <a:latin typeface="Lato"/>
              <a:ea typeface="Lato"/>
              <a:cs typeface="Lato"/>
              <a:sym typeface="Lato"/>
            </a:endParaRPr>
          </a:p>
          <a:p>
            <a:pPr indent="0" lvl="0" marL="0" marR="0" rtl="0" algn="l">
              <a:spcBef>
                <a:spcPts val="0"/>
              </a:spcBef>
              <a:spcAft>
                <a:spcPts val="0"/>
              </a:spcAft>
              <a:buNone/>
            </a:pPr>
            <a:r>
              <a:t/>
            </a:r>
            <a:endParaRPr sz="1800">
              <a:solidFill>
                <a:schemeClr val="dk1"/>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38"/>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311" name="Google Shape;311;p38"/>
          <p:cNvSpPr txBox="1"/>
          <p:nvPr/>
        </p:nvSpPr>
        <p:spPr>
          <a:xfrm>
            <a:off x="481339" y="552255"/>
            <a:ext cx="113577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rgbClr val="008000"/>
                </a:solidFill>
                <a:latin typeface="Times New Roman"/>
                <a:ea typeface="Times New Roman"/>
                <a:cs typeface="Times New Roman"/>
                <a:sym typeface="Times New Roman"/>
              </a:rPr>
              <a:t>Conclusion</a:t>
            </a:r>
            <a:r>
              <a:rPr b="1" i="0" lang="en-IN" sz="4000">
                <a:solidFill>
                  <a:srgbClr val="008000"/>
                </a:solidFill>
                <a:latin typeface="Times New Roman"/>
                <a:ea typeface="Times New Roman"/>
                <a:cs typeface="Times New Roman"/>
                <a:sym typeface="Times New Roman"/>
              </a:rPr>
              <a:t> :-</a:t>
            </a:r>
            <a:endParaRPr b="1" sz="2500">
              <a:solidFill>
                <a:srgbClr val="008000"/>
              </a:solidFill>
              <a:latin typeface="Lato"/>
              <a:ea typeface="Lato"/>
              <a:cs typeface="Lato"/>
              <a:sym typeface="Lato"/>
            </a:endParaRPr>
          </a:p>
        </p:txBody>
      </p:sp>
      <p:sp>
        <p:nvSpPr>
          <p:cNvPr id="312" name="Google Shape;312;p38"/>
          <p:cNvSpPr txBox="1"/>
          <p:nvPr/>
        </p:nvSpPr>
        <p:spPr>
          <a:xfrm>
            <a:off x="609600" y="1330875"/>
            <a:ext cx="11101200" cy="4710000"/>
          </a:xfrm>
          <a:prstGeom prst="rect">
            <a:avLst/>
          </a:prstGeom>
          <a:noFill/>
          <a:ln>
            <a:noFill/>
          </a:ln>
        </p:spPr>
        <p:txBody>
          <a:bodyPr anchorCtr="0" anchor="t" bIns="45700" lIns="91425" spcFirstLastPara="1" rIns="91425" wrap="square" tIns="45700">
            <a:spAutoFit/>
          </a:bodyPr>
          <a:lstStyle/>
          <a:p>
            <a:pPr indent="-355600" lvl="0" marL="457200" marR="0" rtl="0" algn="l">
              <a:spcBef>
                <a:spcPts val="0"/>
              </a:spcBef>
              <a:spcAft>
                <a:spcPts val="0"/>
              </a:spcAft>
              <a:buClr>
                <a:srgbClr val="212121"/>
              </a:buClr>
              <a:buSzPts val="2000"/>
              <a:buFont typeface="Lato"/>
              <a:buChar char="•"/>
            </a:pPr>
            <a:r>
              <a:rPr lang="en-IN" sz="2000">
                <a:solidFill>
                  <a:srgbClr val="212121"/>
                </a:solidFill>
                <a:latin typeface="Lato"/>
                <a:ea typeface="Lato"/>
                <a:cs typeface="Lato"/>
                <a:sym typeface="Lato"/>
              </a:rPr>
              <a:t> </a:t>
            </a:r>
            <a:r>
              <a:rPr i="0" lang="en-IN" sz="2000">
                <a:solidFill>
                  <a:srgbClr val="212121"/>
                </a:solidFill>
                <a:latin typeface="Lato"/>
                <a:ea typeface="Lato"/>
                <a:cs typeface="Lato"/>
                <a:sym typeface="Lato"/>
              </a:rPr>
              <a:t>The relationship between hour and bike count is random. Anytime is a good time to ride a bike.</a:t>
            </a:r>
            <a:endParaRPr sz="2000">
              <a:latin typeface="Lato"/>
              <a:ea typeface="Lato"/>
              <a:cs typeface="Lato"/>
              <a:sym typeface="Lato"/>
            </a:endParaRPr>
          </a:p>
          <a:p>
            <a:pPr indent="-355600" lvl="0" marL="457200" marR="0" rtl="0" algn="l">
              <a:spcBef>
                <a:spcPts val="0"/>
              </a:spcBef>
              <a:spcAft>
                <a:spcPts val="0"/>
              </a:spcAft>
              <a:buClr>
                <a:srgbClr val="212121"/>
              </a:buClr>
              <a:buSzPts val="2000"/>
              <a:buFont typeface="Lato"/>
              <a:buChar char="•"/>
            </a:pPr>
            <a:r>
              <a:rPr lang="en-IN" sz="2000">
                <a:solidFill>
                  <a:srgbClr val="212121"/>
                </a:solidFill>
                <a:latin typeface="Lato"/>
                <a:ea typeface="Lato"/>
                <a:cs typeface="Lato"/>
                <a:sym typeface="Lato"/>
              </a:rPr>
              <a:t> </a:t>
            </a:r>
            <a:r>
              <a:rPr i="0" lang="en-IN" sz="2000">
                <a:solidFill>
                  <a:srgbClr val="212121"/>
                </a:solidFill>
                <a:latin typeface="Lato"/>
                <a:ea typeface="Lato"/>
                <a:cs typeface="Lato"/>
                <a:sym typeface="Lato"/>
              </a:rPr>
              <a:t>Most frequently, 20 to 85% humidity is required for biking.</a:t>
            </a:r>
            <a:endParaRPr sz="2000">
              <a:latin typeface="Lato"/>
              <a:ea typeface="Lato"/>
              <a:cs typeface="Lato"/>
              <a:sym typeface="Lato"/>
            </a:endParaRPr>
          </a:p>
          <a:p>
            <a:pPr indent="-355600" lvl="0" marL="457200" marR="0" rtl="0" algn="l">
              <a:spcBef>
                <a:spcPts val="0"/>
              </a:spcBef>
              <a:spcAft>
                <a:spcPts val="0"/>
              </a:spcAft>
              <a:buClr>
                <a:srgbClr val="212121"/>
              </a:buClr>
              <a:buSzPts val="2000"/>
              <a:buFont typeface="Lato"/>
              <a:buChar char="•"/>
            </a:pPr>
            <a:r>
              <a:rPr i="0" lang="en-IN" sz="2000">
                <a:solidFill>
                  <a:srgbClr val="212121"/>
                </a:solidFill>
                <a:latin typeface="Lato"/>
                <a:ea typeface="Lato"/>
                <a:cs typeface="Lato"/>
                <a:sym typeface="Lato"/>
              </a:rPr>
              <a:t>Mostly demand for bikes more when the wind speed is low.</a:t>
            </a:r>
            <a:endParaRPr sz="2000">
              <a:latin typeface="Lato"/>
              <a:ea typeface="Lato"/>
              <a:cs typeface="Lato"/>
              <a:sym typeface="Lato"/>
            </a:endParaRPr>
          </a:p>
          <a:p>
            <a:pPr indent="-355600" lvl="0" marL="457200" marR="0" rtl="0" algn="l">
              <a:spcBef>
                <a:spcPts val="0"/>
              </a:spcBef>
              <a:spcAft>
                <a:spcPts val="0"/>
              </a:spcAft>
              <a:buClr>
                <a:srgbClr val="212121"/>
              </a:buClr>
              <a:buSzPts val="2000"/>
              <a:buFont typeface="Lato"/>
              <a:buChar char="•"/>
            </a:pPr>
            <a:r>
              <a:rPr i="0" lang="en-IN" sz="2000">
                <a:solidFill>
                  <a:srgbClr val="212121"/>
                </a:solidFill>
                <a:latin typeface="Lato"/>
                <a:ea typeface="Lato"/>
                <a:cs typeface="Lato"/>
                <a:sym typeface="Lato"/>
              </a:rPr>
              <a:t>Although we cannot identify a clear pattern in visibility, we can state that demand for bikes is often highest when visibility is best.</a:t>
            </a:r>
            <a:endParaRPr sz="2000">
              <a:latin typeface="Lato"/>
              <a:ea typeface="Lato"/>
              <a:cs typeface="Lato"/>
              <a:sym typeface="Lato"/>
            </a:endParaRPr>
          </a:p>
          <a:p>
            <a:pPr indent="-355600" lvl="0" marL="457200" marR="0" rtl="0" algn="l">
              <a:spcBef>
                <a:spcPts val="0"/>
              </a:spcBef>
              <a:spcAft>
                <a:spcPts val="0"/>
              </a:spcAft>
              <a:buClr>
                <a:srgbClr val="212121"/>
              </a:buClr>
              <a:buSzPts val="2000"/>
              <a:buFont typeface="Lato"/>
              <a:buChar char="•"/>
            </a:pPr>
            <a:r>
              <a:rPr i="0" lang="en-IN" sz="2000">
                <a:solidFill>
                  <a:srgbClr val="212121"/>
                </a:solidFill>
                <a:latin typeface="Lato"/>
                <a:ea typeface="Lato"/>
                <a:cs typeface="Lato"/>
                <a:sym typeface="Lato"/>
              </a:rPr>
              <a:t>In areas with strong sun exposure, demand for bikes is often minimal.</a:t>
            </a:r>
            <a:endParaRPr sz="2000">
              <a:latin typeface="Lato"/>
              <a:ea typeface="Lato"/>
              <a:cs typeface="Lato"/>
              <a:sym typeface="Lato"/>
            </a:endParaRPr>
          </a:p>
          <a:p>
            <a:pPr indent="-355600" lvl="0" marL="457200" marR="0" rtl="0" algn="l">
              <a:spcBef>
                <a:spcPts val="0"/>
              </a:spcBef>
              <a:spcAft>
                <a:spcPts val="0"/>
              </a:spcAft>
              <a:buClr>
                <a:srgbClr val="212121"/>
              </a:buClr>
              <a:buSzPts val="2000"/>
              <a:buFont typeface="Lato"/>
              <a:buChar char="•"/>
            </a:pPr>
            <a:r>
              <a:rPr i="0" lang="en-IN" sz="2000">
                <a:solidFill>
                  <a:srgbClr val="212121"/>
                </a:solidFill>
                <a:latin typeface="Lato"/>
                <a:ea typeface="Lato"/>
                <a:cs typeface="Lato"/>
                <a:sym typeface="Lato"/>
              </a:rPr>
              <a:t>When rainfall is unlikely to occur, people rent bikes.</a:t>
            </a:r>
            <a:endParaRPr sz="2000">
              <a:latin typeface="Lato"/>
              <a:ea typeface="Lato"/>
              <a:cs typeface="Lato"/>
              <a:sym typeface="Lato"/>
            </a:endParaRPr>
          </a:p>
          <a:p>
            <a:pPr indent="-355600" lvl="0" marL="457200" marR="0" rtl="0" algn="l">
              <a:spcBef>
                <a:spcPts val="0"/>
              </a:spcBef>
              <a:spcAft>
                <a:spcPts val="0"/>
              </a:spcAft>
              <a:buClr>
                <a:srgbClr val="212121"/>
              </a:buClr>
              <a:buSzPts val="2000"/>
              <a:buFont typeface="Lato"/>
              <a:buChar char="•"/>
            </a:pPr>
            <a:r>
              <a:rPr i="0" lang="en-IN" sz="2000">
                <a:solidFill>
                  <a:srgbClr val="212121"/>
                </a:solidFill>
                <a:latin typeface="Lato"/>
                <a:ea typeface="Lato"/>
                <a:cs typeface="Lato"/>
                <a:sym typeface="Lato"/>
              </a:rPr>
              <a:t>Lack of demand for bikes during winter.</a:t>
            </a:r>
            <a:endParaRPr sz="2000">
              <a:latin typeface="Lato"/>
              <a:ea typeface="Lato"/>
              <a:cs typeface="Lato"/>
              <a:sym typeface="Lato"/>
            </a:endParaRPr>
          </a:p>
          <a:p>
            <a:pPr indent="-355600" lvl="0" marL="457200" marR="0" rtl="0" algn="l">
              <a:spcBef>
                <a:spcPts val="0"/>
              </a:spcBef>
              <a:spcAft>
                <a:spcPts val="0"/>
              </a:spcAft>
              <a:buClr>
                <a:srgbClr val="212121"/>
              </a:buClr>
              <a:buSzPts val="2000"/>
              <a:buFont typeface="Lato"/>
              <a:buChar char="•"/>
            </a:pPr>
            <a:r>
              <a:rPr i="0" lang="en-IN" sz="2000">
                <a:solidFill>
                  <a:srgbClr val="212121"/>
                </a:solidFill>
                <a:latin typeface="Lato"/>
                <a:ea typeface="Lato"/>
                <a:cs typeface="Lato"/>
                <a:sym typeface="Lato"/>
              </a:rPr>
              <a:t>The demand for bikes is the same in the autumn, summer, and spring, but it is quite low in the winter.</a:t>
            </a:r>
            <a:endParaRPr sz="2000">
              <a:latin typeface="Lato"/>
              <a:ea typeface="Lato"/>
              <a:cs typeface="Lato"/>
              <a:sym typeface="Lato"/>
            </a:endParaRPr>
          </a:p>
          <a:p>
            <a:pPr indent="-355600" lvl="0" marL="457200" marR="0" rtl="0" algn="l">
              <a:spcBef>
                <a:spcPts val="0"/>
              </a:spcBef>
              <a:spcAft>
                <a:spcPts val="0"/>
              </a:spcAft>
              <a:buClr>
                <a:srgbClr val="212121"/>
              </a:buClr>
              <a:buSzPts val="2000"/>
              <a:buFont typeface="Lato"/>
              <a:buChar char="•"/>
            </a:pPr>
            <a:r>
              <a:rPr i="0" lang="en-IN" sz="2000">
                <a:solidFill>
                  <a:srgbClr val="212121"/>
                </a:solidFill>
                <a:latin typeface="Lato"/>
                <a:ea typeface="Lato"/>
                <a:cs typeface="Lato"/>
                <a:sym typeface="Lato"/>
              </a:rPr>
              <a:t>Demand for bikes is highest on "no holiday" days and lowest on "holiday."</a:t>
            </a:r>
            <a:endParaRPr sz="2000">
              <a:latin typeface="Lato"/>
              <a:ea typeface="Lato"/>
              <a:cs typeface="Lato"/>
              <a:sym typeface="Lato"/>
            </a:endParaRPr>
          </a:p>
          <a:p>
            <a:pPr indent="-355600" lvl="0" marL="457200" marR="0" rtl="0" algn="l">
              <a:spcBef>
                <a:spcPts val="0"/>
              </a:spcBef>
              <a:spcAft>
                <a:spcPts val="0"/>
              </a:spcAft>
              <a:buClr>
                <a:srgbClr val="212121"/>
              </a:buClr>
              <a:buSzPts val="2000"/>
              <a:buFont typeface="Lato"/>
              <a:buChar char="•"/>
            </a:pPr>
            <a:r>
              <a:rPr i="0" lang="en-IN" sz="2000">
                <a:solidFill>
                  <a:srgbClr val="212121"/>
                </a:solidFill>
                <a:latin typeface="Lato"/>
                <a:ea typeface="Lato"/>
                <a:cs typeface="Lato"/>
                <a:sym typeface="Lato"/>
              </a:rPr>
              <a:t>On a 'No function' day, we have very little demand.</a:t>
            </a:r>
            <a:endParaRPr sz="2000">
              <a:latin typeface="Lato"/>
              <a:ea typeface="Lato"/>
              <a:cs typeface="Lato"/>
              <a:sym typeface="Lato"/>
            </a:endParaRPr>
          </a:p>
          <a:p>
            <a:pPr indent="-355600" lvl="0" marL="457200" marR="0" rtl="0" algn="l">
              <a:spcBef>
                <a:spcPts val="0"/>
              </a:spcBef>
              <a:spcAft>
                <a:spcPts val="0"/>
              </a:spcAft>
              <a:buClr>
                <a:srgbClr val="212121"/>
              </a:buClr>
              <a:buSzPts val="2000"/>
              <a:buFont typeface="Lato"/>
              <a:buChar char="•"/>
            </a:pPr>
            <a:r>
              <a:rPr i="0" lang="en-IN" sz="2000">
                <a:solidFill>
                  <a:srgbClr val="212121"/>
                </a:solidFill>
                <a:latin typeface="Lato"/>
                <a:ea typeface="Lato"/>
                <a:cs typeface="Lato"/>
                <a:sym typeface="Lato"/>
              </a:rPr>
              <a:t>Bicycle demand is typically between 0 and 20.</a:t>
            </a:r>
            <a:endParaRPr sz="2000">
              <a:latin typeface="Lato"/>
              <a:ea typeface="Lato"/>
              <a:cs typeface="Lato"/>
              <a:sym typeface="Lato"/>
            </a:endParaRPr>
          </a:p>
          <a:p>
            <a:pPr indent="-355600" lvl="0" marL="457200" marR="0" rtl="0" algn="l">
              <a:spcBef>
                <a:spcPts val="0"/>
              </a:spcBef>
              <a:spcAft>
                <a:spcPts val="0"/>
              </a:spcAft>
              <a:buClr>
                <a:srgbClr val="212121"/>
              </a:buClr>
              <a:buSzPts val="2000"/>
              <a:buFont typeface="Lato"/>
              <a:buChar char="•"/>
            </a:pPr>
            <a:r>
              <a:rPr i="0" lang="en-IN" sz="2000">
                <a:solidFill>
                  <a:srgbClr val="212121"/>
                </a:solidFill>
                <a:latin typeface="Lato"/>
                <a:ea typeface="Lato"/>
                <a:cs typeface="Lato"/>
                <a:sym typeface="Lato"/>
              </a:rPr>
              <a:t>The sixth month has the biggest demand.</a:t>
            </a:r>
            <a:endParaRPr i="0" sz="2000">
              <a:solidFill>
                <a:srgbClr val="212121"/>
              </a:solidFill>
              <a:latin typeface="Lato"/>
              <a:ea typeface="Lato"/>
              <a:cs typeface="Lato"/>
              <a:sym typeface="Lato"/>
            </a:endParaRPr>
          </a:p>
          <a:p>
            <a:pPr indent="-355600" lvl="0" marL="457200" marR="0" rtl="0" algn="l">
              <a:spcBef>
                <a:spcPts val="0"/>
              </a:spcBef>
              <a:spcAft>
                <a:spcPts val="0"/>
              </a:spcAft>
              <a:buClr>
                <a:srgbClr val="212121"/>
              </a:buClr>
              <a:buSzPts val="2000"/>
              <a:buFont typeface="Lato"/>
              <a:buChar char="•"/>
            </a:pPr>
            <a:r>
              <a:rPr lang="en-IN" sz="2000">
                <a:solidFill>
                  <a:schemeClr val="dk1"/>
                </a:solidFill>
                <a:latin typeface="Lato"/>
                <a:ea typeface="Lato"/>
                <a:cs typeface="Lato"/>
                <a:sym typeface="Lato"/>
              </a:rPr>
              <a:t>18th hour is the peak hour for bike demand</a:t>
            </a:r>
            <a:endParaRPr sz="2000">
              <a:solidFill>
                <a:schemeClr val="dk1"/>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9"/>
          <p:cNvSpPr txBox="1"/>
          <p:nvPr/>
        </p:nvSpPr>
        <p:spPr>
          <a:xfrm>
            <a:off x="313275" y="118525"/>
            <a:ext cx="8127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Font typeface="Arial"/>
              <a:buNone/>
            </a:pPr>
            <a:r>
              <a:rPr b="1" lang="en-IN" sz="4000">
                <a:solidFill>
                  <a:srgbClr val="008000"/>
                </a:solidFill>
                <a:latin typeface="Times New Roman"/>
                <a:ea typeface="Times New Roman"/>
                <a:cs typeface="Times New Roman"/>
                <a:sym typeface="Times New Roman"/>
              </a:rPr>
              <a:t>Some more points:</a:t>
            </a:r>
            <a:endParaRPr b="1" sz="4000">
              <a:latin typeface="Times New Roman"/>
              <a:ea typeface="Times New Roman"/>
              <a:cs typeface="Times New Roman"/>
              <a:sym typeface="Times New Roman"/>
            </a:endParaRPr>
          </a:p>
        </p:txBody>
      </p:sp>
      <p:sp>
        <p:nvSpPr>
          <p:cNvPr id="319" name="Google Shape;319;p39"/>
          <p:cNvSpPr txBox="1"/>
          <p:nvPr/>
        </p:nvSpPr>
        <p:spPr>
          <a:xfrm>
            <a:off x="0" y="838200"/>
            <a:ext cx="12192000" cy="5923800"/>
          </a:xfrm>
          <a:prstGeom prst="rect">
            <a:avLst/>
          </a:prstGeom>
          <a:noFill/>
          <a:ln>
            <a:noFill/>
          </a:ln>
        </p:spPr>
        <p:txBody>
          <a:bodyPr anchorCtr="0" anchor="t" bIns="91425" lIns="91425" spcFirstLastPara="1" rIns="91425" wrap="square" tIns="91425">
            <a:spAutoFit/>
          </a:bodyPr>
          <a:lstStyle/>
          <a:p>
            <a:pPr indent="-355600" lvl="0" marL="457200" rtl="0" algn="l">
              <a:lnSpc>
                <a:spcPct val="135714"/>
              </a:lnSpc>
              <a:spcBef>
                <a:spcPts val="0"/>
              </a:spcBef>
              <a:spcAft>
                <a:spcPts val="0"/>
              </a:spcAft>
              <a:buSzPts val="2000"/>
              <a:buFont typeface="Lato"/>
              <a:buChar char="●"/>
            </a:pPr>
            <a:r>
              <a:rPr lang="en-IN" sz="2000">
                <a:solidFill>
                  <a:schemeClr val="dk1"/>
                </a:solidFill>
                <a:highlight>
                  <a:srgbClr val="FFFFFE"/>
                </a:highlight>
                <a:latin typeface="Lato"/>
                <a:ea typeface="Lato"/>
                <a:cs typeface="Lato"/>
                <a:sym typeface="Lato"/>
              </a:rPr>
              <a:t>Day is the feature that has the most influence, while Working Day comes in second for Linear and Ridge Regressor.</a:t>
            </a:r>
            <a:endParaRPr sz="2000">
              <a:solidFill>
                <a:schemeClr val="dk1"/>
              </a:solidFill>
              <a:highlight>
                <a:srgbClr val="FFFFFE"/>
              </a:highlight>
              <a:latin typeface="Lato"/>
              <a:ea typeface="Lato"/>
              <a:cs typeface="Lato"/>
              <a:sym typeface="Lato"/>
            </a:endParaRPr>
          </a:p>
          <a:p>
            <a:pPr indent="-355600" lvl="0" marL="457200" rtl="0" algn="l">
              <a:lnSpc>
                <a:spcPct val="135714"/>
              </a:lnSpc>
              <a:spcBef>
                <a:spcPts val="0"/>
              </a:spcBef>
              <a:spcAft>
                <a:spcPts val="0"/>
              </a:spcAft>
              <a:buSzPts val="2000"/>
              <a:buFont typeface="Lato"/>
              <a:buChar char="●"/>
            </a:pPr>
            <a:r>
              <a:rPr lang="en-IN" sz="2000">
                <a:solidFill>
                  <a:schemeClr val="dk1"/>
                </a:solidFill>
                <a:highlight>
                  <a:srgbClr val="FFFFFE"/>
                </a:highlight>
                <a:latin typeface="Lato"/>
                <a:ea typeface="Lato"/>
                <a:cs typeface="Lato"/>
                <a:sym typeface="Lato"/>
              </a:rPr>
              <a:t>For Lasso, </a:t>
            </a:r>
            <a:r>
              <a:rPr lang="en-IN" sz="2000">
                <a:solidFill>
                  <a:schemeClr val="dk1"/>
                </a:solidFill>
                <a:highlight>
                  <a:srgbClr val="FFFFFE"/>
                </a:highlight>
                <a:latin typeface="Lato"/>
                <a:ea typeface="Lato"/>
                <a:cs typeface="Lato"/>
                <a:sym typeface="Lato"/>
              </a:rPr>
              <a:t>Elastic Net</a:t>
            </a:r>
            <a:r>
              <a:rPr lang="en-IN" sz="2000">
                <a:solidFill>
                  <a:schemeClr val="dk1"/>
                </a:solidFill>
                <a:highlight>
                  <a:srgbClr val="FFFFFE"/>
                </a:highlight>
                <a:latin typeface="Lato"/>
                <a:ea typeface="Lato"/>
                <a:cs typeface="Lato"/>
                <a:sym typeface="Lato"/>
              </a:rPr>
              <a:t>, Decision Tree, and Random Forest Regressor, the month is the most significant feature.</a:t>
            </a:r>
            <a:endParaRPr sz="2000">
              <a:solidFill>
                <a:schemeClr val="dk1"/>
              </a:solidFill>
              <a:highlight>
                <a:srgbClr val="FFFFFE"/>
              </a:highlight>
              <a:latin typeface="Lato"/>
              <a:ea typeface="Lato"/>
              <a:cs typeface="Lato"/>
              <a:sym typeface="Lato"/>
            </a:endParaRPr>
          </a:p>
          <a:p>
            <a:pPr indent="-355600" lvl="0" marL="457200" rtl="0" algn="l">
              <a:lnSpc>
                <a:spcPct val="135714"/>
              </a:lnSpc>
              <a:spcBef>
                <a:spcPts val="0"/>
              </a:spcBef>
              <a:spcAft>
                <a:spcPts val="0"/>
              </a:spcAft>
              <a:buSzPts val="2000"/>
              <a:buFont typeface="Lato"/>
              <a:buChar char="●"/>
            </a:pPr>
            <a:r>
              <a:rPr lang="en-IN" sz="2000">
                <a:solidFill>
                  <a:schemeClr val="dk1"/>
                </a:solidFill>
                <a:highlight>
                  <a:srgbClr val="FFFFFE"/>
                </a:highlight>
                <a:latin typeface="Lato"/>
                <a:ea typeface="Lato"/>
                <a:cs typeface="Lato"/>
                <a:sym typeface="Lato"/>
              </a:rPr>
              <a:t>Visualization of Actual vs. Prediction is performed for all 6 models.</a:t>
            </a:r>
            <a:endParaRPr sz="2000">
              <a:solidFill>
                <a:schemeClr val="dk1"/>
              </a:solidFill>
              <a:highlight>
                <a:srgbClr val="FFFFFE"/>
              </a:highlight>
              <a:latin typeface="Lato"/>
              <a:ea typeface="Lato"/>
              <a:cs typeface="Lato"/>
              <a:sym typeface="Lato"/>
            </a:endParaRPr>
          </a:p>
          <a:p>
            <a:pPr indent="-355600" lvl="0" marL="457200" rtl="0" algn="l">
              <a:lnSpc>
                <a:spcPct val="135714"/>
              </a:lnSpc>
              <a:spcBef>
                <a:spcPts val="0"/>
              </a:spcBef>
              <a:spcAft>
                <a:spcPts val="0"/>
              </a:spcAft>
              <a:buSzPts val="2000"/>
              <a:buFont typeface="Lato"/>
              <a:buChar char="●"/>
            </a:pPr>
            <a:r>
              <a:rPr lang="en-IN" sz="2000">
                <a:solidFill>
                  <a:schemeClr val="dk1"/>
                </a:solidFill>
                <a:highlight>
                  <a:srgbClr val="FFFFFE"/>
                </a:highlight>
                <a:latin typeface="Lato"/>
                <a:ea typeface="Lato"/>
                <a:cs typeface="Lato"/>
                <a:sym typeface="Lato"/>
              </a:rPr>
              <a:t>R2 Comparisons:</a:t>
            </a:r>
            <a:endParaRPr sz="2000">
              <a:solidFill>
                <a:schemeClr val="dk1"/>
              </a:solidFill>
              <a:highlight>
                <a:srgbClr val="FFFFFE"/>
              </a:highlight>
              <a:latin typeface="Lato"/>
              <a:ea typeface="Lato"/>
              <a:cs typeface="Lato"/>
              <a:sym typeface="Lato"/>
            </a:endParaRPr>
          </a:p>
          <a:p>
            <a:pPr indent="0" lvl="0" marL="457200" rtl="0" algn="l">
              <a:lnSpc>
                <a:spcPct val="135714"/>
              </a:lnSpc>
              <a:spcBef>
                <a:spcPts val="0"/>
              </a:spcBef>
              <a:spcAft>
                <a:spcPts val="0"/>
              </a:spcAft>
              <a:buNone/>
            </a:pPr>
            <a:r>
              <a:rPr lang="en-IN" sz="2000">
                <a:solidFill>
                  <a:schemeClr val="dk1"/>
                </a:solidFill>
                <a:highlight>
                  <a:srgbClr val="FFFFFE"/>
                </a:highlight>
                <a:latin typeface="Lato"/>
                <a:ea typeface="Lato"/>
                <a:cs typeface="Lato"/>
                <a:sym typeface="Lato"/>
              </a:rPr>
              <a:t>Linear </a:t>
            </a:r>
            <a:r>
              <a:rPr lang="en-IN" sz="2000">
                <a:solidFill>
                  <a:schemeClr val="dk1"/>
                </a:solidFill>
                <a:highlight>
                  <a:srgbClr val="FFFFFE"/>
                </a:highlight>
                <a:latin typeface="Lato"/>
                <a:ea typeface="Lato"/>
                <a:cs typeface="Lato"/>
                <a:sym typeface="Lato"/>
              </a:rPr>
              <a:t>Regression</a:t>
            </a:r>
            <a:r>
              <a:rPr lang="en-IN" sz="2000">
                <a:solidFill>
                  <a:schemeClr val="dk1"/>
                </a:solidFill>
                <a:highlight>
                  <a:srgbClr val="FFFFFE"/>
                </a:highlight>
                <a:latin typeface="Lato"/>
                <a:ea typeface="Lato"/>
                <a:cs typeface="Lato"/>
                <a:sym typeface="Lato"/>
              </a:rPr>
              <a:t> R2 : 0.9538193994196074</a:t>
            </a:r>
            <a:endParaRPr sz="2000">
              <a:solidFill>
                <a:schemeClr val="dk1"/>
              </a:solidFill>
              <a:highlight>
                <a:srgbClr val="FFFFFE"/>
              </a:highlight>
              <a:latin typeface="Lato"/>
              <a:ea typeface="Lato"/>
              <a:cs typeface="Lato"/>
              <a:sym typeface="Lato"/>
            </a:endParaRPr>
          </a:p>
          <a:p>
            <a:pPr indent="0" lvl="0" marL="457200" rtl="0" algn="l">
              <a:lnSpc>
                <a:spcPct val="135714"/>
              </a:lnSpc>
              <a:spcBef>
                <a:spcPts val="0"/>
              </a:spcBef>
              <a:spcAft>
                <a:spcPts val="0"/>
              </a:spcAft>
              <a:buNone/>
            </a:pPr>
            <a:r>
              <a:rPr lang="en-IN" sz="2000">
                <a:solidFill>
                  <a:schemeClr val="dk1"/>
                </a:solidFill>
                <a:highlight>
                  <a:srgbClr val="FFFFFE"/>
                </a:highlight>
                <a:latin typeface="Lato"/>
                <a:ea typeface="Lato"/>
                <a:cs typeface="Lato"/>
                <a:sym typeface="Lato"/>
              </a:rPr>
              <a:t>Lasso </a:t>
            </a:r>
            <a:r>
              <a:rPr lang="en-IN" sz="2000">
                <a:solidFill>
                  <a:schemeClr val="dk1"/>
                </a:solidFill>
                <a:highlight>
                  <a:srgbClr val="FFFFFE"/>
                </a:highlight>
                <a:latin typeface="Lato"/>
                <a:ea typeface="Lato"/>
                <a:cs typeface="Lato"/>
                <a:sym typeface="Lato"/>
              </a:rPr>
              <a:t>Regression</a:t>
            </a:r>
            <a:r>
              <a:rPr lang="en-IN" sz="2000">
                <a:solidFill>
                  <a:schemeClr val="dk1"/>
                </a:solidFill>
                <a:highlight>
                  <a:srgbClr val="FFFFFE"/>
                </a:highlight>
                <a:latin typeface="Lato"/>
                <a:ea typeface="Lato"/>
                <a:cs typeface="Lato"/>
                <a:sym typeface="Lato"/>
              </a:rPr>
              <a:t> R2 : 0.9244548788202334</a:t>
            </a:r>
            <a:endParaRPr sz="2000">
              <a:solidFill>
                <a:schemeClr val="dk1"/>
              </a:solidFill>
              <a:highlight>
                <a:srgbClr val="FFFFFE"/>
              </a:highlight>
              <a:latin typeface="Lato"/>
              <a:ea typeface="Lato"/>
              <a:cs typeface="Lato"/>
              <a:sym typeface="Lato"/>
            </a:endParaRPr>
          </a:p>
          <a:p>
            <a:pPr indent="0" lvl="0" marL="457200" rtl="0" algn="l">
              <a:lnSpc>
                <a:spcPct val="135714"/>
              </a:lnSpc>
              <a:spcBef>
                <a:spcPts val="0"/>
              </a:spcBef>
              <a:spcAft>
                <a:spcPts val="0"/>
              </a:spcAft>
              <a:buNone/>
            </a:pPr>
            <a:r>
              <a:rPr lang="en-IN" sz="2000">
                <a:solidFill>
                  <a:schemeClr val="dk1"/>
                </a:solidFill>
                <a:highlight>
                  <a:srgbClr val="FFFFFE"/>
                </a:highlight>
                <a:latin typeface="Lato"/>
                <a:ea typeface="Lato"/>
                <a:cs typeface="Lato"/>
                <a:sym typeface="Lato"/>
              </a:rPr>
              <a:t>Ridge </a:t>
            </a:r>
            <a:r>
              <a:rPr lang="en-IN" sz="2000">
                <a:solidFill>
                  <a:schemeClr val="dk1"/>
                </a:solidFill>
                <a:highlight>
                  <a:srgbClr val="FFFFFE"/>
                </a:highlight>
                <a:latin typeface="Lato"/>
                <a:ea typeface="Lato"/>
                <a:cs typeface="Lato"/>
                <a:sym typeface="Lato"/>
              </a:rPr>
              <a:t>Regression</a:t>
            </a:r>
            <a:r>
              <a:rPr lang="en-IN" sz="2000">
                <a:solidFill>
                  <a:schemeClr val="dk1"/>
                </a:solidFill>
                <a:highlight>
                  <a:srgbClr val="FFFFFE"/>
                </a:highlight>
                <a:latin typeface="Lato"/>
                <a:ea typeface="Lato"/>
                <a:cs typeface="Lato"/>
                <a:sym typeface="Lato"/>
              </a:rPr>
              <a:t> R2 : 0.9538192431473912</a:t>
            </a:r>
            <a:endParaRPr sz="2000">
              <a:solidFill>
                <a:schemeClr val="dk1"/>
              </a:solidFill>
              <a:highlight>
                <a:srgbClr val="FFFFFE"/>
              </a:highlight>
              <a:latin typeface="Lato"/>
              <a:ea typeface="Lato"/>
              <a:cs typeface="Lato"/>
              <a:sym typeface="Lato"/>
            </a:endParaRPr>
          </a:p>
          <a:p>
            <a:pPr indent="0" lvl="0" marL="457200" rtl="0" algn="l">
              <a:lnSpc>
                <a:spcPct val="135714"/>
              </a:lnSpc>
              <a:spcBef>
                <a:spcPts val="0"/>
              </a:spcBef>
              <a:spcAft>
                <a:spcPts val="0"/>
              </a:spcAft>
              <a:buNone/>
            </a:pPr>
            <a:r>
              <a:rPr lang="en-IN" sz="2000">
                <a:solidFill>
                  <a:schemeClr val="dk1"/>
                </a:solidFill>
                <a:highlight>
                  <a:srgbClr val="FFFFFE"/>
                </a:highlight>
                <a:latin typeface="Lato"/>
                <a:ea typeface="Lato"/>
                <a:cs typeface="Lato"/>
                <a:sym typeface="Lato"/>
              </a:rPr>
              <a:t>Elastic Net</a:t>
            </a:r>
            <a:r>
              <a:rPr lang="en-IN" sz="2000">
                <a:solidFill>
                  <a:schemeClr val="dk1"/>
                </a:solidFill>
                <a:highlight>
                  <a:srgbClr val="FFFFFE"/>
                </a:highlight>
                <a:latin typeface="Lato"/>
                <a:ea typeface="Lato"/>
                <a:cs typeface="Lato"/>
                <a:sym typeface="Lato"/>
              </a:rPr>
              <a:t> </a:t>
            </a:r>
            <a:r>
              <a:rPr lang="en-IN" sz="2000">
                <a:solidFill>
                  <a:schemeClr val="dk1"/>
                </a:solidFill>
                <a:highlight>
                  <a:srgbClr val="FFFFFE"/>
                </a:highlight>
                <a:latin typeface="Lato"/>
                <a:ea typeface="Lato"/>
                <a:cs typeface="Lato"/>
                <a:sym typeface="Lato"/>
              </a:rPr>
              <a:t>Regression</a:t>
            </a:r>
            <a:r>
              <a:rPr lang="en-IN" sz="2000">
                <a:solidFill>
                  <a:schemeClr val="dk1"/>
                </a:solidFill>
                <a:highlight>
                  <a:srgbClr val="FFFFFE"/>
                </a:highlight>
                <a:latin typeface="Lato"/>
                <a:ea typeface="Lato"/>
                <a:cs typeface="Lato"/>
                <a:sym typeface="Lato"/>
              </a:rPr>
              <a:t> R2 : 0.8196626252780658</a:t>
            </a:r>
            <a:endParaRPr sz="2000">
              <a:solidFill>
                <a:schemeClr val="dk1"/>
              </a:solidFill>
              <a:highlight>
                <a:srgbClr val="FFFFFE"/>
              </a:highlight>
              <a:latin typeface="Lato"/>
              <a:ea typeface="Lato"/>
              <a:cs typeface="Lato"/>
              <a:sym typeface="Lato"/>
            </a:endParaRPr>
          </a:p>
          <a:p>
            <a:pPr indent="0" lvl="0" marL="457200" rtl="0" algn="l">
              <a:lnSpc>
                <a:spcPct val="135714"/>
              </a:lnSpc>
              <a:spcBef>
                <a:spcPts val="0"/>
              </a:spcBef>
              <a:spcAft>
                <a:spcPts val="0"/>
              </a:spcAft>
              <a:buNone/>
            </a:pPr>
            <a:r>
              <a:rPr lang="en-IN" sz="2000">
                <a:solidFill>
                  <a:schemeClr val="dk1"/>
                </a:solidFill>
                <a:highlight>
                  <a:srgbClr val="FFFFFE"/>
                </a:highlight>
                <a:latin typeface="Lato"/>
                <a:ea typeface="Lato"/>
                <a:cs typeface="Lato"/>
                <a:sym typeface="Lato"/>
              </a:rPr>
              <a:t>Decision Tree Regressor R2 : 0.8804737719065344</a:t>
            </a:r>
            <a:endParaRPr sz="2000">
              <a:solidFill>
                <a:schemeClr val="dk1"/>
              </a:solidFill>
              <a:highlight>
                <a:srgbClr val="FFFFFE"/>
              </a:highlight>
              <a:latin typeface="Lato"/>
              <a:ea typeface="Lato"/>
              <a:cs typeface="Lato"/>
              <a:sym typeface="Lato"/>
            </a:endParaRPr>
          </a:p>
          <a:p>
            <a:pPr indent="0" lvl="0" marL="457200" rtl="0" algn="l">
              <a:lnSpc>
                <a:spcPct val="135714"/>
              </a:lnSpc>
              <a:spcBef>
                <a:spcPts val="0"/>
              </a:spcBef>
              <a:spcAft>
                <a:spcPts val="0"/>
              </a:spcAft>
              <a:buNone/>
            </a:pPr>
            <a:r>
              <a:rPr lang="en-IN" sz="2000">
                <a:solidFill>
                  <a:schemeClr val="dk1"/>
                </a:solidFill>
                <a:highlight>
                  <a:srgbClr val="FFFFFE"/>
                </a:highlight>
                <a:latin typeface="Lato"/>
                <a:ea typeface="Lato"/>
                <a:cs typeface="Lato"/>
                <a:sym typeface="Lato"/>
              </a:rPr>
              <a:t>Random Forest Regressor R2 : 0.981668168270039</a:t>
            </a:r>
            <a:endParaRPr sz="2000">
              <a:solidFill>
                <a:schemeClr val="dk1"/>
              </a:solidFill>
              <a:highlight>
                <a:srgbClr val="FFFFFE"/>
              </a:highlight>
              <a:latin typeface="Lato"/>
              <a:ea typeface="Lato"/>
              <a:cs typeface="Lato"/>
              <a:sym typeface="Lato"/>
            </a:endParaRPr>
          </a:p>
          <a:p>
            <a:pPr indent="0" lvl="0" marL="457200" rtl="0" algn="l">
              <a:lnSpc>
                <a:spcPct val="135714"/>
              </a:lnSpc>
              <a:spcBef>
                <a:spcPts val="0"/>
              </a:spcBef>
              <a:spcAft>
                <a:spcPts val="0"/>
              </a:spcAft>
              <a:buNone/>
            </a:pPr>
            <a:r>
              <a:rPr lang="en-IN" sz="2000">
                <a:solidFill>
                  <a:schemeClr val="dk1"/>
                </a:solidFill>
                <a:highlight>
                  <a:srgbClr val="FFFFFE"/>
                </a:highlight>
                <a:latin typeface="Lato"/>
                <a:ea typeface="Lato"/>
                <a:cs typeface="Lato"/>
                <a:sym typeface="Lato"/>
              </a:rPr>
              <a:t>Random Forest Regression is the best-performing model with an r2 score of 0.981668168270039.</a:t>
            </a:r>
            <a:endParaRPr sz="2000">
              <a:solidFill>
                <a:schemeClr val="dk1"/>
              </a:solidFill>
              <a:highlight>
                <a:srgbClr val="FFFFFE"/>
              </a:highlight>
              <a:latin typeface="Lato"/>
              <a:ea typeface="Lato"/>
              <a:cs typeface="Lato"/>
              <a:sym typeface="Lato"/>
            </a:endParaRPr>
          </a:p>
          <a:p>
            <a:pPr indent="-355600" lvl="0" marL="457200" rtl="0" algn="l">
              <a:lnSpc>
                <a:spcPct val="135714"/>
              </a:lnSpc>
              <a:spcBef>
                <a:spcPts val="0"/>
              </a:spcBef>
              <a:spcAft>
                <a:spcPts val="0"/>
              </a:spcAft>
              <a:buSzPts val="2000"/>
              <a:buFont typeface="Lato"/>
              <a:buChar char="●"/>
            </a:pPr>
            <a:r>
              <a:rPr lang="en-IN" sz="2000">
                <a:solidFill>
                  <a:schemeClr val="dk1"/>
                </a:solidFill>
                <a:highlight>
                  <a:srgbClr val="FFFFFE"/>
                </a:highlight>
                <a:latin typeface="Lato"/>
                <a:ea typeface="Lato"/>
                <a:cs typeface="Lato"/>
                <a:sym typeface="Lato"/>
              </a:rPr>
              <a:t>ElasticNe Regression is the worst-performing model with an r2 score of 0.8196626252780658.</a:t>
            </a:r>
            <a:endParaRPr sz="2000">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id="325" name="Google Shape;325;p40"/>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26" name="Google Shape;326;p40"/>
          <p:cNvPicPr preferRelativeResize="0"/>
          <p:nvPr/>
        </p:nvPicPr>
        <p:blipFill rotWithShape="1">
          <a:blip r:embed="rId4">
            <a:alphaModFix/>
          </a:blip>
          <a:srcRect b="0" l="0" r="0" t="0"/>
          <a:stretch/>
        </p:blipFill>
        <p:spPr>
          <a:xfrm>
            <a:off x="9929221" y="6116002"/>
            <a:ext cx="1955800" cy="415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nvSpPr>
        <p:spPr>
          <a:xfrm>
            <a:off x="854242" y="699375"/>
            <a:ext cx="110481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487870"/>
              </a:buClr>
              <a:buSzPts val="4400"/>
              <a:buFont typeface="Calibri"/>
              <a:buNone/>
            </a:pPr>
            <a:r>
              <a:rPr b="1" i="0" lang="en-IN" sz="4000" u="none" cap="none" strike="noStrike">
                <a:solidFill>
                  <a:srgbClr val="487870"/>
                </a:solidFill>
                <a:latin typeface="Times New Roman"/>
                <a:ea typeface="Times New Roman"/>
                <a:cs typeface="Times New Roman"/>
                <a:sym typeface="Times New Roman"/>
              </a:rPr>
              <a:t>What is Exploratory Data Analysis (EDA) and Machine L</a:t>
            </a:r>
            <a:r>
              <a:rPr b="1" lang="en-IN" sz="4000">
                <a:solidFill>
                  <a:srgbClr val="487870"/>
                </a:solidFill>
                <a:latin typeface="Times New Roman"/>
                <a:ea typeface="Times New Roman"/>
                <a:cs typeface="Times New Roman"/>
                <a:sym typeface="Times New Roman"/>
              </a:rPr>
              <a:t>earning (ML)</a:t>
            </a:r>
            <a:r>
              <a:rPr b="1" i="0" lang="en-IN" sz="4000" u="none" cap="none" strike="noStrike">
                <a:solidFill>
                  <a:srgbClr val="487870"/>
                </a:solidFill>
                <a:latin typeface="Times New Roman"/>
                <a:ea typeface="Times New Roman"/>
                <a:cs typeface="Times New Roman"/>
                <a:sym typeface="Times New Roman"/>
              </a:rPr>
              <a:t>?</a:t>
            </a:r>
            <a:endParaRPr i="0" sz="4000" u="none" cap="none" strike="noStrike">
              <a:solidFill>
                <a:schemeClr val="dk1"/>
              </a:solidFill>
              <a:latin typeface="Times New Roman"/>
              <a:ea typeface="Times New Roman"/>
              <a:cs typeface="Times New Roman"/>
              <a:sym typeface="Times New Roman"/>
            </a:endParaRPr>
          </a:p>
        </p:txBody>
      </p:sp>
      <p:pic>
        <p:nvPicPr>
          <p:cNvPr id="105" name="Google Shape;105;p15"/>
          <p:cNvPicPr preferRelativeResize="0"/>
          <p:nvPr/>
        </p:nvPicPr>
        <p:blipFill rotWithShape="1">
          <a:blip r:embed="rId3">
            <a:alphaModFix/>
          </a:blip>
          <a:srcRect b="0" l="0" r="0" t="0"/>
          <a:stretch/>
        </p:blipFill>
        <p:spPr>
          <a:xfrm>
            <a:off x="10066381" y="157162"/>
            <a:ext cx="1955800" cy="415925"/>
          </a:xfrm>
          <a:prstGeom prst="rect">
            <a:avLst/>
          </a:prstGeom>
          <a:noFill/>
          <a:ln>
            <a:noFill/>
          </a:ln>
        </p:spPr>
      </p:pic>
      <p:pic>
        <p:nvPicPr>
          <p:cNvPr descr="A Practical Introductory Guide to Exploratory Data Analysis | datos.gob.es" id="106" name="Google Shape;106;p15"/>
          <p:cNvPicPr preferRelativeResize="0"/>
          <p:nvPr/>
        </p:nvPicPr>
        <p:blipFill rotWithShape="1">
          <a:blip r:embed="rId4">
            <a:alphaModFix/>
          </a:blip>
          <a:srcRect b="0" l="0" r="0" t="0"/>
          <a:stretch/>
        </p:blipFill>
        <p:spPr>
          <a:xfrm>
            <a:off x="406005" y="2105696"/>
            <a:ext cx="5400435" cy="4479798"/>
          </a:xfrm>
          <a:prstGeom prst="rect">
            <a:avLst/>
          </a:prstGeom>
          <a:noFill/>
          <a:ln>
            <a:noFill/>
          </a:ln>
        </p:spPr>
      </p:pic>
      <p:pic>
        <p:nvPicPr>
          <p:cNvPr id="107" name="Google Shape;107;p15"/>
          <p:cNvPicPr preferRelativeResize="0"/>
          <p:nvPr/>
        </p:nvPicPr>
        <p:blipFill rotWithShape="1">
          <a:blip r:embed="rId5">
            <a:alphaModFix/>
          </a:blip>
          <a:srcRect b="0" l="0" r="0" t="0"/>
          <a:stretch/>
        </p:blipFill>
        <p:spPr>
          <a:xfrm>
            <a:off x="6083375" y="2530513"/>
            <a:ext cx="5013960" cy="363016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nvSpPr>
        <p:spPr>
          <a:xfrm>
            <a:off x="753980" y="537227"/>
            <a:ext cx="93525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487870"/>
              </a:buClr>
              <a:buSzPts val="4400"/>
              <a:buFont typeface="Calibri"/>
              <a:buNone/>
            </a:pPr>
            <a:r>
              <a:rPr b="1" i="0" lang="en-IN" sz="4000" u="none" cap="none" strike="noStrike">
                <a:solidFill>
                  <a:srgbClr val="487870"/>
                </a:solidFill>
                <a:latin typeface="Times New Roman"/>
                <a:ea typeface="Times New Roman"/>
                <a:cs typeface="Times New Roman"/>
                <a:sym typeface="Times New Roman"/>
              </a:rPr>
              <a:t>Data Collection and Understanding on Seoul Bike Dataset :-</a:t>
            </a:r>
            <a:endParaRPr i="0" sz="4000" u="none" cap="none" strike="noStrike">
              <a:solidFill>
                <a:schemeClr val="dk1"/>
              </a:solidFill>
              <a:latin typeface="Times New Roman"/>
              <a:ea typeface="Times New Roman"/>
              <a:cs typeface="Times New Roman"/>
              <a:sym typeface="Times New Roman"/>
            </a:endParaRPr>
          </a:p>
        </p:txBody>
      </p:sp>
      <p:pic>
        <p:nvPicPr>
          <p:cNvPr id="113" name="Google Shape;113;p16"/>
          <p:cNvPicPr preferRelativeResize="0"/>
          <p:nvPr/>
        </p:nvPicPr>
        <p:blipFill rotWithShape="1">
          <a:blip r:embed="rId3">
            <a:alphaModFix/>
          </a:blip>
          <a:srcRect b="0" l="0" r="0" t="0"/>
          <a:stretch/>
        </p:blipFill>
        <p:spPr>
          <a:xfrm>
            <a:off x="10066381" y="157162"/>
            <a:ext cx="1955800" cy="415925"/>
          </a:xfrm>
          <a:prstGeom prst="rect">
            <a:avLst/>
          </a:prstGeom>
          <a:noFill/>
          <a:ln>
            <a:noFill/>
          </a:ln>
        </p:spPr>
      </p:pic>
      <p:sp>
        <p:nvSpPr>
          <p:cNvPr id="114" name="Google Shape;114;p16"/>
          <p:cNvSpPr txBox="1"/>
          <p:nvPr/>
        </p:nvSpPr>
        <p:spPr>
          <a:xfrm>
            <a:off x="753975" y="1860825"/>
            <a:ext cx="11003400" cy="501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IN" sz="2000" u="sng" cap="none" strike="noStrike">
                <a:solidFill>
                  <a:schemeClr val="dk1"/>
                </a:solidFill>
                <a:latin typeface="Lato"/>
                <a:ea typeface="Lato"/>
                <a:cs typeface="Lato"/>
                <a:sym typeface="Lato"/>
              </a:rPr>
              <a:t>The data-set contains the following columns:</a:t>
            </a:r>
            <a:endParaRPr sz="2000">
              <a:latin typeface="Lato"/>
              <a:ea typeface="Lato"/>
              <a:cs typeface="Lato"/>
              <a:sym typeface="Lato"/>
            </a:endParaRPr>
          </a:p>
          <a:p>
            <a:pPr indent="0" lvl="0" marL="0" marR="0" rtl="0" algn="l">
              <a:spcBef>
                <a:spcPts val="0"/>
              </a:spcBef>
              <a:spcAft>
                <a:spcPts val="0"/>
              </a:spcAft>
              <a:buNone/>
            </a:pPr>
            <a:r>
              <a:t/>
            </a:r>
            <a:endParaRPr sz="2000">
              <a:solidFill>
                <a:schemeClr val="dk1"/>
              </a:solidFill>
              <a:latin typeface="Lato"/>
              <a:ea typeface="Lato"/>
              <a:cs typeface="Lato"/>
              <a:sym typeface="Lato"/>
            </a:endParaRPr>
          </a:p>
          <a:p>
            <a:pPr indent="-355600" lvl="0" marL="342900" marR="0" rtl="0" algn="l">
              <a:spcBef>
                <a:spcPts val="0"/>
              </a:spcBef>
              <a:spcAft>
                <a:spcPts val="0"/>
              </a:spcAft>
              <a:buClr>
                <a:schemeClr val="dk1"/>
              </a:buClr>
              <a:buSzPts val="2000"/>
              <a:buFont typeface="Noto Sans Symbols"/>
              <a:buChar char="❑"/>
            </a:pPr>
            <a:r>
              <a:rPr b="1" lang="en-IN" sz="2000">
                <a:solidFill>
                  <a:schemeClr val="dk1"/>
                </a:solidFill>
                <a:latin typeface="Lato"/>
                <a:ea typeface="Lato"/>
                <a:cs typeface="Lato"/>
                <a:sym typeface="Lato"/>
              </a:rPr>
              <a:t>Date :</a:t>
            </a:r>
            <a:r>
              <a:rPr lang="en-IN" sz="2000">
                <a:solidFill>
                  <a:schemeClr val="dk1"/>
                </a:solidFill>
                <a:latin typeface="Lato"/>
                <a:ea typeface="Lato"/>
                <a:cs typeface="Lato"/>
                <a:sym typeface="Lato"/>
              </a:rPr>
              <a:t> Year-Month-Day.</a:t>
            </a:r>
            <a:endParaRPr sz="2000">
              <a:latin typeface="Lato"/>
              <a:ea typeface="Lato"/>
              <a:cs typeface="Lato"/>
              <a:sym typeface="Lato"/>
            </a:endParaRPr>
          </a:p>
          <a:p>
            <a:pPr indent="-355600" lvl="0" marL="342900" marR="0" rtl="0" algn="l">
              <a:spcBef>
                <a:spcPts val="0"/>
              </a:spcBef>
              <a:spcAft>
                <a:spcPts val="0"/>
              </a:spcAft>
              <a:buClr>
                <a:schemeClr val="dk1"/>
              </a:buClr>
              <a:buSzPts val="2000"/>
              <a:buFont typeface="Noto Sans Symbols"/>
              <a:buChar char="❑"/>
            </a:pPr>
            <a:r>
              <a:rPr b="1" lang="en-IN" sz="2000">
                <a:solidFill>
                  <a:schemeClr val="dk1"/>
                </a:solidFill>
                <a:latin typeface="Lato"/>
                <a:ea typeface="Lato"/>
                <a:cs typeface="Lato"/>
                <a:sym typeface="Lato"/>
              </a:rPr>
              <a:t>Rented Bike Count : </a:t>
            </a:r>
            <a:r>
              <a:rPr lang="en-IN" sz="2000">
                <a:solidFill>
                  <a:schemeClr val="dk1"/>
                </a:solidFill>
                <a:latin typeface="Lato"/>
                <a:ea typeface="Lato"/>
                <a:cs typeface="Lato"/>
                <a:sym typeface="Lato"/>
              </a:rPr>
              <a:t>Count of bikes rented at each hour (Target Variable i.e Y variable).</a:t>
            </a:r>
            <a:endParaRPr sz="2000">
              <a:latin typeface="Lato"/>
              <a:ea typeface="Lato"/>
              <a:cs typeface="Lato"/>
              <a:sym typeface="Lato"/>
            </a:endParaRPr>
          </a:p>
          <a:p>
            <a:pPr indent="-355600" lvl="0" marL="342900" marR="0" rtl="0" algn="l">
              <a:spcBef>
                <a:spcPts val="0"/>
              </a:spcBef>
              <a:spcAft>
                <a:spcPts val="0"/>
              </a:spcAft>
              <a:buClr>
                <a:schemeClr val="dk1"/>
              </a:buClr>
              <a:buSzPts val="2000"/>
              <a:buFont typeface="Noto Sans Symbols"/>
              <a:buChar char="❑"/>
            </a:pPr>
            <a:r>
              <a:rPr b="1" lang="en-IN" sz="2000">
                <a:solidFill>
                  <a:schemeClr val="dk1"/>
                </a:solidFill>
                <a:latin typeface="Lato"/>
                <a:ea typeface="Lato"/>
                <a:cs typeface="Lato"/>
                <a:sym typeface="Lato"/>
              </a:rPr>
              <a:t>Hour :</a:t>
            </a:r>
            <a:r>
              <a:rPr lang="en-IN" sz="2000">
                <a:solidFill>
                  <a:schemeClr val="dk1"/>
                </a:solidFill>
                <a:latin typeface="Lato"/>
                <a:ea typeface="Lato"/>
                <a:cs typeface="Lato"/>
                <a:sym typeface="Lato"/>
              </a:rPr>
              <a:t> Hour of the Day.</a:t>
            </a:r>
            <a:endParaRPr sz="2000">
              <a:latin typeface="Lato"/>
              <a:ea typeface="Lato"/>
              <a:cs typeface="Lato"/>
              <a:sym typeface="Lato"/>
            </a:endParaRPr>
          </a:p>
          <a:p>
            <a:pPr indent="-355600" lvl="0" marL="342900" marR="0" rtl="0" algn="l">
              <a:spcBef>
                <a:spcPts val="0"/>
              </a:spcBef>
              <a:spcAft>
                <a:spcPts val="0"/>
              </a:spcAft>
              <a:buClr>
                <a:schemeClr val="dk1"/>
              </a:buClr>
              <a:buSzPts val="2000"/>
              <a:buFont typeface="Noto Sans Symbols"/>
              <a:buChar char="❑"/>
            </a:pPr>
            <a:r>
              <a:rPr b="1" lang="en-IN" sz="2000">
                <a:solidFill>
                  <a:schemeClr val="dk1"/>
                </a:solidFill>
                <a:latin typeface="Lato"/>
                <a:ea typeface="Lato"/>
                <a:cs typeface="Lato"/>
                <a:sym typeface="Lato"/>
              </a:rPr>
              <a:t>Temperature :</a:t>
            </a:r>
            <a:r>
              <a:rPr lang="en-IN" sz="2000">
                <a:solidFill>
                  <a:schemeClr val="dk1"/>
                </a:solidFill>
                <a:latin typeface="Lato"/>
                <a:ea typeface="Lato"/>
                <a:cs typeface="Lato"/>
                <a:sym typeface="Lato"/>
              </a:rPr>
              <a:t> Temperature in Celsius (</a:t>
            </a:r>
            <a:r>
              <a:rPr i="0" lang="en-IN" sz="2000">
                <a:solidFill>
                  <a:srgbClr val="4D5156"/>
                </a:solidFill>
                <a:latin typeface="Lato"/>
                <a:ea typeface="Lato"/>
                <a:cs typeface="Lato"/>
                <a:sym typeface="Lato"/>
              </a:rPr>
              <a:t>°C).</a:t>
            </a:r>
            <a:endParaRPr sz="2000">
              <a:solidFill>
                <a:schemeClr val="dk1"/>
              </a:solidFill>
              <a:latin typeface="Lato"/>
              <a:ea typeface="Lato"/>
              <a:cs typeface="Lato"/>
              <a:sym typeface="Lato"/>
            </a:endParaRPr>
          </a:p>
          <a:p>
            <a:pPr indent="-355600" lvl="0" marL="342900" marR="0" rtl="0" algn="l">
              <a:spcBef>
                <a:spcPts val="0"/>
              </a:spcBef>
              <a:spcAft>
                <a:spcPts val="0"/>
              </a:spcAft>
              <a:buClr>
                <a:schemeClr val="dk1"/>
              </a:buClr>
              <a:buSzPts val="2000"/>
              <a:buFont typeface="Noto Sans Symbols"/>
              <a:buChar char="❑"/>
            </a:pPr>
            <a:r>
              <a:rPr b="1" lang="en-IN" sz="2000">
                <a:solidFill>
                  <a:schemeClr val="dk1"/>
                </a:solidFill>
                <a:latin typeface="Lato"/>
                <a:ea typeface="Lato"/>
                <a:cs typeface="Lato"/>
                <a:sym typeface="Lato"/>
              </a:rPr>
              <a:t>Humidity :</a:t>
            </a:r>
            <a:r>
              <a:rPr lang="en-IN" sz="2000">
                <a:solidFill>
                  <a:schemeClr val="dk1"/>
                </a:solidFill>
                <a:latin typeface="Lato"/>
                <a:ea typeface="Lato"/>
                <a:cs typeface="Lato"/>
                <a:sym typeface="Lato"/>
              </a:rPr>
              <a:t> Humidity in </a:t>
            </a:r>
            <a:r>
              <a:rPr i="0" lang="en-IN" sz="2000">
                <a:solidFill>
                  <a:srgbClr val="333333"/>
                </a:solidFill>
                <a:latin typeface="Lato"/>
                <a:ea typeface="Lato"/>
                <a:cs typeface="Lato"/>
                <a:sym typeface="Lato"/>
              </a:rPr>
              <a:t>Percentage (%).</a:t>
            </a:r>
            <a:endParaRPr sz="2000">
              <a:solidFill>
                <a:schemeClr val="dk1"/>
              </a:solidFill>
              <a:latin typeface="Lato"/>
              <a:ea typeface="Lato"/>
              <a:cs typeface="Lato"/>
              <a:sym typeface="Lato"/>
            </a:endParaRPr>
          </a:p>
          <a:p>
            <a:pPr indent="-355600" lvl="0" marL="342900" marR="0" rtl="0" algn="l">
              <a:spcBef>
                <a:spcPts val="0"/>
              </a:spcBef>
              <a:spcAft>
                <a:spcPts val="0"/>
              </a:spcAft>
              <a:buClr>
                <a:schemeClr val="dk1"/>
              </a:buClr>
              <a:buSzPts val="2000"/>
              <a:buFont typeface="Noto Sans Symbols"/>
              <a:buChar char="❑"/>
            </a:pPr>
            <a:r>
              <a:rPr b="1" lang="en-IN" sz="2000">
                <a:solidFill>
                  <a:schemeClr val="dk1"/>
                </a:solidFill>
                <a:latin typeface="Lato"/>
                <a:ea typeface="Lato"/>
                <a:cs typeface="Lato"/>
                <a:sym typeface="Lato"/>
              </a:rPr>
              <a:t>Wind Speed :</a:t>
            </a:r>
            <a:r>
              <a:rPr lang="en-IN" sz="2000">
                <a:solidFill>
                  <a:schemeClr val="dk1"/>
                </a:solidFill>
                <a:latin typeface="Lato"/>
                <a:ea typeface="Lato"/>
                <a:cs typeface="Lato"/>
                <a:sym typeface="Lato"/>
              </a:rPr>
              <a:t> m/s.</a:t>
            </a:r>
            <a:endParaRPr sz="2000">
              <a:latin typeface="Lato"/>
              <a:ea typeface="Lato"/>
              <a:cs typeface="Lato"/>
              <a:sym typeface="Lato"/>
            </a:endParaRPr>
          </a:p>
          <a:p>
            <a:pPr indent="-355600" lvl="0" marL="342900" marR="0" rtl="0" algn="l">
              <a:spcBef>
                <a:spcPts val="0"/>
              </a:spcBef>
              <a:spcAft>
                <a:spcPts val="0"/>
              </a:spcAft>
              <a:buClr>
                <a:schemeClr val="dk1"/>
              </a:buClr>
              <a:buSzPts val="2000"/>
              <a:buFont typeface="Noto Sans Symbols"/>
              <a:buChar char="❑"/>
            </a:pPr>
            <a:r>
              <a:rPr b="1" lang="en-IN" sz="2000">
                <a:solidFill>
                  <a:schemeClr val="dk1"/>
                </a:solidFill>
                <a:latin typeface="Lato"/>
                <a:ea typeface="Lato"/>
                <a:cs typeface="Lato"/>
                <a:sym typeface="Lato"/>
              </a:rPr>
              <a:t>Visibility :</a:t>
            </a:r>
            <a:r>
              <a:rPr lang="en-IN" sz="2000">
                <a:solidFill>
                  <a:schemeClr val="dk1"/>
                </a:solidFill>
                <a:latin typeface="Lato"/>
                <a:ea typeface="Lato"/>
                <a:cs typeface="Lato"/>
                <a:sym typeface="Lato"/>
              </a:rPr>
              <a:t> m.</a:t>
            </a:r>
            <a:endParaRPr sz="2000">
              <a:latin typeface="Lato"/>
              <a:ea typeface="Lato"/>
              <a:cs typeface="Lato"/>
              <a:sym typeface="Lato"/>
            </a:endParaRPr>
          </a:p>
          <a:p>
            <a:pPr indent="-355600" lvl="0" marL="342900" marR="0" rtl="0" algn="l">
              <a:spcBef>
                <a:spcPts val="0"/>
              </a:spcBef>
              <a:spcAft>
                <a:spcPts val="0"/>
              </a:spcAft>
              <a:buClr>
                <a:schemeClr val="dk1"/>
              </a:buClr>
              <a:buSzPts val="2000"/>
              <a:buFont typeface="Noto Sans Symbols"/>
              <a:buChar char="❑"/>
            </a:pPr>
            <a:r>
              <a:rPr b="1" lang="en-IN" sz="2000">
                <a:solidFill>
                  <a:schemeClr val="dk1"/>
                </a:solidFill>
                <a:latin typeface="Lato"/>
                <a:ea typeface="Lato"/>
                <a:cs typeface="Lato"/>
                <a:sym typeface="Lato"/>
              </a:rPr>
              <a:t>Dew Point Temperature :</a:t>
            </a:r>
            <a:r>
              <a:rPr lang="en-IN" sz="2000">
                <a:solidFill>
                  <a:schemeClr val="dk1"/>
                </a:solidFill>
                <a:latin typeface="Lato"/>
                <a:ea typeface="Lato"/>
                <a:cs typeface="Lato"/>
                <a:sym typeface="Lato"/>
              </a:rPr>
              <a:t> Celsius (</a:t>
            </a:r>
            <a:r>
              <a:rPr i="0" lang="en-IN" sz="2000">
                <a:solidFill>
                  <a:srgbClr val="4D5156"/>
                </a:solidFill>
                <a:latin typeface="Lato"/>
                <a:ea typeface="Lato"/>
                <a:cs typeface="Lato"/>
                <a:sym typeface="Lato"/>
              </a:rPr>
              <a:t>°C).</a:t>
            </a:r>
            <a:endParaRPr sz="2000">
              <a:solidFill>
                <a:schemeClr val="dk1"/>
              </a:solidFill>
              <a:latin typeface="Lato"/>
              <a:ea typeface="Lato"/>
              <a:cs typeface="Lato"/>
              <a:sym typeface="Lato"/>
            </a:endParaRPr>
          </a:p>
          <a:p>
            <a:pPr indent="-355600" lvl="0" marL="342900" marR="0" rtl="0" algn="l">
              <a:spcBef>
                <a:spcPts val="0"/>
              </a:spcBef>
              <a:spcAft>
                <a:spcPts val="0"/>
              </a:spcAft>
              <a:buClr>
                <a:schemeClr val="dk1"/>
              </a:buClr>
              <a:buSzPts val="2000"/>
              <a:buFont typeface="Noto Sans Symbols"/>
              <a:buChar char="❑"/>
            </a:pPr>
            <a:r>
              <a:rPr b="1" lang="en-IN" sz="2000">
                <a:solidFill>
                  <a:schemeClr val="dk1"/>
                </a:solidFill>
                <a:latin typeface="Lato"/>
                <a:ea typeface="Lato"/>
                <a:cs typeface="Lato"/>
                <a:sym typeface="Lato"/>
              </a:rPr>
              <a:t>Solar Radiation :</a:t>
            </a:r>
            <a:r>
              <a:rPr lang="en-IN" sz="2000">
                <a:solidFill>
                  <a:schemeClr val="dk1"/>
                </a:solidFill>
                <a:latin typeface="Lato"/>
                <a:ea typeface="Lato"/>
                <a:cs typeface="Lato"/>
                <a:sym typeface="Lato"/>
              </a:rPr>
              <a:t> MJ/m2.</a:t>
            </a:r>
            <a:endParaRPr sz="2000">
              <a:latin typeface="Lato"/>
              <a:ea typeface="Lato"/>
              <a:cs typeface="Lato"/>
              <a:sym typeface="Lato"/>
            </a:endParaRPr>
          </a:p>
          <a:p>
            <a:pPr indent="-355600" lvl="0" marL="342900" marR="0" rtl="0" algn="l">
              <a:spcBef>
                <a:spcPts val="0"/>
              </a:spcBef>
              <a:spcAft>
                <a:spcPts val="0"/>
              </a:spcAft>
              <a:buClr>
                <a:schemeClr val="dk1"/>
              </a:buClr>
              <a:buSzPts val="2000"/>
              <a:buFont typeface="Noto Sans Symbols"/>
              <a:buChar char="❑"/>
            </a:pPr>
            <a:r>
              <a:rPr b="1" lang="en-IN" sz="2000">
                <a:solidFill>
                  <a:schemeClr val="dk1"/>
                </a:solidFill>
                <a:latin typeface="Lato"/>
                <a:ea typeface="Lato"/>
                <a:cs typeface="Lato"/>
                <a:sym typeface="Lato"/>
              </a:rPr>
              <a:t>Rainfall :</a:t>
            </a:r>
            <a:r>
              <a:rPr lang="en-IN" sz="2000">
                <a:solidFill>
                  <a:schemeClr val="dk1"/>
                </a:solidFill>
                <a:latin typeface="Lato"/>
                <a:ea typeface="Lato"/>
                <a:cs typeface="Lato"/>
                <a:sym typeface="Lato"/>
              </a:rPr>
              <a:t> mm</a:t>
            </a:r>
            <a:endParaRPr sz="2000">
              <a:latin typeface="Lato"/>
              <a:ea typeface="Lato"/>
              <a:cs typeface="Lato"/>
              <a:sym typeface="Lato"/>
            </a:endParaRPr>
          </a:p>
          <a:p>
            <a:pPr indent="-355600" lvl="0" marL="342900" marR="0" rtl="0" algn="l">
              <a:spcBef>
                <a:spcPts val="0"/>
              </a:spcBef>
              <a:spcAft>
                <a:spcPts val="0"/>
              </a:spcAft>
              <a:buClr>
                <a:schemeClr val="dk1"/>
              </a:buClr>
              <a:buSzPts val="2000"/>
              <a:buFont typeface="Noto Sans Symbols"/>
              <a:buChar char="❑"/>
            </a:pPr>
            <a:r>
              <a:rPr b="1" lang="en-IN" sz="2000">
                <a:solidFill>
                  <a:schemeClr val="dk1"/>
                </a:solidFill>
                <a:latin typeface="Lato"/>
                <a:ea typeface="Lato"/>
                <a:cs typeface="Lato"/>
                <a:sym typeface="Lato"/>
              </a:rPr>
              <a:t>Snowfall : </a:t>
            </a:r>
            <a:r>
              <a:rPr lang="en-IN" sz="2000">
                <a:solidFill>
                  <a:schemeClr val="dk1"/>
                </a:solidFill>
                <a:latin typeface="Lato"/>
                <a:ea typeface="Lato"/>
                <a:cs typeface="Lato"/>
                <a:sym typeface="Lato"/>
              </a:rPr>
              <a:t>Cm</a:t>
            </a:r>
            <a:endParaRPr sz="2000">
              <a:latin typeface="Lato"/>
              <a:ea typeface="Lato"/>
              <a:cs typeface="Lato"/>
              <a:sym typeface="Lato"/>
            </a:endParaRPr>
          </a:p>
          <a:p>
            <a:pPr indent="-355600" lvl="0" marL="342900" marR="0" rtl="0" algn="l">
              <a:spcBef>
                <a:spcPts val="0"/>
              </a:spcBef>
              <a:spcAft>
                <a:spcPts val="0"/>
              </a:spcAft>
              <a:buClr>
                <a:schemeClr val="dk1"/>
              </a:buClr>
              <a:buSzPts val="2000"/>
              <a:buFont typeface="Noto Sans Symbols"/>
              <a:buChar char="❑"/>
            </a:pPr>
            <a:r>
              <a:rPr b="1" lang="en-IN" sz="2000">
                <a:solidFill>
                  <a:schemeClr val="dk1"/>
                </a:solidFill>
                <a:latin typeface="Lato"/>
                <a:ea typeface="Lato"/>
                <a:cs typeface="Lato"/>
                <a:sym typeface="Lato"/>
              </a:rPr>
              <a:t>Seasons :</a:t>
            </a:r>
            <a:r>
              <a:rPr lang="en-IN" sz="2000">
                <a:solidFill>
                  <a:schemeClr val="dk1"/>
                </a:solidFill>
                <a:latin typeface="Lato"/>
                <a:ea typeface="Lato"/>
                <a:cs typeface="Lato"/>
                <a:sym typeface="Lato"/>
              </a:rPr>
              <a:t> Winter, Spring, Summer, Autumn.</a:t>
            </a:r>
            <a:endParaRPr sz="2000">
              <a:latin typeface="Lato"/>
              <a:ea typeface="Lato"/>
              <a:cs typeface="Lato"/>
              <a:sym typeface="Lato"/>
            </a:endParaRPr>
          </a:p>
          <a:p>
            <a:pPr indent="-355600" lvl="0" marL="342900" marR="0" rtl="0" algn="l">
              <a:spcBef>
                <a:spcPts val="0"/>
              </a:spcBef>
              <a:spcAft>
                <a:spcPts val="0"/>
              </a:spcAft>
              <a:buClr>
                <a:schemeClr val="dk1"/>
              </a:buClr>
              <a:buSzPts val="2000"/>
              <a:buFont typeface="Noto Sans Symbols"/>
              <a:buChar char="❑"/>
            </a:pPr>
            <a:r>
              <a:rPr b="1" lang="en-IN" sz="2000">
                <a:solidFill>
                  <a:schemeClr val="dk1"/>
                </a:solidFill>
                <a:latin typeface="Lato"/>
                <a:ea typeface="Lato"/>
                <a:cs typeface="Lato"/>
                <a:sym typeface="Lato"/>
              </a:rPr>
              <a:t>Holiday :</a:t>
            </a:r>
            <a:r>
              <a:rPr lang="en-IN" sz="2000">
                <a:solidFill>
                  <a:schemeClr val="dk1"/>
                </a:solidFill>
                <a:latin typeface="Lato"/>
                <a:ea typeface="Lato"/>
                <a:cs typeface="Lato"/>
                <a:sym typeface="Lato"/>
              </a:rPr>
              <a:t> Holiday/No holiday</a:t>
            </a:r>
            <a:endParaRPr sz="2000">
              <a:latin typeface="Lato"/>
              <a:ea typeface="Lato"/>
              <a:cs typeface="Lato"/>
              <a:sym typeface="Lato"/>
            </a:endParaRPr>
          </a:p>
          <a:p>
            <a:pPr indent="-355600" lvl="0" marL="342900" marR="0" rtl="0" algn="l">
              <a:spcBef>
                <a:spcPts val="0"/>
              </a:spcBef>
              <a:spcAft>
                <a:spcPts val="0"/>
              </a:spcAft>
              <a:buClr>
                <a:schemeClr val="dk1"/>
              </a:buClr>
              <a:buSzPts val="2000"/>
              <a:buFont typeface="Noto Sans Symbols"/>
              <a:buChar char="❑"/>
            </a:pPr>
            <a:r>
              <a:rPr b="1" lang="en-IN" sz="2000">
                <a:solidFill>
                  <a:schemeClr val="dk1"/>
                </a:solidFill>
                <a:latin typeface="Lato"/>
                <a:ea typeface="Lato"/>
                <a:cs typeface="Lato"/>
                <a:sym typeface="Lato"/>
              </a:rPr>
              <a:t>Functioning Day :</a:t>
            </a:r>
            <a:r>
              <a:rPr lang="en-IN" sz="2000">
                <a:solidFill>
                  <a:schemeClr val="dk1"/>
                </a:solidFill>
                <a:latin typeface="Lato"/>
                <a:ea typeface="Lato"/>
                <a:cs typeface="Lato"/>
                <a:sym typeface="Lato"/>
              </a:rPr>
              <a:t> NoFunc(Non Functional Hours), Fun(Functional Hours).</a:t>
            </a:r>
            <a:endParaRPr sz="20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17"/>
          <p:cNvPicPr preferRelativeResize="0"/>
          <p:nvPr/>
        </p:nvPicPr>
        <p:blipFill rotWithShape="1">
          <a:blip r:embed="rId3">
            <a:alphaModFix/>
          </a:blip>
          <a:srcRect b="0" l="0" r="0" t="0"/>
          <a:stretch/>
        </p:blipFill>
        <p:spPr>
          <a:xfrm>
            <a:off x="10066381" y="157162"/>
            <a:ext cx="1955800" cy="415925"/>
          </a:xfrm>
          <a:prstGeom prst="rect">
            <a:avLst/>
          </a:prstGeom>
          <a:noFill/>
          <a:ln>
            <a:noFill/>
          </a:ln>
        </p:spPr>
      </p:pic>
      <p:sp>
        <p:nvSpPr>
          <p:cNvPr id="120" name="Google Shape;120;p17"/>
          <p:cNvSpPr txBox="1"/>
          <p:nvPr/>
        </p:nvSpPr>
        <p:spPr>
          <a:xfrm>
            <a:off x="753980" y="537227"/>
            <a:ext cx="93525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487870"/>
              </a:buClr>
              <a:buSzPts val="4400"/>
              <a:buFont typeface="Calibri"/>
              <a:buNone/>
            </a:pPr>
            <a:r>
              <a:rPr b="1" lang="en-IN" sz="4000">
                <a:solidFill>
                  <a:srgbClr val="487870"/>
                </a:solidFill>
                <a:latin typeface="Times New Roman"/>
                <a:ea typeface="Times New Roman"/>
                <a:cs typeface="Times New Roman"/>
                <a:sym typeface="Times New Roman"/>
              </a:rPr>
              <a:t>Finding the Insights :-</a:t>
            </a:r>
            <a:endParaRPr sz="4000">
              <a:solidFill>
                <a:schemeClr val="dk1"/>
              </a:solidFill>
              <a:latin typeface="Times New Roman"/>
              <a:ea typeface="Times New Roman"/>
              <a:cs typeface="Times New Roman"/>
              <a:sym typeface="Times New Roman"/>
            </a:endParaRPr>
          </a:p>
        </p:txBody>
      </p:sp>
      <p:pic>
        <p:nvPicPr>
          <p:cNvPr id="121" name="Google Shape;121;p17"/>
          <p:cNvPicPr preferRelativeResize="0"/>
          <p:nvPr/>
        </p:nvPicPr>
        <p:blipFill rotWithShape="1">
          <a:blip r:embed="rId4">
            <a:alphaModFix/>
          </a:blip>
          <a:srcRect b="0" l="0" r="0" t="0"/>
          <a:stretch/>
        </p:blipFill>
        <p:spPr>
          <a:xfrm>
            <a:off x="753975" y="1306675"/>
            <a:ext cx="10475499" cy="4388274"/>
          </a:xfrm>
          <a:prstGeom prst="rect">
            <a:avLst/>
          </a:prstGeom>
          <a:noFill/>
          <a:ln>
            <a:noFill/>
          </a:ln>
        </p:spPr>
      </p:pic>
      <p:sp>
        <p:nvSpPr>
          <p:cNvPr id="122" name="Google Shape;122;p17"/>
          <p:cNvSpPr txBox="1"/>
          <p:nvPr/>
        </p:nvSpPr>
        <p:spPr>
          <a:xfrm>
            <a:off x="962526" y="5887453"/>
            <a:ext cx="1105965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487870"/>
              </a:buClr>
              <a:buSzPts val="4400"/>
              <a:buFont typeface="Calibri"/>
              <a:buNone/>
            </a:pPr>
            <a:r>
              <a:rPr i="0" lang="en-IN" sz="2000">
                <a:solidFill>
                  <a:srgbClr val="212121"/>
                </a:solidFill>
                <a:latin typeface="Lato"/>
                <a:ea typeface="Lato"/>
                <a:cs typeface="Lato"/>
                <a:sym typeface="Lato"/>
              </a:rPr>
              <a:t>So we can see that there are collinearity present in between Dew Point temperature and Temperature(value=0.91), so we have to remove it because it affect the accuracy of the model.</a:t>
            </a:r>
            <a:endParaRPr sz="2000">
              <a:solidFill>
                <a:schemeClr val="dk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nvSpPr>
        <p:spPr>
          <a:xfrm>
            <a:off x="0" y="0"/>
            <a:ext cx="12192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4000">
                <a:solidFill>
                  <a:srgbClr val="487870"/>
                </a:solidFill>
                <a:latin typeface="Times New Roman"/>
                <a:ea typeface="Times New Roman"/>
                <a:cs typeface="Times New Roman"/>
                <a:sym typeface="Times New Roman"/>
              </a:rPr>
              <a:t>Feature Engineering:</a:t>
            </a:r>
            <a:endParaRPr sz="4000">
              <a:latin typeface="Times New Roman"/>
              <a:ea typeface="Times New Roman"/>
              <a:cs typeface="Times New Roman"/>
              <a:sym typeface="Times New Roman"/>
            </a:endParaRPr>
          </a:p>
        </p:txBody>
      </p:sp>
      <p:sp>
        <p:nvSpPr>
          <p:cNvPr id="129" name="Google Shape;129;p18"/>
          <p:cNvSpPr txBox="1"/>
          <p:nvPr/>
        </p:nvSpPr>
        <p:spPr>
          <a:xfrm>
            <a:off x="6282250" y="1406300"/>
            <a:ext cx="5692500" cy="511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333333"/>
                </a:solidFill>
                <a:latin typeface="Lato"/>
                <a:ea typeface="Lato"/>
                <a:cs typeface="Lato"/>
                <a:sym typeface="Lato"/>
              </a:rPr>
              <a:t>Feature Creation:  </a:t>
            </a:r>
            <a:r>
              <a:rPr lang="en-IN" sz="2000">
                <a:solidFill>
                  <a:srgbClr val="333333"/>
                </a:solidFill>
                <a:latin typeface="Lato"/>
                <a:ea typeface="Lato"/>
                <a:cs typeface="Lato"/>
                <a:sym typeface="Lato"/>
              </a:rPr>
              <a:t>To remove </a:t>
            </a:r>
            <a:r>
              <a:rPr lang="en-IN" sz="2000">
                <a:solidFill>
                  <a:srgbClr val="202124"/>
                </a:solidFill>
                <a:highlight>
                  <a:srgbClr val="FFFFFF"/>
                </a:highlight>
                <a:latin typeface="Lato"/>
                <a:ea typeface="Lato"/>
                <a:cs typeface="Lato"/>
                <a:sym typeface="Lato"/>
              </a:rPr>
              <a:t>multicollinearity create a new feature named as </a:t>
            </a:r>
            <a:r>
              <a:rPr b="1" lang="en-IN" sz="2000">
                <a:solidFill>
                  <a:srgbClr val="202124"/>
                </a:solidFill>
                <a:highlight>
                  <a:srgbClr val="FFFFFF"/>
                </a:highlight>
                <a:latin typeface="Lato"/>
                <a:ea typeface="Lato"/>
                <a:cs typeface="Lato"/>
                <a:sym typeface="Lato"/>
              </a:rPr>
              <a:t>Dew Point. </a:t>
            </a:r>
            <a:r>
              <a:rPr lang="en-IN" sz="2000">
                <a:solidFill>
                  <a:srgbClr val="202124"/>
                </a:solidFill>
                <a:highlight>
                  <a:srgbClr val="FFFFFF"/>
                </a:highlight>
                <a:latin typeface="Lato"/>
                <a:ea typeface="Lato"/>
                <a:cs typeface="Lato"/>
                <a:sym typeface="Lato"/>
              </a:rPr>
              <a:t>Dew point is </a:t>
            </a:r>
            <a:r>
              <a:rPr lang="en-IN" sz="2000">
                <a:solidFill>
                  <a:srgbClr val="202124"/>
                </a:solidFill>
                <a:highlight>
                  <a:srgbClr val="FFFFFF"/>
                </a:highlight>
                <a:latin typeface="Lato"/>
                <a:ea typeface="Lato"/>
                <a:cs typeface="Lato"/>
                <a:sym typeface="Lato"/>
              </a:rPr>
              <a:t>basically</a:t>
            </a:r>
            <a:r>
              <a:rPr lang="en-IN" sz="2000">
                <a:solidFill>
                  <a:srgbClr val="202124"/>
                </a:solidFill>
                <a:highlight>
                  <a:srgbClr val="FFFFFF"/>
                </a:highlight>
                <a:latin typeface="Lato"/>
                <a:ea typeface="Lato"/>
                <a:cs typeface="Lato"/>
                <a:sym typeface="Lato"/>
              </a:rPr>
              <a:t> made from two features i.e. Temperature and Dew Point Temperature. </a:t>
            </a:r>
            <a:endParaRPr sz="2000">
              <a:solidFill>
                <a:srgbClr val="202124"/>
              </a:solidFill>
              <a:highlight>
                <a:srgbClr val="FFFFFF"/>
              </a:highlight>
              <a:latin typeface="Lato"/>
              <a:ea typeface="Lato"/>
              <a:cs typeface="Lato"/>
              <a:sym typeface="Lato"/>
            </a:endParaRPr>
          </a:p>
          <a:p>
            <a:pPr indent="0" lvl="0" marL="0" rtl="0" algn="l">
              <a:spcBef>
                <a:spcPts val="0"/>
              </a:spcBef>
              <a:spcAft>
                <a:spcPts val="0"/>
              </a:spcAft>
              <a:buNone/>
            </a:pPr>
            <a:r>
              <a:t/>
            </a:r>
            <a:endParaRPr sz="2000">
              <a:solidFill>
                <a:srgbClr val="202124"/>
              </a:solidFill>
              <a:highlight>
                <a:srgbClr val="FFFFFF"/>
              </a:highlight>
              <a:latin typeface="Lato"/>
              <a:ea typeface="Lato"/>
              <a:cs typeface="Lato"/>
              <a:sym typeface="Lato"/>
            </a:endParaRPr>
          </a:p>
          <a:p>
            <a:pPr indent="0" lvl="0" marL="0" rtl="0" algn="l">
              <a:spcBef>
                <a:spcPts val="0"/>
              </a:spcBef>
              <a:spcAft>
                <a:spcPts val="0"/>
              </a:spcAft>
              <a:buNone/>
            </a:pPr>
            <a:r>
              <a:rPr b="1" lang="en-IN" sz="2000">
                <a:solidFill>
                  <a:srgbClr val="202124"/>
                </a:solidFill>
                <a:highlight>
                  <a:srgbClr val="FFFFFF"/>
                </a:highlight>
                <a:latin typeface="Lato"/>
                <a:ea typeface="Lato"/>
                <a:cs typeface="Lato"/>
                <a:sym typeface="Lato"/>
              </a:rPr>
              <a:t>Feature Drop: </a:t>
            </a:r>
            <a:r>
              <a:rPr lang="en-IN" sz="2000">
                <a:solidFill>
                  <a:srgbClr val="202124"/>
                </a:solidFill>
                <a:highlight>
                  <a:srgbClr val="FFFFFF"/>
                </a:highlight>
                <a:latin typeface="Lato"/>
                <a:ea typeface="Lato"/>
                <a:cs typeface="Lato"/>
                <a:sym typeface="Lato"/>
              </a:rPr>
              <a:t>After creation of a new feature drop the </a:t>
            </a:r>
            <a:r>
              <a:rPr lang="en-IN" sz="2000">
                <a:solidFill>
                  <a:srgbClr val="202124"/>
                </a:solidFill>
                <a:highlight>
                  <a:srgbClr val="FFFFFF"/>
                </a:highlight>
                <a:latin typeface="Lato"/>
                <a:ea typeface="Lato"/>
                <a:cs typeface="Lato"/>
                <a:sym typeface="Lato"/>
              </a:rPr>
              <a:t>original features i.e. Temperature and Dew Point Temperature. But it again shows multicollinearity between </a:t>
            </a:r>
            <a:r>
              <a:rPr b="1" lang="en-IN" sz="2000">
                <a:solidFill>
                  <a:srgbClr val="202124"/>
                </a:solidFill>
                <a:highlight>
                  <a:srgbClr val="FFFFFF"/>
                </a:highlight>
                <a:latin typeface="Lato"/>
                <a:ea typeface="Lato"/>
                <a:cs typeface="Lato"/>
                <a:sym typeface="Lato"/>
              </a:rPr>
              <a:t>Dew Point</a:t>
            </a:r>
            <a:r>
              <a:rPr lang="en-IN" sz="2000">
                <a:solidFill>
                  <a:srgbClr val="202124"/>
                </a:solidFill>
                <a:highlight>
                  <a:srgbClr val="FFFFFF"/>
                </a:highlight>
                <a:latin typeface="Lato"/>
                <a:ea typeface="Lato"/>
                <a:cs typeface="Lato"/>
                <a:sym typeface="Lato"/>
              </a:rPr>
              <a:t> and </a:t>
            </a:r>
            <a:r>
              <a:rPr b="1" lang="en-IN" sz="2000">
                <a:solidFill>
                  <a:srgbClr val="202124"/>
                </a:solidFill>
                <a:highlight>
                  <a:srgbClr val="FFFFFF"/>
                </a:highlight>
                <a:latin typeface="Lato"/>
                <a:ea typeface="Lato"/>
                <a:cs typeface="Lato"/>
                <a:sym typeface="Lato"/>
              </a:rPr>
              <a:t>Humidity(%)</a:t>
            </a:r>
            <a:r>
              <a:rPr lang="en-IN" sz="2000">
                <a:solidFill>
                  <a:srgbClr val="202124"/>
                </a:solidFill>
                <a:highlight>
                  <a:srgbClr val="FFFFFF"/>
                </a:highlight>
                <a:latin typeface="Lato"/>
                <a:ea typeface="Lato"/>
                <a:cs typeface="Lato"/>
                <a:sym typeface="Lato"/>
              </a:rPr>
              <a:t> so drop Humidity as well. And also </a:t>
            </a:r>
            <a:r>
              <a:rPr b="1" lang="en-IN" sz="2000">
                <a:solidFill>
                  <a:srgbClr val="202124"/>
                </a:solidFill>
                <a:highlight>
                  <a:srgbClr val="FFFFFF"/>
                </a:highlight>
                <a:latin typeface="Lato"/>
                <a:ea typeface="Lato"/>
                <a:cs typeface="Lato"/>
                <a:sym typeface="Lato"/>
              </a:rPr>
              <a:t>Date</a:t>
            </a:r>
            <a:r>
              <a:rPr lang="en-IN" sz="2000">
                <a:solidFill>
                  <a:srgbClr val="202124"/>
                </a:solidFill>
                <a:highlight>
                  <a:srgbClr val="FFFFFF"/>
                </a:highlight>
                <a:latin typeface="Lato"/>
                <a:ea typeface="Lato"/>
                <a:cs typeface="Lato"/>
                <a:sym typeface="Lato"/>
              </a:rPr>
              <a:t> feature is drop due to splitting.</a:t>
            </a:r>
            <a:endParaRPr sz="2000">
              <a:solidFill>
                <a:srgbClr val="202124"/>
              </a:solidFill>
              <a:highlight>
                <a:srgbClr val="FFFFFF"/>
              </a:highlight>
              <a:latin typeface="Lato"/>
              <a:ea typeface="Lato"/>
              <a:cs typeface="Lato"/>
              <a:sym typeface="Lato"/>
            </a:endParaRPr>
          </a:p>
          <a:p>
            <a:pPr indent="0" lvl="0" marL="0" rtl="0" algn="l">
              <a:spcBef>
                <a:spcPts val="0"/>
              </a:spcBef>
              <a:spcAft>
                <a:spcPts val="0"/>
              </a:spcAft>
              <a:buNone/>
            </a:pPr>
            <a:r>
              <a:t/>
            </a:r>
            <a:endParaRPr sz="2000">
              <a:solidFill>
                <a:srgbClr val="202124"/>
              </a:solidFill>
              <a:highlight>
                <a:srgbClr val="FFFFFF"/>
              </a:highlight>
              <a:latin typeface="Lato"/>
              <a:ea typeface="Lato"/>
              <a:cs typeface="Lato"/>
              <a:sym typeface="Lato"/>
            </a:endParaRPr>
          </a:p>
          <a:p>
            <a:pPr indent="0" lvl="0" marL="0" rtl="0" algn="l">
              <a:spcBef>
                <a:spcPts val="0"/>
              </a:spcBef>
              <a:spcAft>
                <a:spcPts val="0"/>
              </a:spcAft>
              <a:buNone/>
            </a:pPr>
            <a:r>
              <a:rPr b="1" lang="en-IN" sz="2000">
                <a:solidFill>
                  <a:srgbClr val="202124"/>
                </a:solidFill>
                <a:highlight>
                  <a:srgbClr val="FFFFFF"/>
                </a:highlight>
                <a:latin typeface="Lato"/>
                <a:ea typeface="Lato"/>
                <a:cs typeface="Lato"/>
                <a:sym typeface="Lato"/>
              </a:rPr>
              <a:t>Feature Split: </a:t>
            </a:r>
            <a:r>
              <a:rPr lang="en-IN" sz="2000">
                <a:solidFill>
                  <a:srgbClr val="202124"/>
                </a:solidFill>
                <a:highlight>
                  <a:srgbClr val="FFFFFF"/>
                </a:highlight>
                <a:latin typeface="Lato"/>
                <a:ea typeface="Lato"/>
                <a:cs typeface="Lato"/>
                <a:sym typeface="Lato"/>
              </a:rPr>
              <a:t>To deal with </a:t>
            </a:r>
            <a:r>
              <a:rPr b="1" lang="en-IN" sz="2000">
                <a:solidFill>
                  <a:srgbClr val="202124"/>
                </a:solidFill>
                <a:highlight>
                  <a:srgbClr val="FFFFFF"/>
                </a:highlight>
                <a:latin typeface="Lato"/>
                <a:ea typeface="Lato"/>
                <a:cs typeface="Lato"/>
                <a:sym typeface="Lato"/>
              </a:rPr>
              <a:t>Date </a:t>
            </a:r>
            <a:r>
              <a:rPr lang="en-IN" sz="2000">
                <a:solidFill>
                  <a:srgbClr val="202124"/>
                </a:solidFill>
                <a:highlight>
                  <a:srgbClr val="FFFFFF"/>
                </a:highlight>
                <a:latin typeface="Lato"/>
                <a:ea typeface="Lato"/>
                <a:cs typeface="Lato"/>
                <a:sym typeface="Lato"/>
              </a:rPr>
              <a:t>feature split it into three new features i.e. </a:t>
            </a:r>
            <a:r>
              <a:rPr b="1" lang="en-IN" sz="2000">
                <a:solidFill>
                  <a:srgbClr val="202124"/>
                </a:solidFill>
                <a:highlight>
                  <a:srgbClr val="FFFFFF"/>
                </a:highlight>
                <a:latin typeface="Lato"/>
                <a:ea typeface="Lato"/>
                <a:cs typeface="Lato"/>
                <a:sym typeface="Lato"/>
              </a:rPr>
              <a:t>Day</a:t>
            </a:r>
            <a:r>
              <a:rPr lang="en-IN" sz="2000">
                <a:solidFill>
                  <a:srgbClr val="202124"/>
                </a:solidFill>
                <a:highlight>
                  <a:srgbClr val="FFFFFF"/>
                </a:highlight>
                <a:latin typeface="Lato"/>
                <a:ea typeface="Lato"/>
                <a:cs typeface="Lato"/>
                <a:sym typeface="Lato"/>
              </a:rPr>
              <a:t>, </a:t>
            </a:r>
            <a:r>
              <a:rPr b="1" lang="en-IN" sz="2000">
                <a:solidFill>
                  <a:srgbClr val="202124"/>
                </a:solidFill>
                <a:highlight>
                  <a:srgbClr val="FFFFFF"/>
                </a:highlight>
                <a:latin typeface="Lato"/>
                <a:ea typeface="Lato"/>
                <a:cs typeface="Lato"/>
                <a:sym typeface="Lato"/>
              </a:rPr>
              <a:t>Month</a:t>
            </a:r>
            <a:r>
              <a:rPr lang="en-IN" sz="2000">
                <a:solidFill>
                  <a:srgbClr val="202124"/>
                </a:solidFill>
                <a:highlight>
                  <a:srgbClr val="FFFFFF"/>
                </a:highlight>
                <a:latin typeface="Lato"/>
                <a:ea typeface="Lato"/>
                <a:cs typeface="Lato"/>
                <a:sym typeface="Lato"/>
              </a:rPr>
              <a:t>,</a:t>
            </a:r>
            <a:r>
              <a:rPr b="1" lang="en-IN" sz="2000">
                <a:solidFill>
                  <a:srgbClr val="202124"/>
                </a:solidFill>
                <a:highlight>
                  <a:srgbClr val="FFFFFF"/>
                </a:highlight>
                <a:latin typeface="Lato"/>
                <a:ea typeface="Lato"/>
                <a:cs typeface="Lato"/>
                <a:sym typeface="Lato"/>
              </a:rPr>
              <a:t> Year.</a:t>
            </a:r>
            <a:endParaRPr b="1" sz="2000">
              <a:solidFill>
                <a:srgbClr val="202124"/>
              </a:solidFill>
              <a:highlight>
                <a:srgbClr val="FFFFFF"/>
              </a:highlight>
              <a:latin typeface="Lato"/>
              <a:ea typeface="Lato"/>
              <a:cs typeface="Lato"/>
              <a:sym typeface="Lato"/>
            </a:endParaRPr>
          </a:p>
          <a:p>
            <a:pPr indent="0" lvl="0" marL="0" rtl="0" algn="l">
              <a:spcBef>
                <a:spcPts val="0"/>
              </a:spcBef>
              <a:spcAft>
                <a:spcPts val="0"/>
              </a:spcAft>
              <a:buNone/>
            </a:pPr>
            <a:r>
              <a:t/>
            </a:r>
            <a:endParaRPr sz="2000">
              <a:solidFill>
                <a:srgbClr val="202124"/>
              </a:solidFill>
              <a:highlight>
                <a:srgbClr val="FFFFFF"/>
              </a:highlight>
              <a:latin typeface="Lato"/>
              <a:ea typeface="Lato"/>
              <a:cs typeface="Lato"/>
              <a:sym typeface="Lato"/>
            </a:endParaRPr>
          </a:p>
          <a:p>
            <a:pPr indent="0" lvl="0" marL="0" rtl="0" algn="l">
              <a:spcBef>
                <a:spcPts val="0"/>
              </a:spcBef>
              <a:spcAft>
                <a:spcPts val="0"/>
              </a:spcAft>
              <a:buNone/>
            </a:pPr>
            <a:r>
              <a:t/>
            </a:r>
            <a:endParaRPr sz="2000">
              <a:solidFill>
                <a:srgbClr val="333333"/>
              </a:solidFill>
              <a:latin typeface="Lato"/>
              <a:ea typeface="Lato"/>
              <a:cs typeface="Lato"/>
              <a:sym typeface="Lato"/>
            </a:endParaRPr>
          </a:p>
        </p:txBody>
      </p:sp>
      <p:pic>
        <p:nvPicPr>
          <p:cNvPr id="130" name="Google Shape;130;p18"/>
          <p:cNvPicPr preferRelativeResize="0"/>
          <p:nvPr/>
        </p:nvPicPr>
        <p:blipFill>
          <a:blip r:embed="rId3">
            <a:alphaModFix/>
          </a:blip>
          <a:stretch>
            <a:fillRect/>
          </a:stretch>
        </p:blipFill>
        <p:spPr>
          <a:xfrm>
            <a:off x="152400" y="1014300"/>
            <a:ext cx="5692425" cy="5468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19"/>
          <p:cNvPicPr preferRelativeResize="0"/>
          <p:nvPr/>
        </p:nvPicPr>
        <p:blipFill rotWithShape="1">
          <a:blip r:embed="rId3">
            <a:alphaModFix/>
          </a:blip>
          <a:srcRect b="0" l="0" r="0" t="0"/>
          <a:stretch/>
        </p:blipFill>
        <p:spPr>
          <a:xfrm>
            <a:off x="10066381" y="157162"/>
            <a:ext cx="1955800" cy="415925"/>
          </a:xfrm>
          <a:prstGeom prst="rect">
            <a:avLst/>
          </a:prstGeom>
          <a:noFill/>
          <a:ln>
            <a:noFill/>
          </a:ln>
        </p:spPr>
      </p:pic>
      <p:sp>
        <p:nvSpPr>
          <p:cNvPr id="136" name="Google Shape;136;p19"/>
          <p:cNvSpPr txBox="1"/>
          <p:nvPr/>
        </p:nvSpPr>
        <p:spPr>
          <a:xfrm>
            <a:off x="753975" y="381525"/>
            <a:ext cx="93123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rgbClr val="008000"/>
                </a:solidFill>
                <a:latin typeface="Times New Roman"/>
                <a:ea typeface="Times New Roman"/>
                <a:cs typeface="Times New Roman"/>
                <a:sym typeface="Times New Roman"/>
              </a:rPr>
              <a:t>Again checking the correlation:</a:t>
            </a:r>
            <a:endParaRPr b="1" sz="4000">
              <a:solidFill>
                <a:srgbClr val="000000"/>
              </a:solidFill>
              <a:latin typeface="Times New Roman"/>
              <a:ea typeface="Times New Roman"/>
              <a:cs typeface="Times New Roman"/>
              <a:sym typeface="Times New Roman"/>
            </a:endParaRPr>
          </a:p>
        </p:txBody>
      </p:sp>
      <p:sp>
        <p:nvSpPr>
          <p:cNvPr id="137" name="Google Shape;137;p19"/>
          <p:cNvSpPr txBox="1"/>
          <p:nvPr/>
        </p:nvSpPr>
        <p:spPr>
          <a:xfrm>
            <a:off x="962376" y="5718128"/>
            <a:ext cx="110598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487870"/>
              </a:buClr>
              <a:buSzPts val="4400"/>
              <a:buFont typeface="Calibri"/>
              <a:buNone/>
            </a:pPr>
            <a:r>
              <a:rPr lang="en-IN" sz="2000">
                <a:solidFill>
                  <a:srgbClr val="212121"/>
                </a:solidFill>
                <a:latin typeface="Lato"/>
                <a:ea typeface="Lato"/>
                <a:cs typeface="Lato"/>
                <a:sym typeface="Lato"/>
              </a:rPr>
              <a:t>T</a:t>
            </a:r>
            <a:r>
              <a:rPr i="0" lang="en-IN" sz="2000">
                <a:solidFill>
                  <a:srgbClr val="212121"/>
                </a:solidFill>
                <a:latin typeface="Lato"/>
                <a:ea typeface="Lato"/>
                <a:cs typeface="Lato"/>
                <a:sym typeface="Lato"/>
              </a:rPr>
              <a:t>here is high multicollinearity generate between </a:t>
            </a:r>
            <a:r>
              <a:rPr lang="en-IN" sz="2000">
                <a:solidFill>
                  <a:srgbClr val="212121"/>
                </a:solidFill>
                <a:latin typeface="Lato"/>
                <a:ea typeface="Lato"/>
                <a:cs typeface="Lato"/>
                <a:sym typeface="Lato"/>
              </a:rPr>
              <a:t>dewpoint</a:t>
            </a:r>
            <a:r>
              <a:rPr i="0" lang="en-IN" sz="2000">
                <a:solidFill>
                  <a:srgbClr val="212121"/>
                </a:solidFill>
                <a:latin typeface="Lato"/>
                <a:ea typeface="Lato"/>
                <a:cs typeface="Lato"/>
                <a:sym typeface="Lato"/>
              </a:rPr>
              <a:t> and Humidity. So we </a:t>
            </a:r>
            <a:r>
              <a:rPr lang="en-IN" sz="2000">
                <a:solidFill>
                  <a:srgbClr val="212121"/>
                </a:solidFill>
                <a:latin typeface="Lato"/>
                <a:ea typeface="Lato"/>
                <a:cs typeface="Lato"/>
                <a:sym typeface="Lato"/>
              </a:rPr>
              <a:t>drop it for the better model accuracy with the help of feature engineering. Threshold value for multicollinearity is considered from 0.6 onwards. </a:t>
            </a:r>
            <a:endParaRPr sz="2000">
              <a:solidFill>
                <a:schemeClr val="dk1"/>
              </a:solidFill>
              <a:latin typeface="Lato"/>
              <a:ea typeface="Lato"/>
              <a:cs typeface="Lato"/>
              <a:sym typeface="Lato"/>
            </a:endParaRPr>
          </a:p>
        </p:txBody>
      </p:sp>
      <p:pic>
        <p:nvPicPr>
          <p:cNvPr id="138" name="Google Shape;138;p19"/>
          <p:cNvPicPr preferRelativeResize="0"/>
          <p:nvPr/>
        </p:nvPicPr>
        <p:blipFill rotWithShape="1">
          <a:blip r:embed="rId4">
            <a:alphaModFix/>
          </a:blip>
          <a:srcRect b="0" l="0" r="0" t="0"/>
          <a:stretch/>
        </p:blipFill>
        <p:spPr>
          <a:xfrm>
            <a:off x="753975" y="1190975"/>
            <a:ext cx="10779601" cy="4527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0"/>
          <p:cNvPicPr preferRelativeResize="0"/>
          <p:nvPr/>
        </p:nvPicPr>
        <p:blipFill rotWithShape="1">
          <a:blip r:embed="rId3">
            <a:alphaModFix/>
          </a:blip>
          <a:srcRect b="0" l="0" r="0" t="0"/>
          <a:stretch/>
        </p:blipFill>
        <p:spPr>
          <a:xfrm>
            <a:off x="10066381" y="157162"/>
            <a:ext cx="1955800" cy="415925"/>
          </a:xfrm>
          <a:prstGeom prst="rect">
            <a:avLst/>
          </a:prstGeom>
          <a:noFill/>
          <a:ln>
            <a:noFill/>
          </a:ln>
        </p:spPr>
      </p:pic>
      <p:sp>
        <p:nvSpPr>
          <p:cNvPr id="144" name="Google Shape;144;p20"/>
          <p:cNvSpPr txBox="1"/>
          <p:nvPr/>
        </p:nvSpPr>
        <p:spPr>
          <a:xfrm>
            <a:off x="753975" y="573075"/>
            <a:ext cx="105801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rgbClr val="008000"/>
                </a:solidFill>
                <a:latin typeface="Times New Roman"/>
                <a:ea typeface="Times New Roman"/>
                <a:cs typeface="Times New Roman"/>
                <a:sym typeface="Times New Roman"/>
              </a:rPr>
              <a:t>Density chart to check distribution of the Data:</a:t>
            </a:r>
            <a:endParaRPr b="1" sz="4000">
              <a:solidFill>
                <a:srgbClr val="000000"/>
              </a:solidFill>
              <a:latin typeface="Times New Roman"/>
              <a:ea typeface="Times New Roman"/>
              <a:cs typeface="Times New Roman"/>
              <a:sym typeface="Times New Roman"/>
            </a:endParaRPr>
          </a:p>
        </p:txBody>
      </p:sp>
      <p:pic>
        <p:nvPicPr>
          <p:cNvPr id="145" name="Google Shape;145;p20"/>
          <p:cNvPicPr preferRelativeResize="0"/>
          <p:nvPr/>
        </p:nvPicPr>
        <p:blipFill rotWithShape="1">
          <a:blip r:embed="rId4">
            <a:alphaModFix/>
          </a:blip>
          <a:srcRect b="0" l="0" r="0" t="0"/>
          <a:stretch/>
        </p:blipFill>
        <p:spPr>
          <a:xfrm>
            <a:off x="673175" y="1423738"/>
            <a:ext cx="10741700" cy="4010526"/>
          </a:xfrm>
          <a:prstGeom prst="rect">
            <a:avLst/>
          </a:prstGeom>
          <a:noFill/>
          <a:ln>
            <a:noFill/>
          </a:ln>
        </p:spPr>
      </p:pic>
      <p:sp>
        <p:nvSpPr>
          <p:cNvPr id="146" name="Google Shape;146;p20"/>
          <p:cNvSpPr/>
          <p:nvPr/>
        </p:nvSpPr>
        <p:spPr>
          <a:xfrm>
            <a:off x="152400" y="152400"/>
            <a:ext cx="12192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Roboto"/>
              <a:buNone/>
            </a:pPr>
            <a:br>
              <a:rPr b="0" i="0" lang="en-IN" sz="1000" u="none" cap="none" strike="noStrike">
                <a:solidFill>
                  <a:schemeClr val="dk1"/>
                </a:solidFill>
                <a:latin typeface="Roboto"/>
                <a:ea typeface="Roboto"/>
                <a:cs typeface="Roboto"/>
                <a:sym typeface="Roboto"/>
              </a:rPr>
            </a:br>
            <a:endParaRPr b="0" i="0" sz="1800" u="none" cap="none" strike="noStrike">
              <a:solidFill>
                <a:schemeClr val="dk1"/>
              </a:solidFill>
              <a:latin typeface="Arial"/>
              <a:ea typeface="Arial"/>
              <a:cs typeface="Arial"/>
              <a:sym typeface="Arial"/>
            </a:endParaRPr>
          </a:p>
        </p:txBody>
      </p:sp>
      <p:sp>
        <p:nvSpPr>
          <p:cNvPr id="147" name="Google Shape;147;p20"/>
          <p:cNvSpPr txBox="1"/>
          <p:nvPr/>
        </p:nvSpPr>
        <p:spPr>
          <a:xfrm>
            <a:off x="753975" y="5576950"/>
            <a:ext cx="10580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latin typeface="Lato"/>
                <a:ea typeface="Lato"/>
                <a:cs typeface="Lato"/>
                <a:sym typeface="Lato"/>
              </a:rPr>
              <a:t>Very high positive skewness present in the data. This type of distribution of data lead to lack of accuracy in the model.</a:t>
            </a:r>
            <a:endParaRPr sz="20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1"/>
          <p:cNvPicPr preferRelativeResize="0"/>
          <p:nvPr/>
        </p:nvPicPr>
        <p:blipFill rotWithShape="1">
          <a:blip r:embed="rId3">
            <a:alphaModFix/>
          </a:blip>
          <a:srcRect b="0" l="0" r="0" t="0"/>
          <a:stretch/>
        </p:blipFill>
        <p:spPr>
          <a:xfrm>
            <a:off x="10066381" y="157162"/>
            <a:ext cx="1955800" cy="415925"/>
          </a:xfrm>
          <a:prstGeom prst="rect">
            <a:avLst/>
          </a:prstGeom>
          <a:noFill/>
          <a:ln>
            <a:noFill/>
          </a:ln>
        </p:spPr>
      </p:pic>
      <p:sp>
        <p:nvSpPr>
          <p:cNvPr id="153" name="Google Shape;153;p21"/>
          <p:cNvSpPr txBox="1"/>
          <p:nvPr/>
        </p:nvSpPr>
        <p:spPr>
          <a:xfrm>
            <a:off x="482600" y="333175"/>
            <a:ext cx="113130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rgbClr val="008000"/>
                </a:solidFill>
                <a:latin typeface="Calibri"/>
                <a:ea typeface="Calibri"/>
                <a:cs typeface="Calibri"/>
                <a:sym typeface="Calibri"/>
              </a:rPr>
              <a:t>Normal distribution of the data with the square </a:t>
            </a:r>
            <a:r>
              <a:rPr b="1" lang="en-IN" sz="4000">
                <a:solidFill>
                  <a:srgbClr val="008000"/>
                </a:solidFill>
                <a:latin typeface="Calibri"/>
                <a:ea typeface="Calibri"/>
                <a:cs typeface="Calibri"/>
                <a:sym typeface="Calibri"/>
              </a:rPr>
              <a:t>root method:</a:t>
            </a:r>
            <a:endParaRPr b="1" sz="4300">
              <a:solidFill>
                <a:srgbClr val="000000"/>
              </a:solidFill>
              <a:latin typeface="Times New Roman"/>
              <a:ea typeface="Times New Roman"/>
              <a:cs typeface="Times New Roman"/>
              <a:sym typeface="Times New Roman"/>
            </a:endParaRPr>
          </a:p>
        </p:txBody>
      </p:sp>
      <p:pic>
        <p:nvPicPr>
          <p:cNvPr id="154" name="Google Shape;154;p21"/>
          <p:cNvPicPr preferRelativeResize="0"/>
          <p:nvPr/>
        </p:nvPicPr>
        <p:blipFill rotWithShape="1">
          <a:blip r:embed="rId4">
            <a:alphaModFix/>
          </a:blip>
          <a:srcRect b="0" l="0" r="0" t="0"/>
          <a:stretch/>
        </p:blipFill>
        <p:spPr>
          <a:xfrm>
            <a:off x="602950" y="1769524"/>
            <a:ext cx="11117176" cy="4246275"/>
          </a:xfrm>
          <a:prstGeom prst="rect">
            <a:avLst/>
          </a:prstGeom>
          <a:noFill/>
          <a:ln>
            <a:noFill/>
          </a:ln>
        </p:spPr>
      </p:pic>
      <p:sp>
        <p:nvSpPr>
          <p:cNvPr id="155" name="Google Shape;155;p21"/>
          <p:cNvSpPr txBox="1"/>
          <p:nvPr/>
        </p:nvSpPr>
        <p:spPr>
          <a:xfrm>
            <a:off x="753980" y="6015789"/>
            <a:ext cx="1096615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IN" sz="2000">
                <a:solidFill>
                  <a:srgbClr val="212121"/>
                </a:solidFill>
                <a:latin typeface="Lato"/>
                <a:ea typeface="Lato"/>
                <a:cs typeface="Lato"/>
                <a:sym typeface="Lato"/>
              </a:rPr>
              <a:t>We use square root method because when we try with log10 it create error </a:t>
            </a:r>
            <a:r>
              <a:rPr lang="en-IN" sz="2000">
                <a:solidFill>
                  <a:srgbClr val="212121"/>
                </a:solidFill>
                <a:latin typeface="Lato"/>
                <a:ea typeface="Lato"/>
                <a:cs typeface="Lato"/>
                <a:sym typeface="Lato"/>
              </a:rPr>
              <a:t>(d</a:t>
            </a:r>
            <a:r>
              <a:rPr i="0" lang="en-IN" sz="2000">
                <a:solidFill>
                  <a:srgbClr val="212121"/>
                </a:solidFill>
                <a:latin typeface="Lato"/>
                <a:ea typeface="Lato"/>
                <a:cs typeface="Lato"/>
                <a:sym typeface="Lato"/>
              </a:rPr>
              <a:t>ata tends to infinity) because </a:t>
            </a:r>
            <a:r>
              <a:rPr lang="en-IN" sz="2000">
                <a:solidFill>
                  <a:srgbClr val="212121"/>
                </a:solidFill>
                <a:latin typeface="Lato"/>
                <a:ea typeface="Lato"/>
                <a:cs typeface="Lato"/>
                <a:sym typeface="Lato"/>
              </a:rPr>
              <a:t>data</a:t>
            </a:r>
            <a:r>
              <a:rPr i="0" lang="en-IN" sz="2000">
                <a:solidFill>
                  <a:srgbClr val="212121"/>
                </a:solidFill>
                <a:latin typeface="Lato"/>
                <a:ea typeface="Lato"/>
                <a:cs typeface="Lato"/>
                <a:sym typeface="Lato"/>
              </a:rPr>
              <a:t> have some negative or 0 value present in it.</a:t>
            </a:r>
            <a:endParaRPr sz="2000">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