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gLMwcthbfI/C56xk9DQvfXztNu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500"/>
          </a:xfrm>
          <a:prstGeom prst="rect">
            <a:avLst/>
          </a:prstGeom>
          <a:noFill/>
          <a:ln>
            <a:noFill/>
          </a:ln>
        </p:spPr>
      </p:sp>
      <p:sp>
        <p:nvSpPr>
          <p:cNvPr id="68" name="Google Shape;68;p3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6.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9.png"/><Relationship Id="rId6" Type="http://schemas.openxmlformats.org/officeDocument/2006/relationships/image" Target="../media/image31.png"/><Relationship Id="rId7"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7.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0.png"/><Relationship Id="rId4" Type="http://schemas.openxmlformats.org/officeDocument/2006/relationships/image" Target="../media/image15.png"/><Relationship Id="rId5" Type="http://schemas.openxmlformats.org/officeDocument/2006/relationships/image" Target="../media/image49.png"/><Relationship Id="rId6"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5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4.png"/><Relationship Id="rId5" Type="http://schemas.openxmlformats.org/officeDocument/2006/relationships/image" Target="../media/image4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3.png"/><Relationship Id="rId5"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3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2.png"/><Relationship Id="rId5" Type="http://schemas.openxmlformats.org/officeDocument/2006/relationships/image" Target="../media/image4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8.png"/><Relationship Id="rId4" Type="http://schemas.openxmlformats.org/officeDocument/2006/relationships/image" Target="../media/image39.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98225" y="499527"/>
            <a:ext cx="8441400" cy="639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87870"/>
              </a:buClr>
              <a:buSzPct val="150000"/>
              <a:buFont typeface="Calibri"/>
              <a:buNone/>
            </a:pPr>
            <a:r>
              <a:rPr b="1" lang="en-IN" sz="4000">
                <a:solidFill>
                  <a:srgbClr val="487870"/>
                </a:solidFill>
                <a:latin typeface="Times New Roman"/>
                <a:ea typeface="Times New Roman"/>
                <a:cs typeface="Times New Roman"/>
                <a:sym typeface="Times New Roman"/>
              </a:rPr>
              <a:t>Capstone Project 2</a:t>
            </a:r>
            <a:endParaRPr b="1" sz="4000">
              <a:solidFill>
                <a:srgbClr val="487870"/>
              </a:solidFill>
              <a:latin typeface="Times New Roman"/>
              <a:ea typeface="Times New Roman"/>
              <a:cs typeface="Times New Roman"/>
              <a:sym typeface="Times New Roman"/>
            </a:endParaRPr>
          </a:p>
        </p:txBody>
      </p:sp>
      <p:sp>
        <p:nvSpPr>
          <p:cNvPr id="89" name="Google Shape;89;p1"/>
          <p:cNvSpPr txBox="1"/>
          <p:nvPr/>
        </p:nvSpPr>
        <p:spPr>
          <a:xfrm>
            <a:off x="545333" y="1474095"/>
            <a:ext cx="111012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IN" sz="6000" u="none" cap="none" strike="noStrike">
                <a:solidFill>
                  <a:schemeClr val="dk1"/>
                </a:solidFill>
                <a:latin typeface="Times New Roman"/>
                <a:ea typeface="Times New Roman"/>
                <a:cs typeface="Times New Roman"/>
                <a:sym typeface="Times New Roman"/>
              </a:rPr>
              <a:t>Bike Sharing Demand Prediction</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chemeClr val="dk1"/>
                </a:solidFill>
                <a:latin typeface="Times New Roman"/>
                <a:ea typeface="Times New Roman"/>
                <a:cs typeface="Times New Roman"/>
                <a:sym typeface="Times New Roman"/>
              </a:rPr>
              <a:t>(Supervised Machine Learning Regression)</a:t>
            </a:r>
            <a:endParaRPr b="0" i="0" sz="4000" u="none" cap="none" strike="noStrik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9670751" y="280657"/>
            <a:ext cx="1955800" cy="415925"/>
          </a:xfrm>
          <a:prstGeom prst="rect">
            <a:avLst/>
          </a:prstGeom>
          <a:noFill/>
          <a:ln>
            <a:noFill/>
          </a:ln>
        </p:spPr>
      </p:pic>
      <p:sp>
        <p:nvSpPr>
          <p:cNvPr id="91" name="Google Shape;91;p1"/>
          <p:cNvSpPr txBox="1"/>
          <p:nvPr/>
        </p:nvSpPr>
        <p:spPr>
          <a:xfrm>
            <a:off x="368770" y="4143384"/>
            <a:ext cx="3302400" cy="2395200"/>
          </a:xfrm>
          <a:prstGeom prst="rect">
            <a:avLst/>
          </a:prstGeom>
          <a:noFill/>
          <a:ln>
            <a:noFill/>
          </a:ln>
        </p:spPr>
        <p:txBody>
          <a:bodyPr anchorCtr="0" anchor="t" bIns="45700" lIns="91425" spcFirstLastPara="1" rIns="91425" wrap="square" tIns="45700">
            <a:spAutoFit/>
          </a:bodyPr>
          <a:lstStyle/>
          <a:p>
            <a:pPr indent="9017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    </a:t>
            </a:r>
            <a:r>
              <a:rPr b="1" i="0" lang="en-IN" sz="2000" u="sng" cap="none" strike="noStrike">
                <a:solidFill>
                  <a:schemeClr val="dk1"/>
                </a:solidFill>
                <a:latin typeface="Lato"/>
                <a:ea typeface="Lato"/>
                <a:cs typeface="Lato"/>
                <a:sym typeface="Lato"/>
              </a:rPr>
              <a:t>Presented By</a:t>
            </a:r>
            <a:r>
              <a:rPr b="1" i="0" lang="en-IN" sz="2000" u="none" cap="none" strike="noStrike">
                <a:solidFill>
                  <a:schemeClr val="dk1"/>
                </a:solidFill>
                <a:latin typeface="Lato"/>
                <a:ea typeface="Lato"/>
                <a:cs typeface="Lato"/>
                <a:sym typeface="Lato"/>
              </a:rPr>
              <a:t>:</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2000"/>
              <a:buFont typeface="Times New Roman"/>
              <a:buNone/>
            </a:pPr>
            <a:r>
              <a:rPr b="1" i="0" lang="en-IN" sz="2000" u="none" cap="none" strike="noStrike">
                <a:solidFill>
                  <a:schemeClr val="dk1"/>
                </a:solidFill>
                <a:latin typeface="Lato"/>
                <a:ea typeface="Lato"/>
                <a:cs typeface="Lato"/>
                <a:sym typeface="Lato"/>
              </a:rPr>
              <a:t>        </a:t>
            </a:r>
            <a:endParaRPr b="1" i="0" sz="14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TEAM- Insider</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Chetan Prakash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Pallavi Wagh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Kaushik Dey  </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Hrushikesh Dharamthok</a:t>
            </a:r>
            <a:endParaRPr b="1" i="0" sz="1400" u="none" cap="none" strike="noStrike">
              <a:solidFill>
                <a:srgbClr val="000000"/>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Prabhat Rajput </a:t>
            </a:r>
            <a:r>
              <a:rPr b="0" i="0" lang="en-I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4">
            <a:alphaModFix/>
          </a:blip>
          <a:srcRect b="0" l="0" r="0" t="0"/>
          <a:stretch/>
        </p:blipFill>
        <p:spPr>
          <a:xfrm>
            <a:off x="3465100" y="3208875"/>
            <a:ext cx="8161500" cy="35139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10066381" y="111442"/>
            <a:ext cx="1955800" cy="415925"/>
          </a:xfrm>
          <a:prstGeom prst="rect">
            <a:avLst/>
          </a:prstGeom>
          <a:noFill/>
          <a:ln>
            <a:noFill/>
          </a:ln>
        </p:spPr>
      </p:pic>
      <p:sp>
        <p:nvSpPr>
          <p:cNvPr id="161" name="Google Shape;161;p10"/>
          <p:cNvSpPr txBox="1"/>
          <p:nvPr/>
        </p:nvSpPr>
        <p:spPr>
          <a:xfrm>
            <a:off x="762225" y="456475"/>
            <a:ext cx="10120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Function to show the relation between all the independent variable to dependent variable:</a:t>
            </a:r>
            <a:endParaRPr b="1" i="0" sz="4000" u="none" cap="none" strike="noStrike">
              <a:solidFill>
                <a:srgbClr val="000000"/>
              </a:solidFill>
              <a:latin typeface="Times New Roman"/>
              <a:ea typeface="Times New Roman"/>
              <a:cs typeface="Times New Roman"/>
              <a:sym typeface="Times New Roman"/>
            </a:endParaRPr>
          </a:p>
        </p:txBody>
      </p:sp>
      <p:pic>
        <p:nvPicPr>
          <p:cNvPr id="162" name="Google Shape;162;p10"/>
          <p:cNvPicPr preferRelativeResize="0"/>
          <p:nvPr/>
        </p:nvPicPr>
        <p:blipFill rotWithShape="1">
          <a:blip r:embed="rId4">
            <a:alphaModFix/>
          </a:blip>
          <a:srcRect b="0" l="0" r="0" t="0"/>
          <a:stretch/>
        </p:blipFill>
        <p:spPr>
          <a:xfrm>
            <a:off x="158025" y="1734550"/>
            <a:ext cx="4261574" cy="2560875"/>
          </a:xfrm>
          <a:prstGeom prst="rect">
            <a:avLst/>
          </a:prstGeom>
          <a:noFill/>
          <a:ln>
            <a:noFill/>
          </a:ln>
        </p:spPr>
      </p:pic>
      <p:pic>
        <p:nvPicPr>
          <p:cNvPr id="163" name="Google Shape;163;p10"/>
          <p:cNvPicPr preferRelativeResize="0"/>
          <p:nvPr/>
        </p:nvPicPr>
        <p:blipFill rotWithShape="1">
          <a:blip r:embed="rId5">
            <a:alphaModFix/>
          </a:blip>
          <a:srcRect b="0" l="0" r="0" t="0"/>
          <a:stretch/>
        </p:blipFill>
        <p:spPr>
          <a:xfrm>
            <a:off x="4523125" y="1780075"/>
            <a:ext cx="3979350" cy="2515350"/>
          </a:xfrm>
          <a:prstGeom prst="rect">
            <a:avLst/>
          </a:prstGeom>
          <a:noFill/>
          <a:ln>
            <a:noFill/>
          </a:ln>
        </p:spPr>
      </p:pic>
      <p:pic>
        <p:nvPicPr>
          <p:cNvPr id="164" name="Google Shape;164;p10"/>
          <p:cNvPicPr preferRelativeResize="0"/>
          <p:nvPr/>
        </p:nvPicPr>
        <p:blipFill rotWithShape="1">
          <a:blip r:embed="rId6">
            <a:alphaModFix/>
          </a:blip>
          <a:srcRect b="0" l="0" r="0" t="0"/>
          <a:stretch/>
        </p:blipFill>
        <p:spPr>
          <a:xfrm>
            <a:off x="651925" y="4295425"/>
            <a:ext cx="3767675" cy="2416775"/>
          </a:xfrm>
          <a:prstGeom prst="rect">
            <a:avLst/>
          </a:prstGeom>
          <a:noFill/>
          <a:ln>
            <a:noFill/>
          </a:ln>
        </p:spPr>
      </p:pic>
      <p:pic>
        <p:nvPicPr>
          <p:cNvPr id="165" name="Google Shape;165;p10"/>
          <p:cNvPicPr preferRelativeResize="0"/>
          <p:nvPr/>
        </p:nvPicPr>
        <p:blipFill rotWithShape="1">
          <a:blip r:embed="rId7">
            <a:alphaModFix/>
          </a:blip>
          <a:srcRect b="0" l="0" r="0" t="0"/>
          <a:stretch/>
        </p:blipFill>
        <p:spPr>
          <a:xfrm>
            <a:off x="8599600" y="1734550"/>
            <a:ext cx="3427975" cy="2560875"/>
          </a:xfrm>
          <a:prstGeom prst="rect">
            <a:avLst/>
          </a:prstGeom>
          <a:noFill/>
          <a:ln>
            <a:noFill/>
          </a:ln>
        </p:spPr>
      </p:pic>
      <p:pic>
        <p:nvPicPr>
          <p:cNvPr id="166" name="Google Shape;166;p10"/>
          <p:cNvPicPr preferRelativeResize="0"/>
          <p:nvPr/>
        </p:nvPicPr>
        <p:blipFill rotWithShape="1">
          <a:blip r:embed="rId8">
            <a:alphaModFix/>
          </a:blip>
          <a:srcRect b="0" l="0" r="0" t="0"/>
          <a:stretch/>
        </p:blipFill>
        <p:spPr>
          <a:xfrm>
            <a:off x="4523125" y="4295425"/>
            <a:ext cx="3931251" cy="2416775"/>
          </a:xfrm>
          <a:prstGeom prst="rect">
            <a:avLst/>
          </a:prstGeom>
          <a:noFill/>
          <a:ln>
            <a:noFill/>
          </a:ln>
        </p:spPr>
      </p:pic>
      <p:sp>
        <p:nvSpPr>
          <p:cNvPr id="167" name="Google Shape;167;p10"/>
          <p:cNvSpPr txBox="1"/>
          <p:nvPr/>
        </p:nvSpPr>
        <p:spPr>
          <a:xfrm>
            <a:off x="8676550" y="4333961"/>
            <a:ext cx="3428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By these charts, we can take an idea about the demand for bikes at a particular instant like here we have Function Day which shows that we have negligible demands during No functioning day.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228601" y="1308713"/>
            <a:ext cx="4169450" cy="251760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8518350" y="1271450"/>
            <a:ext cx="3422549" cy="2517575"/>
          </a:xfrm>
          <a:prstGeom prst="rect">
            <a:avLst/>
          </a:prstGeom>
          <a:noFill/>
          <a:ln>
            <a:noFill/>
          </a:ln>
        </p:spPr>
      </p:pic>
      <p:pic>
        <p:nvPicPr>
          <p:cNvPr id="175" name="Google Shape;175;p11"/>
          <p:cNvPicPr preferRelativeResize="0"/>
          <p:nvPr/>
        </p:nvPicPr>
        <p:blipFill rotWithShape="1">
          <a:blip r:embed="rId5">
            <a:alphaModFix/>
          </a:blip>
          <a:srcRect b="0" l="0" r="0" t="0"/>
          <a:stretch/>
        </p:blipFill>
        <p:spPr>
          <a:xfrm>
            <a:off x="4511325" y="1346000"/>
            <a:ext cx="4007025" cy="2304400"/>
          </a:xfrm>
          <a:prstGeom prst="rect">
            <a:avLst/>
          </a:prstGeom>
          <a:noFill/>
          <a:ln>
            <a:noFill/>
          </a:ln>
        </p:spPr>
      </p:pic>
      <p:pic>
        <p:nvPicPr>
          <p:cNvPr id="176" name="Google Shape;176;p11"/>
          <p:cNvPicPr preferRelativeResize="0"/>
          <p:nvPr/>
        </p:nvPicPr>
        <p:blipFill rotWithShape="1">
          <a:blip r:embed="rId6">
            <a:alphaModFix/>
          </a:blip>
          <a:srcRect b="0" l="0" r="0" t="0"/>
          <a:stretch/>
        </p:blipFill>
        <p:spPr>
          <a:xfrm>
            <a:off x="4507000" y="4165325"/>
            <a:ext cx="4007024" cy="2599550"/>
          </a:xfrm>
          <a:prstGeom prst="rect">
            <a:avLst/>
          </a:prstGeom>
          <a:noFill/>
          <a:ln>
            <a:noFill/>
          </a:ln>
        </p:spPr>
      </p:pic>
      <p:pic>
        <p:nvPicPr>
          <p:cNvPr id="177" name="Google Shape;177;p11"/>
          <p:cNvPicPr preferRelativeResize="0"/>
          <p:nvPr/>
        </p:nvPicPr>
        <p:blipFill rotWithShape="1">
          <a:blip r:embed="rId7">
            <a:alphaModFix/>
          </a:blip>
          <a:srcRect b="0" l="0" r="0" t="0"/>
          <a:stretch/>
        </p:blipFill>
        <p:spPr>
          <a:xfrm>
            <a:off x="228600" y="4165325"/>
            <a:ext cx="4169450" cy="2599550"/>
          </a:xfrm>
          <a:prstGeom prst="rect">
            <a:avLst/>
          </a:prstGeom>
          <a:noFill/>
          <a:ln>
            <a:noFill/>
          </a:ln>
        </p:spPr>
      </p:pic>
      <p:sp>
        <p:nvSpPr>
          <p:cNvPr id="178" name="Google Shape;178;p11"/>
          <p:cNvSpPr txBox="1"/>
          <p:nvPr/>
        </p:nvSpPr>
        <p:spPr>
          <a:xfrm>
            <a:off x="228600" y="330200"/>
            <a:ext cx="11712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relations:</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9" name="Google Shape;179;p11"/>
          <p:cNvSpPr txBox="1"/>
          <p:nvPr/>
        </p:nvSpPr>
        <p:spPr>
          <a:xfrm>
            <a:off x="8514025" y="4224875"/>
            <a:ext cx="34227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IN" sz="2000" u="none" cap="none" strike="noStrike">
                <a:solidFill>
                  <a:srgbClr val="000000"/>
                </a:solidFill>
                <a:latin typeface="Lato"/>
                <a:ea typeface="Lato"/>
                <a:cs typeface="Lato"/>
                <a:sym typeface="Lato"/>
              </a:rPr>
              <a:t>Some more charts show the relation.</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185" name="Google Shape;185;p12"/>
          <p:cNvSpPr txBox="1"/>
          <p:nvPr/>
        </p:nvSpPr>
        <p:spPr>
          <a:xfrm>
            <a:off x="129825" y="570225"/>
            <a:ext cx="11303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Chart shows the mean and median of each numeric values:</a:t>
            </a:r>
            <a:endParaRPr b="1" i="0" sz="4000" u="none" cap="none" strike="noStrike">
              <a:solidFill>
                <a:srgbClr val="000000"/>
              </a:solidFill>
              <a:latin typeface="Times New Roman"/>
              <a:ea typeface="Times New Roman"/>
              <a:cs typeface="Times New Roman"/>
              <a:sym typeface="Times New Roman"/>
            </a:endParaRPr>
          </a:p>
        </p:txBody>
      </p:sp>
      <p:pic>
        <p:nvPicPr>
          <p:cNvPr id="186" name="Google Shape;186;p12"/>
          <p:cNvPicPr preferRelativeResize="0"/>
          <p:nvPr/>
        </p:nvPicPr>
        <p:blipFill rotWithShape="1">
          <a:blip r:embed="rId4">
            <a:alphaModFix/>
          </a:blip>
          <a:srcRect b="0" l="0" r="0" t="0"/>
          <a:stretch/>
        </p:blipFill>
        <p:spPr>
          <a:xfrm>
            <a:off x="0" y="1893825"/>
            <a:ext cx="4546600" cy="2619425"/>
          </a:xfrm>
          <a:prstGeom prst="rect">
            <a:avLst/>
          </a:prstGeom>
          <a:noFill/>
          <a:ln>
            <a:noFill/>
          </a:ln>
        </p:spPr>
      </p:pic>
      <p:pic>
        <p:nvPicPr>
          <p:cNvPr id="187" name="Google Shape;187;p12"/>
          <p:cNvPicPr preferRelativeResize="0"/>
          <p:nvPr/>
        </p:nvPicPr>
        <p:blipFill rotWithShape="1">
          <a:blip r:embed="rId5">
            <a:alphaModFix/>
          </a:blip>
          <a:srcRect b="0" l="0" r="0" t="0"/>
          <a:stretch/>
        </p:blipFill>
        <p:spPr>
          <a:xfrm>
            <a:off x="4565975" y="1886525"/>
            <a:ext cx="4129300" cy="2619425"/>
          </a:xfrm>
          <a:prstGeom prst="rect">
            <a:avLst/>
          </a:prstGeom>
          <a:noFill/>
          <a:ln>
            <a:noFill/>
          </a:ln>
        </p:spPr>
      </p:pic>
      <p:pic>
        <p:nvPicPr>
          <p:cNvPr id="188" name="Google Shape;188;p12"/>
          <p:cNvPicPr preferRelativeResize="0"/>
          <p:nvPr/>
        </p:nvPicPr>
        <p:blipFill rotWithShape="1">
          <a:blip r:embed="rId6">
            <a:alphaModFix/>
          </a:blip>
          <a:srcRect b="0" l="0" r="0" t="0"/>
          <a:stretch/>
        </p:blipFill>
        <p:spPr>
          <a:xfrm>
            <a:off x="4565975" y="4712300"/>
            <a:ext cx="4129300" cy="1996125"/>
          </a:xfrm>
          <a:prstGeom prst="rect">
            <a:avLst/>
          </a:prstGeom>
          <a:noFill/>
          <a:ln>
            <a:noFill/>
          </a:ln>
        </p:spPr>
      </p:pic>
      <p:pic>
        <p:nvPicPr>
          <p:cNvPr id="189" name="Google Shape;189;p12"/>
          <p:cNvPicPr preferRelativeResize="0"/>
          <p:nvPr/>
        </p:nvPicPr>
        <p:blipFill rotWithShape="1">
          <a:blip r:embed="rId7">
            <a:alphaModFix/>
          </a:blip>
          <a:srcRect b="0" l="0" r="0" t="0"/>
          <a:stretch/>
        </p:blipFill>
        <p:spPr>
          <a:xfrm>
            <a:off x="129825" y="4513250"/>
            <a:ext cx="4416775" cy="2344750"/>
          </a:xfrm>
          <a:prstGeom prst="rect">
            <a:avLst/>
          </a:prstGeom>
          <a:noFill/>
          <a:ln>
            <a:noFill/>
          </a:ln>
        </p:spPr>
      </p:pic>
      <p:sp>
        <p:nvSpPr>
          <p:cNvPr id="190" name="Google Shape;190;p12"/>
          <p:cNvSpPr txBox="1"/>
          <p:nvPr/>
        </p:nvSpPr>
        <p:spPr>
          <a:xfrm>
            <a:off x="8714650" y="2150550"/>
            <a:ext cx="3525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 mean value is the average value of a particular category and the median value is the half quartile or middle value by which half values are up and half values are down here mean is represented by </a:t>
            </a:r>
            <a:r>
              <a:rPr b="1" i="0" lang="en-IN" sz="2000" u="none" cap="none" strike="noStrike">
                <a:solidFill>
                  <a:srgbClr val="000000"/>
                </a:solidFill>
                <a:latin typeface="Lato"/>
                <a:ea typeface="Lato"/>
                <a:cs typeface="Lato"/>
                <a:sym typeface="Lato"/>
              </a:rPr>
              <a:t>magenta</a:t>
            </a:r>
            <a:r>
              <a:rPr b="0" i="0" lang="en-IN" sz="2000" u="none" cap="none" strike="noStrike">
                <a:solidFill>
                  <a:srgbClr val="000000"/>
                </a:solidFill>
                <a:latin typeface="Lato"/>
                <a:ea typeface="Lato"/>
                <a:cs typeface="Lato"/>
                <a:sym typeface="Lato"/>
              </a:rPr>
              <a:t> color and the median by </a:t>
            </a:r>
            <a:r>
              <a:rPr b="1" i="0" lang="en-IN" sz="2000" u="none" cap="none" strike="noStrike">
                <a:solidFill>
                  <a:srgbClr val="000000"/>
                </a:solidFill>
                <a:latin typeface="Lato"/>
                <a:ea typeface="Lato"/>
                <a:cs typeface="Lato"/>
                <a:sym typeface="Lato"/>
              </a:rPr>
              <a:t>cyan</a:t>
            </a:r>
            <a:r>
              <a:rPr b="0" i="0" lang="en-IN" sz="2000" u="none" cap="none" strike="noStrike">
                <a:solidFill>
                  <a:srgbClr val="000000"/>
                </a:solidFill>
                <a:latin typeface="Lato"/>
                <a:ea typeface="Lato"/>
                <a:cs typeface="Lato"/>
                <a:sym typeface="Lato"/>
              </a:rPr>
              <a:t> color like Rented Bike Count generally bikes are rented between 0 to 1000.</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3"/>
          <p:cNvPicPr preferRelativeResize="0"/>
          <p:nvPr/>
        </p:nvPicPr>
        <p:blipFill rotWithShape="1">
          <a:blip r:embed="rId3">
            <a:alphaModFix/>
          </a:blip>
          <a:srcRect b="0" l="0" r="0" t="0"/>
          <a:stretch/>
        </p:blipFill>
        <p:spPr>
          <a:xfrm>
            <a:off x="299150" y="1199425"/>
            <a:ext cx="4247450" cy="2545675"/>
          </a:xfrm>
          <a:prstGeom prst="rect">
            <a:avLst/>
          </a:prstGeom>
          <a:noFill/>
          <a:ln>
            <a:noFill/>
          </a:ln>
        </p:spPr>
      </p:pic>
      <p:pic>
        <p:nvPicPr>
          <p:cNvPr id="197" name="Google Shape;197;p13"/>
          <p:cNvPicPr preferRelativeResize="0"/>
          <p:nvPr/>
        </p:nvPicPr>
        <p:blipFill rotWithShape="1">
          <a:blip r:embed="rId4">
            <a:alphaModFix/>
          </a:blip>
          <a:srcRect b="0" l="0" r="0" t="0"/>
          <a:stretch/>
        </p:blipFill>
        <p:spPr>
          <a:xfrm>
            <a:off x="4546600" y="1199425"/>
            <a:ext cx="4021550" cy="2545675"/>
          </a:xfrm>
          <a:prstGeom prst="rect">
            <a:avLst/>
          </a:prstGeom>
          <a:noFill/>
          <a:ln>
            <a:noFill/>
          </a:ln>
        </p:spPr>
      </p:pic>
      <p:pic>
        <p:nvPicPr>
          <p:cNvPr id="198" name="Google Shape;198;p13"/>
          <p:cNvPicPr preferRelativeResize="0"/>
          <p:nvPr/>
        </p:nvPicPr>
        <p:blipFill rotWithShape="1">
          <a:blip r:embed="rId5">
            <a:alphaModFix/>
          </a:blip>
          <a:srcRect b="0" l="0" r="0" t="0"/>
          <a:stretch/>
        </p:blipFill>
        <p:spPr>
          <a:xfrm>
            <a:off x="299150" y="3870375"/>
            <a:ext cx="4247450" cy="2545675"/>
          </a:xfrm>
          <a:prstGeom prst="rect">
            <a:avLst/>
          </a:prstGeom>
          <a:noFill/>
          <a:ln>
            <a:noFill/>
          </a:ln>
        </p:spPr>
      </p:pic>
      <p:pic>
        <p:nvPicPr>
          <p:cNvPr id="199" name="Google Shape;199;p13"/>
          <p:cNvPicPr preferRelativeResize="0"/>
          <p:nvPr/>
        </p:nvPicPr>
        <p:blipFill rotWithShape="1">
          <a:blip r:embed="rId6">
            <a:alphaModFix/>
          </a:blip>
          <a:srcRect b="0" l="0" r="0" t="0"/>
          <a:stretch/>
        </p:blipFill>
        <p:spPr>
          <a:xfrm>
            <a:off x="4546600" y="3870375"/>
            <a:ext cx="3932775" cy="2545675"/>
          </a:xfrm>
          <a:prstGeom prst="rect">
            <a:avLst/>
          </a:prstGeom>
          <a:noFill/>
          <a:ln>
            <a:noFill/>
          </a:ln>
        </p:spPr>
      </p:pic>
      <p:sp>
        <p:nvSpPr>
          <p:cNvPr id="200" name="Google Shape;200;p13"/>
          <p:cNvSpPr txBox="1"/>
          <p:nvPr/>
        </p:nvSpPr>
        <p:spPr>
          <a:xfrm>
            <a:off x="299150" y="273750"/>
            <a:ext cx="11782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the mean and median values:</a:t>
            </a:r>
            <a:endParaRPr b="0" i="0" sz="4000" u="none" cap="none" strike="noStrike">
              <a:solidFill>
                <a:srgbClr val="000000"/>
              </a:solidFill>
              <a:latin typeface="Times New Roman"/>
              <a:ea typeface="Times New Roman"/>
              <a:cs typeface="Times New Roman"/>
              <a:sym typeface="Times New Roman"/>
            </a:endParaRPr>
          </a:p>
        </p:txBody>
      </p:sp>
      <p:sp>
        <p:nvSpPr>
          <p:cNvPr id="201" name="Google Shape;201;p13"/>
          <p:cNvSpPr txBox="1"/>
          <p:nvPr/>
        </p:nvSpPr>
        <p:spPr>
          <a:xfrm>
            <a:off x="8568150" y="1416750"/>
            <a:ext cx="365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
        <p:nvSpPr>
          <p:cNvPr id="202" name="Google Shape;202;p13"/>
          <p:cNvSpPr txBox="1"/>
          <p:nvPr/>
        </p:nvSpPr>
        <p:spPr>
          <a:xfrm>
            <a:off x="8479375" y="1416750"/>
            <a:ext cx="3733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Some more charts show the mean and median value.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381400" y="2450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Peak Month and Hour:-</a:t>
            </a:r>
            <a:endParaRPr b="0" i="0" sz="4000" u="none" cap="none" strike="noStrike">
              <a:solidFill>
                <a:srgbClr val="000000"/>
              </a:solidFill>
              <a:latin typeface="Times New Roman"/>
              <a:ea typeface="Times New Roman"/>
              <a:cs typeface="Times New Roman"/>
              <a:sym typeface="Times New Roman"/>
            </a:endParaRPr>
          </a:p>
        </p:txBody>
      </p:sp>
      <p:pic>
        <p:nvPicPr>
          <p:cNvPr id="209" name="Google Shape;209;p14"/>
          <p:cNvPicPr preferRelativeResize="0"/>
          <p:nvPr/>
        </p:nvPicPr>
        <p:blipFill rotWithShape="1">
          <a:blip r:embed="rId3">
            <a:alphaModFix/>
          </a:blip>
          <a:srcRect b="0" l="0" r="0" t="0"/>
          <a:stretch/>
        </p:blipFill>
        <p:spPr>
          <a:xfrm>
            <a:off x="152400" y="1197800"/>
            <a:ext cx="5686425" cy="4333875"/>
          </a:xfrm>
          <a:prstGeom prst="rect">
            <a:avLst/>
          </a:prstGeom>
          <a:noFill/>
          <a:ln>
            <a:noFill/>
          </a:ln>
        </p:spPr>
      </p:pic>
      <p:pic>
        <p:nvPicPr>
          <p:cNvPr id="210" name="Google Shape;210;p14"/>
          <p:cNvPicPr preferRelativeResize="0"/>
          <p:nvPr/>
        </p:nvPicPr>
        <p:blipFill rotWithShape="1">
          <a:blip r:embed="rId4">
            <a:alphaModFix/>
          </a:blip>
          <a:srcRect b="0" l="0" r="0" t="0"/>
          <a:stretch/>
        </p:blipFill>
        <p:spPr>
          <a:xfrm>
            <a:off x="5991225" y="1197800"/>
            <a:ext cx="6048375" cy="4333874"/>
          </a:xfrm>
          <a:prstGeom prst="rect">
            <a:avLst/>
          </a:prstGeom>
          <a:noFill/>
          <a:ln>
            <a:noFill/>
          </a:ln>
        </p:spPr>
      </p:pic>
      <p:sp>
        <p:nvSpPr>
          <p:cNvPr id="211" name="Google Shape;211;p14"/>
          <p:cNvSpPr txBox="1"/>
          <p:nvPr/>
        </p:nvSpPr>
        <p:spPr>
          <a:xfrm>
            <a:off x="261000" y="5777075"/>
            <a:ext cx="1167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showing the month which have highest demand and hour that at which hour the bike demand is maximum.</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17" name="Google Shape;217;p15"/>
          <p:cNvSpPr txBox="1"/>
          <p:nvPr/>
        </p:nvSpPr>
        <p:spPr>
          <a:xfrm>
            <a:off x="633663" y="48164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008000"/>
                </a:solidFill>
                <a:latin typeface="Times New Roman"/>
                <a:ea typeface="Times New Roman"/>
                <a:cs typeface="Times New Roman"/>
                <a:sym typeface="Times New Roman"/>
              </a:rPr>
              <a:t>Model Fitting </a:t>
            </a:r>
            <a:r>
              <a:rPr b="1" i="0" lang="en-IN" sz="4000" u="none" cap="none" strike="noStrike">
                <a:solidFill>
                  <a:srgbClr val="000000"/>
                </a:solidFill>
                <a:latin typeface="Times New Roman"/>
                <a:ea typeface="Times New Roman"/>
                <a:cs typeface="Times New Roman"/>
                <a:sym typeface="Times New Roman"/>
              </a:rPr>
              <a:t>:-</a:t>
            </a:r>
            <a:endParaRPr b="0" i="0" sz="4000" u="none" cap="none" strike="noStrike">
              <a:solidFill>
                <a:srgbClr val="008000"/>
              </a:solidFill>
              <a:latin typeface="Times New Roman"/>
              <a:ea typeface="Times New Roman"/>
              <a:cs typeface="Times New Roman"/>
              <a:sym typeface="Times New Roman"/>
            </a:endParaRPr>
          </a:p>
        </p:txBody>
      </p:sp>
      <p:sp>
        <p:nvSpPr>
          <p:cNvPr id="218" name="Google Shape;218;p15"/>
          <p:cNvSpPr txBox="1"/>
          <p:nvPr/>
        </p:nvSpPr>
        <p:spPr>
          <a:xfrm>
            <a:off x="229850" y="1230150"/>
            <a:ext cx="71814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Model fitting is basically the implementation of testing and training data into different-different algorithms.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Here we use 6 algorithms for finding the accuracy of the result.</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Linear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Lasso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Ridge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Elastic Net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Decision Tree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Random Forest Regression Algorithm</a:t>
            </a:r>
            <a:endParaRPr b="0" i="0" sz="2000" u="none" cap="none" strike="noStrike">
              <a:solidFill>
                <a:srgbClr val="000000"/>
              </a:solidFill>
              <a:latin typeface="Lato"/>
              <a:ea typeface="Lato"/>
              <a:cs typeface="Lato"/>
              <a:sym typeface="Lato"/>
            </a:endParaRPr>
          </a:p>
        </p:txBody>
      </p:sp>
      <p:pic>
        <p:nvPicPr>
          <p:cNvPr id="219" name="Google Shape;219;p15"/>
          <p:cNvPicPr preferRelativeResize="0"/>
          <p:nvPr/>
        </p:nvPicPr>
        <p:blipFill rotWithShape="1">
          <a:blip r:embed="rId4">
            <a:alphaModFix/>
          </a:blip>
          <a:srcRect b="0" l="0" r="0" t="0"/>
          <a:stretch/>
        </p:blipFill>
        <p:spPr>
          <a:xfrm>
            <a:off x="7552275" y="747225"/>
            <a:ext cx="4469901" cy="5862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nvSpPr>
        <p:spPr>
          <a:xfrm>
            <a:off x="115700" y="1326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Linear Regressor :-</a:t>
            </a:r>
            <a:endParaRPr b="0" i="0" sz="4400" u="none" cap="none" strike="noStrike">
              <a:solidFill>
                <a:srgbClr val="000000"/>
              </a:solidFill>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b="0" l="0" r="0" t="0"/>
          <a:stretch/>
        </p:blipFill>
        <p:spPr>
          <a:xfrm>
            <a:off x="115700" y="1085425"/>
            <a:ext cx="5553075" cy="5499775"/>
          </a:xfrm>
          <a:prstGeom prst="rect">
            <a:avLst/>
          </a:prstGeom>
          <a:noFill/>
          <a:ln>
            <a:noFill/>
          </a:ln>
        </p:spPr>
      </p:pic>
      <p:pic>
        <p:nvPicPr>
          <p:cNvPr id="227" name="Google Shape;227;p16"/>
          <p:cNvPicPr preferRelativeResize="0"/>
          <p:nvPr/>
        </p:nvPicPr>
        <p:blipFill rotWithShape="1">
          <a:blip r:embed="rId4">
            <a:alphaModFix/>
          </a:blip>
          <a:srcRect b="0" l="0" r="0" t="0"/>
          <a:stretch/>
        </p:blipFill>
        <p:spPr>
          <a:xfrm>
            <a:off x="5845225" y="1502225"/>
            <a:ext cx="2971800" cy="4451475"/>
          </a:xfrm>
          <a:prstGeom prst="rect">
            <a:avLst/>
          </a:prstGeom>
          <a:noFill/>
          <a:ln>
            <a:noFill/>
          </a:ln>
        </p:spPr>
      </p:pic>
      <p:sp>
        <p:nvSpPr>
          <p:cNvPr id="228" name="Google Shape;228;p16"/>
          <p:cNvSpPr txBox="1"/>
          <p:nvPr/>
        </p:nvSpPr>
        <p:spPr>
          <a:xfrm>
            <a:off x="8817025" y="1502225"/>
            <a:ext cx="3396300" cy="4802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MSE</a:t>
            </a:r>
            <a:r>
              <a:rPr b="0" i="0" lang="en-IN" sz="2000" u="none" cap="none" strike="noStrike">
                <a:solidFill>
                  <a:srgbClr val="000000"/>
                </a:solidFill>
                <a:latin typeface="Lato"/>
                <a:ea typeface="Lato"/>
                <a:cs typeface="Lato"/>
                <a:sym typeface="Lato"/>
              </a:rPr>
              <a:t>=Mean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RMSE</a:t>
            </a:r>
            <a:r>
              <a:rPr b="0" i="0" lang="en-IN" sz="2000" u="none" cap="none" strike="noStrike">
                <a:solidFill>
                  <a:srgbClr val="000000"/>
                </a:solidFill>
                <a:latin typeface="Lato"/>
                <a:ea typeface="Lato"/>
                <a:cs typeface="Lato"/>
                <a:sym typeface="Lato"/>
              </a:rPr>
              <a:t>= Root 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MAE</a:t>
            </a:r>
            <a:r>
              <a:rPr b="0" i="0" lang="en-IN" sz="2000" u="none" cap="none" strike="noStrike">
                <a:solidFill>
                  <a:srgbClr val="000000"/>
                </a:solidFill>
                <a:latin typeface="Lato"/>
                <a:ea typeface="Lato"/>
                <a:cs typeface="Lato"/>
                <a:sym typeface="Lato"/>
              </a:rPr>
              <a:t>= Mean Absolute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Score</a:t>
            </a:r>
            <a:r>
              <a:rPr b="0" i="0" lang="en-IN" sz="2000" u="none" cap="none" strike="noStrike">
                <a:solidFill>
                  <a:srgbClr val="000000"/>
                </a:solidFill>
                <a:latin typeface="Lato"/>
                <a:ea typeface="Lato"/>
                <a:cs typeface="Lato"/>
                <a:sym typeface="Lato"/>
              </a:rPr>
              <a:t>= Variance Proportion</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Adjusted</a:t>
            </a:r>
            <a:r>
              <a:rPr b="0" i="0" lang="en-IN" sz="2000" u="none" cap="none" strike="noStrike">
                <a:solidFill>
                  <a:srgbClr val="000000"/>
                </a:solidFill>
                <a:latin typeface="Lato"/>
                <a:ea typeface="Lato"/>
                <a:cs typeface="Lato"/>
                <a:sym typeface="Lato"/>
              </a:rPr>
              <a:t>=Modified version of R2</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Train</a:t>
            </a:r>
            <a:r>
              <a:rPr b="0" i="0" lang="en-IN" sz="2000" u="none" cap="none" strike="noStrike">
                <a:solidFill>
                  <a:srgbClr val="000000"/>
                </a:solidFill>
                <a:latin typeface="Lato"/>
                <a:ea typeface="Lato"/>
                <a:cs typeface="Lato"/>
                <a:sym typeface="Lato"/>
              </a:rPr>
              <a:t> means training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Test</a:t>
            </a:r>
            <a:r>
              <a:rPr b="0" i="0" lang="en-IN" sz="2000" u="none" cap="none" strike="noStrike">
                <a:solidFill>
                  <a:srgbClr val="000000"/>
                </a:solidFill>
                <a:latin typeface="Lato"/>
                <a:ea typeface="Lato"/>
                <a:cs typeface="Lato"/>
                <a:sym typeface="Lato"/>
              </a:rPr>
              <a:t> means testing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We take 70:30 ratio for splitting purpose.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34" name="Google Shape;234;p17"/>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Lasso </a:t>
            </a:r>
            <a:r>
              <a:rPr b="1" lang="en-IN" sz="4000">
                <a:solidFill>
                  <a:srgbClr val="008000"/>
                </a:solidFill>
                <a:latin typeface="Times New Roman"/>
                <a:ea typeface="Times New Roman"/>
                <a:cs typeface="Times New Roman"/>
                <a:sym typeface="Times New Roman"/>
              </a:rPr>
              <a:t>R</a:t>
            </a:r>
            <a:r>
              <a:rPr b="1" i="0" lang="en-IN" sz="4000" u="none" cap="none" strike="noStrike">
                <a:solidFill>
                  <a:srgbClr val="008000"/>
                </a:solidFill>
                <a:latin typeface="Times New Roman"/>
                <a:ea typeface="Times New Roman"/>
                <a:cs typeface="Times New Roman"/>
                <a:sym typeface="Times New Roman"/>
              </a:rPr>
              <a:t>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35" name="Google Shape;235;p17"/>
          <p:cNvPicPr preferRelativeResize="0"/>
          <p:nvPr/>
        </p:nvPicPr>
        <p:blipFill rotWithShape="1">
          <a:blip r:embed="rId4">
            <a:alphaModFix/>
          </a:blip>
          <a:srcRect b="0" l="0" r="0" t="0"/>
          <a:stretch/>
        </p:blipFill>
        <p:spPr>
          <a:xfrm>
            <a:off x="182200" y="1442425"/>
            <a:ext cx="5086975" cy="5117500"/>
          </a:xfrm>
          <a:prstGeom prst="rect">
            <a:avLst/>
          </a:prstGeom>
          <a:noFill/>
          <a:ln>
            <a:noFill/>
          </a:ln>
        </p:spPr>
      </p:pic>
      <p:pic>
        <p:nvPicPr>
          <p:cNvPr id="236" name="Google Shape;236;p17"/>
          <p:cNvPicPr preferRelativeResize="0"/>
          <p:nvPr/>
        </p:nvPicPr>
        <p:blipFill rotWithShape="1">
          <a:blip r:embed="rId5">
            <a:alphaModFix/>
          </a:blip>
          <a:srcRect b="0" l="0" r="0" t="0"/>
          <a:stretch/>
        </p:blipFill>
        <p:spPr>
          <a:xfrm>
            <a:off x="5444300" y="1760598"/>
            <a:ext cx="2914650" cy="4243625"/>
          </a:xfrm>
          <a:prstGeom prst="rect">
            <a:avLst/>
          </a:prstGeom>
          <a:noFill/>
          <a:ln>
            <a:noFill/>
          </a:ln>
        </p:spPr>
      </p:pic>
      <p:sp>
        <p:nvSpPr>
          <p:cNvPr id="237" name="Google Shape;237;p17"/>
          <p:cNvSpPr txBox="1"/>
          <p:nvPr/>
        </p:nvSpPr>
        <p:spPr>
          <a:xfrm>
            <a:off x="8534075" y="1760600"/>
            <a:ext cx="3698100" cy="4748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MSE: </a:t>
            </a:r>
            <a:r>
              <a:rPr b="0" i="0" lang="en-IN" sz="2000" u="none" cap="none" strike="noStrike">
                <a:solidFill>
                  <a:srgbClr val="202124"/>
                </a:solidFill>
                <a:highlight>
                  <a:srgbClr val="FFFFFF"/>
                </a:highlight>
                <a:latin typeface="Lato"/>
                <a:ea typeface="Lato"/>
                <a:cs typeface="Lato"/>
                <a:sym typeface="Lato"/>
              </a:rPr>
              <a:t>The Mean Squared Error measures how close a regression line is to a set of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RMSE: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It measures the average difference between values predicted by a model and the actual values.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MAE: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The absolute error is the absolute value of the difference between the forecasted value and the actual value.</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rgbClr val="2021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43" name="Google Shape;243;p18"/>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Ridge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44" name="Google Shape;244;p18"/>
          <p:cNvPicPr preferRelativeResize="0"/>
          <p:nvPr/>
        </p:nvPicPr>
        <p:blipFill rotWithShape="1">
          <a:blip r:embed="rId4">
            <a:alphaModFix/>
          </a:blip>
          <a:srcRect b="0" l="0" r="0" t="0"/>
          <a:stretch/>
        </p:blipFill>
        <p:spPr>
          <a:xfrm>
            <a:off x="293500" y="1430629"/>
            <a:ext cx="4395526" cy="5116675"/>
          </a:xfrm>
          <a:prstGeom prst="rect">
            <a:avLst/>
          </a:prstGeom>
          <a:noFill/>
          <a:ln>
            <a:noFill/>
          </a:ln>
        </p:spPr>
      </p:pic>
      <p:pic>
        <p:nvPicPr>
          <p:cNvPr id="245" name="Google Shape;245;p18"/>
          <p:cNvPicPr preferRelativeResize="0"/>
          <p:nvPr/>
        </p:nvPicPr>
        <p:blipFill rotWithShape="1">
          <a:blip r:embed="rId5">
            <a:alphaModFix/>
          </a:blip>
          <a:srcRect b="0" l="0" r="0" t="0"/>
          <a:stretch/>
        </p:blipFill>
        <p:spPr>
          <a:xfrm>
            <a:off x="4689025" y="1697450"/>
            <a:ext cx="3499375" cy="4268875"/>
          </a:xfrm>
          <a:prstGeom prst="rect">
            <a:avLst/>
          </a:prstGeom>
          <a:noFill/>
          <a:ln>
            <a:noFill/>
          </a:ln>
        </p:spPr>
      </p:pic>
      <p:sp>
        <p:nvSpPr>
          <p:cNvPr id="246" name="Google Shape;246;p18"/>
          <p:cNvSpPr txBox="1"/>
          <p:nvPr/>
        </p:nvSpPr>
        <p:spPr>
          <a:xfrm>
            <a:off x="8755000" y="1697450"/>
            <a:ext cx="3789000" cy="3570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R2:</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R2 is coefficient of determination is a statistical measure of how well the regression predictions approximate the real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040C28"/>
                </a:solidFill>
                <a:latin typeface="Lato"/>
                <a:ea typeface="Lato"/>
                <a:cs typeface="Lato"/>
                <a:sym typeface="Lato"/>
              </a:rPr>
              <a:t>R2 Adjusted:</a:t>
            </a:r>
            <a:r>
              <a:rPr lang="en-IN" sz="2000">
                <a:solidFill>
                  <a:srgbClr val="040C28"/>
                </a:solidFill>
                <a:latin typeface="Lato"/>
                <a:ea typeface="Lato"/>
                <a:cs typeface="Lato"/>
                <a:sym typeface="Lato"/>
              </a:rPr>
              <a:t> </a:t>
            </a:r>
            <a:r>
              <a:rPr b="0" i="0" lang="en-IN" sz="2000" u="none" cap="none" strike="noStrike">
                <a:solidFill>
                  <a:srgbClr val="040C28"/>
                </a:solidFill>
                <a:latin typeface="Lato"/>
                <a:ea typeface="Lato"/>
                <a:cs typeface="Lato"/>
                <a:sym typeface="Lato"/>
              </a:rPr>
              <a:t>A modified version of R-squared that has been adjusted for the number of predictors in the model</a:t>
            </a:r>
            <a:r>
              <a:rPr b="0" i="0" lang="en-IN" sz="2000" u="none" cap="none" strike="noStrike">
                <a:solidFill>
                  <a:srgbClr val="202124"/>
                </a:solidFill>
                <a:highlight>
                  <a:srgbClr val="FFFFFF"/>
                </a:highlight>
                <a:latin typeface="Lato"/>
                <a:ea typeface="Lato"/>
                <a:cs typeface="Lato"/>
                <a:sym typeface="Lato"/>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52" name="Google Shape;252;p19"/>
          <p:cNvSpPr txBox="1"/>
          <p:nvPr/>
        </p:nvSpPr>
        <p:spPr>
          <a:xfrm>
            <a:off x="633663" y="541168"/>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Elastic-Net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53" name="Google Shape;253;p19"/>
          <p:cNvPicPr preferRelativeResize="0"/>
          <p:nvPr/>
        </p:nvPicPr>
        <p:blipFill rotWithShape="1">
          <a:blip r:embed="rId4">
            <a:alphaModFix/>
          </a:blip>
          <a:srcRect b="0" l="0" r="0" t="0"/>
          <a:stretch/>
        </p:blipFill>
        <p:spPr>
          <a:xfrm>
            <a:off x="331400" y="1313150"/>
            <a:ext cx="5101950" cy="5044700"/>
          </a:xfrm>
          <a:prstGeom prst="rect">
            <a:avLst/>
          </a:prstGeom>
          <a:noFill/>
          <a:ln>
            <a:noFill/>
          </a:ln>
        </p:spPr>
      </p:pic>
      <p:pic>
        <p:nvPicPr>
          <p:cNvPr id="254" name="Google Shape;254;p19"/>
          <p:cNvPicPr preferRelativeResize="0"/>
          <p:nvPr/>
        </p:nvPicPr>
        <p:blipFill rotWithShape="1">
          <a:blip r:embed="rId5">
            <a:alphaModFix/>
          </a:blip>
          <a:srcRect b="0" l="0" r="0" t="0"/>
          <a:stretch/>
        </p:blipFill>
        <p:spPr>
          <a:xfrm>
            <a:off x="5760075" y="1553125"/>
            <a:ext cx="3449600" cy="43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174"/>
              <a:buFont typeface="Calibri"/>
              <a:buNone/>
            </a:pPr>
            <a:br>
              <a:rPr b="1" i="0" lang="en-IN" sz="4000" u="none" cap="none" strike="noStrike">
                <a:solidFill>
                  <a:srgbClr val="487870"/>
                </a:solidFill>
                <a:latin typeface="Times New Roman"/>
                <a:ea typeface="Times New Roman"/>
                <a:cs typeface="Times New Roman"/>
                <a:sym typeface="Times New Roman"/>
              </a:rPr>
            </a:br>
            <a:r>
              <a:rPr b="1" i="0" lang="en-IN" sz="4000" u="none" cap="none" strike="noStrike">
                <a:solidFill>
                  <a:srgbClr val="487870"/>
                </a:solidFill>
                <a:latin typeface="Times New Roman"/>
                <a:ea typeface="Times New Roman"/>
                <a:cs typeface="Times New Roman"/>
                <a:sym typeface="Times New Roman"/>
              </a:rPr>
              <a:t>Why rental bike needed and why Analyse it?</a:t>
            </a:r>
            <a:endParaRPr b="0" i="0" sz="4000" u="none" cap="none" strike="noStrike">
              <a:solidFill>
                <a:schemeClr val="dk1"/>
              </a:solidFill>
              <a:latin typeface="Times New Roman"/>
              <a:ea typeface="Times New Roman"/>
              <a:cs typeface="Times New Roman"/>
              <a:sym typeface="Times New Roman"/>
            </a:endParaRPr>
          </a:p>
        </p:txBody>
      </p:sp>
      <p:sp>
        <p:nvSpPr>
          <p:cNvPr id="98" name="Google Shape;98;p2"/>
          <p:cNvSpPr txBox="1"/>
          <p:nvPr/>
        </p:nvSpPr>
        <p:spPr>
          <a:xfrm>
            <a:off x="838200" y="1875501"/>
            <a:ext cx="10515600" cy="46173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rPr b="0" i="0" lang="en-IN" sz="2000" u="none" cap="none" strike="noStrike">
                <a:solidFill>
                  <a:schemeClr val="dk1"/>
                </a:solidFill>
                <a:latin typeface="Lato"/>
                <a:ea typeface="Lato"/>
                <a:cs typeface="Lato"/>
                <a:sym typeface="Lato"/>
              </a:rPr>
              <a:t>Seoul city locals can rent bicycles for a charge and for a set period of time. However, the demand for motorbikes varies according to various variables, and they cannot keep up. Our approach aims to estimate demand for rented bikes at any given time, considering all factors that will assist in regulating the flow of motorbikes. Rental bikes are already available in numerous urban locations to increase transit convenience. It is critical that the rental bikes are accessible and available to the general public at the proper time since this eliminates waiting. Maintaining a consistent supply of rental bikes for the city eventually emerges as a major issue. The ability to estimate the number of bikes needed each hour is essential. We are going to explore the machine learning algorithms which function effectively with the data and the factors that have a significant impact on the demand for rented bikes.</a:t>
            </a:r>
            <a:endParaRPr b="0" i="0" sz="2000" u="none" cap="none" strike="noStrike">
              <a:solidFill>
                <a:schemeClr val="dk1"/>
              </a:solidFill>
              <a:latin typeface="Lato"/>
              <a:ea typeface="Lato"/>
              <a:cs typeface="Lato"/>
              <a:sym typeface="Lato"/>
            </a:endParaRPr>
          </a:p>
        </p:txBody>
      </p:sp>
      <p:pic>
        <p:nvPicPr>
          <p:cNvPr id="99" name="Google Shape;99;p2"/>
          <p:cNvPicPr preferRelativeResize="0"/>
          <p:nvPr/>
        </p:nvPicPr>
        <p:blipFill rotWithShape="1">
          <a:blip r:embed="rId3">
            <a:alphaModFix/>
          </a:blip>
          <a:srcRect b="0" l="0" r="0" t="0"/>
          <a:stretch/>
        </p:blipFill>
        <p:spPr>
          <a:xfrm>
            <a:off x="10074130" y="157162"/>
            <a:ext cx="1955800" cy="41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0"/>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0" name="Google Shape;260;p20"/>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Decision Tree Regressor</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61" name="Google Shape;261;p20"/>
          <p:cNvPicPr preferRelativeResize="0"/>
          <p:nvPr/>
        </p:nvPicPr>
        <p:blipFill rotWithShape="1">
          <a:blip r:embed="rId4">
            <a:alphaModFix/>
          </a:blip>
          <a:srcRect b="0" l="0" r="0" t="0"/>
          <a:stretch/>
        </p:blipFill>
        <p:spPr>
          <a:xfrm>
            <a:off x="135100" y="1278225"/>
            <a:ext cx="5689775" cy="5382750"/>
          </a:xfrm>
          <a:prstGeom prst="rect">
            <a:avLst/>
          </a:prstGeom>
          <a:noFill/>
          <a:ln>
            <a:noFill/>
          </a:ln>
        </p:spPr>
      </p:pic>
      <p:pic>
        <p:nvPicPr>
          <p:cNvPr id="262" name="Google Shape;262;p20"/>
          <p:cNvPicPr preferRelativeResize="0"/>
          <p:nvPr/>
        </p:nvPicPr>
        <p:blipFill rotWithShape="1">
          <a:blip r:embed="rId5">
            <a:alphaModFix/>
          </a:blip>
          <a:srcRect b="0" l="0" r="0" t="0"/>
          <a:stretch/>
        </p:blipFill>
        <p:spPr>
          <a:xfrm>
            <a:off x="6315750" y="1657960"/>
            <a:ext cx="2914650" cy="440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8" name="Google Shape;268;p21"/>
          <p:cNvSpPr txBox="1"/>
          <p:nvPr/>
        </p:nvSpPr>
        <p:spPr>
          <a:xfrm>
            <a:off x="481264" y="481647"/>
            <a:ext cx="11357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Random Forest Regressor with Grid Search Cross-Validation :-</a:t>
            </a:r>
            <a:endParaRPr b="1" i="0" sz="4000" u="none" cap="none" strike="noStrike">
              <a:solidFill>
                <a:srgbClr val="008000"/>
              </a:solidFill>
              <a:latin typeface="Times New Roman"/>
              <a:ea typeface="Times New Roman"/>
              <a:cs typeface="Times New Roman"/>
              <a:sym typeface="Times New Roman"/>
            </a:endParaRPr>
          </a:p>
        </p:txBody>
      </p:sp>
      <p:pic>
        <p:nvPicPr>
          <p:cNvPr id="269" name="Google Shape;269;p21"/>
          <p:cNvPicPr preferRelativeResize="0"/>
          <p:nvPr/>
        </p:nvPicPr>
        <p:blipFill rotWithShape="1">
          <a:blip r:embed="rId4">
            <a:alphaModFix/>
          </a:blip>
          <a:srcRect b="0" l="0" r="0" t="0"/>
          <a:stretch/>
        </p:blipFill>
        <p:spPr>
          <a:xfrm>
            <a:off x="109850" y="1919775"/>
            <a:ext cx="5614000" cy="4741200"/>
          </a:xfrm>
          <a:prstGeom prst="rect">
            <a:avLst/>
          </a:prstGeom>
          <a:noFill/>
          <a:ln>
            <a:noFill/>
          </a:ln>
        </p:spPr>
      </p:pic>
      <p:pic>
        <p:nvPicPr>
          <p:cNvPr id="270" name="Google Shape;270;p21"/>
          <p:cNvPicPr preferRelativeResize="0"/>
          <p:nvPr/>
        </p:nvPicPr>
        <p:blipFill rotWithShape="1">
          <a:blip r:embed="rId5">
            <a:alphaModFix/>
          </a:blip>
          <a:srcRect b="0" l="0" r="0" t="0"/>
          <a:stretch/>
        </p:blipFill>
        <p:spPr>
          <a:xfrm>
            <a:off x="6075800" y="1919775"/>
            <a:ext cx="3272800" cy="42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76" name="Google Shape;276;p22"/>
          <p:cNvSpPr txBox="1"/>
          <p:nvPr/>
        </p:nvSpPr>
        <p:spPr>
          <a:xfrm>
            <a:off x="481264" y="684546"/>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Visualize all the Regression R2 values :-</a:t>
            </a:r>
            <a:endParaRPr b="1" i="0" sz="4000" u="none" cap="none" strike="noStrike">
              <a:solidFill>
                <a:srgbClr val="008000"/>
              </a:solidFill>
              <a:latin typeface="Times New Roman"/>
              <a:ea typeface="Times New Roman"/>
              <a:cs typeface="Times New Roman"/>
              <a:sym typeface="Times New Roman"/>
            </a:endParaRPr>
          </a:p>
        </p:txBody>
      </p:sp>
      <p:pic>
        <p:nvPicPr>
          <p:cNvPr id="277" name="Google Shape;277;p22"/>
          <p:cNvPicPr preferRelativeResize="0"/>
          <p:nvPr/>
        </p:nvPicPr>
        <p:blipFill rotWithShape="1">
          <a:blip r:embed="rId4">
            <a:alphaModFix/>
          </a:blip>
          <a:srcRect b="0" l="0" r="0" t="0"/>
          <a:stretch/>
        </p:blipFill>
        <p:spPr>
          <a:xfrm>
            <a:off x="223825" y="1696700"/>
            <a:ext cx="11744325" cy="3925174"/>
          </a:xfrm>
          <a:prstGeom prst="rect">
            <a:avLst/>
          </a:prstGeom>
          <a:noFill/>
          <a:ln>
            <a:noFill/>
          </a:ln>
        </p:spPr>
      </p:pic>
      <p:sp>
        <p:nvSpPr>
          <p:cNvPr id="278" name="Google Shape;278;p22"/>
          <p:cNvSpPr txBox="1"/>
          <p:nvPr/>
        </p:nvSpPr>
        <p:spPr>
          <a:xfrm>
            <a:off x="764825" y="5847650"/>
            <a:ext cx="1120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Random Forest Regression has the highest accuracy.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nvSpPr>
        <p:spPr>
          <a:xfrm>
            <a:off x="240825" y="2829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1" i="0" sz="4000" u="none" cap="none" strike="noStrike">
              <a:solidFill>
                <a:srgbClr val="000000"/>
              </a:solidFill>
              <a:latin typeface="Times New Roman"/>
              <a:ea typeface="Times New Roman"/>
              <a:cs typeface="Times New Roman"/>
              <a:sym typeface="Times New Roman"/>
            </a:endParaRPr>
          </a:p>
        </p:txBody>
      </p:sp>
      <p:pic>
        <p:nvPicPr>
          <p:cNvPr id="285" name="Google Shape;285;p23"/>
          <p:cNvPicPr preferRelativeResize="0"/>
          <p:nvPr/>
        </p:nvPicPr>
        <p:blipFill rotWithShape="1">
          <a:blip r:embed="rId3">
            <a:alphaModFix/>
          </a:blip>
          <a:srcRect b="0" l="0" r="0" t="0"/>
          <a:stretch/>
        </p:blipFill>
        <p:spPr>
          <a:xfrm>
            <a:off x="240825" y="1222225"/>
            <a:ext cx="5988200" cy="2848800"/>
          </a:xfrm>
          <a:prstGeom prst="rect">
            <a:avLst/>
          </a:prstGeom>
          <a:noFill/>
          <a:ln>
            <a:noFill/>
          </a:ln>
        </p:spPr>
      </p:pic>
      <p:pic>
        <p:nvPicPr>
          <p:cNvPr id="286" name="Google Shape;286;p23"/>
          <p:cNvPicPr preferRelativeResize="0"/>
          <p:nvPr/>
        </p:nvPicPr>
        <p:blipFill rotWithShape="1">
          <a:blip r:embed="rId4">
            <a:alphaModFix/>
          </a:blip>
          <a:srcRect b="0" l="0" r="0" t="0"/>
          <a:stretch/>
        </p:blipFill>
        <p:spPr>
          <a:xfrm>
            <a:off x="6262375" y="1159900"/>
            <a:ext cx="5988200" cy="2848800"/>
          </a:xfrm>
          <a:prstGeom prst="rect">
            <a:avLst/>
          </a:prstGeom>
          <a:noFill/>
          <a:ln>
            <a:noFill/>
          </a:ln>
        </p:spPr>
      </p:pic>
      <p:pic>
        <p:nvPicPr>
          <p:cNvPr id="287" name="Google Shape;287;p23"/>
          <p:cNvPicPr preferRelativeResize="0"/>
          <p:nvPr/>
        </p:nvPicPr>
        <p:blipFill rotWithShape="1">
          <a:blip r:embed="rId5">
            <a:alphaModFix/>
          </a:blip>
          <a:srcRect b="0" l="0" r="0" t="0"/>
          <a:stretch/>
        </p:blipFill>
        <p:spPr>
          <a:xfrm>
            <a:off x="152400" y="4071025"/>
            <a:ext cx="6076625" cy="2634575"/>
          </a:xfrm>
          <a:prstGeom prst="rect">
            <a:avLst/>
          </a:prstGeom>
          <a:noFill/>
          <a:ln>
            <a:noFill/>
          </a:ln>
        </p:spPr>
      </p:pic>
      <p:sp>
        <p:nvSpPr>
          <p:cNvPr id="288" name="Google Shape;288;p23"/>
          <p:cNvSpPr txBox="1"/>
          <p:nvPr/>
        </p:nvSpPr>
        <p:spPr>
          <a:xfrm>
            <a:off x="7441500" y="4337075"/>
            <a:ext cx="4771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 the most important feature find during model fitting in </a:t>
            </a:r>
            <a:r>
              <a:rPr b="1" i="0" lang="en-IN" sz="2000" u="none" cap="none" strike="noStrike">
                <a:solidFill>
                  <a:srgbClr val="000000"/>
                </a:solidFill>
                <a:latin typeface="Lato"/>
                <a:ea typeface="Lato"/>
                <a:cs typeface="Lato"/>
                <a:sym typeface="Lato"/>
              </a:rPr>
              <a:t>Linear</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 Lasso Regression</a:t>
            </a:r>
            <a:r>
              <a:rPr b="0" i="0" lang="en-IN" sz="2000" u="none" cap="none" strike="noStrike">
                <a:solidFill>
                  <a:srgbClr val="000000"/>
                </a:solidFill>
                <a:latin typeface="Lato"/>
                <a:ea typeface="Lato"/>
                <a:cs typeface="Lato"/>
                <a:sym typeface="Lato"/>
              </a:rPr>
              <a:t>, and </a:t>
            </a:r>
            <a:r>
              <a:rPr b="1" i="0" lang="en-IN" sz="2000" u="none" cap="none" strike="noStrike">
                <a:solidFill>
                  <a:srgbClr val="000000"/>
                </a:solidFill>
                <a:latin typeface="Lato"/>
                <a:ea typeface="Lato"/>
                <a:cs typeface="Lato"/>
                <a:sym typeface="Lato"/>
              </a:rPr>
              <a:t>Ridge</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a:t>
            </a:r>
            <a:endParaRPr b="1" i="0" sz="20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nvSpPr>
        <p:spPr>
          <a:xfrm>
            <a:off x="214725" y="239950"/>
            <a:ext cx="4713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0" i="0" sz="1400" u="none" cap="none" strike="noStrike">
              <a:solidFill>
                <a:srgbClr val="000000"/>
              </a:solidFill>
              <a:latin typeface="Arial"/>
              <a:ea typeface="Arial"/>
              <a:cs typeface="Arial"/>
              <a:sym typeface="Arial"/>
            </a:endParaRPr>
          </a:p>
        </p:txBody>
      </p:sp>
      <p:pic>
        <p:nvPicPr>
          <p:cNvPr id="295" name="Google Shape;295;p24"/>
          <p:cNvPicPr preferRelativeResize="0"/>
          <p:nvPr/>
        </p:nvPicPr>
        <p:blipFill rotWithShape="1">
          <a:blip r:embed="rId3">
            <a:alphaModFix/>
          </a:blip>
          <a:srcRect b="0" l="0" r="0" t="0"/>
          <a:stretch/>
        </p:blipFill>
        <p:spPr>
          <a:xfrm>
            <a:off x="152400" y="1192750"/>
            <a:ext cx="5773525" cy="3024950"/>
          </a:xfrm>
          <a:prstGeom prst="rect">
            <a:avLst/>
          </a:prstGeom>
          <a:noFill/>
          <a:ln>
            <a:noFill/>
          </a:ln>
        </p:spPr>
      </p:pic>
      <p:pic>
        <p:nvPicPr>
          <p:cNvPr id="296" name="Google Shape;296;p24"/>
          <p:cNvPicPr preferRelativeResize="0"/>
          <p:nvPr/>
        </p:nvPicPr>
        <p:blipFill rotWithShape="1">
          <a:blip r:embed="rId4">
            <a:alphaModFix/>
          </a:blip>
          <a:srcRect b="0" l="0" r="0" t="0"/>
          <a:stretch/>
        </p:blipFill>
        <p:spPr>
          <a:xfrm>
            <a:off x="5925925" y="1192750"/>
            <a:ext cx="5964175" cy="3141950"/>
          </a:xfrm>
          <a:prstGeom prst="rect">
            <a:avLst/>
          </a:prstGeom>
          <a:noFill/>
          <a:ln>
            <a:noFill/>
          </a:ln>
        </p:spPr>
      </p:pic>
      <p:pic>
        <p:nvPicPr>
          <p:cNvPr id="297" name="Google Shape;297;p24"/>
          <p:cNvPicPr preferRelativeResize="0"/>
          <p:nvPr/>
        </p:nvPicPr>
        <p:blipFill rotWithShape="1">
          <a:blip r:embed="rId4">
            <a:alphaModFix/>
          </a:blip>
          <a:srcRect b="0" l="0" r="0" t="0"/>
          <a:stretch/>
        </p:blipFill>
        <p:spPr>
          <a:xfrm>
            <a:off x="152400" y="4217700"/>
            <a:ext cx="5773525" cy="2487900"/>
          </a:xfrm>
          <a:prstGeom prst="rect">
            <a:avLst/>
          </a:prstGeom>
          <a:noFill/>
          <a:ln>
            <a:noFill/>
          </a:ln>
        </p:spPr>
      </p:pic>
      <p:sp>
        <p:nvSpPr>
          <p:cNvPr id="298" name="Google Shape;298;p24"/>
          <p:cNvSpPr txBox="1"/>
          <p:nvPr/>
        </p:nvSpPr>
        <p:spPr>
          <a:xfrm>
            <a:off x="7731975" y="4564425"/>
            <a:ext cx="4481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Lato"/>
                <a:ea typeface="Lato"/>
                <a:cs typeface="Lato"/>
                <a:sym typeface="Lato"/>
              </a:rPr>
              <a:t>These charts show the most important feature find during model fitting in </a:t>
            </a:r>
            <a:r>
              <a:rPr b="1" i="0" lang="en-IN" sz="2000" u="none" cap="none" strike="noStrike">
                <a:solidFill>
                  <a:schemeClr val="dk1"/>
                </a:solidFill>
                <a:latin typeface="Lato"/>
                <a:ea typeface="Lato"/>
                <a:cs typeface="Lato"/>
                <a:sym typeface="Lato"/>
              </a:rPr>
              <a:t>Elastic Net Regression</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Decision Tree</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 and </a:t>
            </a:r>
            <a:r>
              <a:rPr b="1" i="0" lang="en-IN" sz="2000" u="none" cap="none" strike="noStrike">
                <a:solidFill>
                  <a:schemeClr val="dk1"/>
                </a:solidFill>
                <a:latin typeface="Lato"/>
                <a:ea typeface="Lato"/>
                <a:cs typeface="Lato"/>
                <a:sym typeface="Lato"/>
              </a:rPr>
              <a:t>Random Forest</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a:t>
            </a:r>
            <a:endParaRPr b="0" i="0" sz="2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From these charts </a:t>
            </a:r>
            <a:r>
              <a:rPr b="1" i="0" lang="en-IN" sz="2000" u="none" cap="none" strike="noStrike">
                <a:solidFill>
                  <a:srgbClr val="000000"/>
                </a:solidFill>
                <a:latin typeface="Lato"/>
                <a:ea typeface="Lato"/>
                <a:cs typeface="Lato"/>
                <a:sym typeface="Lato"/>
              </a:rPr>
              <a:t>Day</a:t>
            </a:r>
            <a:r>
              <a:rPr b="0" i="0" lang="en-IN" sz="2000" u="none" cap="none" strike="noStrike">
                <a:solidFill>
                  <a:srgbClr val="000000"/>
                </a:solidFill>
                <a:latin typeface="Lato"/>
                <a:ea typeface="Lato"/>
                <a:cs typeface="Lato"/>
                <a:sym typeface="Lato"/>
              </a:rPr>
              <a:t> is the most important feature.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04" name="Google Shape;304;p25"/>
          <p:cNvSpPr txBox="1"/>
          <p:nvPr/>
        </p:nvSpPr>
        <p:spPr>
          <a:xfrm>
            <a:off x="481264" y="385778"/>
            <a:ext cx="1135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008000"/>
                </a:solidFill>
                <a:latin typeface="Times New Roman"/>
                <a:ea typeface="Times New Roman"/>
                <a:cs typeface="Times New Roman"/>
                <a:sym typeface="Times New Roman"/>
              </a:rPr>
              <a:t>Steps Need to Consider</a:t>
            </a:r>
            <a:r>
              <a:rPr b="1" i="0" lang="en-IN" sz="3600" u="none" cap="none" strike="noStrike">
                <a:solidFill>
                  <a:srgbClr val="008000"/>
                </a:solidFill>
                <a:latin typeface="Times New Roman"/>
                <a:ea typeface="Times New Roman"/>
                <a:cs typeface="Times New Roman"/>
                <a:sym typeface="Times New Roman"/>
              </a:rPr>
              <a:t> :-</a:t>
            </a:r>
            <a:endParaRPr b="1" i="0" sz="3600" u="none" cap="none" strike="noStrike">
              <a:solidFill>
                <a:srgbClr val="008000"/>
              </a:solidFill>
              <a:latin typeface="Times New Roman"/>
              <a:ea typeface="Times New Roman"/>
              <a:cs typeface="Times New Roman"/>
              <a:sym typeface="Times New Roman"/>
            </a:endParaRPr>
          </a:p>
        </p:txBody>
      </p:sp>
      <p:sp>
        <p:nvSpPr>
          <p:cNvPr id="305" name="Google Shape;305;p25"/>
          <p:cNvSpPr txBox="1"/>
          <p:nvPr/>
        </p:nvSpPr>
        <p:spPr>
          <a:xfrm>
            <a:off x="417095" y="1159967"/>
            <a:ext cx="11357700" cy="59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212121"/>
                </a:solidFill>
                <a:latin typeface="Lato"/>
                <a:ea typeface="Lato"/>
                <a:cs typeface="Lato"/>
                <a:sym typeface="Lato"/>
              </a:rPr>
              <a:t>To achieve the business objective, I would suggest the following steps for the client:</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Data Collection and Cleaning</a:t>
            </a:r>
            <a:r>
              <a:rPr b="0" i="0" lang="en-IN" sz="1800" u="none" cap="none" strike="noStrike">
                <a:solidFill>
                  <a:srgbClr val="212121"/>
                </a:solidFill>
                <a:latin typeface="Lato"/>
                <a:ea typeface="Lato"/>
                <a:cs typeface="Lato"/>
                <a:sym typeface="Lato"/>
              </a:rPr>
              <a:t>: The initial stage involves collecting data from a variety of sources, including bike rental providers, weather reports, local events, etc., and cleaning the data by eliminating any duplicates or discrepancies.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Choose Relevant factors:</a:t>
            </a:r>
            <a:r>
              <a:rPr b="0" i="0" lang="en-IN" sz="1800" u="none" cap="none" strike="noStrike">
                <a:solidFill>
                  <a:srgbClr val="212121"/>
                </a:solidFill>
                <a:latin typeface="Lato"/>
                <a:ea typeface="Lato"/>
                <a:cs typeface="Lato"/>
                <a:sym typeface="Lato"/>
              </a:rPr>
              <a:t> Once the data has been cleansed, it is critical to choose relevant factors that might influence demand for bike sharing, such as weather conditions, time of day, day of week, and so on.</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Set up a Predictive Model:</a:t>
            </a:r>
            <a:r>
              <a:rPr b="0" i="0" lang="en-IN" sz="1800" u="none" cap="none" strike="noStrike">
                <a:solidFill>
                  <a:srgbClr val="212121"/>
                </a:solidFill>
                <a:latin typeface="Lato"/>
                <a:ea typeface="Lato"/>
                <a:cs typeface="Lato"/>
                <a:sym typeface="Lato"/>
              </a:rPr>
              <a:t> The customer may then use the appropriate data to create a predictive model that can precisely estimate the demand for bike sharing. For this, a variety of machine learning methods, including decision trees, and linear regression, can be utilized.</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Test and improve the model:</a:t>
            </a:r>
            <a:r>
              <a:rPr b="0" i="0" lang="en-IN" sz="1800" u="none" cap="none" strike="noStrike">
                <a:solidFill>
                  <a:srgbClr val="212121"/>
                </a:solidFill>
                <a:latin typeface="Lato"/>
                <a:ea typeface="Lato"/>
                <a:cs typeface="Lato"/>
                <a:sym typeface="Lato"/>
              </a:rPr>
              <a:t> After creating the model, it is critical to test it on a subset of the data to confirm that it appropriately predicts bike-sharing demand. If the model is underperforming, the client should improve it by changing the features or using a new algorithm.</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Launch and Monitor the Model:</a:t>
            </a:r>
            <a:r>
              <a:rPr b="0" i="0" lang="en-IN" sz="1800" u="none" cap="none" strike="noStrike">
                <a:solidFill>
                  <a:srgbClr val="212121"/>
                </a:solidFill>
                <a:latin typeface="Lato"/>
                <a:ea typeface="Lato"/>
                <a:cs typeface="Lato"/>
                <a:sym typeface="Lato"/>
              </a:rPr>
              <a:t> Once the model has shown to be effective, it may be used to produce real-time predictions. However, it is critical to track the model's performance over time to ensure that it continues to appropriately estimate bike-sharing demand. As new data becomes available, the model may need to be updated on a regular basis.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Take Action on Insights:</a:t>
            </a:r>
            <a:r>
              <a:rPr b="0" i="0" lang="en-IN" sz="1800" u="none" cap="none" strike="noStrike">
                <a:solidFill>
                  <a:srgbClr val="212121"/>
                </a:solidFill>
                <a:latin typeface="Lato"/>
                <a:ea typeface="Lato"/>
                <a:cs typeface="Lato"/>
                <a:sym typeface="Lato"/>
              </a:rPr>
              <a:t> Finally, the customer should take action on the model's outcomes. For example, if the model predicts that there will be a strong demand for bike sharing at specific times or in specific areas, the client may ensure that there will be enough bikes available in those areas to satisfy the demand</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26"/>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11" name="Google Shape;311;p26"/>
          <p:cNvSpPr txBox="1"/>
          <p:nvPr/>
        </p:nvSpPr>
        <p:spPr>
          <a:xfrm>
            <a:off x="481339" y="552255"/>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Conclusion :-</a:t>
            </a:r>
            <a:endParaRPr b="1" i="0" sz="2500" u="none" cap="none" strike="noStrike">
              <a:solidFill>
                <a:srgbClr val="008000"/>
              </a:solidFill>
              <a:latin typeface="Lato"/>
              <a:ea typeface="Lato"/>
              <a:cs typeface="Lato"/>
              <a:sym typeface="Lato"/>
            </a:endParaRPr>
          </a:p>
        </p:txBody>
      </p:sp>
      <p:sp>
        <p:nvSpPr>
          <p:cNvPr id="312" name="Google Shape;312;p26"/>
          <p:cNvSpPr txBox="1"/>
          <p:nvPr/>
        </p:nvSpPr>
        <p:spPr>
          <a:xfrm>
            <a:off x="609600" y="1330875"/>
            <a:ext cx="11101200" cy="4710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The relationship between hour and bike count is random. Anytime is a good time to ride a bike.</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Most frequently, 20 to 85% humidity is required for biking.</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Mostly demand for bikes more when the wind speed is low.</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Although we cannot identify a clear pattern in visibility, we can state that demand for bikes is often highest when visibility is best.</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In areas with strong sun exposure, demand for bikes is often minimal.</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When rainfall is unlikely to occur, people rent bikes.</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Lack of demand for bikes during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demand for bikes is the same in the autumn, summer, and spring, but it is quite low in the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Demand for bikes is highest on "no holiday" days and lowest on "holiday."</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On a 'No function' day, we have very little demand.</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Bicycle demand is typically between 0 and 20.</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sixth month has the biggest demand.</a:t>
            </a:r>
            <a:endParaRPr b="0" i="0" sz="2000" u="none" cap="none" strike="noStrike">
              <a:solidFill>
                <a:srgbClr val="212121"/>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chemeClr val="dk1"/>
                </a:solidFill>
                <a:latin typeface="Lato"/>
                <a:ea typeface="Lato"/>
                <a:cs typeface="Lato"/>
                <a:sym typeface="Lato"/>
              </a:rPr>
              <a:t>18th hour is the peak hour for bike demand</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nvSpPr>
        <p:spPr>
          <a:xfrm>
            <a:off x="313275" y="1185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points:</a:t>
            </a:r>
            <a:endParaRPr b="1" i="0" sz="4000" u="none" cap="none" strike="noStrike">
              <a:solidFill>
                <a:srgbClr val="000000"/>
              </a:solidFill>
              <a:latin typeface="Times New Roman"/>
              <a:ea typeface="Times New Roman"/>
              <a:cs typeface="Times New Roman"/>
              <a:sym typeface="Times New Roman"/>
            </a:endParaRPr>
          </a:p>
        </p:txBody>
      </p:sp>
      <p:sp>
        <p:nvSpPr>
          <p:cNvPr id="319" name="Google Shape;319;p27"/>
          <p:cNvSpPr txBox="1"/>
          <p:nvPr/>
        </p:nvSpPr>
        <p:spPr>
          <a:xfrm>
            <a:off x="0" y="838200"/>
            <a:ext cx="12192000" cy="5923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Day is the feature that has the most influence, while </a:t>
            </a:r>
            <a:r>
              <a:rPr lang="en-IN" sz="2000">
                <a:solidFill>
                  <a:schemeClr val="dk1"/>
                </a:solidFill>
                <a:highlight>
                  <a:srgbClr val="FFFFFE"/>
                </a:highlight>
                <a:latin typeface="Lato"/>
                <a:ea typeface="Lato"/>
                <a:cs typeface="Lato"/>
                <a:sym typeface="Lato"/>
              </a:rPr>
              <a:t>Dew Point</a:t>
            </a:r>
            <a:r>
              <a:rPr b="0" i="0" lang="en-IN" sz="2000" u="none" cap="none" strike="noStrike">
                <a:solidFill>
                  <a:schemeClr val="dk1"/>
                </a:solidFill>
                <a:highlight>
                  <a:srgbClr val="FFFFFE"/>
                </a:highlight>
                <a:latin typeface="Lato"/>
                <a:ea typeface="Lato"/>
                <a:cs typeface="Lato"/>
                <a:sym typeface="Lato"/>
              </a:rPr>
              <a:t> comes in second for Linear and Ridge Regressor.</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For Lasso, Elastic Net, Decision Tree, and Random Forest Regressor, the month is the most significant feature.</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Visualization of Actual vs. Prediction is performed for all 6 models.</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1" i="0" lang="en-IN" sz="2000" u="none" cap="none" strike="noStrike">
                <a:solidFill>
                  <a:schemeClr val="dk1"/>
                </a:solidFill>
                <a:highlight>
                  <a:srgbClr val="FFFFFE"/>
                </a:highlight>
                <a:latin typeface="Lato"/>
                <a:ea typeface="Lato"/>
                <a:cs typeface="Lato"/>
                <a:sym typeface="Lato"/>
              </a:rPr>
              <a:t>R2 Comparisons:</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Linear Regression R2 : 0.9538193994196074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Lasso Regression R2 : 0.9244548788202334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Ridge Regression R2 : 0.9538192431473912</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Elastic Net Regression R2 : 0.8196626252780658</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Decision Tree Regressor R2 : 0.8804737719065344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Regressor R2 : 0.981668168270039</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Regression is the best-performing model with an r2 score of 0.981668168270039.</a:t>
            </a:r>
            <a:endParaRPr b="1"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ElasticNe Regression is the worst-performing model with an r2 score of 0.8196626252780658.</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6" name="Google Shape;326;p28"/>
          <p:cNvPicPr preferRelativeResize="0"/>
          <p:nvPr/>
        </p:nvPicPr>
        <p:blipFill rotWithShape="1">
          <a:blip r:embed="rId4">
            <a:alphaModFix/>
          </a:blip>
          <a:srcRect b="0" l="0" r="0" t="0"/>
          <a:stretch/>
        </p:blipFill>
        <p:spPr>
          <a:xfrm>
            <a:off x="9929221" y="6116002"/>
            <a:ext cx="1955800" cy="41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854242" y="699375"/>
            <a:ext cx="110481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What is Exploratory Data Analysis (EDA) and Machine Learning (ML)?</a:t>
            </a:r>
            <a:endParaRPr b="0" i="0" sz="4000" u="none" cap="none" strike="noStrik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pic>
        <p:nvPicPr>
          <p:cNvPr descr="A Practical Introductory Guide to Exploratory Data Analysis | datos.gob.es" id="106" name="Google Shape;106;p3"/>
          <p:cNvPicPr preferRelativeResize="0"/>
          <p:nvPr/>
        </p:nvPicPr>
        <p:blipFill rotWithShape="1">
          <a:blip r:embed="rId4">
            <a:alphaModFix/>
          </a:blip>
          <a:srcRect b="0" l="0" r="0" t="0"/>
          <a:stretch/>
        </p:blipFill>
        <p:spPr>
          <a:xfrm>
            <a:off x="406005" y="2105696"/>
            <a:ext cx="5400435" cy="4479798"/>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6083375" y="2530513"/>
            <a:ext cx="5013960" cy="3630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753980" y="537227"/>
            <a:ext cx="9352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Data Collection and Understanding on Seoul Bike Dataset :-</a:t>
            </a:r>
            <a:endParaRPr b="0" i="0" sz="4000" u="none" cap="none" strike="noStrike">
              <a:solidFill>
                <a:schemeClr val="dk1"/>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14" name="Google Shape;114;p4"/>
          <p:cNvSpPr txBox="1"/>
          <p:nvPr/>
        </p:nvSpPr>
        <p:spPr>
          <a:xfrm>
            <a:off x="753975" y="1860825"/>
            <a:ext cx="110034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chemeClr val="dk1"/>
                </a:solidFill>
                <a:latin typeface="Lato"/>
                <a:ea typeface="Lato"/>
                <a:cs typeface="Lato"/>
                <a:sym typeface="Lato"/>
              </a:rPr>
              <a:t>The data-set contains the following columns: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Date :</a:t>
            </a:r>
            <a:r>
              <a:rPr b="0" i="0" lang="en-IN" sz="2000" u="none" cap="none" strike="noStrike">
                <a:solidFill>
                  <a:schemeClr val="dk1"/>
                </a:solidFill>
                <a:latin typeface="Lato"/>
                <a:ea typeface="Lato"/>
                <a:cs typeface="Lato"/>
                <a:sym typeface="Lato"/>
              </a:rPr>
              <a:t> Year-Month-Day.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Rented Bike Count : </a:t>
            </a:r>
            <a:r>
              <a:rPr b="0" i="0" lang="en-IN" sz="2000" u="none" cap="none" strike="noStrike">
                <a:solidFill>
                  <a:schemeClr val="dk1"/>
                </a:solidFill>
                <a:latin typeface="Lato"/>
                <a:ea typeface="Lato"/>
                <a:cs typeface="Lato"/>
                <a:sym typeface="Lato"/>
              </a:rPr>
              <a:t>Count of bikes rented at each hour (Target Variable i.e Y variable).</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Hour :</a:t>
            </a:r>
            <a:r>
              <a:rPr b="0" i="0" lang="en-IN" sz="2000" u="none" cap="none" strike="noStrike">
                <a:solidFill>
                  <a:schemeClr val="dk1"/>
                </a:solidFill>
                <a:latin typeface="Lato"/>
                <a:ea typeface="Lato"/>
                <a:cs typeface="Lato"/>
                <a:sym typeface="Lato"/>
              </a:rPr>
              <a:t> Hour of the 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Temperature :</a:t>
            </a:r>
            <a:r>
              <a:rPr b="0" i="0" lang="en-IN" sz="2000" u="none" cap="none" strike="noStrike">
                <a:solidFill>
                  <a:schemeClr val="dk1"/>
                </a:solidFill>
                <a:latin typeface="Lato"/>
                <a:ea typeface="Lato"/>
                <a:cs typeface="Lato"/>
                <a:sym typeface="Lato"/>
              </a:rPr>
              <a:t> Temperature in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Humidity :</a:t>
            </a:r>
            <a:r>
              <a:rPr b="0" i="0" lang="en-IN" sz="2000" u="none" cap="none" strike="noStrike">
                <a:solidFill>
                  <a:schemeClr val="dk1"/>
                </a:solidFill>
                <a:latin typeface="Lato"/>
                <a:ea typeface="Lato"/>
                <a:cs typeface="Lato"/>
                <a:sym typeface="Lato"/>
              </a:rPr>
              <a:t> Humidity in </a:t>
            </a:r>
            <a:r>
              <a:rPr b="0" i="0" lang="en-IN" sz="2000" u="none" cap="none" strike="noStrike">
                <a:solidFill>
                  <a:srgbClr val="333333"/>
                </a:solidFill>
                <a:latin typeface="Lato"/>
                <a:ea typeface="Lato"/>
                <a:cs typeface="Lato"/>
                <a:sym typeface="Lato"/>
              </a:rPr>
              <a:t>Percentage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Wind Speed :</a:t>
            </a:r>
            <a:r>
              <a:rPr b="0" i="0" lang="en-IN" sz="2000" u="none" cap="none" strike="noStrike">
                <a:solidFill>
                  <a:schemeClr val="dk1"/>
                </a:solidFill>
                <a:latin typeface="Lato"/>
                <a:ea typeface="Lato"/>
                <a:cs typeface="Lato"/>
                <a:sym typeface="Lato"/>
              </a:rPr>
              <a:t> m/s.</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Visibility :</a:t>
            </a:r>
            <a:r>
              <a:rPr b="0" i="0" lang="en-IN" sz="2000" u="none" cap="none" strike="noStrike">
                <a:solidFill>
                  <a:schemeClr val="dk1"/>
                </a:solidFill>
                <a:latin typeface="Lato"/>
                <a:ea typeface="Lato"/>
                <a:cs typeface="Lato"/>
                <a:sym typeface="Lato"/>
              </a:rPr>
              <a:t> 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Dew Point Temperature :</a:t>
            </a:r>
            <a:r>
              <a:rPr b="0" i="0" lang="en-IN" sz="2000" u="none" cap="none" strike="noStrike">
                <a:solidFill>
                  <a:schemeClr val="dk1"/>
                </a:solidFill>
                <a:latin typeface="Lato"/>
                <a:ea typeface="Lato"/>
                <a:cs typeface="Lato"/>
                <a:sym typeface="Lato"/>
              </a:rPr>
              <a:t>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Solar Radiation :</a:t>
            </a:r>
            <a:r>
              <a:rPr b="0" i="0" lang="en-IN" sz="2000" u="none" cap="none" strike="noStrike">
                <a:solidFill>
                  <a:schemeClr val="dk1"/>
                </a:solidFill>
                <a:latin typeface="Lato"/>
                <a:ea typeface="Lato"/>
                <a:cs typeface="Lato"/>
                <a:sym typeface="Lato"/>
              </a:rPr>
              <a:t> MJ/m2.</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Rainfall :</a:t>
            </a:r>
            <a:r>
              <a:rPr b="0" i="0" lang="en-IN" sz="2000" u="none" cap="none" strike="noStrike">
                <a:solidFill>
                  <a:schemeClr val="dk1"/>
                </a:solidFill>
                <a:latin typeface="Lato"/>
                <a:ea typeface="Lato"/>
                <a:cs typeface="Lato"/>
                <a:sym typeface="Lato"/>
              </a:rPr>
              <a:t> mm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Snowfall : </a:t>
            </a:r>
            <a:r>
              <a:rPr b="0" i="0" lang="en-IN" sz="2000" u="none" cap="none" strike="noStrike">
                <a:solidFill>
                  <a:schemeClr val="dk1"/>
                </a:solidFill>
                <a:latin typeface="Lato"/>
                <a:ea typeface="Lato"/>
                <a:cs typeface="Lato"/>
                <a:sym typeface="Lato"/>
              </a:rPr>
              <a:t>Cm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Seasons :</a:t>
            </a:r>
            <a:r>
              <a:rPr b="0" i="0" lang="en-IN" sz="2000" u="none" cap="none" strike="noStrike">
                <a:solidFill>
                  <a:schemeClr val="dk1"/>
                </a:solidFill>
                <a:latin typeface="Lato"/>
                <a:ea typeface="Lato"/>
                <a:cs typeface="Lato"/>
                <a:sym typeface="Lato"/>
              </a:rPr>
              <a:t> Winter, Spring, Summer, Autumn.</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Holiday :</a:t>
            </a:r>
            <a:r>
              <a:rPr b="0" i="0" lang="en-IN" sz="2000" u="none" cap="none" strike="noStrike">
                <a:solidFill>
                  <a:schemeClr val="dk1"/>
                </a:solidFill>
                <a:latin typeface="Lato"/>
                <a:ea typeface="Lato"/>
                <a:cs typeface="Lato"/>
                <a:sym typeface="Lato"/>
              </a:rPr>
              <a:t> Holiday/No holiday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Functioning Day :</a:t>
            </a:r>
            <a:r>
              <a:rPr b="0" i="0" lang="en-IN" sz="2000" u="none" cap="none" strike="noStrike">
                <a:solidFill>
                  <a:schemeClr val="dk1"/>
                </a:solidFill>
                <a:latin typeface="Lato"/>
                <a:ea typeface="Lato"/>
                <a:cs typeface="Lato"/>
                <a:sym typeface="Lato"/>
              </a:rPr>
              <a:t> NoFunc(Non Functional Hours), Fun(Functional Hours).</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20" name="Google Shape;120;p5"/>
          <p:cNvSpPr txBox="1"/>
          <p:nvPr/>
        </p:nvSpPr>
        <p:spPr>
          <a:xfrm>
            <a:off x="753980" y="537227"/>
            <a:ext cx="935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Finding the Insights :-</a:t>
            </a:r>
            <a:endParaRPr b="0" i="0" sz="4000" u="none" cap="none" strike="noStrike">
              <a:solidFill>
                <a:schemeClr val="dk1"/>
              </a:solidFill>
              <a:latin typeface="Times New Roman"/>
              <a:ea typeface="Times New Roman"/>
              <a:cs typeface="Times New Roman"/>
              <a:sym typeface="Times New Roman"/>
            </a:endParaRPr>
          </a:p>
        </p:txBody>
      </p:sp>
      <p:pic>
        <p:nvPicPr>
          <p:cNvPr id="121" name="Google Shape;121;p5"/>
          <p:cNvPicPr preferRelativeResize="0"/>
          <p:nvPr/>
        </p:nvPicPr>
        <p:blipFill rotWithShape="1">
          <a:blip r:embed="rId4">
            <a:alphaModFix/>
          </a:blip>
          <a:srcRect b="0" l="0" r="0" t="0"/>
          <a:stretch/>
        </p:blipFill>
        <p:spPr>
          <a:xfrm>
            <a:off x="753975" y="1306675"/>
            <a:ext cx="10475499" cy="4388274"/>
          </a:xfrm>
          <a:prstGeom prst="rect">
            <a:avLst/>
          </a:prstGeom>
          <a:noFill/>
          <a:ln>
            <a:noFill/>
          </a:ln>
        </p:spPr>
      </p:pic>
      <p:sp>
        <p:nvSpPr>
          <p:cNvPr id="122" name="Google Shape;122;p5"/>
          <p:cNvSpPr txBox="1"/>
          <p:nvPr/>
        </p:nvSpPr>
        <p:spPr>
          <a:xfrm>
            <a:off x="962526" y="5887453"/>
            <a:ext cx="1105965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So we can see that there are collinearity present in between Dew Point temperature and Temperature(value=0.91), so we have to remove it because it affect the accuracy of the model.</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487870"/>
                </a:solidFill>
                <a:latin typeface="Times New Roman"/>
                <a:ea typeface="Times New Roman"/>
                <a:cs typeface="Times New Roman"/>
                <a:sym typeface="Times New Roman"/>
              </a:rPr>
              <a:t>Feature Engineering:</a:t>
            </a:r>
            <a:endParaRPr b="0" i="0" sz="4000" u="none" cap="none" strike="noStrike">
              <a:solidFill>
                <a:srgbClr val="000000"/>
              </a:solidFill>
              <a:latin typeface="Times New Roman"/>
              <a:ea typeface="Times New Roman"/>
              <a:cs typeface="Times New Roman"/>
              <a:sym typeface="Times New Roman"/>
            </a:endParaRPr>
          </a:p>
        </p:txBody>
      </p:sp>
      <p:sp>
        <p:nvSpPr>
          <p:cNvPr id="129" name="Google Shape;129;p6"/>
          <p:cNvSpPr txBox="1"/>
          <p:nvPr/>
        </p:nvSpPr>
        <p:spPr>
          <a:xfrm>
            <a:off x="6282250" y="1406300"/>
            <a:ext cx="5692500" cy="603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333333"/>
                </a:solidFill>
                <a:latin typeface="Lato"/>
                <a:ea typeface="Lato"/>
                <a:cs typeface="Lato"/>
                <a:sym typeface="Lato"/>
              </a:rPr>
              <a:t>Feature Creation:  </a:t>
            </a:r>
            <a:r>
              <a:rPr b="0" i="0" lang="en-IN" sz="2000" u="none" cap="none" strike="noStrike">
                <a:solidFill>
                  <a:srgbClr val="333333"/>
                </a:solidFill>
                <a:latin typeface="Lato"/>
                <a:ea typeface="Lato"/>
                <a:cs typeface="Lato"/>
                <a:sym typeface="Lato"/>
              </a:rPr>
              <a:t>To remove </a:t>
            </a:r>
            <a:r>
              <a:rPr b="0" i="0" lang="en-IN" sz="2000" u="none" cap="none" strike="noStrike">
                <a:solidFill>
                  <a:srgbClr val="202124"/>
                </a:solidFill>
                <a:highlight>
                  <a:srgbClr val="FFFFFF"/>
                </a:highlight>
                <a:latin typeface="Lato"/>
                <a:ea typeface="Lato"/>
                <a:cs typeface="Lato"/>
                <a:sym typeface="Lato"/>
              </a:rPr>
              <a:t>multicollinearity create a new feature named as </a:t>
            </a:r>
            <a:r>
              <a:rPr b="1" i="0" lang="en-IN" sz="2000" u="none" cap="none" strike="noStrike">
                <a:solidFill>
                  <a:srgbClr val="202124"/>
                </a:solidFill>
                <a:highlight>
                  <a:srgbClr val="FFFFFF"/>
                </a:highlight>
                <a:latin typeface="Lato"/>
                <a:ea typeface="Lato"/>
                <a:cs typeface="Lato"/>
                <a:sym typeface="Lato"/>
              </a:rPr>
              <a:t>Dew Point. </a:t>
            </a:r>
            <a:r>
              <a:rPr b="0" i="0" lang="en-IN" sz="2000" u="none" cap="none" strike="noStrike">
                <a:solidFill>
                  <a:srgbClr val="202124"/>
                </a:solidFill>
                <a:highlight>
                  <a:srgbClr val="FFFFFF"/>
                </a:highlight>
                <a:latin typeface="Lato"/>
                <a:ea typeface="Lato"/>
                <a:cs typeface="Lato"/>
                <a:sym typeface="Lato"/>
              </a:rPr>
              <a:t>Dew point is basically made from two features i.e. Temperature and Dew Point Temperature.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Drop: </a:t>
            </a:r>
            <a:r>
              <a:rPr b="0" i="0" lang="en-IN" sz="2000" u="none" cap="none" strike="noStrike">
                <a:solidFill>
                  <a:srgbClr val="202124"/>
                </a:solidFill>
                <a:highlight>
                  <a:srgbClr val="FFFFFF"/>
                </a:highlight>
                <a:latin typeface="Lato"/>
                <a:ea typeface="Lato"/>
                <a:cs typeface="Lato"/>
                <a:sym typeface="Lato"/>
              </a:rPr>
              <a:t>After creation of a new feature drop the original features i.e. Temperature and Dew Point Temperature. But it again shows multicollinearity between </a:t>
            </a:r>
            <a:r>
              <a:rPr b="1" i="0" lang="en-IN" sz="2000" u="none" cap="none" strike="noStrike">
                <a:solidFill>
                  <a:srgbClr val="202124"/>
                </a:solidFill>
                <a:highlight>
                  <a:srgbClr val="FFFFFF"/>
                </a:highlight>
                <a:latin typeface="Lato"/>
                <a:ea typeface="Lato"/>
                <a:cs typeface="Lato"/>
                <a:sym typeface="Lato"/>
              </a:rPr>
              <a:t>Dew Point</a:t>
            </a:r>
            <a:r>
              <a:rPr b="0" i="0" lang="en-IN" sz="2000" u="none" cap="none" strike="noStrike">
                <a:solidFill>
                  <a:srgbClr val="202124"/>
                </a:solidFill>
                <a:highlight>
                  <a:srgbClr val="FFFFFF"/>
                </a:highlight>
                <a:latin typeface="Lato"/>
                <a:ea typeface="Lato"/>
                <a:cs typeface="Lato"/>
                <a:sym typeface="Lato"/>
              </a:rPr>
              <a:t> and </a:t>
            </a:r>
            <a:r>
              <a:rPr b="1" i="0" lang="en-IN" sz="2000" u="none" cap="none" strike="noStrike">
                <a:solidFill>
                  <a:srgbClr val="202124"/>
                </a:solidFill>
                <a:highlight>
                  <a:srgbClr val="FFFFFF"/>
                </a:highlight>
                <a:latin typeface="Lato"/>
                <a:ea typeface="Lato"/>
                <a:cs typeface="Lato"/>
                <a:sym typeface="Lato"/>
              </a:rPr>
              <a:t>Humidity(%)</a:t>
            </a:r>
            <a:r>
              <a:rPr b="0" i="0" lang="en-IN" sz="2000" u="none" cap="none" strike="noStrike">
                <a:solidFill>
                  <a:srgbClr val="202124"/>
                </a:solidFill>
                <a:highlight>
                  <a:srgbClr val="FFFFFF"/>
                </a:highlight>
                <a:latin typeface="Lato"/>
                <a:ea typeface="Lato"/>
                <a:cs typeface="Lato"/>
                <a:sym typeface="Lato"/>
              </a:rPr>
              <a:t> so drop Humidity as well. And also </a:t>
            </a:r>
            <a:r>
              <a:rPr b="1" i="0" lang="en-IN" sz="2000" u="none" cap="none" strike="noStrike">
                <a:solidFill>
                  <a:srgbClr val="202124"/>
                </a:solidFill>
                <a:highlight>
                  <a:srgbClr val="FFFFFF"/>
                </a:highlight>
                <a:latin typeface="Lato"/>
                <a:ea typeface="Lato"/>
                <a:cs typeface="Lato"/>
                <a:sym typeface="Lato"/>
              </a:rPr>
              <a:t>Date</a:t>
            </a:r>
            <a:r>
              <a:rPr b="0" i="0" lang="en-IN" sz="2000" u="none" cap="none" strike="noStrike">
                <a:solidFill>
                  <a:srgbClr val="202124"/>
                </a:solidFill>
                <a:highlight>
                  <a:srgbClr val="FFFFFF"/>
                </a:highlight>
                <a:latin typeface="Lato"/>
                <a:ea typeface="Lato"/>
                <a:cs typeface="Lato"/>
                <a:sym typeface="Lato"/>
              </a:rPr>
              <a:t> feature is drop due to splitting.</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Split: </a:t>
            </a:r>
            <a:r>
              <a:rPr b="0" i="0" lang="en-IN" sz="2000" u="none" cap="none" strike="noStrike">
                <a:solidFill>
                  <a:srgbClr val="202124"/>
                </a:solidFill>
                <a:highlight>
                  <a:srgbClr val="FFFFFF"/>
                </a:highlight>
                <a:latin typeface="Lato"/>
                <a:ea typeface="Lato"/>
                <a:cs typeface="Lato"/>
                <a:sym typeface="Lato"/>
              </a:rPr>
              <a:t>To deal with </a:t>
            </a:r>
            <a:r>
              <a:rPr b="1" i="0" lang="en-IN" sz="2000" u="none" cap="none" strike="noStrike">
                <a:solidFill>
                  <a:srgbClr val="202124"/>
                </a:solidFill>
                <a:highlight>
                  <a:srgbClr val="FFFFFF"/>
                </a:highlight>
                <a:latin typeface="Lato"/>
                <a:ea typeface="Lato"/>
                <a:cs typeface="Lato"/>
                <a:sym typeface="Lato"/>
              </a:rPr>
              <a:t>Date </a:t>
            </a:r>
            <a:r>
              <a:rPr b="0" i="0" lang="en-IN" sz="2000" u="none" cap="none" strike="noStrike">
                <a:solidFill>
                  <a:srgbClr val="202124"/>
                </a:solidFill>
                <a:highlight>
                  <a:srgbClr val="FFFFFF"/>
                </a:highlight>
                <a:latin typeface="Lato"/>
                <a:ea typeface="Lato"/>
                <a:cs typeface="Lato"/>
                <a:sym typeface="Lato"/>
              </a:rPr>
              <a:t>feature split it into three new features i.e. </a:t>
            </a:r>
            <a:r>
              <a:rPr b="1" i="0" lang="en-IN" sz="2000" u="none" cap="none" strike="noStrike">
                <a:solidFill>
                  <a:srgbClr val="202124"/>
                </a:solidFill>
                <a:highlight>
                  <a:srgbClr val="FFFFFF"/>
                </a:highlight>
                <a:latin typeface="Lato"/>
                <a:ea typeface="Lato"/>
                <a:cs typeface="Lato"/>
                <a:sym typeface="Lato"/>
              </a:rPr>
              <a:t>Day</a:t>
            </a:r>
            <a:r>
              <a:rPr b="0" i="0" lang="en-IN" sz="2000" u="none" cap="none" strike="noStrike">
                <a:solidFill>
                  <a:srgbClr val="202124"/>
                </a:solidFill>
                <a:highlight>
                  <a:srgbClr val="FFFFFF"/>
                </a:highlight>
                <a:latin typeface="Lato"/>
                <a:ea typeface="Lato"/>
                <a:cs typeface="Lato"/>
                <a:sym typeface="Lato"/>
              </a:rPr>
              <a:t>, </a:t>
            </a:r>
            <a:r>
              <a:rPr b="1" i="0" lang="en-IN" sz="2000" u="none" cap="none" strike="noStrike">
                <a:solidFill>
                  <a:srgbClr val="202124"/>
                </a:solidFill>
                <a:highlight>
                  <a:srgbClr val="FFFFFF"/>
                </a:highlight>
                <a:latin typeface="Lato"/>
                <a:ea typeface="Lato"/>
                <a:cs typeface="Lato"/>
                <a:sym typeface="Lato"/>
              </a:rPr>
              <a:t>Month</a:t>
            </a:r>
            <a:r>
              <a:rPr b="0" i="0" lang="en-IN" sz="2000" u="none" cap="none" strike="noStrike">
                <a:solidFill>
                  <a:srgbClr val="202124"/>
                </a:solidFill>
                <a:highlight>
                  <a:srgbClr val="FFFFFF"/>
                </a:highlight>
                <a:latin typeface="Lato"/>
                <a:ea typeface="Lato"/>
                <a:cs typeface="Lato"/>
                <a:sym typeface="Lato"/>
              </a:rPr>
              <a:t>,</a:t>
            </a:r>
            <a:r>
              <a:rPr b="1" i="0" lang="en-IN" sz="2000" u="none" cap="none" strike="noStrike">
                <a:solidFill>
                  <a:srgbClr val="202124"/>
                </a:solidFill>
                <a:highlight>
                  <a:srgbClr val="FFFFFF"/>
                </a:highlight>
                <a:latin typeface="Lato"/>
                <a:ea typeface="Lato"/>
                <a:cs typeface="Lato"/>
                <a:sym typeface="Lato"/>
              </a:rPr>
              <a:t> Year.</a:t>
            </a:r>
            <a:endParaRPr b="1"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202124"/>
                </a:solidFill>
                <a:highlight>
                  <a:srgbClr val="FFFFFF"/>
                </a:highlight>
                <a:latin typeface="Lato"/>
                <a:ea typeface="Lato"/>
                <a:cs typeface="Lato"/>
                <a:sym typeface="Lato"/>
              </a:rPr>
              <a:t>Dummification:</a:t>
            </a:r>
            <a:r>
              <a:rPr lang="en-IN" sz="2000">
                <a:solidFill>
                  <a:srgbClr val="202124"/>
                </a:solidFill>
                <a:highlight>
                  <a:srgbClr val="FFFFFF"/>
                </a:highlight>
                <a:latin typeface="Lato"/>
                <a:ea typeface="Lato"/>
                <a:cs typeface="Lato"/>
                <a:sym typeface="Lato"/>
              </a:rPr>
              <a:t> All the object features need to be dummyfy </a:t>
            </a:r>
            <a:r>
              <a:rPr lang="en-IN" sz="2000">
                <a:solidFill>
                  <a:srgbClr val="202124"/>
                </a:solidFill>
                <a:highlight>
                  <a:srgbClr val="FFFFFF"/>
                </a:highlight>
                <a:latin typeface="Lato"/>
                <a:ea typeface="Lato"/>
                <a:cs typeface="Lato"/>
                <a:sym typeface="Lato"/>
              </a:rPr>
              <a:t>because</a:t>
            </a:r>
            <a:r>
              <a:rPr lang="en-IN" sz="2000">
                <a:solidFill>
                  <a:srgbClr val="202124"/>
                </a:solidFill>
                <a:highlight>
                  <a:srgbClr val="FFFFFF"/>
                </a:highlight>
                <a:latin typeface="Lato"/>
                <a:ea typeface="Lato"/>
                <a:cs typeface="Lato"/>
                <a:sym typeface="Lato"/>
              </a:rPr>
              <a:t> of model fitting.</a:t>
            </a:r>
            <a:endParaRPr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Lato"/>
              <a:ea typeface="Lato"/>
              <a:cs typeface="Lato"/>
              <a:sym typeface="Lato"/>
            </a:endParaRPr>
          </a:p>
        </p:txBody>
      </p:sp>
      <p:pic>
        <p:nvPicPr>
          <p:cNvPr id="130" name="Google Shape;130;p6"/>
          <p:cNvPicPr preferRelativeResize="0"/>
          <p:nvPr/>
        </p:nvPicPr>
        <p:blipFill rotWithShape="1">
          <a:blip r:embed="rId3">
            <a:alphaModFix/>
          </a:blip>
          <a:srcRect b="0" l="0" r="0" t="0"/>
          <a:stretch/>
        </p:blipFill>
        <p:spPr>
          <a:xfrm>
            <a:off x="152400" y="1014300"/>
            <a:ext cx="5692425" cy="54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36" name="Google Shape;136;p7"/>
          <p:cNvSpPr txBox="1"/>
          <p:nvPr/>
        </p:nvSpPr>
        <p:spPr>
          <a:xfrm>
            <a:off x="753975" y="381525"/>
            <a:ext cx="9312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Again checking the correlation:</a:t>
            </a:r>
            <a:endParaRPr b="1" i="0" sz="4000" u="none" cap="none" strike="noStrike">
              <a:solidFill>
                <a:srgbClr val="000000"/>
              </a:solidFill>
              <a:latin typeface="Times New Roman"/>
              <a:ea typeface="Times New Roman"/>
              <a:cs typeface="Times New Roman"/>
              <a:sym typeface="Times New Roman"/>
            </a:endParaRPr>
          </a:p>
        </p:txBody>
      </p:sp>
      <p:sp>
        <p:nvSpPr>
          <p:cNvPr id="137" name="Google Shape;137;p7"/>
          <p:cNvSpPr txBox="1"/>
          <p:nvPr/>
        </p:nvSpPr>
        <p:spPr>
          <a:xfrm>
            <a:off x="962376" y="5718128"/>
            <a:ext cx="11059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There is high multicollinearity generate between dewpoint and Humidity. So we drop it for the better model accuracy with the help of feature engineering. Threshold value for multicollinearity is considered from 0.6 onwards. </a:t>
            </a:r>
            <a:endParaRPr b="0" i="0" sz="2000" u="none" cap="none" strike="noStrike">
              <a:solidFill>
                <a:schemeClr val="dk1"/>
              </a:solidFill>
              <a:latin typeface="Lato"/>
              <a:ea typeface="Lato"/>
              <a:cs typeface="Lato"/>
              <a:sym typeface="Lato"/>
            </a:endParaRPr>
          </a:p>
        </p:txBody>
      </p:sp>
      <p:pic>
        <p:nvPicPr>
          <p:cNvPr id="138" name="Google Shape;138;p7"/>
          <p:cNvPicPr preferRelativeResize="0"/>
          <p:nvPr/>
        </p:nvPicPr>
        <p:blipFill rotWithShape="1">
          <a:blip r:embed="rId4">
            <a:alphaModFix/>
          </a:blip>
          <a:srcRect b="0" l="0" r="0" t="0"/>
          <a:stretch/>
        </p:blipFill>
        <p:spPr>
          <a:xfrm>
            <a:off x="753975" y="1190975"/>
            <a:ext cx="10779601" cy="45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44" name="Google Shape;144;p8"/>
          <p:cNvSpPr txBox="1"/>
          <p:nvPr/>
        </p:nvSpPr>
        <p:spPr>
          <a:xfrm>
            <a:off x="753975" y="573075"/>
            <a:ext cx="1058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Density chart to check distribution of the Data:</a:t>
            </a:r>
            <a:endParaRPr b="1" i="0" sz="4000" u="none" cap="none" strike="noStrike">
              <a:solidFill>
                <a:srgbClr val="000000"/>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4">
            <a:alphaModFix/>
          </a:blip>
          <a:srcRect b="0" l="0" r="0" t="0"/>
          <a:stretch/>
        </p:blipFill>
        <p:spPr>
          <a:xfrm>
            <a:off x="673175" y="1423738"/>
            <a:ext cx="10741700" cy="4010526"/>
          </a:xfrm>
          <a:prstGeom prst="rect">
            <a:avLst/>
          </a:prstGeom>
          <a:noFill/>
          <a:ln>
            <a:noFill/>
          </a:ln>
        </p:spPr>
      </p:pic>
      <p:sp>
        <p:nvSpPr>
          <p:cNvPr id="146" name="Google Shape;146;p8"/>
          <p:cNvSpPr/>
          <p:nvPr/>
        </p:nvSpPr>
        <p:spPr>
          <a:xfrm>
            <a:off x="152400" y="1524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Roboto"/>
              <a:buNone/>
            </a:pPr>
            <a:br>
              <a:rPr b="0" i="0" lang="en-IN"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sp>
        <p:nvSpPr>
          <p:cNvPr id="147" name="Google Shape;147;p8"/>
          <p:cNvSpPr txBox="1"/>
          <p:nvPr/>
        </p:nvSpPr>
        <p:spPr>
          <a:xfrm>
            <a:off x="753975" y="5576950"/>
            <a:ext cx="10580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Very high positive skewness present in the data. This type of distribution of data lead to lack of accuracy in the model.</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53" name="Google Shape;153;p9"/>
          <p:cNvSpPr txBox="1"/>
          <p:nvPr/>
        </p:nvSpPr>
        <p:spPr>
          <a:xfrm>
            <a:off x="482600" y="333175"/>
            <a:ext cx="11313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Calibri"/>
                <a:ea typeface="Calibri"/>
                <a:cs typeface="Calibri"/>
                <a:sym typeface="Calibri"/>
              </a:rPr>
              <a:t>Normal distribution of the data with the square root method:</a:t>
            </a:r>
            <a:endParaRPr b="1" i="0" sz="4300" u="none" cap="none" strike="noStrike">
              <a:solidFill>
                <a:srgbClr val="000000"/>
              </a:solidFill>
              <a:latin typeface="Times New Roman"/>
              <a:ea typeface="Times New Roman"/>
              <a:cs typeface="Times New Roman"/>
              <a:sym typeface="Times New Roman"/>
            </a:endParaRPr>
          </a:p>
        </p:txBody>
      </p:sp>
      <p:pic>
        <p:nvPicPr>
          <p:cNvPr id="154" name="Google Shape;154;p9"/>
          <p:cNvPicPr preferRelativeResize="0"/>
          <p:nvPr/>
        </p:nvPicPr>
        <p:blipFill rotWithShape="1">
          <a:blip r:embed="rId4">
            <a:alphaModFix/>
          </a:blip>
          <a:srcRect b="0" l="0" r="0" t="0"/>
          <a:stretch/>
        </p:blipFill>
        <p:spPr>
          <a:xfrm>
            <a:off x="602950" y="1769524"/>
            <a:ext cx="11117176" cy="4246275"/>
          </a:xfrm>
          <a:prstGeom prst="rect">
            <a:avLst/>
          </a:prstGeom>
          <a:noFill/>
          <a:ln>
            <a:noFill/>
          </a:ln>
        </p:spPr>
      </p:pic>
      <p:sp>
        <p:nvSpPr>
          <p:cNvPr id="155" name="Google Shape;155;p9"/>
          <p:cNvSpPr txBox="1"/>
          <p:nvPr/>
        </p:nvSpPr>
        <p:spPr>
          <a:xfrm>
            <a:off x="753980" y="6015789"/>
            <a:ext cx="1096615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Lato"/>
                <a:ea typeface="Lato"/>
                <a:cs typeface="Lato"/>
                <a:sym typeface="Lato"/>
              </a:rPr>
              <a:t>We use square root method because when we try with log10 it create error (data tends to infinity) because data have some negative or 0 value present in it.</a:t>
            </a:r>
            <a:endParaRPr b="0" i="0" sz="2000" u="none" cap="none" strike="noStrike">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