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40" roundtripDataSignature="AMtx7mjQb2W1nnyPy5GNCff8oGxZA3eX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2eabfc9c9c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2eabfc9c9c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56bfd93208_0_1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56bfd93208_0_15: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34"/>
          <p:cNvSpPr txBox="1"/>
          <p:nvPr>
            <p:ph type="title"/>
          </p:nvPr>
        </p:nvSpPr>
        <p:spPr>
          <a:xfrm>
            <a:off x="2054479" y="1666697"/>
            <a:ext cx="5421630" cy="66611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200">
                <a:solidFill>
                  <a:srgbClr val="CC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34"/>
          <p:cNvSpPr txBox="1"/>
          <p:nvPr>
            <p:ph idx="1" type="body"/>
          </p:nvPr>
        </p:nvSpPr>
        <p:spPr>
          <a:xfrm>
            <a:off x="404469" y="1197438"/>
            <a:ext cx="8335060" cy="25507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800">
                <a:solidFill>
                  <a:srgbClr val="0D3A45"/>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 name="Google Shape;15;p3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8" name="Shape 18"/>
        <p:cNvGrpSpPr/>
        <p:nvPr/>
      </p:nvGrpSpPr>
      <p:grpSpPr>
        <a:xfrm>
          <a:off x="0" y="0"/>
          <a:ext cx="0" cy="0"/>
          <a:chOff x="0" y="0"/>
          <a:chExt cx="0" cy="0"/>
        </a:xfrm>
      </p:grpSpPr>
      <p:sp>
        <p:nvSpPr>
          <p:cNvPr id="19" name="Google Shape;19;p3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2" name="Shape 22"/>
        <p:cNvGrpSpPr/>
        <p:nvPr/>
      </p:nvGrpSpPr>
      <p:grpSpPr>
        <a:xfrm>
          <a:off x="0" y="0"/>
          <a:ext cx="0" cy="0"/>
          <a:chOff x="0" y="0"/>
          <a:chExt cx="0" cy="0"/>
        </a:xfrm>
      </p:grpSpPr>
      <p:sp>
        <p:nvSpPr>
          <p:cNvPr id="23" name="Google Shape;23;p36"/>
          <p:cNvSpPr txBox="1"/>
          <p:nvPr>
            <p:ph type="title"/>
          </p:nvPr>
        </p:nvSpPr>
        <p:spPr>
          <a:xfrm>
            <a:off x="2054479" y="1666697"/>
            <a:ext cx="5421630" cy="66611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200">
                <a:solidFill>
                  <a:srgbClr val="CC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7" name="Shape 27"/>
        <p:cNvGrpSpPr/>
        <p:nvPr/>
      </p:nvGrpSpPr>
      <p:grpSpPr>
        <a:xfrm>
          <a:off x="0" y="0"/>
          <a:ext cx="0" cy="0"/>
          <a:chOff x="0" y="0"/>
          <a:chExt cx="0" cy="0"/>
        </a:xfrm>
      </p:grpSpPr>
      <p:sp>
        <p:nvSpPr>
          <p:cNvPr id="28" name="Google Shape;28;p37"/>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7"/>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p38"/>
          <p:cNvSpPr txBox="1"/>
          <p:nvPr>
            <p:ph type="title"/>
          </p:nvPr>
        </p:nvSpPr>
        <p:spPr>
          <a:xfrm>
            <a:off x="2054479" y="1666697"/>
            <a:ext cx="5421630" cy="66611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200">
                <a:solidFill>
                  <a:srgbClr val="CC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8"/>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38"/>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3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3"/>
          <p:cNvSpPr/>
          <p:nvPr/>
        </p:nvSpPr>
        <p:spPr>
          <a:xfrm>
            <a:off x="8602980" y="67056"/>
            <a:ext cx="348996" cy="358139"/>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33"/>
          <p:cNvSpPr txBox="1"/>
          <p:nvPr>
            <p:ph type="title"/>
          </p:nvPr>
        </p:nvSpPr>
        <p:spPr>
          <a:xfrm>
            <a:off x="2054479" y="1666697"/>
            <a:ext cx="5421630" cy="66611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200" u="none" cap="none" strike="noStrike">
                <a:solidFill>
                  <a:srgbClr val="CC0000"/>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33"/>
          <p:cNvSpPr txBox="1"/>
          <p:nvPr>
            <p:ph idx="1" type="body"/>
          </p:nvPr>
        </p:nvSpPr>
        <p:spPr>
          <a:xfrm>
            <a:off x="404469" y="1197438"/>
            <a:ext cx="8335060" cy="255079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rgbClr val="0D3A45"/>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3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3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28.png"/><Relationship Id="rId5"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png"/><Relationship Id="rId4" Type="http://schemas.openxmlformats.org/officeDocument/2006/relationships/image" Target="../media/image31.png"/><Relationship Id="rId5"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9.png"/><Relationship Id="rId4" Type="http://schemas.openxmlformats.org/officeDocument/2006/relationships/image" Target="../media/image32.png"/><Relationship Id="rId5"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5.jpg"/><Relationship Id="rId5" Type="http://schemas.openxmlformats.org/officeDocument/2006/relationships/image" Target="../media/image2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
          <p:cNvSpPr txBox="1"/>
          <p:nvPr>
            <p:ph type="title"/>
          </p:nvPr>
        </p:nvSpPr>
        <p:spPr>
          <a:xfrm>
            <a:off x="2057400" y="819150"/>
            <a:ext cx="5421630" cy="75148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a:latin typeface="Calibri"/>
                <a:ea typeface="Calibri"/>
                <a:cs typeface="Calibri"/>
                <a:sym typeface="Calibri"/>
              </a:rPr>
              <a:t> Capstone Project - 4</a:t>
            </a:r>
            <a:endParaRPr/>
          </a:p>
        </p:txBody>
      </p:sp>
      <p:sp>
        <p:nvSpPr>
          <p:cNvPr id="45" name="Google Shape;45;p1"/>
          <p:cNvSpPr txBox="1"/>
          <p:nvPr>
            <p:ph idx="1" type="body"/>
          </p:nvPr>
        </p:nvSpPr>
        <p:spPr>
          <a:xfrm>
            <a:off x="457199" y="895350"/>
            <a:ext cx="8282400" cy="3819000"/>
          </a:xfrm>
          <a:prstGeom prst="rect">
            <a:avLst/>
          </a:prstGeom>
          <a:noFill/>
          <a:ln>
            <a:noFill/>
          </a:ln>
        </p:spPr>
        <p:txBody>
          <a:bodyPr anchorCtr="0" anchor="t" bIns="0" lIns="0" spcFirstLastPara="1" rIns="0" wrap="square" tIns="1125750">
            <a:spAutoFit/>
          </a:bodyPr>
          <a:lstStyle/>
          <a:p>
            <a:pPr indent="0" lvl="0" marL="9525" marR="5080" rtl="0" algn="ctr">
              <a:lnSpc>
                <a:spcPct val="100000"/>
              </a:lnSpc>
              <a:spcBef>
                <a:spcPts val="0"/>
              </a:spcBef>
              <a:spcAft>
                <a:spcPts val="0"/>
              </a:spcAft>
              <a:buNone/>
            </a:pPr>
            <a:r>
              <a:rPr b="1" lang="en-US" sz="4400">
                <a:solidFill>
                  <a:srgbClr val="124F5C"/>
                </a:solidFill>
                <a:latin typeface="Calibri"/>
                <a:ea typeface="Calibri"/>
                <a:cs typeface="Calibri"/>
                <a:sym typeface="Calibri"/>
              </a:rPr>
              <a:t>NETFLIX MOVIES AND TV SHOWS  CLUSTERING</a:t>
            </a:r>
            <a:endParaRPr b="1" sz="4400">
              <a:solidFill>
                <a:srgbClr val="124F5C"/>
              </a:solidFill>
              <a:latin typeface="Calibri"/>
              <a:ea typeface="Calibri"/>
              <a:cs typeface="Calibri"/>
              <a:sym typeface="Calibri"/>
            </a:endParaRPr>
          </a:p>
          <a:p>
            <a:pPr indent="0" lvl="0" marL="9525" marR="5080" rtl="0" algn="ctr">
              <a:lnSpc>
                <a:spcPct val="100000"/>
              </a:lnSpc>
              <a:spcBef>
                <a:spcPts val="100"/>
              </a:spcBef>
              <a:spcAft>
                <a:spcPts val="0"/>
              </a:spcAft>
              <a:buNone/>
            </a:pPr>
            <a:r>
              <a:t/>
            </a:r>
            <a:endParaRPr sz="3600">
              <a:latin typeface="Calibri"/>
              <a:ea typeface="Calibri"/>
              <a:cs typeface="Calibri"/>
              <a:sym typeface="Calibri"/>
            </a:endParaRPr>
          </a:p>
          <a:p>
            <a:pPr indent="0" lvl="0" marL="635" rtl="0" algn="ctr">
              <a:lnSpc>
                <a:spcPct val="100000"/>
              </a:lnSpc>
              <a:spcBef>
                <a:spcPts val="85"/>
              </a:spcBef>
              <a:spcAft>
                <a:spcPts val="0"/>
              </a:spcAft>
              <a:buNone/>
            </a:pPr>
            <a:r>
              <a:rPr b="1" lang="en-US" sz="2400">
                <a:solidFill>
                  <a:srgbClr val="3F3151"/>
                </a:solidFill>
                <a:latin typeface="Calibri"/>
                <a:ea typeface="Calibri"/>
                <a:cs typeface="Calibri"/>
                <a:sym typeface="Calibri"/>
              </a:rPr>
              <a:t>Chetan Prakash</a:t>
            </a:r>
            <a:endParaRPr/>
          </a:p>
          <a:p>
            <a:pPr indent="0" lvl="0" marL="635" rtl="0" algn="ctr">
              <a:lnSpc>
                <a:spcPct val="100000"/>
              </a:lnSpc>
              <a:spcBef>
                <a:spcPts val="85"/>
              </a:spcBef>
              <a:spcAft>
                <a:spcPts val="0"/>
              </a:spcAft>
              <a:buNone/>
            </a:pPr>
            <a:r>
              <a:rPr b="1" lang="en-US" sz="2400">
                <a:solidFill>
                  <a:srgbClr val="3F3151"/>
                </a:solidFill>
                <a:latin typeface="Calibri"/>
                <a:ea typeface="Calibri"/>
                <a:cs typeface="Calibri"/>
                <a:sym typeface="Calibri"/>
              </a:rPr>
              <a:t>Pallavi Wagh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0"/>
          <p:cNvSpPr txBox="1"/>
          <p:nvPr/>
        </p:nvSpPr>
        <p:spPr>
          <a:xfrm>
            <a:off x="1143000" y="131710"/>
            <a:ext cx="55626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DA0000"/>
                </a:solidFill>
                <a:latin typeface="Calibri"/>
                <a:ea typeface="Calibri"/>
                <a:cs typeface="Calibri"/>
                <a:sym typeface="Calibri"/>
              </a:rPr>
              <a:t>     Exploratory Data Analysis</a:t>
            </a:r>
            <a:endParaRPr/>
          </a:p>
        </p:txBody>
      </p:sp>
      <p:pic>
        <p:nvPicPr>
          <p:cNvPr id="112" name="Google Shape;112;p10"/>
          <p:cNvPicPr preferRelativeResize="0"/>
          <p:nvPr/>
        </p:nvPicPr>
        <p:blipFill rotWithShape="1">
          <a:blip r:embed="rId3">
            <a:alphaModFix/>
          </a:blip>
          <a:srcRect b="0" l="0" r="0" t="0"/>
          <a:stretch/>
        </p:blipFill>
        <p:spPr>
          <a:xfrm>
            <a:off x="1149724" y="716485"/>
            <a:ext cx="6705601" cy="3606161"/>
          </a:xfrm>
          <a:prstGeom prst="rect">
            <a:avLst/>
          </a:prstGeom>
          <a:noFill/>
          <a:ln>
            <a:noFill/>
          </a:ln>
        </p:spPr>
      </p:pic>
      <p:sp>
        <p:nvSpPr>
          <p:cNvPr id="113" name="Google Shape;113;p10"/>
          <p:cNvSpPr txBox="1"/>
          <p:nvPr/>
        </p:nvSpPr>
        <p:spPr>
          <a:xfrm>
            <a:off x="0" y="4400550"/>
            <a:ext cx="8763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F243E"/>
                </a:solidFill>
                <a:latin typeface="Calibri"/>
                <a:ea typeface="Calibri"/>
                <a:cs typeface="Calibri"/>
                <a:sym typeface="Calibri"/>
              </a:rPr>
              <a:t>Christmas, Love, World, Man, and Story are frequently repeated in titles, indicating winter additions in films and TV series.</a:t>
            </a:r>
            <a:endParaRPr b="1" sz="1800">
              <a:solidFill>
                <a:srgbClr val="0F243E"/>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1"/>
          <p:cNvSpPr txBox="1"/>
          <p:nvPr/>
        </p:nvSpPr>
        <p:spPr>
          <a:xfrm>
            <a:off x="381000" y="57150"/>
            <a:ext cx="7772400" cy="443070"/>
          </a:xfrm>
          <a:prstGeom prst="rect">
            <a:avLst/>
          </a:prstGeom>
          <a:noFill/>
          <a:ln>
            <a:noFill/>
          </a:ln>
        </p:spPr>
        <p:txBody>
          <a:bodyPr anchorCtr="0" anchor="t" bIns="0" lIns="0" spcFirstLastPara="1" rIns="0" wrap="square" tIns="12050">
            <a:spAutoFit/>
          </a:bodyPr>
          <a:lstStyle/>
          <a:p>
            <a:pPr indent="0" lvl="0" marL="0" marR="0" rtl="0" algn="ctr">
              <a:spcBef>
                <a:spcPts val="0"/>
              </a:spcBef>
              <a:spcAft>
                <a:spcPts val="0"/>
              </a:spcAft>
              <a:buNone/>
            </a:pPr>
            <a:r>
              <a:rPr b="1" lang="en-US" sz="2800">
                <a:solidFill>
                  <a:srgbClr val="DA0000"/>
                </a:solidFill>
                <a:latin typeface="Calibri"/>
                <a:ea typeface="Calibri"/>
                <a:cs typeface="Calibri"/>
                <a:sym typeface="Calibri"/>
              </a:rPr>
              <a:t>         Exploratory Data Analysis</a:t>
            </a:r>
            <a:endParaRPr/>
          </a:p>
        </p:txBody>
      </p:sp>
      <p:pic>
        <p:nvPicPr>
          <p:cNvPr id="119" name="Google Shape;119;p11"/>
          <p:cNvPicPr preferRelativeResize="0"/>
          <p:nvPr/>
        </p:nvPicPr>
        <p:blipFill rotWithShape="1">
          <a:blip r:embed="rId3">
            <a:alphaModFix/>
          </a:blip>
          <a:srcRect b="0" l="0" r="0" t="0"/>
          <a:stretch/>
        </p:blipFill>
        <p:spPr>
          <a:xfrm>
            <a:off x="351865" y="895350"/>
            <a:ext cx="2676525" cy="2647950"/>
          </a:xfrm>
          <a:prstGeom prst="rect">
            <a:avLst/>
          </a:prstGeom>
          <a:noFill/>
          <a:ln>
            <a:noFill/>
          </a:ln>
        </p:spPr>
      </p:pic>
      <p:pic>
        <p:nvPicPr>
          <p:cNvPr id="120" name="Google Shape;120;p11"/>
          <p:cNvPicPr preferRelativeResize="0"/>
          <p:nvPr/>
        </p:nvPicPr>
        <p:blipFill rotWithShape="1">
          <a:blip r:embed="rId4">
            <a:alphaModFix/>
          </a:blip>
          <a:srcRect b="0" l="0" r="0" t="0"/>
          <a:stretch/>
        </p:blipFill>
        <p:spPr>
          <a:xfrm>
            <a:off x="3309939" y="590550"/>
            <a:ext cx="5705475" cy="3386286"/>
          </a:xfrm>
          <a:prstGeom prst="rect">
            <a:avLst/>
          </a:prstGeom>
          <a:noFill/>
          <a:ln>
            <a:noFill/>
          </a:ln>
        </p:spPr>
      </p:pic>
      <p:sp>
        <p:nvSpPr>
          <p:cNvPr id="121" name="Google Shape;121;p11"/>
          <p:cNvSpPr txBox="1"/>
          <p:nvPr/>
        </p:nvSpPr>
        <p:spPr>
          <a:xfrm>
            <a:off x="0" y="3943350"/>
            <a:ext cx="9144000"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F243E"/>
              </a:buClr>
              <a:buSzPts val="1800"/>
              <a:buFont typeface="Arial"/>
              <a:buChar char="•"/>
            </a:pPr>
            <a:r>
              <a:rPr b="1" i="0" lang="en-US" sz="1800">
                <a:solidFill>
                  <a:srgbClr val="0F243E"/>
                </a:solidFill>
                <a:latin typeface="Calibri"/>
                <a:ea typeface="Calibri"/>
                <a:cs typeface="Calibri"/>
                <a:sym typeface="Calibri"/>
              </a:rPr>
              <a:t>Only 4.3% of directors are associated with TV shows, whereas 95.7% are associated with films.</a:t>
            </a:r>
            <a:endParaRPr/>
          </a:p>
          <a:p>
            <a:pPr indent="-285750" lvl="0" marL="285750" marR="0" rtl="0" algn="l">
              <a:spcBef>
                <a:spcPts val="0"/>
              </a:spcBef>
              <a:spcAft>
                <a:spcPts val="0"/>
              </a:spcAft>
              <a:buClr>
                <a:srgbClr val="0F243E"/>
              </a:buClr>
              <a:buSzPts val="1800"/>
              <a:buFont typeface="Arial"/>
              <a:buChar char="•"/>
            </a:pPr>
            <a:r>
              <a:rPr b="1" i="0" lang="en-US" sz="1800">
                <a:solidFill>
                  <a:srgbClr val="0F243E"/>
                </a:solidFill>
                <a:latin typeface="Calibri"/>
                <a:ea typeface="Calibri"/>
                <a:cs typeface="Calibri"/>
                <a:sym typeface="Calibri"/>
              </a:rPr>
              <a:t>Jan Suter and Raul Campos have each directed 18 films or TV episodes, which is more than any other director in the dataset.</a:t>
            </a:r>
            <a:endParaRPr/>
          </a:p>
          <a:p>
            <a:pPr indent="0" lvl="0" marL="0" marR="0" rtl="0" algn="l">
              <a:spcBef>
                <a:spcPts val="0"/>
              </a:spcBef>
              <a:spcAft>
                <a:spcPts val="0"/>
              </a:spcAft>
              <a:buNone/>
            </a:pPr>
            <a:r>
              <a:t/>
            </a:r>
            <a:endParaRPr b="1" sz="1800">
              <a:solidFill>
                <a:srgbClr val="0F243E"/>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2"/>
          <p:cNvSpPr txBox="1"/>
          <p:nvPr/>
        </p:nvSpPr>
        <p:spPr>
          <a:xfrm>
            <a:off x="1295400" y="57150"/>
            <a:ext cx="6553200" cy="538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900">
                <a:solidFill>
                  <a:srgbClr val="DA0000"/>
                </a:solidFill>
                <a:latin typeface="Calibri"/>
                <a:ea typeface="Calibri"/>
                <a:cs typeface="Calibri"/>
                <a:sym typeface="Calibri"/>
              </a:rPr>
              <a:t>Exploratory Data Analysis</a:t>
            </a:r>
            <a:endParaRPr sz="1500"/>
          </a:p>
        </p:txBody>
      </p:sp>
      <p:pic>
        <p:nvPicPr>
          <p:cNvPr id="127" name="Google Shape;127;p12"/>
          <p:cNvPicPr preferRelativeResize="0"/>
          <p:nvPr/>
        </p:nvPicPr>
        <p:blipFill rotWithShape="1">
          <a:blip r:embed="rId3">
            <a:alphaModFix/>
          </a:blip>
          <a:srcRect b="0" l="0" r="0" t="0"/>
          <a:stretch/>
        </p:blipFill>
        <p:spPr>
          <a:xfrm>
            <a:off x="4482" y="610626"/>
            <a:ext cx="9144000" cy="3598863"/>
          </a:xfrm>
          <a:prstGeom prst="rect">
            <a:avLst/>
          </a:prstGeom>
          <a:noFill/>
          <a:ln>
            <a:noFill/>
          </a:ln>
        </p:spPr>
      </p:pic>
      <p:sp>
        <p:nvSpPr>
          <p:cNvPr id="128" name="Google Shape;128;p12"/>
          <p:cNvSpPr txBox="1"/>
          <p:nvPr/>
        </p:nvSpPr>
        <p:spPr>
          <a:xfrm>
            <a:off x="76200" y="4248150"/>
            <a:ext cx="8551800" cy="6465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F243E"/>
              </a:buClr>
              <a:buSzPts val="1800"/>
              <a:buFont typeface="Arial"/>
              <a:buChar char="•"/>
            </a:pPr>
            <a:r>
              <a:rPr b="1" i="0" lang="en-US" sz="1800">
                <a:solidFill>
                  <a:srgbClr val="0F243E"/>
                </a:solidFill>
                <a:latin typeface="Calibri"/>
                <a:ea typeface="Calibri"/>
                <a:cs typeface="Calibri"/>
                <a:sym typeface="Calibri"/>
              </a:rPr>
              <a:t>There are 6831 actors who participate in the movies or TV Shows.</a:t>
            </a:r>
            <a:endParaRPr/>
          </a:p>
          <a:p>
            <a:pPr indent="-285750" lvl="0" marL="285750" marR="0" rtl="0" algn="l">
              <a:spcBef>
                <a:spcPts val="0"/>
              </a:spcBef>
              <a:spcAft>
                <a:spcPts val="0"/>
              </a:spcAft>
              <a:buClr>
                <a:srgbClr val="0F243E"/>
              </a:buClr>
              <a:buSzPts val="1800"/>
              <a:buFont typeface="Arial"/>
              <a:buChar char="•"/>
            </a:pPr>
            <a:r>
              <a:rPr b="1" lang="en-US" sz="1800">
                <a:solidFill>
                  <a:srgbClr val="0F243E"/>
                </a:solidFill>
                <a:latin typeface="Calibri"/>
                <a:ea typeface="Calibri"/>
                <a:cs typeface="Calibri"/>
                <a:sym typeface="Calibri"/>
              </a:rPr>
              <a:t>T</a:t>
            </a:r>
            <a:r>
              <a:rPr b="1" i="0" lang="en-US" sz="1800">
                <a:solidFill>
                  <a:srgbClr val="0F243E"/>
                </a:solidFill>
                <a:latin typeface="Calibri"/>
                <a:ea typeface="Calibri"/>
                <a:cs typeface="Calibri"/>
                <a:sym typeface="Calibri"/>
              </a:rPr>
              <a:t>he most frequently featured actors are Anupam Kher, Shahrukh Khan, and Om Puri.</a:t>
            </a:r>
            <a:endParaRPr b="1" sz="1800">
              <a:solidFill>
                <a:srgbClr val="0F243E"/>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3"/>
          <p:cNvSpPr txBox="1"/>
          <p:nvPr/>
        </p:nvSpPr>
        <p:spPr>
          <a:xfrm>
            <a:off x="914400" y="68102"/>
            <a:ext cx="6619850" cy="886781"/>
          </a:xfrm>
          <a:prstGeom prst="rect">
            <a:avLst/>
          </a:prstGeom>
          <a:noFill/>
          <a:ln>
            <a:noFill/>
          </a:ln>
        </p:spPr>
        <p:txBody>
          <a:bodyPr anchorCtr="0" anchor="t" bIns="0" lIns="0" spcFirstLastPara="1" rIns="0" wrap="square" tIns="12050">
            <a:spAutoFit/>
          </a:bodyPr>
          <a:lstStyle/>
          <a:p>
            <a:pPr indent="0" lvl="0" marL="12700" marR="0" rtl="0" algn="ctr">
              <a:spcBef>
                <a:spcPts val="0"/>
              </a:spcBef>
              <a:spcAft>
                <a:spcPts val="0"/>
              </a:spcAft>
              <a:buNone/>
            </a:pPr>
            <a:r>
              <a:rPr b="1" lang="en-US" sz="2800">
                <a:solidFill>
                  <a:srgbClr val="DA0000"/>
                </a:solidFill>
                <a:latin typeface="Calibri"/>
                <a:ea typeface="Calibri"/>
                <a:cs typeface="Calibri"/>
                <a:sym typeface="Calibri"/>
              </a:rPr>
              <a:t>           Exploratory Data Analysis</a:t>
            </a:r>
            <a:endParaRPr/>
          </a:p>
          <a:p>
            <a:pPr indent="0" lvl="0" marL="12700" marR="0" rtl="0" algn="l">
              <a:lnSpc>
                <a:spcPct val="100000"/>
              </a:lnSpc>
              <a:spcBef>
                <a:spcPts val="95"/>
              </a:spcBef>
              <a:spcAft>
                <a:spcPts val="0"/>
              </a:spcAft>
              <a:buNone/>
            </a:pPr>
            <a:r>
              <a:t/>
            </a:r>
            <a:endParaRPr sz="2800">
              <a:solidFill>
                <a:schemeClr val="dk1"/>
              </a:solidFill>
              <a:latin typeface="Arial"/>
              <a:ea typeface="Arial"/>
              <a:cs typeface="Arial"/>
              <a:sym typeface="Arial"/>
            </a:endParaRPr>
          </a:p>
        </p:txBody>
      </p:sp>
      <p:pic>
        <p:nvPicPr>
          <p:cNvPr id="134" name="Google Shape;134;p13"/>
          <p:cNvPicPr preferRelativeResize="0"/>
          <p:nvPr/>
        </p:nvPicPr>
        <p:blipFill rotWithShape="1">
          <a:blip r:embed="rId3">
            <a:alphaModFix/>
          </a:blip>
          <a:srcRect b="0" l="0" r="0" t="0"/>
          <a:stretch/>
        </p:blipFill>
        <p:spPr>
          <a:xfrm>
            <a:off x="0" y="773924"/>
            <a:ext cx="4267200" cy="2890026"/>
          </a:xfrm>
          <a:prstGeom prst="rect">
            <a:avLst/>
          </a:prstGeom>
          <a:noFill/>
          <a:ln>
            <a:noFill/>
          </a:ln>
        </p:spPr>
      </p:pic>
      <p:sp>
        <p:nvSpPr>
          <p:cNvPr id="135" name="Google Shape;135;p13"/>
          <p:cNvSpPr txBox="1"/>
          <p:nvPr/>
        </p:nvSpPr>
        <p:spPr>
          <a:xfrm>
            <a:off x="1" y="3714750"/>
            <a:ext cx="9144000"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244061"/>
              </a:buClr>
              <a:buSzPts val="1800"/>
              <a:buFont typeface="Arial"/>
              <a:buChar char="•"/>
            </a:pPr>
            <a:r>
              <a:rPr b="1" i="0" lang="en-US" sz="1800">
                <a:solidFill>
                  <a:srgbClr val="244061"/>
                </a:solidFill>
                <a:latin typeface="Calibri"/>
                <a:ea typeface="Calibri"/>
                <a:cs typeface="Calibri"/>
                <a:sym typeface="Calibri"/>
              </a:rPr>
              <a:t>The US has the most TV shows and movie programs in the dataset. followed by India and the UK respectively.</a:t>
            </a:r>
            <a:endParaRPr/>
          </a:p>
          <a:p>
            <a:pPr indent="-285750" lvl="0" marL="285750" marR="0" rtl="0" algn="l">
              <a:spcBef>
                <a:spcPts val="0"/>
              </a:spcBef>
              <a:spcAft>
                <a:spcPts val="0"/>
              </a:spcAft>
              <a:buClr>
                <a:srgbClr val="244061"/>
              </a:buClr>
              <a:buSzPts val="1800"/>
              <a:buFont typeface="Arial"/>
              <a:buChar char="•"/>
            </a:pPr>
            <a:r>
              <a:rPr b="1" i="0" lang="en-US" sz="1800">
                <a:solidFill>
                  <a:srgbClr val="244061"/>
                </a:solidFill>
                <a:latin typeface="Calibri"/>
                <a:ea typeface="Calibri"/>
                <a:cs typeface="Calibri"/>
                <a:sym typeface="Calibri"/>
              </a:rPr>
              <a:t>51% of total content is produced by US, India and UK.</a:t>
            </a:r>
            <a:endParaRPr/>
          </a:p>
          <a:p>
            <a:pPr indent="-285750" lvl="0" marL="285750" marR="0" rtl="0" algn="l">
              <a:spcBef>
                <a:spcPts val="0"/>
              </a:spcBef>
              <a:spcAft>
                <a:spcPts val="0"/>
              </a:spcAft>
              <a:buClr>
                <a:srgbClr val="244061"/>
              </a:buClr>
              <a:buSzPts val="1800"/>
              <a:buFont typeface="Arial"/>
              <a:buChar char="•"/>
            </a:pPr>
            <a:r>
              <a:rPr b="1" lang="en-US" sz="1800">
                <a:solidFill>
                  <a:srgbClr val="244061"/>
                </a:solidFill>
                <a:latin typeface="Calibri"/>
                <a:ea typeface="Calibri"/>
                <a:cs typeface="Calibri"/>
                <a:sym typeface="Calibri"/>
              </a:rPr>
              <a:t>Maximum number of actors featured are from US followed by India.</a:t>
            </a:r>
            <a:endParaRPr/>
          </a:p>
          <a:p>
            <a:pPr indent="-171450" lvl="0" marL="285750" marR="0" rtl="0" algn="l">
              <a:spcBef>
                <a:spcPts val="0"/>
              </a:spcBef>
              <a:spcAft>
                <a:spcPts val="0"/>
              </a:spcAft>
              <a:buClr>
                <a:schemeClr val="dk1"/>
              </a:buClr>
              <a:buSzPts val="1800"/>
              <a:buFont typeface="Arial"/>
              <a:buNone/>
            </a:pPr>
            <a:r>
              <a:t/>
            </a:r>
            <a:endParaRPr b="1" sz="1800">
              <a:solidFill>
                <a:srgbClr val="244061"/>
              </a:solidFill>
              <a:latin typeface="Calibri"/>
              <a:ea typeface="Calibri"/>
              <a:cs typeface="Calibri"/>
              <a:sym typeface="Calibri"/>
            </a:endParaRPr>
          </a:p>
        </p:txBody>
      </p:sp>
      <p:pic>
        <p:nvPicPr>
          <p:cNvPr id="136" name="Google Shape;136;p13"/>
          <p:cNvPicPr preferRelativeResize="0"/>
          <p:nvPr/>
        </p:nvPicPr>
        <p:blipFill rotWithShape="1">
          <a:blip r:embed="rId4">
            <a:alphaModFix/>
          </a:blip>
          <a:srcRect b="0" l="0" r="0" t="0"/>
          <a:stretch/>
        </p:blipFill>
        <p:spPr>
          <a:xfrm>
            <a:off x="4495800" y="773924"/>
            <a:ext cx="4648200" cy="275877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447800" y="-4920"/>
            <a:ext cx="5867400" cy="443070"/>
          </a:xfrm>
          <a:prstGeom prst="rect">
            <a:avLst/>
          </a:prstGeom>
          <a:noFill/>
          <a:ln>
            <a:noFill/>
          </a:ln>
        </p:spPr>
        <p:txBody>
          <a:bodyPr anchorCtr="0" anchor="t" bIns="0" lIns="0" spcFirstLastPara="1" rIns="0" wrap="square" tIns="12050">
            <a:spAutoFit/>
          </a:bodyPr>
          <a:lstStyle/>
          <a:p>
            <a:pPr indent="0" lvl="0" marL="12700" rtl="0" algn="ctr">
              <a:spcBef>
                <a:spcPts val="0"/>
              </a:spcBef>
              <a:spcAft>
                <a:spcPts val="0"/>
              </a:spcAft>
              <a:buNone/>
            </a:pPr>
            <a:r>
              <a:rPr b="1" lang="en-US" sz="2800">
                <a:solidFill>
                  <a:srgbClr val="DA0000"/>
                </a:solidFill>
                <a:latin typeface="Calibri"/>
                <a:ea typeface="Calibri"/>
                <a:cs typeface="Calibri"/>
                <a:sym typeface="Calibri"/>
              </a:rPr>
              <a:t> Exploratory Data Analysis</a:t>
            </a:r>
            <a:endParaRPr sz="2800">
              <a:latin typeface="Arial"/>
              <a:ea typeface="Arial"/>
              <a:cs typeface="Arial"/>
              <a:sym typeface="Arial"/>
            </a:endParaRPr>
          </a:p>
        </p:txBody>
      </p:sp>
      <p:pic>
        <p:nvPicPr>
          <p:cNvPr id="142" name="Google Shape;142;p14"/>
          <p:cNvPicPr preferRelativeResize="0"/>
          <p:nvPr/>
        </p:nvPicPr>
        <p:blipFill rotWithShape="1">
          <a:blip r:embed="rId3">
            <a:alphaModFix/>
          </a:blip>
          <a:srcRect b="0" l="0" r="0" t="0"/>
          <a:stretch/>
        </p:blipFill>
        <p:spPr>
          <a:xfrm>
            <a:off x="0" y="458758"/>
            <a:ext cx="9143999" cy="4017992"/>
          </a:xfrm>
          <a:prstGeom prst="rect">
            <a:avLst/>
          </a:prstGeom>
          <a:noFill/>
          <a:ln>
            <a:noFill/>
          </a:ln>
        </p:spPr>
      </p:pic>
      <p:sp>
        <p:nvSpPr>
          <p:cNvPr id="143" name="Google Shape;143;p14"/>
          <p:cNvSpPr txBox="1"/>
          <p:nvPr/>
        </p:nvSpPr>
        <p:spPr>
          <a:xfrm>
            <a:off x="533400" y="4135219"/>
            <a:ext cx="6400800" cy="708000"/>
          </a:xfrm>
          <a:prstGeom prst="rect">
            <a:avLst/>
          </a:prstGeom>
          <a:noFill/>
          <a:ln>
            <a:noFill/>
          </a:ln>
        </p:spPr>
        <p:txBody>
          <a:bodyPr anchorCtr="0" anchor="t" bIns="45700" lIns="91425" spcFirstLastPara="1" rIns="91425" wrap="square" tIns="45700">
            <a:spAutoFit/>
          </a:bodyPr>
          <a:lstStyle/>
          <a:p>
            <a:pPr indent="-298450" lvl="0" marL="285750" marR="0" rtl="0" algn="l">
              <a:spcBef>
                <a:spcPts val="0"/>
              </a:spcBef>
              <a:spcAft>
                <a:spcPts val="0"/>
              </a:spcAft>
              <a:buClr>
                <a:srgbClr val="244061"/>
              </a:buClr>
              <a:buSzPts val="2000"/>
              <a:buFont typeface="Arial"/>
              <a:buChar char="•"/>
            </a:pPr>
            <a:r>
              <a:rPr b="1" i="0" lang="en-US" sz="2000">
                <a:solidFill>
                  <a:srgbClr val="244061"/>
                </a:solidFill>
                <a:latin typeface="Calibri"/>
                <a:ea typeface="Calibri"/>
                <a:cs typeface="Calibri"/>
                <a:sym typeface="Calibri"/>
              </a:rPr>
              <a:t>Data is showing releases between 2008 to 2021.</a:t>
            </a:r>
            <a:endParaRPr sz="1600"/>
          </a:p>
          <a:p>
            <a:pPr indent="-298450" lvl="0" marL="285750" marR="0" rtl="0" algn="l">
              <a:spcBef>
                <a:spcPts val="0"/>
              </a:spcBef>
              <a:spcAft>
                <a:spcPts val="0"/>
              </a:spcAft>
              <a:buClr>
                <a:srgbClr val="244061"/>
              </a:buClr>
              <a:buSzPts val="2000"/>
              <a:buFont typeface="Arial"/>
              <a:buChar char="•"/>
            </a:pPr>
            <a:r>
              <a:rPr b="1" i="0" lang="en-US" sz="2000">
                <a:solidFill>
                  <a:srgbClr val="244061"/>
                </a:solidFill>
                <a:latin typeface="Calibri"/>
                <a:ea typeface="Calibri"/>
                <a:cs typeface="Calibri"/>
                <a:sym typeface="Calibri"/>
              </a:rPr>
              <a:t>In 2019, the most content was added.</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15"/>
          <p:cNvPicPr preferRelativeResize="0"/>
          <p:nvPr/>
        </p:nvPicPr>
        <p:blipFill rotWithShape="1">
          <a:blip r:embed="rId3">
            <a:alphaModFix/>
          </a:blip>
          <a:srcRect b="0" l="0" r="0" t="0"/>
          <a:stretch/>
        </p:blipFill>
        <p:spPr>
          <a:xfrm>
            <a:off x="0" y="438149"/>
            <a:ext cx="9143999" cy="3505201"/>
          </a:xfrm>
          <a:prstGeom prst="rect">
            <a:avLst/>
          </a:prstGeom>
          <a:noFill/>
          <a:ln>
            <a:noFill/>
          </a:ln>
        </p:spPr>
      </p:pic>
      <p:sp>
        <p:nvSpPr>
          <p:cNvPr id="149" name="Google Shape;149;p15"/>
          <p:cNvSpPr txBox="1"/>
          <p:nvPr>
            <p:ph type="title"/>
          </p:nvPr>
        </p:nvSpPr>
        <p:spPr>
          <a:xfrm>
            <a:off x="1447800" y="-4920"/>
            <a:ext cx="5867400" cy="443070"/>
          </a:xfrm>
          <a:prstGeom prst="rect">
            <a:avLst/>
          </a:prstGeom>
          <a:noFill/>
          <a:ln>
            <a:noFill/>
          </a:ln>
        </p:spPr>
        <p:txBody>
          <a:bodyPr anchorCtr="0" anchor="t" bIns="0" lIns="0" spcFirstLastPara="1" rIns="0" wrap="square" tIns="12050">
            <a:spAutoFit/>
          </a:bodyPr>
          <a:lstStyle/>
          <a:p>
            <a:pPr indent="0" lvl="0" marL="12700" rtl="0" algn="ctr">
              <a:spcBef>
                <a:spcPts val="0"/>
              </a:spcBef>
              <a:spcAft>
                <a:spcPts val="0"/>
              </a:spcAft>
              <a:buNone/>
            </a:pPr>
            <a:r>
              <a:rPr b="1" lang="en-US" sz="2800">
                <a:solidFill>
                  <a:srgbClr val="DA0000"/>
                </a:solidFill>
                <a:latin typeface="Calibri"/>
                <a:ea typeface="Calibri"/>
                <a:cs typeface="Calibri"/>
                <a:sym typeface="Calibri"/>
              </a:rPr>
              <a:t> Exploratory Data Analysis</a:t>
            </a:r>
            <a:endParaRPr sz="2800">
              <a:latin typeface="Arial"/>
              <a:ea typeface="Arial"/>
              <a:cs typeface="Arial"/>
              <a:sym typeface="Arial"/>
            </a:endParaRPr>
          </a:p>
        </p:txBody>
      </p:sp>
      <p:sp>
        <p:nvSpPr>
          <p:cNvPr id="150" name="Google Shape;150;p15"/>
          <p:cNvSpPr txBox="1"/>
          <p:nvPr/>
        </p:nvSpPr>
        <p:spPr>
          <a:xfrm>
            <a:off x="0" y="3943350"/>
            <a:ext cx="91440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a:solidFill>
                  <a:srgbClr val="244061"/>
                </a:solidFill>
                <a:latin typeface="Calibri"/>
                <a:ea typeface="Calibri"/>
                <a:cs typeface="Calibri"/>
                <a:sym typeface="Calibri"/>
              </a:rPr>
              <a:t>Maximum number of movies and tv shows were released over the winter </a:t>
            </a:r>
            <a:r>
              <a:rPr b="1" lang="en-US" sz="2000">
                <a:solidFill>
                  <a:srgbClr val="244061"/>
                </a:solidFill>
                <a:latin typeface="Calibri"/>
                <a:ea typeface="Calibri"/>
                <a:cs typeface="Calibri"/>
                <a:sym typeface="Calibri"/>
              </a:rPr>
              <a:t>especially</a:t>
            </a:r>
            <a:r>
              <a:rPr b="1" i="0" lang="en-US" sz="2000">
                <a:solidFill>
                  <a:srgbClr val="244061"/>
                </a:solidFill>
                <a:latin typeface="Calibri"/>
                <a:ea typeface="Calibri"/>
                <a:cs typeface="Calibri"/>
                <a:sym typeface="Calibri"/>
              </a:rPr>
              <a:t> in the month of December.</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nvSpPr>
        <p:spPr>
          <a:xfrm>
            <a:off x="533400" y="20504"/>
            <a:ext cx="76200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DA0000"/>
                </a:solidFill>
                <a:latin typeface="Calibri"/>
                <a:ea typeface="Calibri"/>
                <a:cs typeface="Calibri"/>
                <a:sym typeface="Calibri"/>
              </a:rPr>
              <a:t>         Exploratory Data Analysis</a:t>
            </a:r>
            <a:endParaRPr/>
          </a:p>
        </p:txBody>
      </p:sp>
      <p:pic>
        <p:nvPicPr>
          <p:cNvPr id="156" name="Google Shape;156;p16"/>
          <p:cNvPicPr preferRelativeResize="0"/>
          <p:nvPr/>
        </p:nvPicPr>
        <p:blipFill rotWithShape="1">
          <a:blip r:embed="rId3">
            <a:alphaModFix/>
          </a:blip>
          <a:srcRect b="0" l="0" r="0" t="0"/>
          <a:stretch/>
        </p:blipFill>
        <p:spPr>
          <a:xfrm>
            <a:off x="0" y="514350"/>
            <a:ext cx="9144000" cy="3962400"/>
          </a:xfrm>
          <a:prstGeom prst="rect">
            <a:avLst/>
          </a:prstGeom>
          <a:noFill/>
          <a:ln>
            <a:noFill/>
          </a:ln>
        </p:spPr>
      </p:pic>
      <p:sp>
        <p:nvSpPr>
          <p:cNvPr id="157" name="Google Shape;157;p16"/>
          <p:cNvSpPr txBox="1"/>
          <p:nvPr/>
        </p:nvSpPr>
        <p:spPr>
          <a:xfrm>
            <a:off x="76200" y="4171950"/>
            <a:ext cx="9067800"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244061"/>
              </a:buClr>
              <a:buSzPts val="1800"/>
              <a:buFont typeface="Arial"/>
              <a:buChar char="•"/>
            </a:pPr>
            <a:r>
              <a:rPr b="1" i="0" lang="en-US" sz="1800">
                <a:solidFill>
                  <a:srgbClr val="244061"/>
                </a:solidFill>
                <a:latin typeface="Calibri"/>
                <a:ea typeface="Calibri"/>
                <a:cs typeface="Calibri"/>
                <a:sym typeface="Calibri"/>
              </a:rPr>
              <a:t>The release years for films in the collection range from 1925 to 2021.</a:t>
            </a:r>
            <a:endParaRPr/>
          </a:p>
          <a:p>
            <a:pPr indent="-285750" lvl="0" marL="285750" marR="0" rtl="0" algn="l">
              <a:spcBef>
                <a:spcPts val="0"/>
              </a:spcBef>
              <a:spcAft>
                <a:spcPts val="0"/>
              </a:spcAft>
              <a:buClr>
                <a:srgbClr val="244061"/>
              </a:buClr>
              <a:buSzPts val="1800"/>
              <a:buFont typeface="Arial"/>
              <a:buChar char="•"/>
            </a:pPr>
            <a:r>
              <a:rPr b="1" i="0" lang="en-US" sz="1800">
                <a:solidFill>
                  <a:srgbClr val="244061"/>
                </a:solidFill>
                <a:latin typeface="Calibri"/>
                <a:ea typeface="Calibri"/>
                <a:cs typeface="Calibri"/>
                <a:sym typeface="Calibri"/>
              </a:rPr>
              <a:t>We are able to see that there has been a huge increase in content releases between 2010 and 2020.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nvSpPr>
        <p:spPr>
          <a:xfrm>
            <a:off x="533400" y="20504"/>
            <a:ext cx="76200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DA0000"/>
                </a:solidFill>
                <a:latin typeface="Calibri"/>
                <a:ea typeface="Calibri"/>
                <a:cs typeface="Calibri"/>
                <a:sym typeface="Calibri"/>
              </a:rPr>
              <a:t>         Exploratory Data Analysis</a:t>
            </a:r>
            <a:endParaRPr/>
          </a:p>
        </p:txBody>
      </p:sp>
      <p:pic>
        <p:nvPicPr>
          <p:cNvPr id="163" name="Google Shape;163;p17"/>
          <p:cNvPicPr preferRelativeResize="0"/>
          <p:nvPr/>
        </p:nvPicPr>
        <p:blipFill rotWithShape="1">
          <a:blip r:embed="rId3">
            <a:alphaModFix/>
          </a:blip>
          <a:srcRect b="0" l="0" r="0" t="0"/>
          <a:stretch/>
        </p:blipFill>
        <p:spPr>
          <a:xfrm>
            <a:off x="0" y="543725"/>
            <a:ext cx="9143999" cy="3628225"/>
          </a:xfrm>
          <a:prstGeom prst="rect">
            <a:avLst/>
          </a:prstGeom>
          <a:noFill/>
          <a:ln>
            <a:noFill/>
          </a:ln>
        </p:spPr>
      </p:pic>
      <p:sp>
        <p:nvSpPr>
          <p:cNvPr id="164" name="Google Shape;164;p17"/>
          <p:cNvSpPr txBox="1"/>
          <p:nvPr/>
        </p:nvSpPr>
        <p:spPr>
          <a:xfrm>
            <a:off x="76200" y="4315425"/>
            <a:ext cx="8642400" cy="708000"/>
          </a:xfrm>
          <a:prstGeom prst="rect">
            <a:avLst/>
          </a:prstGeom>
          <a:noFill/>
          <a:ln>
            <a:noFill/>
          </a:ln>
        </p:spPr>
        <p:txBody>
          <a:bodyPr anchorCtr="0" anchor="t" bIns="45700" lIns="91425" spcFirstLastPara="1" rIns="91425" wrap="square" tIns="45700">
            <a:spAutoFit/>
          </a:bodyPr>
          <a:lstStyle/>
          <a:p>
            <a:pPr indent="-298450" lvl="0" marL="285750" marR="0" rtl="0" algn="l">
              <a:spcBef>
                <a:spcPts val="0"/>
              </a:spcBef>
              <a:spcAft>
                <a:spcPts val="0"/>
              </a:spcAft>
              <a:buClr>
                <a:srgbClr val="244061"/>
              </a:buClr>
              <a:buSzPts val="2000"/>
              <a:buFont typeface="Arial"/>
              <a:buChar char="•"/>
            </a:pPr>
            <a:r>
              <a:rPr b="1" i="0" lang="en-US" sz="2000">
                <a:solidFill>
                  <a:srgbClr val="244061"/>
                </a:solidFill>
                <a:latin typeface="Calibri"/>
                <a:ea typeface="Calibri"/>
                <a:cs typeface="Calibri"/>
                <a:sym typeface="Calibri"/>
              </a:rPr>
              <a:t>In 201</a:t>
            </a:r>
            <a:r>
              <a:rPr b="1" lang="en-US" sz="2000">
                <a:solidFill>
                  <a:srgbClr val="244061"/>
                </a:solidFill>
                <a:latin typeface="Calibri"/>
                <a:ea typeface="Calibri"/>
                <a:cs typeface="Calibri"/>
                <a:sym typeface="Calibri"/>
              </a:rPr>
              <a:t>7</a:t>
            </a:r>
            <a:r>
              <a:rPr b="1" i="0" lang="en-US" sz="2000">
                <a:solidFill>
                  <a:srgbClr val="244061"/>
                </a:solidFill>
                <a:latin typeface="Calibri"/>
                <a:ea typeface="Calibri"/>
                <a:cs typeface="Calibri"/>
                <a:sym typeface="Calibri"/>
              </a:rPr>
              <a:t>, the most films were released—</a:t>
            </a:r>
            <a:r>
              <a:rPr b="1" lang="en-US" sz="2000">
                <a:solidFill>
                  <a:srgbClr val="244061"/>
                </a:solidFill>
                <a:latin typeface="Calibri"/>
                <a:ea typeface="Calibri"/>
                <a:cs typeface="Calibri"/>
                <a:sym typeface="Calibri"/>
              </a:rPr>
              <a:t>742 </a:t>
            </a:r>
            <a:r>
              <a:rPr b="1" i="0" lang="en-US" sz="2000">
                <a:solidFill>
                  <a:srgbClr val="244061"/>
                </a:solidFill>
                <a:latin typeface="Calibri"/>
                <a:ea typeface="Calibri"/>
                <a:cs typeface="Calibri"/>
                <a:sym typeface="Calibri"/>
              </a:rPr>
              <a:t>in total.</a:t>
            </a:r>
            <a:endParaRPr sz="1600"/>
          </a:p>
          <a:p>
            <a:pPr indent="-298450" lvl="0" marL="285750" marR="0" rtl="0" algn="l">
              <a:spcBef>
                <a:spcPts val="0"/>
              </a:spcBef>
              <a:spcAft>
                <a:spcPts val="0"/>
              </a:spcAft>
              <a:buClr>
                <a:srgbClr val="244061"/>
              </a:buClr>
              <a:buSzPts val="2000"/>
              <a:buFont typeface="Arial"/>
              <a:buChar char="•"/>
            </a:pPr>
            <a:r>
              <a:rPr b="1" i="0" lang="en-US" sz="2000">
                <a:solidFill>
                  <a:srgbClr val="244061"/>
                </a:solidFill>
                <a:latin typeface="Calibri"/>
                <a:ea typeface="Calibri"/>
                <a:cs typeface="Calibri"/>
                <a:sym typeface="Calibri"/>
              </a:rPr>
              <a:t>In 2020, the most TV Shows were released- 457 in total.</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nvSpPr>
        <p:spPr>
          <a:xfrm>
            <a:off x="2438400" y="0"/>
            <a:ext cx="46069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DA0000"/>
                </a:solidFill>
                <a:latin typeface="Calibri"/>
                <a:ea typeface="Calibri"/>
                <a:cs typeface="Calibri"/>
                <a:sym typeface="Calibri"/>
              </a:rPr>
              <a:t>  Exploratory Data Analysis</a:t>
            </a:r>
            <a:endParaRPr sz="2800">
              <a:solidFill>
                <a:schemeClr val="dk1"/>
              </a:solidFill>
              <a:latin typeface="Calibri"/>
              <a:ea typeface="Calibri"/>
              <a:cs typeface="Calibri"/>
              <a:sym typeface="Calibri"/>
            </a:endParaRPr>
          </a:p>
        </p:txBody>
      </p:sp>
      <p:pic>
        <p:nvPicPr>
          <p:cNvPr id="170" name="Google Shape;170;p18"/>
          <p:cNvPicPr preferRelativeResize="0"/>
          <p:nvPr/>
        </p:nvPicPr>
        <p:blipFill rotWithShape="1">
          <a:blip r:embed="rId3">
            <a:alphaModFix/>
          </a:blip>
          <a:srcRect b="0" l="0" r="0" t="0"/>
          <a:stretch/>
        </p:blipFill>
        <p:spPr>
          <a:xfrm>
            <a:off x="0" y="557958"/>
            <a:ext cx="4512953" cy="3156791"/>
          </a:xfrm>
          <a:prstGeom prst="rect">
            <a:avLst/>
          </a:prstGeom>
          <a:noFill/>
          <a:ln>
            <a:noFill/>
          </a:ln>
        </p:spPr>
      </p:pic>
      <p:pic>
        <p:nvPicPr>
          <p:cNvPr id="171" name="Google Shape;171;p18"/>
          <p:cNvPicPr preferRelativeResize="0"/>
          <p:nvPr/>
        </p:nvPicPr>
        <p:blipFill rotWithShape="1">
          <a:blip r:embed="rId4">
            <a:alphaModFix/>
          </a:blip>
          <a:srcRect b="0" l="0" r="0" t="0"/>
          <a:stretch/>
        </p:blipFill>
        <p:spPr>
          <a:xfrm>
            <a:off x="4512953" y="688553"/>
            <a:ext cx="4606900" cy="2895600"/>
          </a:xfrm>
          <a:prstGeom prst="rect">
            <a:avLst/>
          </a:prstGeom>
          <a:noFill/>
          <a:ln>
            <a:noFill/>
          </a:ln>
        </p:spPr>
      </p:pic>
      <p:sp>
        <p:nvSpPr>
          <p:cNvPr id="172" name="Google Shape;172;p18"/>
          <p:cNvSpPr txBox="1"/>
          <p:nvPr/>
        </p:nvSpPr>
        <p:spPr>
          <a:xfrm>
            <a:off x="228601" y="3886021"/>
            <a:ext cx="8839199"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244061"/>
              </a:buClr>
              <a:buSzPts val="1800"/>
              <a:buFont typeface="Arial"/>
              <a:buChar char="•"/>
            </a:pPr>
            <a:r>
              <a:rPr b="1" i="0" lang="en-US" sz="1800">
                <a:solidFill>
                  <a:srgbClr val="244061"/>
                </a:solidFill>
                <a:latin typeface="Calibri"/>
                <a:ea typeface="Calibri"/>
                <a:cs typeface="Calibri"/>
                <a:sym typeface="Calibri"/>
              </a:rPr>
              <a:t>Maximum content falls under TV-MA rating followed by TV-14 and TV-PG Ratings.</a:t>
            </a:r>
            <a:endParaRPr/>
          </a:p>
          <a:p>
            <a:pPr indent="-285750" lvl="0" marL="285750" marR="0" rtl="0" algn="l">
              <a:spcBef>
                <a:spcPts val="0"/>
              </a:spcBef>
              <a:spcAft>
                <a:spcPts val="0"/>
              </a:spcAft>
              <a:buClr>
                <a:srgbClr val="244061"/>
              </a:buClr>
              <a:buSzPts val="1800"/>
              <a:buFont typeface="Arial"/>
              <a:buChar char="•"/>
            </a:pPr>
            <a:r>
              <a:rPr b="1" i="0" lang="en-US" sz="1800">
                <a:solidFill>
                  <a:srgbClr val="244061"/>
                </a:solidFill>
                <a:latin typeface="Calibri"/>
                <a:ea typeface="Calibri"/>
                <a:cs typeface="Calibri"/>
                <a:sym typeface="Calibri"/>
              </a:rPr>
              <a:t>Around 50% of shows on Netflix are produced for an adult audience. Followed by young adults and kids. Netflix has fewer shows that are specifically produced for teenagers than other age groups.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nvSpPr>
        <p:spPr>
          <a:xfrm>
            <a:off x="2438400" y="0"/>
            <a:ext cx="46069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DA0000"/>
                </a:solidFill>
                <a:latin typeface="Calibri"/>
                <a:ea typeface="Calibri"/>
                <a:cs typeface="Calibri"/>
                <a:sym typeface="Calibri"/>
              </a:rPr>
              <a:t>  Exploratory Data Analysis</a:t>
            </a:r>
            <a:endParaRPr sz="2800">
              <a:solidFill>
                <a:schemeClr val="dk1"/>
              </a:solidFill>
              <a:latin typeface="Calibri"/>
              <a:ea typeface="Calibri"/>
              <a:cs typeface="Calibri"/>
              <a:sym typeface="Calibri"/>
            </a:endParaRPr>
          </a:p>
        </p:txBody>
      </p:sp>
      <p:pic>
        <p:nvPicPr>
          <p:cNvPr id="178" name="Google Shape;178;p19"/>
          <p:cNvPicPr preferRelativeResize="0"/>
          <p:nvPr/>
        </p:nvPicPr>
        <p:blipFill rotWithShape="1">
          <a:blip r:embed="rId3">
            <a:alphaModFix/>
          </a:blip>
          <a:srcRect b="0" l="0" r="0" t="0"/>
          <a:stretch/>
        </p:blipFill>
        <p:spPr>
          <a:xfrm>
            <a:off x="0" y="742950"/>
            <a:ext cx="4343400" cy="3886200"/>
          </a:xfrm>
          <a:prstGeom prst="rect">
            <a:avLst/>
          </a:prstGeom>
          <a:noFill/>
          <a:ln>
            <a:noFill/>
          </a:ln>
        </p:spPr>
      </p:pic>
      <p:sp>
        <p:nvSpPr>
          <p:cNvPr id="179" name="Google Shape;179;p19"/>
          <p:cNvSpPr txBox="1"/>
          <p:nvPr/>
        </p:nvSpPr>
        <p:spPr>
          <a:xfrm>
            <a:off x="4648201" y="895350"/>
            <a:ext cx="4114800"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244061"/>
              </a:buClr>
              <a:buSzPts val="1800"/>
              <a:buFont typeface="Noto Sans Symbols"/>
              <a:buChar char="▪"/>
            </a:pPr>
            <a:r>
              <a:rPr b="1" i="0" lang="en-US" sz="1800">
                <a:solidFill>
                  <a:srgbClr val="244061"/>
                </a:solidFill>
                <a:latin typeface="Calibri"/>
                <a:ea typeface="Calibri"/>
                <a:cs typeface="Calibri"/>
                <a:sym typeface="Calibri"/>
              </a:rPr>
              <a:t>Short Movies: </a:t>
            </a:r>
            <a:r>
              <a:rPr b="0" i="0" lang="en-US" sz="1800">
                <a:solidFill>
                  <a:srgbClr val="244061"/>
                </a:solidFill>
                <a:latin typeface="Calibri"/>
                <a:ea typeface="Calibri"/>
                <a:cs typeface="Calibri"/>
                <a:sym typeface="Calibri"/>
              </a:rPr>
              <a:t>A little over 56.1% of Netflix's programming is made up of films that are under 120 minutes long.</a:t>
            </a:r>
            <a:endParaRPr/>
          </a:p>
          <a:p>
            <a:pPr indent="-285750" lvl="0" marL="285750" marR="0" rtl="0" algn="l">
              <a:spcBef>
                <a:spcPts val="0"/>
              </a:spcBef>
              <a:spcAft>
                <a:spcPts val="0"/>
              </a:spcAft>
              <a:buClr>
                <a:srgbClr val="244061"/>
              </a:buClr>
              <a:buSzPts val="1800"/>
              <a:buFont typeface="Noto Sans Symbols"/>
              <a:buChar char="▪"/>
            </a:pPr>
            <a:r>
              <a:rPr b="1" i="0" lang="en-US" sz="1800">
                <a:solidFill>
                  <a:srgbClr val="244061"/>
                </a:solidFill>
                <a:latin typeface="Calibri"/>
                <a:ea typeface="Calibri"/>
                <a:cs typeface="Calibri"/>
                <a:sym typeface="Calibri"/>
              </a:rPr>
              <a:t>TV shows: </a:t>
            </a:r>
            <a:r>
              <a:rPr b="0" i="0" lang="en-US" sz="1800">
                <a:solidFill>
                  <a:srgbClr val="244061"/>
                </a:solidFill>
                <a:latin typeface="Calibri"/>
                <a:ea typeface="Calibri"/>
                <a:cs typeface="Calibri"/>
                <a:sym typeface="Calibri"/>
              </a:rPr>
              <a:t>With fewer than two seasons make up about 25.6% of the programming on Netflix.</a:t>
            </a:r>
            <a:endParaRPr/>
          </a:p>
          <a:p>
            <a:pPr indent="-285750" lvl="0" marL="285750" marR="0" rtl="0" algn="l">
              <a:spcBef>
                <a:spcPts val="0"/>
              </a:spcBef>
              <a:spcAft>
                <a:spcPts val="0"/>
              </a:spcAft>
              <a:buClr>
                <a:srgbClr val="244061"/>
              </a:buClr>
              <a:buSzPts val="1800"/>
              <a:buFont typeface="Noto Sans Symbols"/>
              <a:buChar char="▪"/>
            </a:pPr>
            <a:r>
              <a:rPr b="1" i="0" lang="en-US" sz="1800">
                <a:solidFill>
                  <a:srgbClr val="244061"/>
                </a:solidFill>
                <a:latin typeface="Calibri"/>
                <a:ea typeface="Calibri"/>
                <a:cs typeface="Calibri"/>
                <a:sym typeface="Calibri"/>
              </a:rPr>
              <a:t>Long Films: </a:t>
            </a:r>
            <a:r>
              <a:rPr b="0" i="0" lang="en-US" sz="1800">
                <a:solidFill>
                  <a:srgbClr val="244061"/>
                </a:solidFill>
                <a:latin typeface="Calibri"/>
                <a:ea typeface="Calibri"/>
                <a:cs typeface="Calibri"/>
                <a:sym typeface="Calibri"/>
              </a:rPr>
              <a:t>Approximately 13% of Netflix's programming consists of films that are longer than 120 minutes.</a:t>
            </a:r>
            <a:endParaRPr/>
          </a:p>
          <a:p>
            <a:pPr indent="-285750" lvl="0" marL="285750" marR="0" rtl="0" algn="l">
              <a:spcBef>
                <a:spcPts val="0"/>
              </a:spcBef>
              <a:spcAft>
                <a:spcPts val="0"/>
              </a:spcAft>
              <a:buClr>
                <a:srgbClr val="244061"/>
              </a:buClr>
              <a:buSzPts val="1800"/>
              <a:buFont typeface="Noto Sans Symbols"/>
              <a:buChar char="▪"/>
            </a:pPr>
            <a:r>
              <a:rPr b="1" i="0" lang="en-US" sz="1800">
                <a:solidFill>
                  <a:srgbClr val="244061"/>
                </a:solidFill>
                <a:latin typeface="Calibri"/>
                <a:ea typeface="Calibri"/>
                <a:cs typeface="Calibri"/>
                <a:sym typeface="Calibri"/>
              </a:rPr>
              <a:t>Long TV Shows: </a:t>
            </a:r>
            <a:r>
              <a:rPr b="0" i="0" lang="en-US" sz="1800">
                <a:solidFill>
                  <a:srgbClr val="244061"/>
                </a:solidFill>
                <a:latin typeface="Calibri"/>
                <a:ea typeface="Calibri"/>
                <a:cs typeface="Calibri"/>
                <a:sym typeface="Calibri"/>
              </a:rPr>
              <a:t>About 5.39% of Netflix's programming consists of TV series that have more than two seasons.</a:t>
            </a:r>
            <a:endParaRPr/>
          </a:p>
          <a:p>
            <a:pPr indent="-171450" lvl="0" marL="285750" marR="0" rtl="0" algn="l">
              <a:spcBef>
                <a:spcPts val="0"/>
              </a:spcBef>
              <a:spcAft>
                <a:spcPts val="0"/>
              </a:spcAft>
              <a:buClr>
                <a:schemeClr val="dk1"/>
              </a:buClr>
              <a:buSzPts val="1800"/>
              <a:buFont typeface="Noto Sans Symbols"/>
              <a:buNone/>
            </a:pPr>
            <a:r>
              <a:t/>
            </a:r>
            <a:endParaRPr sz="1800">
              <a:solidFill>
                <a:srgbClr val="24406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2"/>
          <p:cNvSpPr txBox="1"/>
          <p:nvPr/>
        </p:nvSpPr>
        <p:spPr>
          <a:xfrm>
            <a:off x="109299" y="895350"/>
            <a:ext cx="3933000" cy="3753300"/>
          </a:xfrm>
          <a:prstGeom prst="rect">
            <a:avLst/>
          </a:prstGeom>
          <a:noFill/>
          <a:ln>
            <a:noFill/>
          </a:ln>
        </p:spPr>
        <p:txBody>
          <a:bodyPr anchorCtr="0" anchor="t" bIns="0" lIns="0" spcFirstLastPara="1" rIns="0" wrap="square" tIns="53975">
            <a:spAutoFit/>
          </a:bodyPr>
          <a:lstStyle/>
          <a:p>
            <a:pPr indent="-342900" lvl="0" marL="355600" marR="0" rtl="0" algn="l">
              <a:lnSpc>
                <a:spcPct val="100000"/>
              </a:lnSpc>
              <a:spcBef>
                <a:spcPts val="0"/>
              </a:spcBef>
              <a:spcAft>
                <a:spcPts val="0"/>
              </a:spcAft>
              <a:buClr>
                <a:srgbClr val="124F5C"/>
              </a:buClr>
              <a:buSzPts val="2400"/>
              <a:buFont typeface="Arial"/>
              <a:buChar char="●"/>
            </a:pPr>
            <a:r>
              <a:rPr b="1" lang="en-US" sz="2400">
                <a:solidFill>
                  <a:srgbClr val="205867"/>
                </a:solidFill>
                <a:latin typeface="Calibri"/>
                <a:ea typeface="Calibri"/>
                <a:cs typeface="Calibri"/>
                <a:sym typeface="Calibri"/>
              </a:rPr>
              <a:t>Introduction</a:t>
            </a:r>
            <a:endParaRPr/>
          </a:p>
          <a:p>
            <a:pPr indent="-342900" lvl="0" marL="355600" marR="0" rtl="0" algn="l">
              <a:lnSpc>
                <a:spcPct val="100000"/>
              </a:lnSpc>
              <a:spcBef>
                <a:spcPts val="425"/>
              </a:spcBef>
              <a:spcAft>
                <a:spcPts val="0"/>
              </a:spcAft>
              <a:buClr>
                <a:srgbClr val="124F5C"/>
              </a:buClr>
              <a:buSzPts val="2400"/>
              <a:buFont typeface="Arial"/>
              <a:buChar char="●"/>
            </a:pPr>
            <a:r>
              <a:rPr b="1" lang="en-US" sz="2400">
                <a:solidFill>
                  <a:srgbClr val="205867"/>
                </a:solidFill>
                <a:latin typeface="Calibri"/>
                <a:ea typeface="Calibri"/>
                <a:cs typeface="Calibri"/>
                <a:sym typeface="Calibri"/>
              </a:rPr>
              <a:t>Project Summary</a:t>
            </a:r>
            <a:endParaRPr/>
          </a:p>
          <a:p>
            <a:pPr indent="-342900" lvl="0" marL="355600" marR="0" rtl="0" algn="l">
              <a:lnSpc>
                <a:spcPct val="100000"/>
              </a:lnSpc>
              <a:spcBef>
                <a:spcPts val="425"/>
              </a:spcBef>
              <a:spcAft>
                <a:spcPts val="0"/>
              </a:spcAft>
              <a:buClr>
                <a:srgbClr val="124F5C"/>
              </a:buClr>
              <a:buSzPts val="2400"/>
              <a:buFont typeface="Arial"/>
              <a:buChar char="●"/>
            </a:pPr>
            <a:r>
              <a:rPr b="1" lang="en-US" sz="2400">
                <a:solidFill>
                  <a:srgbClr val="205867"/>
                </a:solidFill>
                <a:latin typeface="Calibri"/>
                <a:ea typeface="Calibri"/>
                <a:cs typeface="Calibri"/>
                <a:sym typeface="Calibri"/>
              </a:rPr>
              <a:t>Problem Statement</a:t>
            </a:r>
            <a:endParaRPr b="1" sz="2400">
              <a:solidFill>
                <a:srgbClr val="205867"/>
              </a:solidFill>
              <a:latin typeface="Calibri"/>
              <a:ea typeface="Calibri"/>
              <a:cs typeface="Calibri"/>
              <a:sym typeface="Calibri"/>
            </a:endParaRPr>
          </a:p>
          <a:p>
            <a:pPr indent="-342900" lvl="0" marL="355600" marR="0" rtl="0" algn="l">
              <a:lnSpc>
                <a:spcPct val="100000"/>
              </a:lnSpc>
              <a:spcBef>
                <a:spcPts val="425"/>
              </a:spcBef>
              <a:spcAft>
                <a:spcPts val="0"/>
              </a:spcAft>
              <a:buClr>
                <a:srgbClr val="124F5C"/>
              </a:buClr>
              <a:buSzPts val="2400"/>
              <a:buFont typeface="Arial"/>
              <a:buChar char="●"/>
            </a:pPr>
            <a:r>
              <a:rPr b="1" lang="en-US" sz="2400">
                <a:solidFill>
                  <a:srgbClr val="205867"/>
                </a:solidFill>
                <a:latin typeface="Calibri"/>
                <a:ea typeface="Calibri"/>
                <a:cs typeface="Calibri"/>
                <a:sym typeface="Calibri"/>
              </a:rPr>
              <a:t>Data Description</a:t>
            </a:r>
            <a:endParaRPr/>
          </a:p>
          <a:p>
            <a:pPr indent="-342900" lvl="0" marL="355600" marR="0" rtl="0" algn="l">
              <a:lnSpc>
                <a:spcPct val="100000"/>
              </a:lnSpc>
              <a:spcBef>
                <a:spcPts val="330"/>
              </a:spcBef>
              <a:spcAft>
                <a:spcPts val="0"/>
              </a:spcAft>
              <a:buClr>
                <a:srgbClr val="124F5C"/>
              </a:buClr>
              <a:buSzPts val="2400"/>
              <a:buFont typeface="Arial"/>
              <a:buChar char="●"/>
            </a:pPr>
            <a:r>
              <a:rPr b="1" lang="en-US" sz="2400">
                <a:solidFill>
                  <a:srgbClr val="205867"/>
                </a:solidFill>
                <a:latin typeface="Calibri"/>
                <a:ea typeface="Calibri"/>
                <a:cs typeface="Calibri"/>
                <a:sym typeface="Calibri"/>
              </a:rPr>
              <a:t>Exploratory Data Analysis</a:t>
            </a:r>
            <a:endParaRPr/>
          </a:p>
          <a:p>
            <a:pPr indent="-342900" lvl="0" marL="355600" marR="0" rtl="0" algn="l">
              <a:lnSpc>
                <a:spcPct val="100000"/>
              </a:lnSpc>
              <a:spcBef>
                <a:spcPts val="330"/>
              </a:spcBef>
              <a:spcAft>
                <a:spcPts val="0"/>
              </a:spcAft>
              <a:buClr>
                <a:srgbClr val="124F5C"/>
              </a:buClr>
              <a:buSzPts val="2400"/>
              <a:buFont typeface="Arial"/>
              <a:buChar char="●"/>
            </a:pPr>
            <a:r>
              <a:rPr b="1" lang="en-US" sz="2400">
                <a:solidFill>
                  <a:srgbClr val="205867"/>
                </a:solidFill>
                <a:latin typeface="Calibri"/>
                <a:ea typeface="Calibri"/>
                <a:cs typeface="Calibri"/>
                <a:sym typeface="Calibri"/>
              </a:rPr>
              <a:t>Data Preprocessing</a:t>
            </a:r>
            <a:endParaRPr/>
          </a:p>
          <a:p>
            <a:pPr indent="-342900" lvl="0" marL="355600" marR="0" rtl="0" algn="l">
              <a:lnSpc>
                <a:spcPct val="100000"/>
              </a:lnSpc>
              <a:spcBef>
                <a:spcPts val="330"/>
              </a:spcBef>
              <a:spcAft>
                <a:spcPts val="0"/>
              </a:spcAft>
              <a:buClr>
                <a:srgbClr val="124F5C"/>
              </a:buClr>
              <a:buSzPts val="2400"/>
              <a:buFont typeface="Arial"/>
              <a:buChar char="●"/>
            </a:pPr>
            <a:r>
              <a:rPr b="1" lang="en-US" sz="2400">
                <a:solidFill>
                  <a:srgbClr val="205867"/>
                </a:solidFill>
                <a:latin typeface="Calibri"/>
                <a:ea typeface="Calibri"/>
                <a:cs typeface="Calibri"/>
                <a:sym typeface="Calibri"/>
              </a:rPr>
              <a:t>Model Implementation</a:t>
            </a:r>
            <a:endParaRPr b="1" sz="2400">
              <a:solidFill>
                <a:srgbClr val="205867"/>
              </a:solidFill>
              <a:latin typeface="Calibri"/>
              <a:ea typeface="Calibri"/>
              <a:cs typeface="Calibri"/>
              <a:sym typeface="Calibri"/>
            </a:endParaRPr>
          </a:p>
          <a:p>
            <a:pPr indent="-342900" lvl="0" marL="355600" marR="0" rtl="0" algn="l">
              <a:lnSpc>
                <a:spcPct val="100000"/>
              </a:lnSpc>
              <a:spcBef>
                <a:spcPts val="325"/>
              </a:spcBef>
              <a:spcAft>
                <a:spcPts val="0"/>
              </a:spcAft>
              <a:buClr>
                <a:srgbClr val="124F5C"/>
              </a:buClr>
              <a:buSzPts val="2400"/>
              <a:buFont typeface="Arial"/>
              <a:buChar char="●"/>
            </a:pPr>
            <a:r>
              <a:rPr b="1" lang="en-US" sz="2400">
                <a:solidFill>
                  <a:srgbClr val="205867"/>
                </a:solidFill>
                <a:latin typeface="Calibri"/>
                <a:ea typeface="Calibri"/>
                <a:cs typeface="Calibri"/>
                <a:sym typeface="Calibri"/>
              </a:rPr>
              <a:t>Cluster Analysis</a:t>
            </a:r>
            <a:endParaRPr b="1" sz="2400">
              <a:solidFill>
                <a:srgbClr val="205867"/>
              </a:solidFill>
              <a:latin typeface="Calibri"/>
              <a:ea typeface="Calibri"/>
              <a:cs typeface="Calibri"/>
              <a:sym typeface="Calibri"/>
            </a:endParaRPr>
          </a:p>
          <a:p>
            <a:pPr indent="-342900" lvl="0" marL="355600" marR="0" rtl="0" algn="l">
              <a:lnSpc>
                <a:spcPct val="100000"/>
              </a:lnSpc>
              <a:spcBef>
                <a:spcPts val="325"/>
              </a:spcBef>
              <a:spcAft>
                <a:spcPts val="0"/>
              </a:spcAft>
              <a:buClr>
                <a:srgbClr val="124F5C"/>
              </a:buClr>
              <a:buSzPts val="2400"/>
              <a:buFont typeface="Arial"/>
              <a:buChar char="●"/>
            </a:pPr>
            <a:r>
              <a:rPr b="1" lang="en-US" sz="2400">
                <a:solidFill>
                  <a:srgbClr val="205867"/>
                </a:solidFill>
                <a:latin typeface="Calibri"/>
                <a:ea typeface="Calibri"/>
                <a:cs typeface="Calibri"/>
                <a:sym typeface="Calibri"/>
              </a:rPr>
              <a:t>Conclusions</a:t>
            </a:r>
            <a:endParaRPr sz="2400">
              <a:solidFill>
                <a:schemeClr val="dk1"/>
              </a:solidFill>
              <a:latin typeface="Calibri"/>
              <a:ea typeface="Calibri"/>
              <a:cs typeface="Calibri"/>
              <a:sym typeface="Calibri"/>
            </a:endParaRPr>
          </a:p>
        </p:txBody>
      </p:sp>
      <p:sp>
        <p:nvSpPr>
          <p:cNvPr id="51" name="Google Shape;51;p2"/>
          <p:cNvSpPr txBox="1"/>
          <p:nvPr>
            <p:ph type="title"/>
          </p:nvPr>
        </p:nvSpPr>
        <p:spPr>
          <a:xfrm>
            <a:off x="487981" y="133350"/>
            <a:ext cx="5421600" cy="615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4000">
                <a:latin typeface="Calibri"/>
                <a:ea typeface="Calibri"/>
                <a:cs typeface="Calibri"/>
                <a:sym typeface="Calibri"/>
              </a:rPr>
              <a:t>Content:</a:t>
            </a:r>
            <a:endParaRPr/>
          </a:p>
        </p:txBody>
      </p:sp>
      <p:sp>
        <p:nvSpPr>
          <p:cNvPr id="52" name="Google Shape;52;p2"/>
          <p:cNvSpPr/>
          <p:nvPr/>
        </p:nvSpPr>
        <p:spPr>
          <a:xfrm>
            <a:off x="4718999" y="1323636"/>
            <a:ext cx="162560" cy="21203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2"/>
          <p:cNvSpPr/>
          <p:nvPr/>
        </p:nvSpPr>
        <p:spPr>
          <a:xfrm>
            <a:off x="4572000" y="257175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Complete List of Movies on Netflix - What's on Netflix" id="54" name="Google Shape;54;p2"/>
          <p:cNvPicPr preferRelativeResize="0"/>
          <p:nvPr/>
        </p:nvPicPr>
        <p:blipFill rotWithShape="1">
          <a:blip r:embed="rId3">
            <a:alphaModFix/>
          </a:blip>
          <a:srcRect b="0" l="0" r="0" t="0"/>
          <a:stretch/>
        </p:blipFill>
        <p:spPr>
          <a:xfrm>
            <a:off x="4081692" y="895350"/>
            <a:ext cx="4572000" cy="3352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nvSpPr>
        <p:spPr>
          <a:xfrm>
            <a:off x="2438400" y="-76200"/>
            <a:ext cx="46068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DA0000"/>
                </a:solidFill>
                <a:latin typeface="Calibri"/>
                <a:ea typeface="Calibri"/>
                <a:cs typeface="Calibri"/>
                <a:sym typeface="Calibri"/>
              </a:rPr>
              <a:t>  Exploratory Data Analysis</a:t>
            </a:r>
            <a:endParaRPr sz="2800">
              <a:solidFill>
                <a:schemeClr val="dk1"/>
              </a:solidFill>
              <a:latin typeface="Calibri"/>
              <a:ea typeface="Calibri"/>
              <a:cs typeface="Calibri"/>
              <a:sym typeface="Calibri"/>
            </a:endParaRPr>
          </a:p>
        </p:txBody>
      </p:sp>
      <p:pic>
        <p:nvPicPr>
          <p:cNvPr id="185" name="Google Shape;185;p20"/>
          <p:cNvPicPr preferRelativeResize="0"/>
          <p:nvPr/>
        </p:nvPicPr>
        <p:blipFill rotWithShape="1">
          <a:blip r:embed="rId3">
            <a:alphaModFix/>
          </a:blip>
          <a:srcRect b="0" l="0" r="0" t="0"/>
          <a:stretch/>
        </p:blipFill>
        <p:spPr>
          <a:xfrm>
            <a:off x="-4475" y="384275"/>
            <a:ext cx="9148474" cy="4485801"/>
          </a:xfrm>
          <a:prstGeom prst="rect">
            <a:avLst/>
          </a:prstGeom>
          <a:noFill/>
          <a:ln>
            <a:noFill/>
          </a:ln>
        </p:spPr>
      </p:pic>
      <p:sp>
        <p:nvSpPr>
          <p:cNvPr id="186" name="Google Shape;186;p20"/>
          <p:cNvSpPr txBox="1"/>
          <p:nvPr/>
        </p:nvSpPr>
        <p:spPr>
          <a:xfrm>
            <a:off x="805759" y="4793218"/>
            <a:ext cx="7576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rgbClr val="244061"/>
                </a:solidFill>
                <a:latin typeface="Calibri"/>
                <a:ea typeface="Calibri"/>
                <a:cs typeface="Calibri"/>
                <a:sym typeface="Calibri"/>
              </a:rPr>
              <a:t>Most countries appear to prefer dramas, international movies, and comedies.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990600" y="-19050"/>
            <a:ext cx="6781800" cy="566400"/>
          </a:xfrm>
          <a:prstGeom prst="rect">
            <a:avLst/>
          </a:prstGeom>
          <a:noFill/>
          <a:ln>
            <a:noFill/>
          </a:ln>
        </p:spPr>
        <p:txBody>
          <a:bodyPr anchorCtr="0" anchor="t" bIns="0" lIns="0" spcFirstLastPara="1" rIns="0" wrap="square" tIns="12050">
            <a:spAutoFit/>
          </a:bodyPr>
          <a:lstStyle/>
          <a:p>
            <a:pPr indent="0" lvl="0" marL="12700" rtl="0" algn="ctr">
              <a:lnSpc>
                <a:spcPct val="100000"/>
              </a:lnSpc>
              <a:spcBef>
                <a:spcPts val="0"/>
              </a:spcBef>
              <a:spcAft>
                <a:spcPts val="0"/>
              </a:spcAft>
              <a:buNone/>
            </a:pPr>
            <a:r>
              <a:rPr lang="en-US" sz="3600">
                <a:latin typeface="Calibri"/>
                <a:ea typeface="Calibri"/>
                <a:cs typeface="Calibri"/>
                <a:sym typeface="Calibri"/>
              </a:rPr>
              <a:t>Data Preprocessing.</a:t>
            </a:r>
            <a:endParaRPr sz="3600">
              <a:latin typeface="Calibri"/>
              <a:ea typeface="Calibri"/>
              <a:cs typeface="Calibri"/>
              <a:sym typeface="Calibri"/>
            </a:endParaRPr>
          </a:p>
        </p:txBody>
      </p:sp>
      <p:pic>
        <p:nvPicPr>
          <p:cNvPr id="192" name="Google Shape;192;p21"/>
          <p:cNvPicPr preferRelativeResize="0"/>
          <p:nvPr/>
        </p:nvPicPr>
        <p:blipFill rotWithShape="1">
          <a:blip r:embed="rId3">
            <a:alphaModFix/>
          </a:blip>
          <a:srcRect b="0" l="0" r="0" t="0"/>
          <a:stretch/>
        </p:blipFill>
        <p:spPr>
          <a:xfrm>
            <a:off x="0" y="547350"/>
            <a:ext cx="9144000" cy="4596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nvSpPr>
        <p:spPr>
          <a:xfrm>
            <a:off x="152400" y="143530"/>
            <a:ext cx="301345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u="sng">
                <a:solidFill>
                  <a:srgbClr val="FF0000"/>
                </a:solidFill>
                <a:latin typeface="Calibri"/>
                <a:ea typeface="Calibri"/>
                <a:cs typeface="Calibri"/>
                <a:sym typeface="Calibri"/>
              </a:rPr>
              <a:t>What is clustering?</a:t>
            </a:r>
            <a:endParaRPr/>
          </a:p>
        </p:txBody>
      </p:sp>
      <p:pic>
        <p:nvPicPr>
          <p:cNvPr id="198" name="Google Shape;198;p22"/>
          <p:cNvPicPr preferRelativeResize="0"/>
          <p:nvPr/>
        </p:nvPicPr>
        <p:blipFill rotWithShape="1">
          <a:blip r:embed="rId3">
            <a:alphaModFix/>
          </a:blip>
          <a:srcRect b="0" l="0" r="0" t="0"/>
          <a:stretch/>
        </p:blipFill>
        <p:spPr>
          <a:xfrm>
            <a:off x="4574241" y="819151"/>
            <a:ext cx="4525799" cy="3416319"/>
          </a:xfrm>
          <a:prstGeom prst="rect">
            <a:avLst/>
          </a:prstGeom>
          <a:noFill/>
          <a:ln>
            <a:noFill/>
          </a:ln>
        </p:spPr>
      </p:pic>
      <p:sp>
        <p:nvSpPr>
          <p:cNvPr id="199" name="Google Shape;199;p22"/>
          <p:cNvSpPr txBox="1"/>
          <p:nvPr/>
        </p:nvSpPr>
        <p:spPr>
          <a:xfrm>
            <a:off x="1" y="692825"/>
            <a:ext cx="4495799" cy="203132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rgbClr val="244061"/>
                </a:solidFill>
                <a:latin typeface="Calibri"/>
                <a:ea typeface="Calibri"/>
                <a:cs typeface="Calibri"/>
                <a:sym typeface="Calibri"/>
              </a:rPr>
              <a:t>Clustering is the process of grouping data points so that data points in the same group are more similar to other data points in the same group and different to data points in other groups. It is essentially a collection of items based on their similarity and dissimilarity.</a:t>
            </a:r>
            <a:endParaRPr b="1" sz="1800">
              <a:solidFill>
                <a:srgbClr val="244061"/>
              </a:solidFill>
              <a:latin typeface="Calibri"/>
              <a:ea typeface="Calibri"/>
              <a:cs typeface="Calibri"/>
              <a:sym typeface="Calibri"/>
            </a:endParaRPr>
          </a:p>
        </p:txBody>
      </p:sp>
      <p:sp>
        <p:nvSpPr>
          <p:cNvPr id="200" name="Google Shape;200;p22"/>
          <p:cNvSpPr txBox="1"/>
          <p:nvPr/>
        </p:nvSpPr>
        <p:spPr>
          <a:xfrm>
            <a:off x="0" y="2724150"/>
            <a:ext cx="45720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244061"/>
                </a:solidFill>
                <a:latin typeface="Calibri"/>
                <a:ea typeface="Calibri"/>
                <a:cs typeface="Calibri"/>
                <a:sym typeface="Calibri"/>
              </a:rPr>
              <a:t>We create one cluster column based on the following features: </a:t>
            </a:r>
            <a:endParaRPr/>
          </a:p>
          <a:p>
            <a:pPr indent="0" lvl="0" marL="0" marR="0" rtl="0" algn="l">
              <a:spcBef>
                <a:spcPts val="0"/>
              </a:spcBef>
              <a:spcAft>
                <a:spcPts val="0"/>
              </a:spcAft>
              <a:buNone/>
            </a:pPr>
            <a:r>
              <a:rPr b="1" lang="en-US" sz="1800">
                <a:solidFill>
                  <a:srgbClr val="244061"/>
                </a:solidFill>
                <a:latin typeface="Calibri"/>
                <a:ea typeface="Calibri"/>
                <a:cs typeface="Calibri"/>
                <a:sym typeface="Calibri"/>
              </a:rPr>
              <a:t>• Director </a:t>
            </a:r>
            <a:endParaRPr/>
          </a:p>
          <a:p>
            <a:pPr indent="0" lvl="0" marL="0" marR="0" rtl="0" algn="l">
              <a:spcBef>
                <a:spcPts val="0"/>
              </a:spcBef>
              <a:spcAft>
                <a:spcPts val="0"/>
              </a:spcAft>
              <a:buNone/>
            </a:pPr>
            <a:r>
              <a:rPr b="1" lang="en-US" sz="1800">
                <a:solidFill>
                  <a:srgbClr val="244061"/>
                </a:solidFill>
                <a:latin typeface="Calibri"/>
                <a:ea typeface="Calibri"/>
                <a:cs typeface="Calibri"/>
                <a:sym typeface="Calibri"/>
              </a:rPr>
              <a:t>• Cast </a:t>
            </a:r>
            <a:endParaRPr/>
          </a:p>
          <a:p>
            <a:pPr indent="0" lvl="0" marL="0" marR="0" rtl="0" algn="l">
              <a:spcBef>
                <a:spcPts val="0"/>
              </a:spcBef>
              <a:spcAft>
                <a:spcPts val="0"/>
              </a:spcAft>
              <a:buNone/>
            </a:pPr>
            <a:r>
              <a:rPr b="1" lang="en-US" sz="1800">
                <a:solidFill>
                  <a:srgbClr val="244061"/>
                </a:solidFill>
                <a:latin typeface="Calibri"/>
                <a:ea typeface="Calibri"/>
                <a:cs typeface="Calibri"/>
                <a:sym typeface="Calibri"/>
              </a:rPr>
              <a:t>• Country </a:t>
            </a:r>
            <a:endParaRPr/>
          </a:p>
          <a:p>
            <a:pPr indent="0" lvl="0" marL="0" marR="0" rtl="0" algn="l">
              <a:spcBef>
                <a:spcPts val="0"/>
              </a:spcBef>
              <a:spcAft>
                <a:spcPts val="0"/>
              </a:spcAft>
              <a:buNone/>
            </a:pPr>
            <a:r>
              <a:rPr b="1" lang="en-US" sz="1800">
                <a:solidFill>
                  <a:srgbClr val="244061"/>
                </a:solidFill>
                <a:latin typeface="Calibri"/>
                <a:ea typeface="Calibri"/>
                <a:cs typeface="Calibri"/>
                <a:sym typeface="Calibri"/>
              </a:rPr>
              <a:t>• Rating </a:t>
            </a:r>
            <a:endParaRPr/>
          </a:p>
          <a:p>
            <a:pPr indent="0" lvl="0" marL="0" marR="0" rtl="0" algn="l">
              <a:spcBef>
                <a:spcPts val="0"/>
              </a:spcBef>
              <a:spcAft>
                <a:spcPts val="0"/>
              </a:spcAft>
              <a:buNone/>
            </a:pPr>
            <a:r>
              <a:rPr b="1" lang="en-US" sz="1800">
                <a:solidFill>
                  <a:srgbClr val="244061"/>
                </a:solidFill>
                <a:latin typeface="Calibri"/>
                <a:ea typeface="Calibri"/>
                <a:cs typeface="Calibri"/>
                <a:sym typeface="Calibri"/>
              </a:rPr>
              <a:t>• Listed in (genres) </a:t>
            </a:r>
            <a:endParaRPr/>
          </a:p>
          <a:p>
            <a:pPr indent="0" lvl="0" marL="0" marR="0" rtl="0" algn="l">
              <a:spcBef>
                <a:spcPts val="0"/>
              </a:spcBef>
              <a:spcAft>
                <a:spcPts val="0"/>
              </a:spcAft>
              <a:buNone/>
            </a:pPr>
            <a:r>
              <a:rPr b="1" lang="en-US" sz="1800">
                <a:solidFill>
                  <a:srgbClr val="244061"/>
                </a:solidFill>
                <a:latin typeface="Calibri"/>
                <a:ea typeface="Calibri"/>
                <a:cs typeface="Calibri"/>
                <a:sym typeface="Calibri"/>
              </a:rPr>
              <a:t>• Description</a:t>
            </a:r>
            <a:endParaRPr b="1" sz="1800">
              <a:solidFill>
                <a:srgbClr val="24406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nvSpPr>
        <p:spPr>
          <a:xfrm>
            <a:off x="76200" y="133350"/>
            <a:ext cx="8915400"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244061"/>
                </a:solidFill>
                <a:latin typeface="Calibri"/>
                <a:ea typeface="Calibri"/>
                <a:cs typeface="Calibri"/>
                <a:sym typeface="Calibri"/>
              </a:rPr>
              <a:t>Before clusters implementation we need to pre-process the data. So that we filtered data with following steps: </a:t>
            </a:r>
            <a:endParaRPr/>
          </a:p>
          <a:p>
            <a:pPr indent="-342900" lvl="0" marL="342900" marR="0" rtl="0" algn="l">
              <a:spcBef>
                <a:spcPts val="0"/>
              </a:spcBef>
              <a:spcAft>
                <a:spcPts val="0"/>
              </a:spcAft>
              <a:buClr>
                <a:srgbClr val="244061"/>
              </a:buClr>
              <a:buSzPts val="1400"/>
              <a:buFont typeface="Calibri"/>
              <a:buAutoNum type="arabicPeriod"/>
            </a:pPr>
            <a:r>
              <a:rPr b="1" lang="en-US" sz="1400">
                <a:solidFill>
                  <a:srgbClr val="244061"/>
                </a:solidFill>
                <a:latin typeface="Calibri"/>
                <a:ea typeface="Calibri"/>
                <a:cs typeface="Calibri"/>
                <a:sym typeface="Calibri"/>
              </a:rPr>
              <a:t>Removing Stop words </a:t>
            </a:r>
            <a:endParaRPr/>
          </a:p>
          <a:p>
            <a:pPr indent="0" lvl="0" marL="0" marR="0" rtl="0" algn="l">
              <a:spcBef>
                <a:spcPts val="0"/>
              </a:spcBef>
              <a:spcAft>
                <a:spcPts val="0"/>
              </a:spcAft>
              <a:buNone/>
            </a:pPr>
            <a:r>
              <a:rPr lang="en-US" sz="1400">
                <a:solidFill>
                  <a:srgbClr val="244061"/>
                </a:solidFill>
                <a:latin typeface="Calibri"/>
                <a:ea typeface="Calibri"/>
                <a:cs typeface="Calibri"/>
                <a:sym typeface="Calibri"/>
              </a:rPr>
              <a:t>       • Stop words are common words like “the”, “and” and “but” do not carry much meaning on their own and are often seen as noise in the data. </a:t>
            </a:r>
            <a:endParaRPr/>
          </a:p>
          <a:p>
            <a:pPr indent="0" lvl="0" marL="0" marR="0" rtl="0" algn="l">
              <a:spcBef>
                <a:spcPts val="0"/>
              </a:spcBef>
              <a:spcAft>
                <a:spcPts val="0"/>
              </a:spcAft>
              <a:buNone/>
            </a:pPr>
            <a:r>
              <a:rPr b="1" lang="en-US" sz="1400">
                <a:solidFill>
                  <a:srgbClr val="244061"/>
                </a:solidFill>
                <a:latin typeface="Calibri"/>
                <a:ea typeface="Calibri"/>
                <a:cs typeface="Calibri"/>
                <a:sym typeface="Calibri"/>
              </a:rPr>
              <a:t>2.     Lowercasing words </a:t>
            </a:r>
            <a:endParaRPr/>
          </a:p>
          <a:p>
            <a:pPr indent="0" lvl="0" marL="0" marR="0" rtl="0" algn="l">
              <a:spcBef>
                <a:spcPts val="0"/>
              </a:spcBef>
              <a:spcAft>
                <a:spcPts val="0"/>
              </a:spcAft>
              <a:buNone/>
            </a:pPr>
            <a:r>
              <a:rPr lang="en-US" sz="1400">
                <a:solidFill>
                  <a:srgbClr val="244061"/>
                </a:solidFill>
                <a:latin typeface="Calibri"/>
                <a:ea typeface="Calibri"/>
                <a:cs typeface="Calibri"/>
                <a:sym typeface="Calibri"/>
              </a:rPr>
              <a:t>       • Lowercasing the words can also reduce the size of the vocabulary, which can make it easier to work with larger texts or texts in languages with a high number of inflected forms. </a:t>
            </a:r>
            <a:endParaRPr/>
          </a:p>
          <a:p>
            <a:pPr indent="0" lvl="0" marL="0" marR="0" rtl="0" algn="l">
              <a:spcBef>
                <a:spcPts val="0"/>
              </a:spcBef>
              <a:spcAft>
                <a:spcPts val="0"/>
              </a:spcAft>
              <a:buNone/>
            </a:pPr>
            <a:r>
              <a:rPr b="1" lang="en-US" sz="1400">
                <a:solidFill>
                  <a:srgbClr val="244061"/>
                </a:solidFill>
                <a:latin typeface="Calibri"/>
                <a:ea typeface="Calibri"/>
                <a:cs typeface="Calibri"/>
                <a:sym typeface="Calibri"/>
              </a:rPr>
              <a:t>3.     Removing Punctuation </a:t>
            </a:r>
            <a:endParaRPr/>
          </a:p>
          <a:p>
            <a:pPr indent="0" lvl="0" marL="0" marR="0" rtl="0" algn="l">
              <a:spcBef>
                <a:spcPts val="0"/>
              </a:spcBef>
              <a:spcAft>
                <a:spcPts val="0"/>
              </a:spcAft>
              <a:buNone/>
            </a:pPr>
            <a:r>
              <a:rPr lang="en-US" sz="1400">
                <a:solidFill>
                  <a:srgbClr val="244061"/>
                </a:solidFill>
                <a:latin typeface="Calibri"/>
                <a:ea typeface="Calibri"/>
                <a:cs typeface="Calibri"/>
                <a:sym typeface="Calibri"/>
              </a:rPr>
              <a:t>       • Punctuation marks like periods, commas, and exclamation points can add noise to the data and can sometimes be treated as separate tokens, which can affect the performance of NLP models. </a:t>
            </a:r>
            <a:endParaRPr/>
          </a:p>
          <a:p>
            <a:pPr indent="0" lvl="0" marL="0" marR="0" rtl="0" algn="l">
              <a:spcBef>
                <a:spcPts val="0"/>
              </a:spcBef>
              <a:spcAft>
                <a:spcPts val="0"/>
              </a:spcAft>
              <a:buNone/>
            </a:pPr>
            <a:r>
              <a:rPr b="1" lang="en-US" sz="1400">
                <a:solidFill>
                  <a:srgbClr val="244061"/>
                </a:solidFill>
                <a:latin typeface="Calibri"/>
                <a:ea typeface="Calibri"/>
                <a:cs typeface="Calibri"/>
                <a:sym typeface="Calibri"/>
              </a:rPr>
              <a:t>4.     Stemming </a:t>
            </a:r>
            <a:endParaRPr/>
          </a:p>
          <a:p>
            <a:pPr indent="0" lvl="0" marL="0" marR="0" rtl="0" algn="l">
              <a:spcBef>
                <a:spcPts val="0"/>
              </a:spcBef>
              <a:spcAft>
                <a:spcPts val="0"/>
              </a:spcAft>
              <a:buNone/>
            </a:pPr>
            <a:r>
              <a:rPr lang="en-US" sz="1400">
                <a:solidFill>
                  <a:srgbClr val="244061"/>
                </a:solidFill>
                <a:latin typeface="Calibri"/>
                <a:ea typeface="Calibri"/>
                <a:cs typeface="Calibri"/>
                <a:sym typeface="Calibri"/>
              </a:rPr>
              <a:t>       • used Snowball Stemmer to generate a meaningful word out of corpus of words. </a:t>
            </a:r>
            <a:endParaRPr/>
          </a:p>
          <a:p>
            <a:pPr indent="0" lvl="0" marL="0" marR="0" rtl="0" algn="l">
              <a:spcBef>
                <a:spcPts val="0"/>
              </a:spcBef>
              <a:spcAft>
                <a:spcPts val="0"/>
              </a:spcAft>
              <a:buNone/>
            </a:pPr>
            <a:r>
              <a:rPr lang="en-US" sz="1400">
                <a:solidFill>
                  <a:srgbClr val="244061"/>
                </a:solidFill>
                <a:latin typeface="Calibri"/>
                <a:ea typeface="Calibri"/>
                <a:cs typeface="Calibri"/>
                <a:sym typeface="Calibri"/>
              </a:rPr>
              <a:t>       • For example, the words "run," "runs," "ran," and "running" are all different inflected forms of the same word "run," and a stemmer can reduce them all to the base form "run." </a:t>
            </a:r>
            <a:endParaRPr/>
          </a:p>
          <a:p>
            <a:pPr indent="0" lvl="0" marL="0" marR="0" rtl="0" algn="l">
              <a:spcBef>
                <a:spcPts val="0"/>
              </a:spcBef>
              <a:spcAft>
                <a:spcPts val="0"/>
              </a:spcAft>
              <a:buNone/>
            </a:pPr>
            <a:r>
              <a:rPr b="1" lang="en-US" sz="1400">
                <a:solidFill>
                  <a:srgbClr val="244061"/>
                </a:solidFill>
                <a:latin typeface="Calibri"/>
                <a:ea typeface="Calibri"/>
                <a:cs typeface="Calibri"/>
                <a:sym typeface="Calibri"/>
              </a:rPr>
              <a:t>5.    Tokenization of corpus and Word vectorization – TFIDF </a:t>
            </a:r>
            <a:endParaRPr/>
          </a:p>
          <a:p>
            <a:pPr indent="0" lvl="0" marL="0" marR="0" rtl="0" algn="l">
              <a:spcBef>
                <a:spcPts val="0"/>
              </a:spcBef>
              <a:spcAft>
                <a:spcPts val="0"/>
              </a:spcAft>
              <a:buNone/>
            </a:pPr>
            <a:r>
              <a:rPr lang="en-US" sz="1400">
                <a:solidFill>
                  <a:srgbClr val="244061"/>
                </a:solidFill>
                <a:latin typeface="Calibri"/>
                <a:ea typeface="Calibri"/>
                <a:cs typeface="Calibri"/>
                <a:sym typeface="Calibri"/>
              </a:rPr>
              <a:t>     This is important in NLP tasks because most machine learning models expect numerical input and cannot work with raw text data directly. Word vectorization allows you to input the words into a machine learning model in a way that preserves the meaning and context of the words. </a:t>
            </a:r>
            <a:endParaRPr/>
          </a:p>
          <a:p>
            <a:pPr indent="0" lvl="0" marL="0" marR="0" rtl="0" algn="l">
              <a:spcBef>
                <a:spcPts val="0"/>
              </a:spcBef>
              <a:spcAft>
                <a:spcPts val="0"/>
              </a:spcAft>
              <a:buNone/>
            </a:pPr>
            <a:r>
              <a:rPr b="1" lang="en-US" sz="1400">
                <a:solidFill>
                  <a:srgbClr val="244061"/>
                </a:solidFill>
                <a:latin typeface="Calibri"/>
                <a:ea typeface="Calibri"/>
                <a:cs typeface="Calibri"/>
                <a:sym typeface="Calibri"/>
              </a:rPr>
              <a:t>6.     Dimensionality reduction – PCA</a:t>
            </a:r>
            <a:endParaRPr/>
          </a:p>
          <a:p>
            <a:pPr indent="0" lvl="0" marL="0" marR="0" rtl="0" algn="l">
              <a:spcBef>
                <a:spcPts val="0"/>
              </a:spcBef>
              <a:spcAft>
                <a:spcPts val="0"/>
              </a:spcAft>
              <a:buNone/>
            </a:pPr>
            <a:r>
              <a:rPr lang="en-US" sz="1400">
                <a:solidFill>
                  <a:srgbClr val="244061"/>
                </a:solidFill>
                <a:latin typeface="Calibri"/>
                <a:ea typeface="Calibri"/>
                <a:cs typeface="Calibri"/>
                <a:sym typeface="Calibri"/>
              </a:rPr>
              <a:t>       • Dimensionality reduction is the process of reducing the number of features or dimensions in a dataset while preserving as much information as possible. As high-dimensional datasets can be difficult to work with and can sometimes suffer from the curse of dimensionality.</a:t>
            </a:r>
            <a:endParaRPr sz="1400">
              <a:solidFill>
                <a:srgbClr val="24406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nvSpPr>
        <p:spPr>
          <a:xfrm>
            <a:off x="2514600" y="-19050"/>
            <a:ext cx="4142740" cy="443711"/>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None/>
            </a:pPr>
            <a:r>
              <a:rPr b="1" lang="en-US" sz="2800">
                <a:solidFill>
                  <a:srgbClr val="CC0000"/>
                </a:solidFill>
                <a:latin typeface="Calibri"/>
                <a:ea typeface="Calibri"/>
                <a:cs typeface="Calibri"/>
                <a:sym typeface="Calibri"/>
              </a:rPr>
              <a:t>Model Implementation</a:t>
            </a:r>
            <a:endParaRPr sz="2800">
              <a:solidFill>
                <a:schemeClr val="dk1"/>
              </a:solidFill>
              <a:latin typeface="Calibri"/>
              <a:ea typeface="Calibri"/>
              <a:cs typeface="Calibri"/>
              <a:sym typeface="Calibri"/>
            </a:endParaRPr>
          </a:p>
        </p:txBody>
      </p:sp>
      <p:sp>
        <p:nvSpPr>
          <p:cNvPr id="211" name="Google Shape;211;p24"/>
          <p:cNvSpPr txBox="1"/>
          <p:nvPr/>
        </p:nvSpPr>
        <p:spPr>
          <a:xfrm>
            <a:off x="2209800" y="361950"/>
            <a:ext cx="4572000" cy="523220"/>
          </a:xfrm>
          <a:prstGeom prst="rect">
            <a:avLst/>
          </a:prstGeom>
          <a:noFill/>
          <a:ln>
            <a:noFill/>
          </a:ln>
        </p:spPr>
        <p:txBody>
          <a:bodyPr anchorCtr="0" anchor="t" bIns="45700" lIns="91425" spcFirstLastPara="1" rIns="91425" wrap="square" tIns="45700">
            <a:spAutoFit/>
          </a:bodyPr>
          <a:lstStyle/>
          <a:p>
            <a:pPr indent="0" lvl="0" marL="12700" marR="0" rtl="0" algn="ctr">
              <a:lnSpc>
                <a:spcPct val="100000"/>
              </a:lnSpc>
              <a:spcBef>
                <a:spcPts val="0"/>
              </a:spcBef>
              <a:spcAft>
                <a:spcPts val="0"/>
              </a:spcAft>
              <a:buNone/>
            </a:pPr>
            <a:r>
              <a:rPr b="1" lang="en-US" sz="2800">
                <a:solidFill>
                  <a:srgbClr val="DA0000"/>
                </a:solidFill>
                <a:latin typeface="Calibri"/>
                <a:ea typeface="Calibri"/>
                <a:cs typeface="Calibri"/>
                <a:sym typeface="Calibri"/>
              </a:rPr>
              <a:t> k-means clustering</a:t>
            </a:r>
            <a:endParaRPr sz="2800">
              <a:solidFill>
                <a:srgbClr val="DA0000"/>
              </a:solidFill>
              <a:latin typeface="Calibri"/>
              <a:ea typeface="Calibri"/>
              <a:cs typeface="Calibri"/>
              <a:sym typeface="Calibri"/>
            </a:endParaRPr>
          </a:p>
        </p:txBody>
      </p:sp>
      <p:sp>
        <p:nvSpPr>
          <p:cNvPr id="212" name="Google Shape;212;p24"/>
          <p:cNvSpPr txBox="1"/>
          <p:nvPr/>
        </p:nvSpPr>
        <p:spPr>
          <a:xfrm>
            <a:off x="0" y="895350"/>
            <a:ext cx="91440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244061"/>
                </a:solidFill>
                <a:latin typeface="Calibri"/>
                <a:ea typeface="Calibri"/>
                <a:cs typeface="Calibri"/>
                <a:sym typeface="Calibri"/>
              </a:rPr>
              <a:t>Visualizing the elbow curve and Silhouette score to decide on the optimal number of clusters for K-means clustering algorithm.</a:t>
            </a:r>
            <a:endParaRPr sz="1600">
              <a:solidFill>
                <a:srgbClr val="244061"/>
              </a:solidFill>
              <a:latin typeface="Calibri"/>
              <a:ea typeface="Calibri"/>
              <a:cs typeface="Calibri"/>
              <a:sym typeface="Calibri"/>
            </a:endParaRPr>
          </a:p>
        </p:txBody>
      </p:sp>
      <p:pic>
        <p:nvPicPr>
          <p:cNvPr id="213" name="Google Shape;213;p24"/>
          <p:cNvPicPr preferRelativeResize="0"/>
          <p:nvPr/>
        </p:nvPicPr>
        <p:blipFill rotWithShape="1">
          <a:blip r:embed="rId3">
            <a:alphaModFix/>
          </a:blip>
          <a:srcRect b="0" l="0" r="0" t="0"/>
          <a:stretch/>
        </p:blipFill>
        <p:spPr>
          <a:xfrm>
            <a:off x="24653" y="1565447"/>
            <a:ext cx="4019550" cy="2911303"/>
          </a:xfrm>
          <a:prstGeom prst="rect">
            <a:avLst/>
          </a:prstGeom>
          <a:noFill/>
          <a:ln>
            <a:noFill/>
          </a:ln>
        </p:spPr>
      </p:pic>
      <p:pic>
        <p:nvPicPr>
          <p:cNvPr id="214" name="Google Shape;214;p24"/>
          <p:cNvPicPr preferRelativeResize="0"/>
          <p:nvPr/>
        </p:nvPicPr>
        <p:blipFill rotWithShape="1">
          <a:blip r:embed="rId4">
            <a:alphaModFix/>
          </a:blip>
          <a:srcRect b="0" l="0" r="0" t="0"/>
          <a:stretch/>
        </p:blipFill>
        <p:spPr>
          <a:xfrm>
            <a:off x="4800600" y="1539516"/>
            <a:ext cx="4184335" cy="3013434"/>
          </a:xfrm>
          <a:prstGeom prst="rect">
            <a:avLst/>
          </a:prstGeom>
          <a:noFill/>
          <a:ln>
            <a:noFill/>
          </a:ln>
        </p:spPr>
      </p:pic>
      <p:sp>
        <p:nvSpPr>
          <p:cNvPr id="215" name="Google Shape;215;p24"/>
          <p:cNvSpPr txBox="1"/>
          <p:nvPr/>
        </p:nvSpPr>
        <p:spPr>
          <a:xfrm>
            <a:off x="24652" y="4595396"/>
            <a:ext cx="9119347"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rgbClr val="244061"/>
                </a:solidFill>
                <a:latin typeface="Calibri"/>
                <a:ea typeface="Calibri"/>
                <a:cs typeface="Calibri"/>
                <a:sym typeface="Calibri"/>
              </a:rPr>
              <a:t>Using the Silhouette Score and Elbow Method we select the optimal number of clusters to be 9. </a:t>
            </a:r>
            <a:endParaRPr sz="1600">
              <a:solidFill>
                <a:srgbClr val="24406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25"/>
          <p:cNvPicPr preferRelativeResize="0"/>
          <p:nvPr/>
        </p:nvPicPr>
        <p:blipFill rotWithShape="1">
          <a:blip r:embed="rId3">
            <a:alphaModFix/>
          </a:blip>
          <a:srcRect b="0" l="0" r="0" t="0"/>
          <a:stretch/>
        </p:blipFill>
        <p:spPr>
          <a:xfrm>
            <a:off x="0" y="361950"/>
            <a:ext cx="9144000" cy="3886200"/>
          </a:xfrm>
          <a:prstGeom prst="rect">
            <a:avLst/>
          </a:prstGeom>
          <a:noFill/>
          <a:ln>
            <a:noFill/>
          </a:ln>
        </p:spPr>
      </p:pic>
      <p:sp>
        <p:nvSpPr>
          <p:cNvPr id="221" name="Google Shape;221;p25"/>
          <p:cNvSpPr txBox="1"/>
          <p:nvPr/>
        </p:nvSpPr>
        <p:spPr>
          <a:xfrm>
            <a:off x="76200" y="4163020"/>
            <a:ext cx="9067800"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244061"/>
              </a:buClr>
              <a:buSzPts val="1800"/>
              <a:buFont typeface="Arial"/>
              <a:buChar char="•"/>
            </a:pPr>
            <a:r>
              <a:rPr b="1" lang="en-US" sz="1800">
                <a:solidFill>
                  <a:srgbClr val="244061"/>
                </a:solidFill>
                <a:latin typeface="Calibri"/>
                <a:ea typeface="Calibri"/>
                <a:cs typeface="Calibri"/>
                <a:sym typeface="Calibri"/>
              </a:rPr>
              <a:t>The numbers 0 to 8 represent 9-distinct clusters formed by K-means clustering. </a:t>
            </a:r>
            <a:endParaRPr/>
          </a:p>
          <a:p>
            <a:pPr indent="-285750" lvl="0" marL="285750" marR="0" rtl="0" algn="l">
              <a:spcBef>
                <a:spcPts val="0"/>
              </a:spcBef>
              <a:spcAft>
                <a:spcPts val="0"/>
              </a:spcAft>
              <a:buClr>
                <a:srgbClr val="244061"/>
              </a:buClr>
              <a:buSzPts val="1800"/>
              <a:buFont typeface="Arial"/>
              <a:buChar char="•"/>
            </a:pPr>
            <a:r>
              <a:rPr b="1" lang="en-US" sz="1800">
                <a:solidFill>
                  <a:srgbClr val="244061"/>
                </a:solidFill>
                <a:latin typeface="Calibri"/>
                <a:ea typeface="Calibri"/>
                <a:cs typeface="Calibri"/>
                <a:sym typeface="Calibri"/>
              </a:rPr>
              <a:t>Each cluster contains data points similar to those in the same groups but varies from other groups.</a:t>
            </a:r>
            <a:endParaRPr b="1" sz="1800">
              <a:solidFill>
                <a:srgbClr val="24406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nvSpPr>
        <p:spPr>
          <a:xfrm>
            <a:off x="2286000" y="57150"/>
            <a:ext cx="45720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C00000"/>
                </a:solidFill>
                <a:latin typeface="Calibri"/>
                <a:ea typeface="Calibri"/>
                <a:cs typeface="Calibri"/>
                <a:sym typeface="Calibri"/>
              </a:rPr>
              <a:t>Data represented by each cluster</a:t>
            </a:r>
            <a:endParaRPr b="1" sz="2400">
              <a:solidFill>
                <a:srgbClr val="C00000"/>
              </a:solidFill>
              <a:latin typeface="Calibri"/>
              <a:ea typeface="Calibri"/>
              <a:cs typeface="Calibri"/>
              <a:sym typeface="Calibri"/>
            </a:endParaRPr>
          </a:p>
        </p:txBody>
      </p:sp>
      <p:pic>
        <p:nvPicPr>
          <p:cNvPr id="227" name="Google Shape;227;p26"/>
          <p:cNvPicPr preferRelativeResize="0"/>
          <p:nvPr/>
        </p:nvPicPr>
        <p:blipFill rotWithShape="1">
          <a:blip r:embed="rId3">
            <a:alphaModFix/>
          </a:blip>
          <a:srcRect b="0" l="0" r="0" t="0"/>
          <a:stretch/>
        </p:blipFill>
        <p:spPr>
          <a:xfrm>
            <a:off x="-1" y="481836"/>
            <a:ext cx="3242029" cy="2466106"/>
          </a:xfrm>
          <a:prstGeom prst="rect">
            <a:avLst/>
          </a:prstGeom>
          <a:noFill/>
          <a:ln>
            <a:noFill/>
          </a:ln>
        </p:spPr>
      </p:pic>
      <p:sp>
        <p:nvSpPr>
          <p:cNvPr id="228" name="Google Shape;228;p26"/>
          <p:cNvSpPr txBox="1"/>
          <p:nvPr/>
        </p:nvSpPr>
        <p:spPr>
          <a:xfrm>
            <a:off x="-762000" y="2992219"/>
            <a:ext cx="45720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a:solidFill>
                  <a:srgbClr val="244061"/>
                </a:solidFill>
                <a:latin typeface="Calibri"/>
                <a:ea typeface="Calibri"/>
                <a:cs typeface="Calibri"/>
                <a:sym typeface="Calibri"/>
              </a:rPr>
              <a:t>Stand-Up Comedy Show</a:t>
            </a:r>
            <a:endParaRPr/>
          </a:p>
          <a:p>
            <a:pPr indent="0" lvl="0" marL="0" marR="0" rtl="0" algn="ctr">
              <a:spcBef>
                <a:spcPts val="0"/>
              </a:spcBef>
              <a:spcAft>
                <a:spcPts val="0"/>
              </a:spcAft>
              <a:buNone/>
            </a:pPr>
            <a:r>
              <a:rPr b="1" lang="en-US" sz="1800">
                <a:solidFill>
                  <a:srgbClr val="244061"/>
                </a:solidFill>
                <a:latin typeface="Calibri"/>
                <a:ea typeface="Calibri"/>
                <a:cs typeface="Calibri"/>
                <a:sym typeface="Calibri"/>
              </a:rPr>
              <a:t>Cluster - 0</a:t>
            </a:r>
            <a:endParaRPr b="1" i="0" sz="1800">
              <a:solidFill>
                <a:srgbClr val="244061"/>
              </a:solidFill>
              <a:latin typeface="Calibri"/>
              <a:ea typeface="Calibri"/>
              <a:cs typeface="Calibri"/>
              <a:sym typeface="Calibri"/>
            </a:endParaRPr>
          </a:p>
        </p:txBody>
      </p:sp>
      <p:pic>
        <p:nvPicPr>
          <p:cNvPr id="229" name="Google Shape;229;p26"/>
          <p:cNvPicPr preferRelativeResize="0"/>
          <p:nvPr/>
        </p:nvPicPr>
        <p:blipFill rotWithShape="1">
          <a:blip r:embed="rId4">
            <a:alphaModFix/>
          </a:blip>
          <a:srcRect b="0" l="0" r="0" t="0"/>
          <a:stretch/>
        </p:blipFill>
        <p:spPr>
          <a:xfrm>
            <a:off x="2551020" y="2837328"/>
            <a:ext cx="3808153" cy="2306171"/>
          </a:xfrm>
          <a:prstGeom prst="rect">
            <a:avLst/>
          </a:prstGeom>
          <a:noFill/>
          <a:ln>
            <a:noFill/>
          </a:ln>
        </p:spPr>
      </p:pic>
      <p:sp>
        <p:nvSpPr>
          <p:cNvPr id="230" name="Google Shape;230;p26"/>
          <p:cNvSpPr txBox="1"/>
          <p:nvPr/>
        </p:nvSpPr>
        <p:spPr>
          <a:xfrm>
            <a:off x="3773581" y="2114550"/>
            <a:ext cx="171281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rgbClr val="244061"/>
                </a:solidFill>
                <a:latin typeface="Calibri"/>
                <a:ea typeface="Calibri"/>
                <a:cs typeface="Calibri"/>
                <a:sym typeface="Calibri"/>
              </a:rPr>
              <a:t>Drama, Horror</a:t>
            </a:r>
            <a:endParaRPr/>
          </a:p>
          <a:p>
            <a:pPr indent="0" lvl="0" marL="0" marR="0" rtl="0" algn="ctr">
              <a:spcBef>
                <a:spcPts val="0"/>
              </a:spcBef>
              <a:spcAft>
                <a:spcPts val="0"/>
              </a:spcAft>
              <a:buNone/>
            </a:pPr>
            <a:r>
              <a:rPr b="1" lang="en-US" sz="1800">
                <a:solidFill>
                  <a:srgbClr val="244061"/>
                </a:solidFill>
                <a:latin typeface="Calibri"/>
                <a:ea typeface="Calibri"/>
                <a:cs typeface="Calibri"/>
                <a:sym typeface="Calibri"/>
              </a:rPr>
              <a:t>Cluster - 1</a:t>
            </a:r>
            <a:endParaRPr b="1" i="0" sz="1800">
              <a:solidFill>
                <a:srgbClr val="244061"/>
              </a:solidFill>
              <a:latin typeface="Calibri"/>
              <a:ea typeface="Calibri"/>
              <a:cs typeface="Calibri"/>
              <a:sym typeface="Calibri"/>
            </a:endParaRPr>
          </a:p>
        </p:txBody>
      </p:sp>
      <p:pic>
        <p:nvPicPr>
          <p:cNvPr id="231" name="Google Shape;231;p26"/>
          <p:cNvPicPr preferRelativeResize="0"/>
          <p:nvPr/>
        </p:nvPicPr>
        <p:blipFill rotWithShape="1">
          <a:blip r:embed="rId5">
            <a:alphaModFix/>
          </a:blip>
          <a:srcRect b="0" l="0" r="0" t="0"/>
          <a:stretch/>
        </p:blipFill>
        <p:spPr>
          <a:xfrm>
            <a:off x="5791201" y="518814"/>
            <a:ext cx="3352800" cy="2507823"/>
          </a:xfrm>
          <a:prstGeom prst="rect">
            <a:avLst/>
          </a:prstGeom>
          <a:noFill/>
          <a:ln>
            <a:noFill/>
          </a:ln>
        </p:spPr>
      </p:pic>
      <p:sp>
        <p:nvSpPr>
          <p:cNvPr id="232" name="Google Shape;232;p26"/>
          <p:cNvSpPr txBox="1"/>
          <p:nvPr/>
        </p:nvSpPr>
        <p:spPr>
          <a:xfrm>
            <a:off x="6592981" y="3068419"/>
            <a:ext cx="186521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a:solidFill>
                  <a:srgbClr val="244061"/>
                </a:solidFill>
                <a:latin typeface="Calibri"/>
                <a:ea typeface="Calibri"/>
                <a:cs typeface="Calibri"/>
                <a:sym typeface="Calibri"/>
              </a:rPr>
              <a:t>Kid's TV, Anime</a:t>
            </a:r>
            <a:endParaRPr/>
          </a:p>
          <a:p>
            <a:pPr indent="0" lvl="0" marL="0" marR="0" rtl="0" algn="ctr">
              <a:spcBef>
                <a:spcPts val="0"/>
              </a:spcBef>
              <a:spcAft>
                <a:spcPts val="0"/>
              </a:spcAft>
              <a:buNone/>
            </a:pPr>
            <a:r>
              <a:rPr b="1" i="0" lang="en-US" sz="1800">
                <a:solidFill>
                  <a:srgbClr val="244061"/>
                </a:solidFill>
                <a:latin typeface="Calibri"/>
                <a:ea typeface="Calibri"/>
                <a:cs typeface="Calibri"/>
                <a:sym typeface="Calibri"/>
              </a:rPr>
              <a:t>Cluster - 2</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7"/>
          <p:cNvSpPr txBox="1"/>
          <p:nvPr/>
        </p:nvSpPr>
        <p:spPr>
          <a:xfrm>
            <a:off x="2286000" y="57150"/>
            <a:ext cx="45720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C00000"/>
                </a:solidFill>
                <a:latin typeface="Calibri"/>
                <a:ea typeface="Calibri"/>
                <a:cs typeface="Calibri"/>
                <a:sym typeface="Calibri"/>
              </a:rPr>
              <a:t>Data represented by each cluster</a:t>
            </a:r>
            <a:endParaRPr b="1" sz="2400">
              <a:solidFill>
                <a:srgbClr val="C00000"/>
              </a:solidFill>
              <a:latin typeface="Calibri"/>
              <a:ea typeface="Calibri"/>
              <a:cs typeface="Calibri"/>
              <a:sym typeface="Calibri"/>
            </a:endParaRPr>
          </a:p>
        </p:txBody>
      </p:sp>
      <p:pic>
        <p:nvPicPr>
          <p:cNvPr id="238" name="Google Shape;238;p27"/>
          <p:cNvPicPr preferRelativeResize="0"/>
          <p:nvPr/>
        </p:nvPicPr>
        <p:blipFill rotWithShape="1">
          <a:blip r:embed="rId3">
            <a:alphaModFix/>
          </a:blip>
          <a:srcRect b="0" l="0" r="0" t="0"/>
          <a:stretch/>
        </p:blipFill>
        <p:spPr>
          <a:xfrm>
            <a:off x="1" y="395287"/>
            <a:ext cx="3302366" cy="2673129"/>
          </a:xfrm>
          <a:prstGeom prst="rect">
            <a:avLst/>
          </a:prstGeom>
          <a:noFill/>
          <a:ln>
            <a:noFill/>
          </a:ln>
        </p:spPr>
      </p:pic>
      <p:sp>
        <p:nvSpPr>
          <p:cNvPr id="239" name="Google Shape;239;p27"/>
          <p:cNvSpPr txBox="1"/>
          <p:nvPr/>
        </p:nvSpPr>
        <p:spPr>
          <a:xfrm>
            <a:off x="-152400" y="3068419"/>
            <a:ext cx="3276600"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a:solidFill>
                  <a:srgbClr val="244061"/>
                </a:solidFill>
                <a:latin typeface="Calibri"/>
                <a:ea typeface="Calibri"/>
                <a:cs typeface="Calibri"/>
                <a:sym typeface="Calibri"/>
              </a:rPr>
              <a:t>Documentaries, Sports, International, Music and Musicals</a:t>
            </a:r>
            <a:endParaRPr/>
          </a:p>
          <a:p>
            <a:pPr indent="0" lvl="0" marL="0" marR="0" rtl="0" algn="ctr">
              <a:spcBef>
                <a:spcPts val="0"/>
              </a:spcBef>
              <a:spcAft>
                <a:spcPts val="0"/>
              </a:spcAft>
              <a:buNone/>
            </a:pPr>
            <a:r>
              <a:rPr b="1" lang="en-US" sz="1800">
                <a:solidFill>
                  <a:srgbClr val="244061"/>
                </a:solidFill>
                <a:latin typeface="Calibri"/>
                <a:ea typeface="Calibri"/>
                <a:cs typeface="Calibri"/>
                <a:sym typeface="Calibri"/>
              </a:rPr>
              <a:t>Cluster - 3</a:t>
            </a:r>
            <a:endParaRPr b="1" i="0" sz="1800">
              <a:solidFill>
                <a:srgbClr val="244061"/>
              </a:solidFill>
              <a:latin typeface="Calibri"/>
              <a:ea typeface="Calibri"/>
              <a:cs typeface="Calibri"/>
              <a:sym typeface="Calibri"/>
            </a:endParaRPr>
          </a:p>
        </p:txBody>
      </p:sp>
      <p:pic>
        <p:nvPicPr>
          <p:cNvPr id="240" name="Google Shape;240;p27"/>
          <p:cNvPicPr preferRelativeResize="0"/>
          <p:nvPr/>
        </p:nvPicPr>
        <p:blipFill rotWithShape="1">
          <a:blip r:embed="rId4">
            <a:alphaModFix/>
          </a:blip>
          <a:srcRect b="0" l="0" r="0" t="0"/>
          <a:stretch/>
        </p:blipFill>
        <p:spPr>
          <a:xfrm>
            <a:off x="2639177" y="2988395"/>
            <a:ext cx="3750977" cy="2190750"/>
          </a:xfrm>
          <a:prstGeom prst="rect">
            <a:avLst/>
          </a:prstGeom>
          <a:noFill/>
          <a:ln>
            <a:noFill/>
          </a:ln>
        </p:spPr>
      </p:pic>
      <p:sp>
        <p:nvSpPr>
          <p:cNvPr id="241" name="Google Shape;241;p27"/>
          <p:cNvSpPr txBox="1"/>
          <p:nvPr/>
        </p:nvSpPr>
        <p:spPr>
          <a:xfrm>
            <a:off x="3268010" y="1962150"/>
            <a:ext cx="285375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a:solidFill>
                  <a:srgbClr val="244061"/>
                </a:solidFill>
                <a:latin typeface="Calibri"/>
                <a:ea typeface="Calibri"/>
                <a:cs typeface="Calibri"/>
                <a:sym typeface="Calibri"/>
              </a:rPr>
              <a:t>International TV Shows, Drama</a:t>
            </a:r>
            <a:endParaRPr/>
          </a:p>
          <a:p>
            <a:pPr indent="0" lvl="0" marL="0" marR="0" rtl="0" algn="ctr">
              <a:spcBef>
                <a:spcPts val="0"/>
              </a:spcBef>
              <a:spcAft>
                <a:spcPts val="0"/>
              </a:spcAft>
              <a:buNone/>
            </a:pPr>
            <a:r>
              <a:rPr b="1" i="0" lang="en-US" sz="1800">
                <a:solidFill>
                  <a:srgbClr val="244061"/>
                </a:solidFill>
                <a:latin typeface="Calibri"/>
                <a:ea typeface="Calibri"/>
                <a:cs typeface="Calibri"/>
                <a:sym typeface="Calibri"/>
              </a:rPr>
              <a:t>Cluster - 4</a:t>
            </a:r>
            <a:endParaRPr/>
          </a:p>
        </p:txBody>
      </p:sp>
      <p:pic>
        <p:nvPicPr>
          <p:cNvPr id="242" name="Google Shape;242;p27"/>
          <p:cNvPicPr preferRelativeResize="0"/>
          <p:nvPr/>
        </p:nvPicPr>
        <p:blipFill rotWithShape="1">
          <a:blip r:embed="rId5">
            <a:alphaModFix/>
          </a:blip>
          <a:srcRect b="0" l="0" r="0" t="0"/>
          <a:stretch/>
        </p:blipFill>
        <p:spPr>
          <a:xfrm>
            <a:off x="5882290" y="518815"/>
            <a:ext cx="3261709" cy="2549601"/>
          </a:xfrm>
          <a:prstGeom prst="rect">
            <a:avLst/>
          </a:prstGeom>
          <a:noFill/>
          <a:ln>
            <a:noFill/>
          </a:ln>
        </p:spPr>
      </p:pic>
      <p:sp>
        <p:nvSpPr>
          <p:cNvPr id="243" name="Google Shape;243;p27"/>
          <p:cNvSpPr txBox="1"/>
          <p:nvPr/>
        </p:nvSpPr>
        <p:spPr>
          <a:xfrm>
            <a:off x="6324600" y="3220819"/>
            <a:ext cx="293538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a:solidFill>
                  <a:srgbClr val="244061"/>
                </a:solidFill>
                <a:latin typeface="Calibri"/>
                <a:ea typeface="Calibri"/>
                <a:cs typeface="Calibri"/>
                <a:sym typeface="Calibri"/>
              </a:rPr>
              <a:t>Children and Family Movies</a:t>
            </a:r>
            <a:endParaRPr/>
          </a:p>
          <a:p>
            <a:pPr indent="0" lvl="0" marL="0" marR="0" rtl="0" algn="ctr">
              <a:spcBef>
                <a:spcPts val="0"/>
              </a:spcBef>
              <a:spcAft>
                <a:spcPts val="0"/>
              </a:spcAft>
              <a:buNone/>
            </a:pPr>
            <a:r>
              <a:rPr b="1" i="0" lang="en-US" sz="1800">
                <a:solidFill>
                  <a:srgbClr val="244061"/>
                </a:solidFill>
                <a:latin typeface="Calibri"/>
                <a:ea typeface="Calibri"/>
                <a:cs typeface="Calibri"/>
                <a:sym typeface="Calibri"/>
              </a:rPr>
              <a:t>Cluster - 5</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8"/>
          <p:cNvSpPr txBox="1"/>
          <p:nvPr/>
        </p:nvSpPr>
        <p:spPr>
          <a:xfrm>
            <a:off x="2286000" y="57150"/>
            <a:ext cx="45720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C00000"/>
                </a:solidFill>
                <a:latin typeface="Calibri"/>
                <a:ea typeface="Calibri"/>
                <a:cs typeface="Calibri"/>
                <a:sym typeface="Calibri"/>
              </a:rPr>
              <a:t>Data represented by each cluster</a:t>
            </a:r>
            <a:endParaRPr b="1" sz="2400">
              <a:solidFill>
                <a:srgbClr val="C00000"/>
              </a:solidFill>
              <a:latin typeface="Calibri"/>
              <a:ea typeface="Calibri"/>
              <a:cs typeface="Calibri"/>
              <a:sym typeface="Calibri"/>
            </a:endParaRPr>
          </a:p>
        </p:txBody>
      </p:sp>
      <p:pic>
        <p:nvPicPr>
          <p:cNvPr id="249" name="Google Shape;249;p28"/>
          <p:cNvPicPr preferRelativeResize="0"/>
          <p:nvPr/>
        </p:nvPicPr>
        <p:blipFill rotWithShape="1">
          <a:blip r:embed="rId3">
            <a:alphaModFix/>
          </a:blip>
          <a:srcRect b="0" l="0" r="0" t="0"/>
          <a:stretch/>
        </p:blipFill>
        <p:spPr>
          <a:xfrm>
            <a:off x="1" y="506489"/>
            <a:ext cx="3276599" cy="2474914"/>
          </a:xfrm>
          <a:prstGeom prst="rect">
            <a:avLst/>
          </a:prstGeom>
          <a:noFill/>
          <a:ln>
            <a:noFill/>
          </a:ln>
        </p:spPr>
      </p:pic>
      <p:sp>
        <p:nvSpPr>
          <p:cNvPr id="250" name="Google Shape;250;p28"/>
          <p:cNvSpPr txBox="1"/>
          <p:nvPr/>
        </p:nvSpPr>
        <p:spPr>
          <a:xfrm>
            <a:off x="76200" y="3144619"/>
            <a:ext cx="25908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a:solidFill>
                  <a:srgbClr val="244061"/>
                </a:solidFill>
                <a:latin typeface="Calibri"/>
                <a:ea typeface="Calibri"/>
                <a:cs typeface="Calibri"/>
                <a:sym typeface="Calibri"/>
              </a:rPr>
              <a:t>Action and Adventures, Sci-Fi and Fantasy</a:t>
            </a:r>
            <a:endParaRPr/>
          </a:p>
          <a:p>
            <a:pPr indent="0" lvl="0" marL="0" marR="0" rtl="0" algn="ctr">
              <a:spcBef>
                <a:spcPts val="0"/>
              </a:spcBef>
              <a:spcAft>
                <a:spcPts val="0"/>
              </a:spcAft>
              <a:buNone/>
            </a:pPr>
            <a:r>
              <a:rPr b="1" lang="en-US" sz="1800">
                <a:solidFill>
                  <a:srgbClr val="244061"/>
                </a:solidFill>
                <a:latin typeface="Calibri"/>
                <a:ea typeface="Calibri"/>
                <a:cs typeface="Calibri"/>
                <a:sym typeface="Calibri"/>
              </a:rPr>
              <a:t>Cluster - 6</a:t>
            </a:r>
            <a:endParaRPr b="1" i="0" sz="1800">
              <a:solidFill>
                <a:srgbClr val="244061"/>
              </a:solidFill>
              <a:latin typeface="Calibri"/>
              <a:ea typeface="Calibri"/>
              <a:cs typeface="Calibri"/>
              <a:sym typeface="Calibri"/>
            </a:endParaRPr>
          </a:p>
        </p:txBody>
      </p:sp>
      <p:pic>
        <p:nvPicPr>
          <p:cNvPr id="251" name="Google Shape;251;p28"/>
          <p:cNvPicPr preferRelativeResize="0"/>
          <p:nvPr/>
        </p:nvPicPr>
        <p:blipFill rotWithShape="1">
          <a:blip r:embed="rId4">
            <a:alphaModFix/>
          </a:blip>
          <a:srcRect b="0" l="0" r="0" t="0"/>
          <a:stretch/>
        </p:blipFill>
        <p:spPr>
          <a:xfrm>
            <a:off x="2477901" y="2955463"/>
            <a:ext cx="4067175" cy="2188037"/>
          </a:xfrm>
          <a:prstGeom prst="rect">
            <a:avLst/>
          </a:prstGeom>
          <a:noFill/>
          <a:ln>
            <a:noFill/>
          </a:ln>
        </p:spPr>
      </p:pic>
      <p:sp>
        <p:nvSpPr>
          <p:cNvPr id="252" name="Google Shape;252;p28"/>
          <p:cNvSpPr txBox="1"/>
          <p:nvPr/>
        </p:nvSpPr>
        <p:spPr>
          <a:xfrm>
            <a:off x="3429000" y="1885950"/>
            <a:ext cx="23622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a:solidFill>
                  <a:srgbClr val="244061"/>
                </a:solidFill>
                <a:latin typeface="Calibri"/>
                <a:ea typeface="Calibri"/>
                <a:cs typeface="Calibri"/>
                <a:sym typeface="Calibri"/>
              </a:rPr>
              <a:t>Comedies, Romantic Movies</a:t>
            </a:r>
            <a:endParaRPr/>
          </a:p>
          <a:p>
            <a:pPr indent="0" lvl="0" marL="0" marR="0" rtl="0" algn="ctr">
              <a:spcBef>
                <a:spcPts val="0"/>
              </a:spcBef>
              <a:spcAft>
                <a:spcPts val="0"/>
              </a:spcAft>
              <a:buNone/>
            </a:pPr>
            <a:r>
              <a:rPr b="1" lang="en-US" sz="1800">
                <a:solidFill>
                  <a:srgbClr val="244061"/>
                </a:solidFill>
                <a:latin typeface="Calibri"/>
                <a:ea typeface="Calibri"/>
                <a:cs typeface="Calibri"/>
                <a:sym typeface="Calibri"/>
              </a:rPr>
              <a:t>Cluster - 7</a:t>
            </a:r>
            <a:endParaRPr b="1" i="0" sz="1800">
              <a:solidFill>
                <a:srgbClr val="244061"/>
              </a:solidFill>
              <a:latin typeface="Calibri"/>
              <a:ea typeface="Calibri"/>
              <a:cs typeface="Calibri"/>
              <a:sym typeface="Calibri"/>
            </a:endParaRPr>
          </a:p>
        </p:txBody>
      </p:sp>
      <p:pic>
        <p:nvPicPr>
          <p:cNvPr id="253" name="Google Shape;253;p28"/>
          <p:cNvPicPr preferRelativeResize="0"/>
          <p:nvPr/>
        </p:nvPicPr>
        <p:blipFill rotWithShape="1">
          <a:blip r:embed="rId5">
            <a:alphaModFix/>
          </a:blip>
          <a:srcRect b="0" l="0" r="0" t="0"/>
          <a:stretch/>
        </p:blipFill>
        <p:spPr>
          <a:xfrm>
            <a:off x="5791200" y="518816"/>
            <a:ext cx="3352799" cy="2586334"/>
          </a:xfrm>
          <a:prstGeom prst="rect">
            <a:avLst/>
          </a:prstGeom>
          <a:noFill/>
          <a:ln>
            <a:noFill/>
          </a:ln>
        </p:spPr>
      </p:pic>
      <p:sp>
        <p:nvSpPr>
          <p:cNvPr id="254" name="Google Shape;254;p28"/>
          <p:cNvSpPr txBox="1"/>
          <p:nvPr/>
        </p:nvSpPr>
        <p:spPr>
          <a:xfrm>
            <a:off x="6781800" y="3297019"/>
            <a:ext cx="20574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a:solidFill>
                  <a:srgbClr val="244061"/>
                </a:solidFill>
                <a:latin typeface="Calibri"/>
                <a:ea typeface="Calibri"/>
                <a:cs typeface="Calibri"/>
                <a:sym typeface="Calibri"/>
              </a:rPr>
              <a:t>Docuseries, Reality TV</a:t>
            </a:r>
            <a:endParaRPr/>
          </a:p>
          <a:p>
            <a:pPr indent="0" lvl="0" marL="0" marR="0" rtl="0" algn="ctr">
              <a:spcBef>
                <a:spcPts val="0"/>
              </a:spcBef>
              <a:spcAft>
                <a:spcPts val="0"/>
              </a:spcAft>
              <a:buNone/>
            </a:pPr>
            <a:r>
              <a:rPr b="1" lang="en-US" sz="1800">
                <a:solidFill>
                  <a:srgbClr val="244061"/>
                </a:solidFill>
                <a:latin typeface="Calibri"/>
                <a:ea typeface="Calibri"/>
                <a:cs typeface="Calibri"/>
                <a:sym typeface="Calibri"/>
              </a:rPr>
              <a:t>Cluster - 8</a:t>
            </a:r>
            <a:endParaRPr b="1" i="0" sz="1800">
              <a:solidFill>
                <a:srgbClr val="24406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9"/>
          <p:cNvSpPr txBox="1"/>
          <p:nvPr/>
        </p:nvSpPr>
        <p:spPr>
          <a:xfrm>
            <a:off x="1905000" y="57150"/>
            <a:ext cx="52578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C00000"/>
                </a:solidFill>
                <a:latin typeface="Calibri"/>
                <a:ea typeface="Calibri"/>
                <a:cs typeface="Calibri"/>
                <a:sym typeface="Calibri"/>
              </a:rPr>
              <a:t>Agglomerative Hierarchical Clustering</a:t>
            </a:r>
            <a:endParaRPr/>
          </a:p>
        </p:txBody>
      </p:sp>
      <p:pic>
        <p:nvPicPr>
          <p:cNvPr id="260" name="Google Shape;260;p29"/>
          <p:cNvPicPr preferRelativeResize="0"/>
          <p:nvPr/>
        </p:nvPicPr>
        <p:blipFill rotWithShape="1">
          <a:blip r:embed="rId3">
            <a:alphaModFix/>
          </a:blip>
          <a:srcRect b="0" l="0" r="0" t="0"/>
          <a:stretch/>
        </p:blipFill>
        <p:spPr>
          <a:xfrm>
            <a:off x="0" y="587583"/>
            <a:ext cx="9144000" cy="3499237"/>
          </a:xfrm>
          <a:prstGeom prst="rect">
            <a:avLst/>
          </a:prstGeom>
          <a:noFill/>
          <a:ln>
            <a:noFill/>
          </a:ln>
        </p:spPr>
      </p:pic>
      <p:sp>
        <p:nvSpPr>
          <p:cNvPr id="261" name="Google Shape;261;p29"/>
          <p:cNvSpPr txBox="1"/>
          <p:nvPr/>
        </p:nvSpPr>
        <p:spPr>
          <a:xfrm>
            <a:off x="76200" y="4086820"/>
            <a:ext cx="9067800"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244061"/>
              </a:buClr>
              <a:buSzPts val="1800"/>
              <a:buFont typeface="Arial"/>
              <a:buChar char="•"/>
            </a:pPr>
            <a:r>
              <a:rPr b="1" lang="en-US" sz="1800">
                <a:solidFill>
                  <a:srgbClr val="244061"/>
                </a:solidFill>
                <a:latin typeface="Calibri"/>
                <a:ea typeface="Calibri"/>
                <a:cs typeface="Calibri"/>
                <a:sym typeface="Calibri"/>
              </a:rPr>
              <a:t>The numbers 0 and 1 represent 2-distinct clusters formed by K-means clustering. </a:t>
            </a:r>
            <a:endParaRPr/>
          </a:p>
          <a:p>
            <a:pPr indent="-285750" lvl="0" marL="285750" marR="0" rtl="0" algn="l">
              <a:spcBef>
                <a:spcPts val="0"/>
              </a:spcBef>
              <a:spcAft>
                <a:spcPts val="0"/>
              </a:spcAft>
              <a:buClr>
                <a:srgbClr val="244061"/>
              </a:buClr>
              <a:buSzPts val="1800"/>
              <a:buFont typeface="Arial"/>
              <a:buChar char="•"/>
            </a:pPr>
            <a:r>
              <a:rPr b="1" lang="en-US" sz="1800">
                <a:solidFill>
                  <a:srgbClr val="244061"/>
                </a:solidFill>
                <a:latin typeface="Calibri"/>
                <a:ea typeface="Calibri"/>
                <a:cs typeface="Calibri"/>
                <a:sym typeface="Calibri"/>
              </a:rPr>
              <a:t>Each cluster contains data points similar to those in the same groups but varies from other groups.</a:t>
            </a:r>
            <a:endParaRPr b="1" sz="1800">
              <a:solidFill>
                <a:srgbClr val="24406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3"/>
          <p:cNvSpPr txBox="1"/>
          <p:nvPr/>
        </p:nvSpPr>
        <p:spPr>
          <a:xfrm>
            <a:off x="457200" y="-95250"/>
            <a:ext cx="23094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C00000"/>
                </a:solidFill>
                <a:latin typeface="Calibri"/>
                <a:ea typeface="Calibri"/>
                <a:cs typeface="Calibri"/>
                <a:sym typeface="Calibri"/>
              </a:rPr>
              <a:t>Introduction</a:t>
            </a:r>
            <a:endParaRPr/>
          </a:p>
        </p:txBody>
      </p:sp>
      <p:sp>
        <p:nvSpPr>
          <p:cNvPr id="60" name="Google Shape;60;p3"/>
          <p:cNvSpPr txBox="1"/>
          <p:nvPr/>
        </p:nvSpPr>
        <p:spPr>
          <a:xfrm>
            <a:off x="304800" y="361950"/>
            <a:ext cx="5562600" cy="48024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rgbClr val="244061"/>
                </a:solidFill>
                <a:latin typeface="Calibri"/>
                <a:ea typeface="Calibri"/>
                <a:cs typeface="Calibri"/>
                <a:sym typeface="Calibri"/>
              </a:rPr>
              <a:t>Netflix, founded in 1997, is a leading global streaming service offering a wide range of movies, TV shows, documentaries, and original content. Initially a DVD rental-by-mail service, Netflix transitioned into a streaming service in 2007, allowing subscribers to stream movies and TV shows directly to their devices. The platform's extensive library caters to diverse interests and preferences, with subscribers accessing content on various devices. Netflix's success is attributed to its user-friendly interface, personalized recommendations, and convenience, allowing subscribers to binge-watch entire seasons or discover new content at their own pace. With a global reach in over 190 countries, Netflix has transformed the way people consume entertainment and become a household name synonymous with streaming and on-demand viewing.</a:t>
            </a:r>
            <a:endParaRPr b="1" sz="1800">
              <a:solidFill>
                <a:srgbClr val="244061"/>
              </a:solidFill>
              <a:latin typeface="Calibri"/>
              <a:ea typeface="Calibri"/>
              <a:cs typeface="Calibri"/>
              <a:sym typeface="Calibri"/>
            </a:endParaRPr>
          </a:p>
        </p:txBody>
      </p:sp>
      <p:pic>
        <p:nvPicPr>
          <p:cNvPr descr="Symbol" id="61" name="Google Shape;61;p3"/>
          <p:cNvPicPr preferRelativeResize="0"/>
          <p:nvPr/>
        </p:nvPicPr>
        <p:blipFill rotWithShape="1">
          <a:blip r:embed="rId3">
            <a:alphaModFix/>
          </a:blip>
          <a:srcRect b="0" l="0" r="0" t="0"/>
          <a:stretch/>
        </p:blipFill>
        <p:spPr>
          <a:xfrm>
            <a:off x="5943600" y="1352550"/>
            <a:ext cx="3131424" cy="28672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30"/>
          <p:cNvPicPr preferRelativeResize="0"/>
          <p:nvPr/>
        </p:nvPicPr>
        <p:blipFill rotWithShape="1">
          <a:blip r:embed="rId3">
            <a:alphaModFix/>
          </a:blip>
          <a:srcRect b="0" l="0" r="0" t="0"/>
          <a:stretch/>
        </p:blipFill>
        <p:spPr>
          <a:xfrm>
            <a:off x="0" y="971550"/>
            <a:ext cx="5400791" cy="3581400"/>
          </a:xfrm>
          <a:prstGeom prst="rect">
            <a:avLst/>
          </a:prstGeom>
          <a:noFill/>
          <a:ln>
            <a:noFill/>
          </a:ln>
        </p:spPr>
      </p:pic>
      <p:sp>
        <p:nvSpPr>
          <p:cNvPr id="267" name="Google Shape;267;p30"/>
          <p:cNvSpPr txBox="1"/>
          <p:nvPr/>
        </p:nvSpPr>
        <p:spPr>
          <a:xfrm>
            <a:off x="5400791" y="1477187"/>
            <a:ext cx="3590810" cy="25423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rgbClr val="244061"/>
                </a:solidFill>
                <a:latin typeface="Calibri"/>
                <a:ea typeface="Calibri"/>
                <a:cs typeface="Calibri"/>
                <a:sym typeface="Calibri"/>
              </a:rPr>
              <a:t>• Visualizing the dendrogram to decide on the optimal number of clusters for the agglomerative (hierarchical) clustering algorithm. </a:t>
            </a:r>
            <a:endParaRPr/>
          </a:p>
          <a:p>
            <a:pPr indent="0" lvl="0" marL="0" marR="0" rtl="0" algn="l">
              <a:lnSpc>
                <a:spcPct val="150000"/>
              </a:lnSpc>
              <a:spcBef>
                <a:spcPts val="0"/>
              </a:spcBef>
              <a:spcAft>
                <a:spcPts val="0"/>
              </a:spcAft>
              <a:buNone/>
            </a:pPr>
            <a:r>
              <a:rPr b="1" lang="en-US" sz="1800">
                <a:solidFill>
                  <a:srgbClr val="244061"/>
                </a:solidFill>
                <a:latin typeface="Calibri"/>
                <a:ea typeface="Calibri"/>
                <a:cs typeface="Calibri"/>
                <a:sym typeface="Calibri"/>
              </a:rPr>
              <a:t>• 2 clusters can be built using the agglomerative clustering algorithm.</a:t>
            </a:r>
            <a:endParaRPr b="1" sz="1800">
              <a:solidFill>
                <a:srgbClr val="244061"/>
              </a:solidFill>
              <a:latin typeface="Calibri"/>
              <a:ea typeface="Calibri"/>
              <a:cs typeface="Calibri"/>
              <a:sym typeface="Calibri"/>
            </a:endParaRPr>
          </a:p>
        </p:txBody>
      </p:sp>
      <p:sp>
        <p:nvSpPr>
          <p:cNvPr id="268" name="Google Shape;268;p30"/>
          <p:cNvSpPr txBox="1"/>
          <p:nvPr/>
        </p:nvSpPr>
        <p:spPr>
          <a:xfrm>
            <a:off x="1905000" y="205085"/>
            <a:ext cx="52578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C00000"/>
                </a:solidFill>
                <a:latin typeface="Calibri"/>
                <a:ea typeface="Calibri"/>
                <a:cs typeface="Calibri"/>
                <a:sym typeface="Calibri"/>
              </a:rPr>
              <a:t>Agglomerative Hierarchical Clustering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2eabfc9c9c_0_0"/>
          <p:cNvSpPr txBox="1"/>
          <p:nvPr/>
        </p:nvSpPr>
        <p:spPr>
          <a:xfrm>
            <a:off x="4321650" y="1600200"/>
            <a:ext cx="4822500" cy="3016800"/>
          </a:xfrm>
          <a:prstGeom prst="rect">
            <a:avLst/>
          </a:prstGeom>
          <a:noFill/>
          <a:ln>
            <a:noFill/>
          </a:ln>
        </p:spPr>
        <p:txBody>
          <a:bodyPr anchorCtr="0" anchor="t" bIns="91425" lIns="91425" spcFirstLastPara="1" rIns="91425" wrap="square" tIns="91425">
            <a:spAutoFit/>
          </a:bodyPr>
          <a:lstStyle/>
          <a:p>
            <a:pPr indent="-285750" lvl="0" marL="285750" rtl="0" algn="just">
              <a:lnSpc>
                <a:spcPct val="150000"/>
              </a:lnSpc>
              <a:spcBef>
                <a:spcPts val="0"/>
              </a:spcBef>
              <a:spcAft>
                <a:spcPts val="0"/>
              </a:spcAft>
              <a:buClr>
                <a:srgbClr val="244061"/>
              </a:buClr>
              <a:buSzPts val="1600"/>
              <a:buChar char="•"/>
            </a:pPr>
            <a:r>
              <a:rPr b="1" lang="en-US" sz="1600">
                <a:solidFill>
                  <a:srgbClr val="244061"/>
                </a:solidFill>
                <a:latin typeface="Calibri"/>
                <a:ea typeface="Calibri"/>
                <a:cs typeface="Calibri"/>
                <a:sym typeface="Calibri"/>
              </a:rPr>
              <a:t>Taking all of these assessment factors into consideration, Hierarchical Clustering appears as the best option. Its higher Calinski-Harabasz score implies stronger cluster separation, while its lower Davies-Bouldin score shows well-defined clusters with less overlap. While K-Means Clustering has a higher silhouette score, Hierarchical Clustering has a better overall performance.</a:t>
            </a:r>
            <a:endParaRPr/>
          </a:p>
        </p:txBody>
      </p:sp>
      <p:pic>
        <p:nvPicPr>
          <p:cNvPr id="274" name="Google Shape;274;g22eabfc9c9c_0_0"/>
          <p:cNvPicPr preferRelativeResize="0"/>
          <p:nvPr/>
        </p:nvPicPr>
        <p:blipFill>
          <a:blip r:embed="rId3">
            <a:alphaModFix/>
          </a:blip>
          <a:stretch>
            <a:fillRect/>
          </a:stretch>
        </p:blipFill>
        <p:spPr>
          <a:xfrm>
            <a:off x="66525" y="1222225"/>
            <a:ext cx="4255125" cy="3883175"/>
          </a:xfrm>
          <a:prstGeom prst="rect">
            <a:avLst/>
          </a:prstGeom>
          <a:noFill/>
          <a:ln>
            <a:noFill/>
          </a:ln>
        </p:spPr>
      </p:pic>
      <p:sp>
        <p:nvSpPr>
          <p:cNvPr id="275" name="Google Shape;275;g22eabfc9c9c_0_0"/>
          <p:cNvSpPr txBox="1"/>
          <p:nvPr/>
        </p:nvSpPr>
        <p:spPr>
          <a:xfrm>
            <a:off x="1825350" y="152400"/>
            <a:ext cx="5394900" cy="64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700"/>
              </a:spcBef>
              <a:spcAft>
                <a:spcPts val="700"/>
              </a:spcAft>
              <a:buNone/>
            </a:pPr>
            <a:r>
              <a:rPr b="1" lang="en-US" sz="3000">
                <a:solidFill>
                  <a:srgbClr val="C00000"/>
                </a:solidFill>
                <a:highlight>
                  <a:srgbClr val="FFFFFF"/>
                </a:highlight>
                <a:latin typeface="Calibri"/>
                <a:ea typeface="Calibri"/>
                <a:cs typeface="Calibri"/>
                <a:sym typeface="Calibri"/>
              </a:rPr>
              <a:t> Final Prediction Model</a:t>
            </a:r>
            <a:endParaRPr b="1" sz="3000">
              <a:solidFill>
                <a:srgbClr val="C00000"/>
              </a:solidFill>
              <a:highlight>
                <a:srgbClr val="FFFFFF"/>
              </a:highlight>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1"/>
          <p:cNvSpPr txBox="1"/>
          <p:nvPr>
            <p:ph type="title"/>
          </p:nvPr>
        </p:nvSpPr>
        <p:spPr>
          <a:xfrm>
            <a:off x="3048000" y="57150"/>
            <a:ext cx="2276400" cy="504600"/>
          </a:xfrm>
          <a:prstGeom prst="rect">
            <a:avLst/>
          </a:prstGeom>
          <a:noFill/>
          <a:ln>
            <a:noFill/>
          </a:ln>
        </p:spPr>
        <p:txBody>
          <a:bodyPr anchorCtr="0" anchor="t" bIns="0" lIns="0" spcFirstLastPara="1" rIns="0" wrap="square" tIns="12050">
            <a:spAutoFit/>
          </a:bodyPr>
          <a:lstStyle/>
          <a:p>
            <a:pPr indent="0" lvl="0" marL="12700" rtl="0" algn="ctr">
              <a:lnSpc>
                <a:spcPct val="100000"/>
              </a:lnSpc>
              <a:spcBef>
                <a:spcPts val="0"/>
              </a:spcBef>
              <a:spcAft>
                <a:spcPts val="0"/>
              </a:spcAft>
              <a:buNone/>
            </a:pPr>
            <a:r>
              <a:rPr lang="en-US" sz="3200">
                <a:latin typeface="Calibri"/>
                <a:ea typeface="Calibri"/>
                <a:cs typeface="Calibri"/>
                <a:sym typeface="Calibri"/>
              </a:rPr>
              <a:t>Conclusion</a:t>
            </a:r>
            <a:endParaRPr sz="3200">
              <a:latin typeface="Calibri"/>
              <a:ea typeface="Calibri"/>
              <a:cs typeface="Calibri"/>
              <a:sym typeface="Calibri"/>
            </a:endParaRPr>
          </a:p>
        </p:txBody>
      </p:sp>
      <p:sp>
        <p:nvSpPr>
          <p:cNvPr id="281" name="Google Shape;281;p31"/>
          <p:cNvSpPr txBox="1"/>
          <p:nvPr/>
        </p:nvSpPr>
        <p:spPr>
          <a:xfrm>
            <a:off x="685800" y="5086350"/>
            <a:ext cx="8458200" cy="276999"/>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None/>
            </a:pPr>
            <a:r>
              <a:rPr lang="en-US" sz="1200">
                <a:solidFill>
                  <a:srgbClr val="0D3A45"/>
                </a:solidFill>
                <a:latin typeface="Arial"/>
                <a:ea typeface="Arial"/>
                <a:cs typeface="Arial"/>
                <a:sym typeface="Arial"/>
              </a:rPr>
              <a:t>.</a:t>
            </a:r>
            <a:endParaRPr sz="1200">
              <a:solidFill>
                <a:schemeClr val="dk1"/>
              </a:solidFill>
              <a:latin typeface="Arial"/>
              <a:ea typeface="Arial"/>
              <a:cs typeface="Arial"/>
              <a:sym typeface="Arial"/>
            </a:endParaRPr>
          </a:p>
        </p:txBody>
      </p:sp>
      <p:sp>
        <p:nvSpPr>
          <p:cNvPr id="282" name="Google Shape;282;p31"/>
          <p:cNvSpPr txBox="1"/>
          <p:nvPr/>
        </p:nvSpPr>
        <p:spPr>
          <a:xfrm>
            <a:off x="0" y="588575"/>
            <a:ext cx="9144000" cy="17547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n-US" sz="1600">
                <a:solidFill>
                  <a:srgbClr val="244061"/>
                </a:solidFill>
                <a:latin typeface="Calibri"/>
                <a:ea typeface="Calibri"/>
                <a:cs typeface="Calibri"/>
                <a:sym typeface="Calibri"/>
              </a:rPr>
              <a:t>Netflix's cluster analysis utilized unsupervised learning algorithms like K-means and Agglomerative clustering to group similar movies based on features like descriptions, cast members, directors, genres, and countries. The results provided valuable insights for personalized recommendations and targeted marketing strategies. The Silhouette Score, Calinski-Harabasz Score, and Davies-Bouldin Score assessed the clustering models' quality and effectiveness, contributing to data-driven decision making in the entertainment industry.</a:t>
            </a:r>
            <a:endParaRPr b="1" sz="1600">
              <a:solidFill>
                <a:srgbClr val="244061"/>
              </a:solidFill>
              <a:latin typeface="Calibri"/>
              <a:ea typeface="Calibri"/>
              <a:cs typeface="Calibri"/>
              <a:sym typeface="Calibri"/>
            </a:endParaRPr>
          </a:p>
        </p:txBody>
      </p:sp>
      <p:sp>
        <p:nvSpPr>
          <p:cNvPr id="283" name="Google Shape;283;p31"/>
          <p:cNvSpPr txBox="1"/>
          <p:nvPr/>
        </p:nvSpPr>
        <p:spPr>
          <a:xfrm>
            <a:off x="2223925" y="2438400"/>
            <a:ext cx="4374900" cy="58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700"/>
              </a:spcBef>
              <a:spcAft>
                <a:spcPts val="700"/>
              </a:spcAft>
              <a:buNone/>
            </a:pPr>
            <a:r>
              <a:rPr b="1" lang="en-US" sz="2600">
                <a:solidFill>
                  <a:srgbClr val="C00000"/>
                </a:solidFill>
                <a:highlight>
                  <a:srgbClr val="FFFFFF"/>
                </a:highlight>
                <a:latin typeface="Calibri"/>
                <a:ea typeface="Calibri"/>
                <a:cs typeface="Calibri"/>
                <a:sym typeface="Calibri"/>
              </a:rPr>
              <a:t>CONCLUSION FROM EDA:</a:t>
            </a:r>
            <a:endParaRPr b="1" sz="2600">
              <a:solidFill>
                <a:srgbClr val="C00000"/>
              </a:solidFill>
              <a:highlight>
                <a:srgbClr val="FFFFFF"/>
              </a:highlight>
              <a:latin typeface="Calibri"/>
              <a:ea typeface="Calibri"/>
              <a:cs typeface="Calibri"/>
              <a:sym typeface="Calibri"/>
            </a:endParaRPr>
          </a:p>
        </p:txBody>
      </p:sp>
      <p:sp>
        <p:nvSpPr>
          <p:cNvPr id="284" name="Google Shape;284;p31"/>
          <p:cNvSpPr txBox="1"/>
          <p:nvPr/>
        </p:nvSpPr>
        <p:spPr>
          <a:xfrm>
            <a:off x="0" y="2971800"/>
            <a:ext cx="9144000" cy="2154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D3A45"/>
              </a:buClr>
              <a:buSzPts val="1600"/>
              <a:buFont typeface="Calibri"/>
              <a:buChar char="●"/>
            </a:pPr>
            <a:r>
              <a:rPr b="1" lang="en-US" sz="1600">
                <a:solidFill>
                  <a:srgbClr val="0D3A45"/>
                </a:solidFill>
                <a:latin typeface="Calibri"/>
                <a:ea typeface="Calibri"/>
                <a:cs typeface="Calibri"/>
                <a:sym typeface="Calibri"/>
              </a:rPr>
              <a:t>The frequently featured actors are Anupam Kher, Shahrukh Khan, and Om Puri.</a:t>
            </a:r>
            <a:endParaRPr b="1" sz="1600">
              <a:solidFill>
                <a:srgbClr val="0D3A45"/>
              </a:solidFill>
              <a:latin typeface="Calibri"/>
              <a:ea typeface="Calibri"/>
              <a:cs typeface="Calibri"/>
              <a:sym typeface="Calibri"/>
            </a:endParaRPr>
          </a:p>
          <a:p>
            <a:pPr indent="-330200" lvl="0" marL="457200" rtl="0" algn="l">
              <a:spcBef>
                <a:spcPts val="0"/>
              </a:spcBef>
              <a:spcAft>
                <a:spcPts val="0"/>
              </a:spcAft>
              <a:buClr>
                <a:srgbClr val="0D3A45"/>
              </a:buClr>
              <a:buSzPts val="1600"/>
              <a:buFont typeface="Calibri"/>
              <a:buChar char="●"/>
            </a:pPr>
            <a:r>
              <a:rPr b="1" lang="en-US" sz="1600">
                <a:solidFill>
                  <a:srgbClr val="0D3A45"/>
                </a:solidFill>
                <a:latin typeface="Calibri"/>
                <a:ea typeface="Calibri"/>
                <a:cs typeface="Calibri"/>
                <a:sym typeface="Calibri"/>
              </a:rPr>
              <a:t>The most material was released in 2019, with the most films and TV episodes released in December.</a:t>
            </a:r>
            <a:endParaRPr b="1" sz="1600">
              <a:solidFill>
                <a:srgbClr val="0D3A45"/>
              </a:solidFill>
              <a:latin typeface="Calibri"/>
              <a:ea typeface="Calibri"/>
              <a:cs typeface="Calibri"/>
              <a:sym typeface="Calibri"/>
            </a:endParaRPr>
          </a:p>
          <a:p>
            <a:pPr indent="-330200" lvl="0" marL="457200" rtl="0" algn="l">
              <a:spcBef>
                <a:spcPts val="0"/>
              </a:spcBef>
              <a:spcAft>
                <a:spcPts val="0"/>
              </a:spcAft>
              <a:buClr>
                <a:srgbClr val="0D3A45"/>
              </a:buClr>
              <a:buSzPts val="1600"/>
              <a:buFont typeface="Calibri"/>
              <a:buChar char="●"/>
            </a:pPr>
            <a:r>
              <a:rPr b="1" lang="en-US" sz="1600">
                <a:solidFill>
                  <a:srgbClr val="0D3A45"/>
                </a:solidFill>
                <a:latin typeface="Calibri"/>
                <a:ea typeface="Calibri"/>
                <a:cs typeface="Calibri"/>
                <a:sym typeface="Calibri"/>
              </a:rPr>
              <a:t>Approximately half of the shows on Netflix are produced for adult audiences </a:t>
            </a:r>
            <a:r>
              <a:rPr b="1" lang="en-US" sz="1600">
                <a:solidFill>
                  <a:srgbClr val="0D3A45"/>
                </a:solidFill>
                <a:latin typeface="Calibri"/>
                <a:ea typeface="Calibri"/>
                <a:cs typeface="Calibri"/>
                <a:sym typeface="Calibri"/>
              </a:rPr>
              <a:t>with a TV-MA rating being the most popular</a:t>
            </a:r>
            <a:endParaRPr b="1" sz="1600">
              <a:solidFill>
                <a:srgbClr val="0D3A45"/>
              </a:solidFill>
              <a:latin typeface="Calibri"/>
              <a:ea typeface="Calibri"/>
              <a:cs typeface="Calibri"/>
              <a:sym typeface="Calibri"/>
            </a:endParaRPr>
          </a:p>
          <a:p>
            <a:pPr indent="-330200" lvl="0" marL="457200" rtl="0" algn="l">
              <a:spcBef>
                <a:spcPts val="0"/>
              </a:spcBef>
              <a:spcAft>
                <a:spcPts val="0"/>
              </a:spcAft>
              <a:buClr>
                <a:srgbClr val="0D3A45"/>
              </a:buClr>
              <a:buSzPts val="1600"/>
              <a:buFont typeface="Calibri"/>
              <a:buChar char="●"/>
            </a:pPr>
            <a:r>
              <a:rPr b="1" lang="en-US" sz="1600">
                <a:solidFill>
                  <a:srgbClr val="0D3A45"/>
                </a:solidFill>
                <a:latin typeface="Calibri"/>
                <a:ea typeface="Calibri"/>
                <a:cs typeface="Calibri"/>
                <a:sym typeface="Calibri"/>
              </a:rPr>
              <a:t>There is a significant increase in content release from 2010 to 2020.</a:t>
            </a:r>
            <a:endParaRPr b="1" sz="1600">
              <a:solidFill>
                <a:srgbClr val="0D3A45"/>
              </a:solidFill>
              <a:latin typeface="Calibri"/>
              <a:ea typeface="Calibri"/>
              <a:cs typeface="Calibri"/>
              <a:sym typeface="Calibri"/>
            </a:endParaRPr>
          </a:p>
          <a:p>
            <a:pPr indent="-330200" lvl="0" marL="457200" rtl="0" algn="l">
              <a:spcBef>
                <a:spcPts val="0"/>
              </a:spcBef>
              <a:spcAft>
                <a:spcPts val="0"/>
              </a:spcAft>
              <a:buClr>
                <a:srgbClr val="0D3A45"/>
              </a:buClr>
              <a:buSzPts val="1600"/>
              <a:buFont typeface="Calibri"/>
              <a:buChar char="●"/>
            </a:pPr>
            <a:r>
              <a:rPr b="1" lang="en-US" sz="1600">
                <a:solidFill>
                  <a:srgbClr val="0D3A45"/>
                </a:solidFill>
                <a:latin typeface="Calibri"/>
                <a:ea typeface="Calibri"/>
                <a:cs typeface="Calibri"/>
                <a:sym typeface="Calibri"/>
              </a:rPr>
              <a:t>The most films, 1120, were released in 2018, and the most TV shows, 457, were released in 2020.</a:t>
            </a:r>
            <a:endParaRPr b="1" sz="1600">
              <a:solidFill>
                <a:srgbClr val="0D3A45"/>
              </a:solidFill>
              <a:latin typeface="Calibri"/>
              <a:ea typeface="Calibri"/>
              <a:cs typeface="Calibri"/>
              <a:sym typeface="Calibri"/>
            </a:endParaRPr>
          </a:p>
          <a:p>
            <a:pPr indent="-330200" lvl="0" marL="457200" rtl="0" algn="l">
              <a:spcBef>
                <a:spcPts val="0"/>
              </a:spcBef>
              <a:spcAft>
                <a:spcPts val="0"/>
              </a:spcAft>
              <a:buClr>
                <a:srgbClr val="0D3A45"/>
              </a:buClr>
              <a:buSzPts val="1600"/>
              <a:buFont typeface="Calibri"/>
              <a:buChar char="●"/>
            </a:pPr>
            <a:r>
              <a:rPr b="1" lang="en-US" sz="1600">
                <a:solidFill>
                  <a:srgbClr val="0D3A45"/>
                </a:solidFill>
                <a:latin typeface="Calibri"/>
                <a:ea typeface="Calibri"/>
                <a:cs typeface="Calibri"/>
                <a:sym typeface="Calibri"/>
              </a:rPr>
              <a:t>The United States, India, and the United Kingdom create 51% of the total content.</a:t>
            </a:r>
            <a:endParaRPr b="1" sz="1600">
              <a:solidFill>
                <a:srgbClr val="0D3A45"/>
              </a:solidFill>
              <a:latin typeface="Calibri"/>
              <a:ea typeface="Calibri"/>
              <a:cs typeface="Calibri"/>
              <a:sym typeface="Calibri"/>
            </a:endParaRPr>
          </a:p>
          <a:p>
            <a:pPr indent="-330200" lvl="0" marL="457200" rtl="0" algn="l">
              <a:spcBef>
                <a:spcPts val="0"/>
              </a:spcBef>
              <a:spcAft>
                <a:spcPts val="0"/>
              </a:spcAft>
              <a:buClr>
                <a:srgbClr val="0D3A45"/>
              </a:buClr>
              <a:buSzPts val="1600"/>
              <a:buFont typeface="Calibri"/>
              <a:buChar char="●"/>
            </a:pPr>
            <a:r>
              <a:rPr b="1" lang="en-US" sz="1600">
                <a:solidFill>
                  <a:srgbClr val="0D3A45"/>
                </a:solidFill>
                <a:latin typeface="Calibri"/>
                <a:ea typeface="Calibri"/>
                <a:cs typeface="Calibri"/>
                <a:sym typeface="Calibri"/>
              </a:rPr>
              <a:t>Maximum programming is composed of content lasting less than 120 minutes.</a:t>
            </a:r>
            <a:endParaRPr b="1" sz="1600">
              <a:solidFill>
                <a:srgbClr val="0D3A45"/>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256bfd93208_0_15"/>
          <p:cNvSpPr txBox="1"/>
          <p:nvPr>
            <p:ph type="title"/>
          </p:nvPr>
        </p:nvSpPr>
        <p:spPr>
          <a:xfrm>
            <a:off x="2054475" y="295100"/>
            <a:ext cx="5099100" cy="1026000"/>
          </a:xfrm>
          <a:prstGeom prst="rect">
            <a:avLst/>
          </a:prstGeom>
        </p:spPr>
        <p:txBody>
          <a:bodyPr anchorCtr="0" anchor="t" bIns="0" lIns="0" spcFirstLastPara="1" rIns="0" wrap="square" tIns="0">
            <a:spAutoFit/>
          </a:bodyPr>
          <a:lstStyle/>
          <a:p>
            <a:pPr indent="0" lvl="0" marL="0" rtl="0" algn="ctr">
              <a:lnSpc>
                <a:spcPct val="115000"/>
              </a:lnSpc>
              <a:spcBef>
                <a:spcPts val="700"/>
              </a:spcBef>
              <a:spcAft>
                <a:spcPts val="700"/>
              </a:spcAft>
              <a:buNone/>
            </a:pPr>
            <a:r>
              <a:rPr lang="en-US" sz="3100">
                <a:solidFill>
                  <a:srgbClr val="DA0000"/>
                </a:solidFill>
                <a:highlight>
                  <a:srgbClr val="FFFFFF"/>
                </a:highlight>
                <a:latin typeface="Calibri"/>
                <a:ea typeface="Calibri"/>
                <a:cs typeface="Calibri"/>
                <a:sym typeface="Calibri"/>
              </a:rPr>
              <a:t>CONCLUSION FROM MODEL IMPLEMENTATION:</a:t>
            </a:r>
            <a:endParaRPr sz="3100">
              <a:solidFill>
                <a:srgbClr val="DA0000"/>
              </a:solidFill>
              <a:latin typeface="Calibri"/>
              <a:ea typeface="Calibri"/>
              <a:cs typeface="Calibri"/>
              <a:sym typeface="Calibri"/>
            </a:endParaRPr>
          </a:p>
        </p:txBody>
      </p:sp>
      <p:sp>
        <p:nvSpPr>
          <p:cNvPr id="290" name="Google Shape;290;g256bfd93208_0_15"/>
          <p:cNvSpPr txBox="1"/>
          <p:nvPr/>
        </p:nvSpPr>
        <p:spPr>
          <a:xfrm>
            <a:off x="0" y="1447800"/>
            <a:ext cx="91440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0D3A45"/>
              </a:buClr>
              <a:buSzPts val="1800"/>
              <a:buFont typeface="Calibri"/>
              <a:buChar char="●"/>
            </a:pPr>
            <a:r>
              <a:rPr b="1" lang="en-US" sz="1800">
                <a:solidFill>
                  <a:srgbClr val="0D3A45"/>
                </a:solidFill>
                <a:latin typeface="Calibri"/>
                <a:ea typeface="Calibri"/>
                <a:cs typeface="Calibri"/>
                <a:sym typeface="Calibri"/>
              </a:rPr>
              <a:t>The data is clustered based on the attributes: director, cast, country, genre, rating, and description.</a:t>
            </a:r>
            <a:endParaRPr b="1" sz="1800">
              <a:solidFill>
                <a:srgbClr val="0D3A45"/>
              </a:solidFill>
              <a:latin typeface="Calibri"/>
              <a:ea typeface="Calibri"/>
              <a:cs typeface="Calibri"/>
              <a:sym typeface="Calibri"/>
            </a:endParaRPr>
          </a:p>
          <a:p>
            <a:pPr indent="-342900" lvl="0" marL="457200" rtl="0" algn="l">
              <a:spcBef>
                <a:spcPts val="0"/>
              </a:spcBef>
              <a:spcAft>
                <a:spcPts val="0"/>
              </a:spcAft>
              <a:buClr>
                <a:srgbClr val="0D3A45"/>
              </a:buClr>
              <a:buSzPts val="1800"/>
              <a:buFont typeface="Calibri"/>
              <a:buChar char="●"/>
            </a:pPr>
            <a:r>
              <a:rPr b="1" lang="en-US" sz="1800">
                <a:solidFill>
                  <a:srgbClr val="0D3A45"/>
                </a:solidFill>
                <a:latin typeface="Calibri"/>
                <a:ea typeface="Calibri"/>
                <a:cs typeface="Calibri"/>
                <a:sym typeface="Calibri"/>
              </a:rPr>
              <a:t>The TFIDF vectorizer was used to tokenize, preprocess, and vectorize the data in these attributes.</a:t>
            </a:r>
            <a:endParaRPr b="1" sz="1800">
              <a:solidFill>
                <a:srgbClr val="0D3A45"/>
              </a:solidFill>
              <a:latin typeface="Calibri"/>
              <a:ea typeface="Calibri"/>
              <a:cs typeface="Calibri"/>
              <a:sym typeface="Calibri"/>
            </a:endParaRPr>
          </a:p>
          <a:p>
            <a:pPr indent="-342900" lvl="0" marL="457200" rtl="0" algn="l">
              <a:spcBef>
                <a:spcPts val="0"/>
              </a:spcBef>
              <a:spcAft>
                <a:spcPts val="0"/>
              </a:spcAft>
              <a:buClr>
                <a:srgbClr val="0D3A45"/>
              </a:buClr>
              <a:buSzPts val="1800"/>
              <a:buFont typeface="Calibri"/>
              <a:buChar char="●"/>
            </a:pPr>
            <a:r>
              <a:rPr b="1" lang="en-US" sz="1800">
                <a:solidFill>
                  <a:srgbClr val="0D3A45"/>
                </a:solidFill>
                <a:latin typeface="Calibri"/>
                <a:ea typeface="Calibri"/>
                <a:cs typeface="Calibri"/>
                <a:sym typeface="Calibri"/>
              </a:rPr>
              <a:t>The </a:t>
            </a:r>
            <a:r>
              <a:rPr b="1" lang="en-US" sz="1800">
                <a:solidFill>
                  <a:srgbClr val="0D3A45"/>
                </a:solidFill>
                <a:latin typeface="Calibri"/>
                <a:ea typeface="Calibri"/>
                <a:cs typeface="Calibri"/>
                <a:sym typeface="Calibri"/>
              </a:rPr>
              <a:t>data</a:t>
            </a:r>
            <a:r>
              <a:rPr b="1" lang="en-US" sz="1800">
                <a:solidFill>
                  <a:srgbClr val="0D3A45"/>
                </a:solidFill>
                <a:latin typeface="Calibri"/>
                <a:ea typeface="Calibri"/>
                <a:cs typeface="Calibri"/>
                <a:sym typeface="Calibri"/>
              </a:rPr>
              <a:t> dimensionality, which formed the majority of the variation, was reduced using Principal Component Analysis (PCA).</a:t>
            </a:r>
            <a:endParaRPr b="1" sz="1800">
              <a:solidFill>
                <a:srgbClr val="0D3A45"/>
              </a:solidFill>
              <a:latin typeface="Calibri"/>
              <a:ea typeface="Calibri"/>
              <a:cs typeface="Calibri"/>
              <a:sym typeface="Calibri"/>
            </a:endParaRPr>
          </a:p>
          <a:p>
            <a:pPr indent="-342900" lvl="0" marL="457200" rtl="0" algn="l">
              <a:spcBef>
                <a:spcPts val="0"/>
              </a:spcBef>
              <a:spcAft>
                <a:spcPts val="0"/>
              </a:spcAft>
              <a:buClr>
                <a:srgbClr val="0D3A45"/>
              </a:buClr>
              <a:buSzPts val="1800"/>
              <a:buFont typeface="Calibri"/>
              <a:buChar char="●"/>
            </a:pPr>
            <a:r>
              <a:rPr b="1" lang="en-US" sz="1800">
                <a:solidFill>
                  <a:srgbClr val="0D3A45"/>
                </a:solidFill>
                <a:latin typeface="Calibri"/>
                <a:ea typeface="Calibri"/>
                <a:cs typeface="Calibri"/>
                <a:sym typeface="Calibri"/>
              </a:rPr>
              <a:t>The K-Means Clustering algorithm was used to create clusters, with 9 being the optimum number based on the elbow technique and Silhouette score analysis.</a:t>
            </a:r>
            <a:endParaRPr b="1" sz="1800">
              <a:solidFill>
                <a:srgbClr val="0D3A45"/>
              </a:solidFill>
              <a:latin typeface="Calibri"/>
              <a:ea typeface="Calibri"/>
              <a:cs typeface="Calibri"/>
              <a:sym typeface="Calibri"/>
            </a:endParaRPr>
          </a:p>
          <a:p>
            <a:pPr indent="-342900" lvl="0" marL="457200" rtl="0" algn="l">
              <a:spcBef>
                <a:spcPts val="0"/>
              </a:spcBef>
              <a:spcAft>
                <a:spcPts val="0"/>
              </a:spcAft>
              <a:buClr>
                <a:srgbClr val="0D3A45"/>
              </a:buClr>
              <a:buSzPts val="1800"/>
              <a:buFont typeface="Calibri"/>
              <a:buChar char="●"/>
            </a:pPr>
            <a:r>
              <a:rPr b="1" lang="en-US" sz="1800">
                <a:solidFill>
                  <a:srgbClr val="0D3A45"/>
                </a:solidFill>
                <a:latin typeface="Calibri"/>
                <a:ea typeface="Calibri"/>
                <a:cs typeface="Calibri"/>
                <a:sym typeface="Calibri"/>
              </a:rPr>
              <a:t>The agglomerative clustering technique was used to create clusters, with the dendrogram visualisation indicating that 2 clusters were optimum.</a:t>
            </a:r>
            <a:endParaRPr b="1" sz="1800">
              <a:solidFill>
                <a:srgbClr val="0D3A45"/>
              </a:solidFill>
              <a:latin typeface="Calibri"/>
              <a:ea typeface="Calibri"/>
              <a:cs typeface="Calibri"/>
              <a:sym typeface="Calibri"/>
            </a:endParaRPr>
          </a:p>
          <a:p>
            <a:pPr indent="-342900" lvl="0" marL="457200" rtl="0" algn="l">
              <a:spcBef>
                <a:spcPts val="0"/>
              </a:spcBef>
              <a:spcAft>
                <a:spcPts val="0"/>
              </a:spcAft>
              <a:buClr>
                <a:srgbClr val="0D3A45"/>
              </a:buClr>
              <a:buSzPts val="1800"/>
              <a:buFont typeface="Calibri"/>
              <a:buChar char="●"/>
            </a:pPr>
            <a:r>
              <a:rPr b="1" lang="en-US" sz="1800">
                <a:solidFill>
                  <a:srgbClr val="0D3A45"/>
                </a:solidFill>
                <a:latin typeface="Calibri"/>
                <a:ea typeface="Calibri"/>
                <a:cs typeface="Calibri"/>
                <a:sym typeface="Calibri"/>
              </a:rPr>
              <a:t>Hierarchical Clustering has a better overall performance.</a:t>
            </a:r>
            <a:endParaRPr b="1" sz="1800">
              <a:solidFill>
                <a:srgbClr val="0D3A45"/>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2"/>
          <p:cNvSpPr txBox="1"/>
          <p:nvPr>
            <p:ph type="title"/>
          </p:nvPr>
        </p:nvSpPr>
        <p:spPr>
          <a:xfrm>
            <a:off x="2480372" y="1686988"/>
            <a:ext cx="4176395" cy="10922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7000">
                <a:latin typeface="Calibri"/>
                <a:ea typeface="Calibri"/>
                <a:cs typeface="Calibri"/>
                <a:sym typeface="Calibri"/>
              </a:rPr>
              <a:t>Thank you</a:t>
            </a:r>
            <a:endParaRPr sz="7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4"/>
          <p:cNvSpPr txBox="1"/>
          <p:nvPr>
            <p:ph type="title"/>
          </p:nvPr>
        </p:nvSpPr>
        <p:spPr>
          <a:xfrm>
            <a:off x="381000" y="133350"/>
            <a:ext cx="4867200" cy="535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400">
                <a:latin typeface="Calibri"/>
                <a:ea typeface="Calibri"/>
                <a:cs typeface="Calibri"/>
                <a:sym typeface="Calibri"/>
              </a:rPr>
              <a:t>Project Summary</a:t>
            </a:r>
            <a:endParaRPr sz="3400">
              <a:latin typeface="Calibri"/>
              <a:ea typeface="Calibri"/>
              <a:cs typeface="Calibri"/>
              <a:sym typeface="Calibri"/>
            </a:endParaRPr>
          </a:p>
        </p:txBody>
      </p:sp>
      <p:sp>
        <p:nvSpPr>
          <p:cNvPr id="67" name="Google Shape;67;p4"/>
          <p:cNvSpPr txBox="1"/>
          <p:nvPr/>
        </p:nvSpPr>
        <p:spPr>
          <a:xfrm>
            <a:off x="381000" y="742950"/>
            <a:ext cx="8305800" cy="4340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300">
                <a:solidFill>
                  <a:srgbClr val="244061"/>
                </a:solidFill>
                <a:latin typeface="Calibri"/>
                <a:ea typeface="Calibri"/>
                <a:cs typeface="Calibri"/>
                <a:sym typeface="Calibri"/>
              </a:rPr>
              <a:t>The Netflix cluster analysis project aimed to identify trends and group similar items in a dataset containing information on films, actors, directors, genres, and countries. A methodical approach was used, including data preprocessing, feature extraction, dimension reduction, clustering algorithm selection, cluster visualization, and evaluation. The project yielded valuable insights into Netflix's dataset, enabling personalized recommendations, targeted marketing, and content classification. Further refinement and exploration of algorithms, parameters, and features are needed to improve clustering performance and provide a foundation for data-driven decision making in the entertainment industry.</a:t>
            </a:r>
            <a:endParaRPr b="1" sz="2300">
              <a:solidFill>
                <a:srgbClr val="24406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5"/>
          <p:cNvSpPr txBox="1"/>
          <p:nvPr>
            <p:ph type="title"/>
          </p:nvPr>
        </p:nvSpPr>
        <p:spPr>
          <a:xfrm>
            <a:off x="1436370" y="36552"/>
            <a:ext cx="5421600" cy="554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b="1" i="0" lang="en-US" sz="3600">
                <a:solidFill>
                  <a:srgbClr val="C00000"/>
                </a:solidFill>
                <a:latin typeface="Calibri"/>
                <a:ea typeface="Calibri"/>
                <a:cs typeface="Calibri"/>
                <a:sym typeface="Calibri"/>
              </a:rPr>
              <a:t>Problem Statement</a:t>
            </a:r>
            <a:endParaRPr sz="3600">
              <a:solidFill>
                <a:srgbClr val="C00000"/>
              </a:solidFill>
              <a:latin typeface="Calibri"/>
              <a:ea typeface="Calibri"/>
              <a:cs typeface="Calibri"/>
              <a:sym typeface="Calibri"/>
            </a:endParaRPr>
          </a:p>
        </p:txBody>
      </p:sp>
      <p:sp>
        <p:nvSpPr>
          <p:cNvPr id="73" name="Google Shape;73;p5"/>
          <p:cNvSpPr txBox="1"/>
          <p:nvPr/>
        </p:nvSpPr>
        <p:spPr>
          <a:xfrm>
            <a:off x="0" y="514350"/>
            <a:ext cx="9144000" cy="28014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200">
                <a:solidFill>
                  <a:srgbClr val="244061"/>
                </a:solidFill>
                <a:latin typeface="Calibri"/>
                <a:ea typeface="Calibri"/>
                <a:cs typeface="Calibri"/>
                <a:sym typeface="Calibri"/>
              </a:rPr>
              <a:t>The aim is to do cluster analysis on a Netflix dataset in order to identify patterns and group similar items together. The collection contains a variety of information, including descriptions, actors, directors, types, and countries, among others. The goal is to find movie clusters based on these traits, which will allow for customized recommendations, targeted marketing, and content classification. The study aims to provide relevant insights about movie connections and to enable data-driven decision-making in the entertainment industry.</a:t>
            </a:r>
            <a:endParaRPr b="1" sz="2200">
              <a:solidFill>
                <a:srgbClr val="244061"/>
              </a:solidFill>
              <a:latin typeface="Calibri"/>
              <a:ea typeface="Calibri"/>
              <a:cs typeface="Calibri"/>
              <a:sym typeface="Calibri"/>
            </a:endParaRPr>
          </a:p>
        </p:txBody>
      </p:sp>
      <p:pic>
        <p:nvPicPr>
          <p:cNvPr descr="Logo" id="74" name="Google Shape;74;p5"/>
          <p:cNvPicPr preferRelativeResize="0"/>
          <p:nvPr/>
        </p:nvPicPr>
        <p:blipFill rotWithShape="1">
          <a:blip r:embed="rId3">
            <a:alphaModFix/>
          </a:blip>
          <a:srcRect b="0" l="0" r="0" t="0"/>
          <a:stretch/>
        </p:blipFill>
        <p:spPr>
          <a:xfrm>
            <a:off x="1143000" y="3028950"/>
            <a:ext cx="6629399" cy="2096631"/>
          </a:xfrm>
          <a:prstGeom prst="rect">
            <a:avLst/>
          </a:prstGeom>
          <a:noFill/>
          <a:ln>
            <a:noFill/>
          </a:ln>
        </p:spPr>
      </p:pic>
      <p:sp>
        <p:nvSpPr>
          <p:cNvPr descr="168 Lights camera action Vector Images | Depositphotos" id="75" name="Google Shape;75;p5"/>
          <p:cNvSpPr/>
          <p:nvPr/>
        </p:nvSpPr>
        <p:spPr>
          <a:xfrm>
            <a:off x="4419600" y="241935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168 Lights camera action Vector Images | Depositphotos" id="76" name="Google Shape;76;p5"/>
          <p:cNvSpPr/>
          <p:nvPr/>
        </p:nvSpPr>
        <p:spPr>
          <a:xfrm flipH="1" rot="10800000">
            <a:off x="4572000" y="2876549"/>
            <a:ext cx="304800" cy="3417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and drawn Movie clapperboard icon. Film set clapper for cinema production. Board clap for video clip scene start. Lights, camera, action! Hand drawn sketch in vector doodle style Camera - Photographic Equipment stock vector" id="77" name="Google Shape;77;p5"/>
          <p:cNvPicPr preferRelativeResize="0"/>
          <p:nvPr/>
        </p:nvPicPr>
        <p:blipFill rotWithShape="1">
          <a:blip r:embed="rId4">
            <a:alphaModFix/>
          </a:blip>
          <a:srcRect b="0" l="0" r="0" t="0"/>
          <a:stretch/>
        </p:blipFill>
        <p:spPr>
          <a:xfrm>
            <a:off x="7239000" y="3220581"/>
            <a:ext cx="1904999" cy="1904999"/>
          </a:xfrm>
          <a:prstGeom prst="rect">
            <a:avLst/>
          </a:prstGeom>
          <a:noFill/>
          <a:ln>
            <a:noFill/>
          </a:ln>
        </p:spPr>
      </p:pic>
      <p:pic>
        <p:nvPicPr>
          <p:cNvPr descr="Cinema camera icon or logo isolated on white background. Movie time concept. Creative template for cinema poster. Simple flat style vector illustration. Movie Camera stock vector" id="78" name="Google Shape;78;p5"/>
          <p:cNvPicPr preferRelativeResize="0"/>
          <p:nvPr/>
        </p:nvPicPr>
        <p:blipFill rotWithShape="1">
          <a:blip r:embed="rId5">
            <a:alphaModFix/>
          </a:blip>
          <a:srcRect b="0" l="0" r="0" t="0"/>
          <a:stretch/>
        </p:blipFill>
        <p:spPr>
          <a:xfrm>
            <a:off x="4878" y="3281061"/>
            <a:ext cx="1844520" cy="18445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6"/>
          <p:cNvSpPr txBox="1"/>
          <p:nvPr>
            <p:ph type="title"/>
          </p:nvPr>
        </p:nvSpPr>
        <p:spPr>
          <a:xfrm>
            <a:off x="1141205" y="56768"/>
            <a:ext cx="5964300" cy="5055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3200">
                <a:latin typeface="Calibri"/>
                <a:ea typeface="Calibri"/>
                <a:cs typeface="Calibri"/>
                <a:sym typeface="Calibri"/>
              </a:rPr>
              <a:t>Data Description</a:t>
            </a:r>
            <a:endParaRPr/>
          </a:p>
        </p:txBody>
      </p:sp>
      <p:sp>
        <p:nvSpPr>
          <p:cNvPr id="84" name="Google Shape;84;p6"/>
          <p:cNvSpPr txBox="1"/>
          <p:nvPr/>
        </p:nvSpPr>
        <p:spPr>
          <a:xfrm>
            <a:off x="303004" y="1047750"/>
            <a:ext cx="7774200" cy="3178500"/>
          </a:xfrm>
          <a:prstGeom prst="rect">
            <a:avLst/>
          </a:prstGeom>
          <a:noFill/>
          <a:ln>
            <a:noFill/>
          </a:ln>
        </p:spPr>
        <p:txBody>
          <a:bodyPr anchorCtr="0" anchor="t" bIns="0" lIns="0" spcFirstLastPara="1" rIns="0" wrap="square" tIns="12700">
            <a:spAutoFit/>
          </a:bodyPr>
          <a:lstStyle/>
          <a:p>
            <a:pPr indent="0" lvl="1" marL="551180" marR="0" rtl="0" algn="l">
              <a:lnSpc>
                <a:spcPct val="150000"/>
              </a:lnSpc>
              <a:spcBef>
                <a:spcPts val="0"/>
              </a:spcBef>
              <a:spcAft>
                <a:spcPts val="0"/>
              </a:spcAft>
              <a:buNone/>
            </a:pPr>
            <a:r>
              <a:rPr b="1" i="0" lang="en-US" sz="2400" u="none" cap="none" strike="noStrike">
                <a:solidFill>
                  <a:srgbClr val="244061"/>
                </a:solidFill>
                <a:latin typeface="Calibri"/>
                <a:ea typeface="Calibri"/>
                <a:cs typeface="Calibri"/>
                <a:sym typeface="Calibri"/>
              </a:rPr>
              <a:t>The data was collected from Flixable which is third party Netflix search engine. The dataset consists of movies and TV shows data till 2021. </a:t>
            </a:r>
            <a:endParaRPr/>
          </a:p>
          <a:p>
            <a:pPr indent="0" lvl="1" marL="551180" marR="0" rtl="0" algn="l">
              <a:lnSpc>
                <a:spcPct val="150000"/>
              </a:lnSpc>
              <a:spcBef>
                <a:spcPts val="100"/>
              </a:spcBef>
              <a:spcAft>
                <a:spcPts val="0"/>
              </a:spcAft>
              <a:buNone/>
            </a:pPr>
            <a:r>
              <a:rPr b="1" i="0" lang="en-US" sz="2400" u="none" cap="none" strike="noStrike">
                <a:solidFill>
                  <a:srgbClr val="244061"/>
                </a:solidFill>
                <a:latin typeface="Calibri"/>
                <a:ea typeface="Calibri"/>
                <a:cs typeface="Calibri"/>
                <a:sym typeface="Calibri"/>
              </a:rPr>
              <a:t>The dataset consists of eleven textual columns and one numeric column.</a:t>
            </a:r>
            <a:endParaRPr/>
          </a:p>
          <a:p>
            <a:pPr indent="0" lvl="1" marL="551180" marR="0" rtl="0" algn="l">
              <a:lnSpc>
                <a:spcPct val="150000"/>
              </a:lnSpc>
              <a:spcBef>
                <a:spcPts val="100"/>
              </a:spcBef>
              <a:spcAft>
                <a:spcPts val="0"/>
              </a:spcAft>
              <a:buNone/>
            </a:pPr>
            <a:r>
              <a:rPr b="1" i="0" lang="en-US" sz="2400" u="none" cap="none" strike="noStrike">
                <a:solidFill>
                  <a:srgbClr val="244061"/>
                </a:solidFill>
                <a:latin typeface="Calibri"/>
                <a:ea typeface="Calibri"/>
                <a:cs typeface="Calibri"/>
                <a:sym typeface="Calibri"/>
              </a:rPr>
              <a:t>This dataset has 7787 Rows and 12 Columns.</a:t>
            </a:r>
            <a:endParaRPr/>
          </a:p>
        </p:txBody>
      </p:sp>
      <p:pic>
        <p:nvPicPr>
          <p:cNvPr descr="Clapper board" id="85" name="Google Shape;85;p6"/>
          <p:cNvPicPr preferRelativeResize="0"/>
          <p:nvPr/>
        </p:nvPicPr>
        <p:blipFill rotWithShape="1">
          <a:blip r:embed="rId3">
            <a:alphaModFix/>
          </a:blip>
          <a:srcRect b="0" l="0" r="0" t="0"/>
          <a:stretch/>
        </p:blipFill>
        <p:spPr>
          <a:xfrm>
            <a:off x="303004" y="1033493"/>
            <a:ext cx="457200" cy="457200"/>
          </a:xfrm>
          <a:prstGeom prst="rect">
            <a:avLst/>
          </a:prstGeom>
          <a:noFill/>
          <a:ln>
            <a:noFill/>
          </a:ln>
        </p:spPr>
      </p:pic>
      <p:pic>
        <p:nvPicPr>
          <p:cNvPr descr="Clapper board" id="86" name="Google Shape;86;p6"/>
          <p:cNvPicPr preferRelativeResize="0"/>
          <p:nvPr/>
        </p:nvPicPr>
        <p:blipFill rotWithShape="1">
          <a:blip r:embed="rId3">
            <a:alphaModFix/>
          </a:blip>
          <a:srcRect b="0" l="0" r="0" t="0"/>
          <a:stretch/>
        </p:blipFill>
        <p:spPr>
          <a:xfrm>
            <a:off x="303004" y="2724150"/>
            <a:ext cx="457200" cy="457200"/>
          </a:xfrm>
          <a:prstGeom prst="rect">
            <a:avLst/>
          </a:prstGeom>
          <a:noFill/>
          <a:ln>
            <a:noFill/>
          </a:ln>
        </p:spPr>
      </p:pic>
      <p:pic>
        <p:nvPicPr>
          <p:cNvPr descr="Clapper board" id="87" name="Google Shape;87;p6"/>
          <p:cNvPicPr preferRelativeResize="0"/>
          <p:nvPr/>
        </p:nvPicPr>
        <p:blipFill rotWithShape="1">
          <a:blip r:embed="rId3">
            <a:alphaModFix/>
          </a:blip>
          <a:srcRect b="0" l="0" r="0" t="0"/>
          <a:stretch/>
        </p:blipFill>
        <p:spPr>
          <a:xfrm>
            <a:off x="303004" y="3790950"/>
            <a:ext cx="457200" cy="45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7"/>
          <p:cNvSpPr txBox="1"/>
          <p:nvPr/>
        </p:nvSpPr>
        <p:spPr>
          <a:xfrm>
            <a:off x="303005" y="9083"/>
            <a:ext cx="5964300" cy="474600"/>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i="0" lang="en-US" sz="3000">
                <a:solidFill>
                  <a:srgbClr val="CC0000"/>
                </a:solidFill>
                <a:latin typeface="Calibri"/>
                <a:ea typeface="Calibri"/>
                <a:cs typeface="Calibri"/>
                <a:sym typeface="Calibri"/>
              </a:rPr>
              <a:t>Data Description</a:t>
            </a:r>
            <a:endParaRPr sz="1200"/>
          </a:p>
        </p:txBody>
      </p:sp>
      <p:sp>
        <p:nvSpPr>
          <p:cNvPr id="93" name="Google Shape;93;p7"/>
          <p:cNvSpPr txBox="1"/>
          <p:nvPr/>
        </p:nvSpPr>
        <p:spPr>
          <a:xfrm>
            <a:off x="457200" y="459518"/>
            <a:ext cx="9067800" cy="4671600"/>
          </a:xfrm>
          <a:prstGeom prst="rect">
            <a:avLst/>
          </a:prstGeom>
          <a:noFill/>
          <a:ln>
            <a:noFill/>
          </a:ln>
        </p:spPr>
        <p:txBody>
          <a:bodyPr anchorCtr="0" anchor="t" bIns="45700" lIns="91425" spcFirstLastPara="1" rIns="91425" wrap="square" tIns="45700">
            <a:spAutoFit/>
          </a:bodyPr>
          <a:lstStyle/>
          <a:p>
            <a:pPr indent="-107950" lvl="0" marL="0" marR="0" rtl="0" algn="l">
              <a:lnSpc>
                <a:spcPct val="150000"/>
              </a:lnSpc>
              <a:spcBef>
                <a:spcPts val="0"/>
              </a:spcBef>
              <a:spcAft>
                <a:spcPts val="0"/>
              </a:spcAft>
              <a:buClr>
                <a:srgbClr val="244061"/>
              </a:buClr>
              <a:buSzPts val="1700"/>
              <a:buFont typeface="Calibri"/>
              <a:buAutoNum type="arabicPeriod"/>
            </a:pPr>
            <a:r>
              <a:rPr b="1" i="0" lang="en-US" sz="1700">
                <a:solidFill>
                  <a:srgbClr val="244061"/>
                </a:solidFill>
                <a:latin typeface="Calibri"/>
                <a:ea typeface="Calibri"/>
                <a:cs typeface="Calibri"/>
                <a:sym typeface="Calibri"/>
              </a:rPr>
              <a:t> show_id : Unique ID for every Movie / Tv Show</a:t>
            </a:r>
            <a:endParaRPr sz="1500"/>
          </a:p>
          <a:p>
            <a:pPr indent="-107950" lvl="0" marL="0" marR="0" rtl="0" algn="l">
              <a:lnSpc>
                <a:spcPct val="150000"/>
              </a:lnSpc>
              <a:spcBef>
                <a:spcPts val="0"/>
              </a:spcBef>
              <a:spcAft>
                <a:spcPts val="0"/>
              </a:spcAft>
              <a:buClr>
                <a:srgbClr val="244061"/>
              </a:buClr>
              <a:buSzPts val="1700"/>
              <a:buFont typeface="Calibri"/>
              <a:buAutoNum type="arabicPeriod"/>
            </a:pPr>
            <a:r>
              <a:rPr b="1" i="0" lang="en-US" sz="1700">
                <a:solidFill>
                  <a:srgbClr val="244061"/>
                </a:solidFill>
                <a:latin typeface="Calibri"/>
                <a:ea typeface="Calibri"/>
                <a:cs typeface="Calibri"/>
                <a:sym typeface="Calibri"/>
              </a:rPr>
              <a:t> type : Identifier - A Movie or TV Show</a:t>
            </a:r>
            <a:endParaRPr sz="1500"/>
          </a:p>
          <a:p>
            <a:pPr indent="-107950" lvl="0" marL="0" marR="0" rtl="0" algn="l">
              <a:lnSpc>
                <a:spcPct val="150000"/>
              </a:lnSpc>
              <a:spcBef>
                <a:spcPts val="0"/>
              </a:spcBef>
              <a:spcAft>
                <a:spcPts val="0"/>
              </a:spcAft>
              <a:buClr>
                <a:srgbClr val="244061"/>
              </a:buClr>
              <a:buSzPts val="1700"/>
              <a:buFont typeface="Calibri"/>
              <a:buAutoNum type="arabicPeriod"/>
            </a:pPr>
            <a:r>
              <a:rPr b="1" i="0" lang="en-US" sz="1700">
                <a:solidFill>
                  <a:srgbClr val="244061"/>
                </a:solidFill>
                <a:latin typeface="Calibri"/>
                <a:ea typeface="Calibri"/>
                <a:cs typeface="Calibri"/>
                <a:sym typeface="Calibri"/>
              </a:rPr>
              <a:t> title : Title of the Movie / Tv Show</a:t>
            </a:r>
            <a:endParaRPr sz="1500"/>
          </a:p>
          <a:p>
            <a:pPr indent="-107950" lvl="0" marL="0" marR="0" rtl="0" algn="l">
              <a:lnSpc>
                <a:spcPct val="150000"/>
              </a:lnSpc>
              <a:spcBef>
                <a:spcPts val="0"/>
              </a:spcBef>
              <a:spcAft>
                <a:spcPts val="0"/>
              </a:spcAft>
              <a:buClr>
                <a:srgbClr val="244061"/>
              </a:buClr>
              <a:buSzPts val="1700"/>
              <a:buFont typeface="Calibri"/>
              <a:buAutoNum type="arabicPeriod"/>
            </a:pPr>
            <a:r>
              <a:rPr b="1" i="0" lang="en-US" sz="1700">
                <a:solidFill>
                  <a:srgbClr val="244061"/>
                </a:solidFill>
                <a:latin typeface="Calibri"/>
                <a:ea typeface="Calibri"/>
                <a:cs typeface="Calibri"/>
                <a:sym typeface="Calibri"/>
              </a:rPr>
              <a:t> director : Director of the Movie</a:t>
            </a:r>
            <a:endParaRPr sz="1500"/>
          </a:p>
          <a:p>
            <a:pPr indent="-107950" lvl="0" marL="0" marR="0" rtl="0" algn="l">
              <a:lnSpc>
                <a:spcPct val="150000"/>
              </a:lnSpc>
              <a:spcBef>
                <a:spcPts val="0"/>
              </a:spcBef>
              <a:spcAft>
                <a:spcPts val="0"/>
              </a:spcAft>
              <a:buClr>
                <a:srgbClr val="244061"/>
              </a:buClr>
              <a:buSzPts val="1700"/>
              <a:buFont typeface="Calibri"/>
              <a:buAutoNum type="arabicPeriod"/>
            </a:pPr>
            <a:r>
              <a:rPr b="1" i="0" lang="en-US" sz="1700">
                <a:solidFill>
                  <a:srgbClr val="244061"/>
                </a:solidFill>
                <a:latin typeface="Calibri"/>
                <a:ea typeface="Calibri"/>
                <a:cs typeface="Calibri"/>
                <a:sym typeface="Calibri"/>
              </a:rPr>
              <a:t> cast : Actors involved in the movie / show</a:t>
            </a:r>
            <a:endParaRPr sz="1500"/>
          </a:p>
          <a:p>
            <a:pPr indent="-107950" lvl="0" marL="0" marR="0" rtl="0" algn="l">
              <a:lnSpc>
                <a:spcPct val="150000"/>
              </a:lnSpc>
              <a:spcBef>
                <a:spcPts val="0"/>
              </a:spcBef>
              <a:spcAft>
                <a:spcPts val="0"/>
              </a:spcAft>
              <a:buClr>
                <a:srgbClr val="244061"/>
              </a:buClr>
              <a:buSzPts val="1700"/>
              <a:buFont typeface="Calibri"/>
              <a:buAutoNum type="arabicPeriod"/>
            </a:pPr>
            <a:r>
              <a:rPr b="1" i="0" lang="en-US" sz="1700">
                <a:solidFill>
                  <a:srgbClr val="244061"/>
                </a:solidFill>
                <a:latin typeface="Calibri"/>
                <a:ea typeface="Calibri"/>
                <a:cs typeface="Calibri"/>
                <a:sym typeface="Calibri"/>
              </a:rPr>
              <a:t> country : Country where the movie / show was produced</a:t>
            </a:r>
            <a:endParaRPr sz="1500"/>
          </a:p>
          <a:p>
            <a:pPr indent="-107950" lvl="0" marL="0" marR="0" rtl="0" algn="l">
              <a:lnSpc>
                <a:spcPct val="150000"/>
              </a:lnSpc>
              <a:spcBef>
                <a:spcPts val="0"/>
              </a:spcBef>
              <a:spcAft>
                <a:spcPts val="0"/>
              </a:spcAft>
              <a:buClr>
                <a:srgbClr val="244061"/>
              </a:buClr>
              <a:buSzPts val="1700"/>
              <a:buFont typeface="Calibri"/>
              <a:buAutoNum type="arabicPeriod"/>
            </a:pPr>
            <a:r>
              <a:rPr b="1" i="0" lang="en-US" sz="1700">
                <a:solidFill>
                  <a:srgbClr val="244061"/>
                </a:solidFill>
                <a:latin typeface="Calibri"/>
                <a:ea typeface="Calibri"/>
                <a:cs typeface="Calibri"/>
                <a:sym typeface="Calibri"/>
              </a:rPr>
              <a:t> date_added : Date it was added on Netflix</a:t>
            </a:r>
            <a:endParaRPr sz="1500"/>
          </a:p>
          <a:p>
            <a:pPr indent="-107950" lvl="0" marL="0" marR="0" rtl="0" algn="l">
              <a:lnSpc>
                <a:spcPct val="150000"/>
              </a:lnSpc>
              <a:spcBef>
                <a:spcPts val="0"/>
              </a:spcBef>
              <a:spcAft>
                <a:spcPts val="0"/>
              </a:spcAft>
              <a:buClr>
                <a:srgbClr val="244061"/>
              </a:buClr>
              <a:buSzPts val="1700"/>
              <a:buFont typeface="Calibri"/>
              <a:buAutoNum type="arabicPeriod"/>
            </a:pPr>
            <a:r>
              <a:rPr b="1" i="0" lang="en-US" sz="1700">
                <a:solidFill>
                  <a:srgbClr val="244061"/>
                </a:solidFill>
                <a:latin typeface="Calibri"/>
                <a:ea typeface="Calibri"/>
                <a:cs typeface="Calibri"/>
                <a:sym typeface="Calibri"/>
              </a:rPr>
              <a:t> Release_year : Actual Release year of the movie / show</a:t>
            </a:r>
            <a:endParaRPr sz="1500"/>
          </a:p>
          <a:p>
            <a:pPr indent="-107950" lvl="0" marL="0" marR="0" rtl="0" algn="l">
              <a:lnSpc>
                <a:spcPct val="150000"/>
              </a:lnSpc>
              <a:spcBef>
                <a:spcPts val="0"/>
              </a:spcBef>
              <a:spcAft>
                <a:spcPts val="0"/>
              </a:spcAft>
              <a:buClr>
                <a:srgbClr val="244061"/>
              </a:buClr>
              <a:buSzPts val="1700"/>
              <a:buFont typeface="Calibri"/>
              <a:buAutoNum type="arabicPeriod"/>
            </a:pPr>
            <a:r>
              <a:rPr b="1" i="0" lang="en-US" sz="1700">
                <a:solidFill>
                  <a:srgbClr val="244061"/>
                </a:solidFill>
                <a:latin typeface="Calibri"/>
                <a:ea typeface="Calibri"/>
                <a:cs typeface="Calibri"/>
                <a:sym typeface="Calibri"/>
              </a:rPr>
              <a:t> rating : TV Rating of the movie / show</a:t>
            </a:r>
            <a:endParaRPr sz="1500"/>
          </a:p>
          <a:p>
            <a:pPr indent="-107950" lvl="0" marL="0" marR="0" rtl="0" algn="l">
              <a:lnSpc>
                <a:spcPct val="150000"/>
              </a:lnSpc>
              <a:spcBef>
                <a:spcPts val="0"/>
              </a:spcBef>
              <a:spcAft>
                <a:spcPts val="0"/>
              </a:spcAft>
              <a:buClr>
                <a:srgbClr val="244061"/>
              </a:buClr>
              <a:buSzPts val="1700"/>
              <a:buFont typeface="Calibri"/>
              <a:buAutoNum type="arabicPeriod"/>
            </a:pPr>
            <a:r>
              <a:rPr b="1" i="0" lang="en-US" sz="1700">
                <a:solidFill>
                  <a:srgbClr val="244061"/>
                </a:solidFill>
                <a:latin typeface="Calibri"/>
                <a:ea typeface="Calibri"/>
                <a:cs typeface="Calibri"/>
                <a:sym typeface="Calibri"/>
              </a:rPr>
              <a:t> duration : Total Duration - in minutes or number of seasons</a:t>
            </a:r>
            <a:endParaRPr sz="1500"/>
          </a:p>
          <a:p>
            <a:pPr indent="-107950" lvl="0" marL="0" marR="0" rtl="0" algn="l">
              <a:lnSpc>
                <a:spcPct val="150000"/>
              </a:lnSpc>
              <a:spcBef>
                <a:spcPts val="0"/>
              </a:spcBef>
              <a:spcAft>
                <a:spcPts val="0"/>
              </a:spcAft>
              <a:buClr>
                <a:srgbClr val="244061"/>
              </a:buClr>
              <a:buSzPts val="1700"/>
              <a:buFont typeface="Calibri"/>
              <a:buAutoNum type="arabicPeriod"/>
            </a:pPr>
            <a:r>
              <a:rPr b="1" i="0" lang="en-US" sz="1700">
                <a:solidFill>
                  <a:srgbClr val="244061"/>
                </a:solidFill>
                <a:latin typeface="Calibri"/>
                <a:ea typeface="Calibri"/>
                <a:cs typeface="Calibri"/>
                <a:sym typeface="Calibri"/>
              </a:rPr>
              <a:t> listed_in : Genre</a:t>
            </a:r>
            <a:endParaRPr sz="1500"/>
          </a:p>
          <a:p>
            <a:pPr indent="-107950" lvl="0" marL="0" marR="0" rtl="0" algn="l">
              <a:lnSpc>
                <a:spcPct val="150000"/>
              </a:lnSpc>
              <a:spcBef>
                <a:spcPts val="0"/>
              </a:spcBef>
              <a:spcAft>
                <a:spcPts val="0"/>
              </a:spcAft>
              <a:buClr>
                <a:srgbClr val="244061"/>
              </a:buClr>
              <a:buSzPts val="1700"/>
              <a:buFont typeface="Calibri"/>
              <a:buAutoNum type="arabicPeriod"/>
            </a:pPr>
            <a:r>
              <a:rPr b="1" i="0" lang="en-US" sz="1700">
                <a:solidFill>
                  <a:srgbClr val="244061"/>
                </a:solidFill>
                <a:latin typeface="Calibri"/>
                <a:ea typeface="Calibri"/>
                <a:cs typeface="Calibri"/>
                <a:sym typeface="Calibri"/>
              </a:rPr>
              <a:t> description: The Summary description</a:t>
            </a:r>
            <a:endParaRPr b="1" sz="1700">
              <a:solidFill>
                <a:srgbClr val="24406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8"/>
          <p:cNvSpPr txBox="1"/>
          <p:nvPr/>
        </p:nvSpPr>
        <p:spPr>
          <a:xfrm>
            <a:off x="228600" y="658139"/>
            <a:ext cx="8839200" cy="40944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000">
                <a:solidFill>
                  <a:srgbClr val="244061"/>
                </a:solidFill>
                <a:latin typeface="Calibri"/>
                <a:ea typeface="Calibri"/>
                <a:cs typeface="Calibri"/>
                <a:sym typeface="Calibri"/>
              </a:rPr>
              <a:t>●</a:t>
            </a:r>
            <a:r>
              <a:rPr i="1" lang="en-US" sz="2000">
                <a:solidFill>
                  <a:srgbClr val="244061"/>
                </a:solidFill>
                <a:latin typeface="Calibri"/>
                <a:ea typeface="Calibri"/>
                <a:cs typeface="Calibri"/>
                <a:sym typeface="Calibri"/>
              </a:rPr>
              <a:t> </a:t>
            </a:r>
            <a:r>
              <a:rPr b="1" i="1" lang="en-US" sz="2000">
                <a:solidFill>
                  <a:srgbClr val="244061"/>
                </a:solidFill>
                <a:latin typeface="Calibri"/>
                <a:ea typeface="Calibri"/>
                <a:cs typeface="Calibri"/>
                <a:sym typeface="Calibri"/>
              </a:rPr>
              <a:t>Director</a:t>
            </a:r>
            <a:r>
              <a:rPr i="1" lang="en-US" sz="2000">
                <a:solidFill>
                  <a:srgbClr val="244061"/>
                </a:solidFill>
                <a:latin typeface="Calibri"/>
                <a:ea typeface="Calibri"/>
                <a:cs typeface="Calibri"/>
                <a:sym typeface="Calibri"/>
              </a:rPr>
              <a:t> </a:t>
            </a:r>
            <a:r>
              <a:rPr lang="en-US" sz="2000">
                <a:solidFill>
                  <a:srgbClr val="244061"/>
                </a:solidFill>
                <a:latin typeface="Calibri"/>
                <a:ea typeface="Calibri"/>
                <a:cs typeface="Calibri"/>
                <a:sym typeface="Calibri"/>
              </a:rPr>
              <a:t>feature have more than </a:t>
            </a:r>
            <a:r>
              <a:rPr b="1" i="1" lang="en-US" sz="2000">
                <a:solidFill>
                  <a:srgbClr val="244061"/>
                </a:solidFill>
                <a:latin typeface="Calibri"/>
                <a:ea typeface="Calibri"/>
                <a:cs typeface="Calibri"/>
                <a:sym typeface="Calibri"/>
              </a:rPr>
              <a:t>30.68%</a:t>
            </a:r>
            <a:r>
              <a:rPr i="1" lang="en-US" sz="2000">
                <a:solidFill>
                  <a:srgbClr val="244061"/>
                </a:solidFill>
                <a:latin typeface="Calibri"/>
                <a:ea typeface="Calibri"/>
                <a:cs typeface="Calibri"/>
                <a:sym typeface="Calibri"/>
              </a:rPr>
              <a:t> </a:t>
            </a:r>
            <a:r>
              <a:rPr lang="en-US" sz="2000">
                <a:solidFill>
                  <a:srgbClr val="244061"/>
                </a:solidFill>
                <a:latin typeface="Calibri"/>
                <a:ea typeface="Calibri"/>
                <a:cs typeface="Calibri"/>
                <a:sym typeface="Calibri"/>
              </a:rPr>
              <a:t>of null values. The null values were filled up with  </a:t>
            </a:r>
            <a:r>
              <a:rPr b="1" i="1" lang="en-US" sz="2000">
                <a:solidFill>
                  <a:srgbClr val="244061"/>
                </a:solidFill>
                <a:latin typeface="Calibri"/>
                <a:ea typeface="Calibri"/>
                <a:cs typeface="Calibri"/>
                <a:sym typeface="Calibri"/>
              </a:rPr>
              <a:t>"Unknown"</a:t>
            </a:r>
            <a:r>
              <a:rPr i="1" lang="en-US" sz="2000">
                <a:solidFill>
                  <a:srgbClr val="244061"/>
                </a:solidFill>
                <a:latin typeface="Calibri"/>
                <a:ea typeface="Calibri"/>
                <a:cs typeface="Calibri"/>
                <a:sym typeface="Calibri"/>
              </a:rPr>
              <a:t>.</a:t>
            </a:r>
            <a:endParaRPr i="1" sz="2000">
              <a:solidFill>
                <a:srgbClr val="244061"/>
              </a:solidFill>
              <a:latin typeface="Calibri"/>
              <a:ea typeface="Calibri"/>
              <a:cs typeface="Calibri"/>
              <a:sym typeface="Calibri"/>
            </a:endParaRPr>
          </a:p>
          <a:p>
            <a:pPr indent="0" lvl="0" marL="0" marR="0" rtl="0" algn="l">
              <a:lnSpc>
                <a:spcPct val="150000"/>
              </a:lnSpc>
              <a:spcBef>
                <a:spcPts val="0"/>
              </a:spcBef>
              <a:spcAft>
                <a:spcPts val="0"/>
              </a:spcAft>
              <a:buNone/>
            </a:pPr>
            <a:r>
              <a:rPr lang="en-US" sz="2000">
                <a:solidFill>
                  <a:srgbClr val="244061"/>
                </a:solidFill>
                <a:latin typeface="Calibri"/>
                <a:ea typeface="Calibri"/>
                <a:cs typeface="Calibri"/>
                <a:sym typeface="Calibri"/>
              </a:rPr>
              <a:t>● </a:t>
            </a:r>
            <a:r>
              <a:rPr b="1" i="1" lang="en-US" sz="2000">
                <a:solidFill>
                  <a:srgbClr val="244061"/>
                </a:solidFill>
                <a:latin typeface="Calibri"/>
                <a:ea typeface="Calibri"/>
                <a:cs typeface="Calibri"/>
                <a:sym typeface="Calibri"/>
              </a:rPr>
              <a:t>Country</a:t>
            </a:r>
            <a:r>
              <a:rPr lang="en-US" sz="2000">
                <a:solidFill>
                  <a:srgbClr val="244061"/>
                </a:solidFill>
                <a:latin typeface="Calibri"/>
                <a:ea typeface="Calibri"/>
                <a:cs typeface="Calibri"/>
                <a:sym typeface="Calibri"/>
              </a:rPr>
              <a:t> feature have </a:t>
            </a:r>
            <a:r>
              <a:rPr b="1" i="1" lang="en-US" sz="2000">
                <a:solidFill>
                  <a:srgbClr val="244061"/>
                </a:solidFill>
                <a:latin typeface="Calibri"/>
                <a:ea typeface="Calibri"/>
                <a:cs typeface="Calibri"/>
                <a:sym typeface="Calibri"/>
              </a:rPr>
              <a:t>6.51%</a:t>
            </a:r>
            <a:r>
              <a:rPr i="1" lang="en-US" sz="2000">
                <a:solidFill>
                  <a:srgbClr val="244061"/>
                </a:solidFill>
                <a:latin typeface="Calibri"/>
                <a:ea typeface="Calibri"/>
                <a:cs typeface="Calibri"/>
                <a:sym typeface="Calibri"/>
              </a:rPr>
              <a:t> </a:t>
            </a:r>
            <a:r>
              <a:rPr lang="en-US" sz="2000">
                <a:solidFill>
                  <a:srgbClr val="244061"/>
                </a:solidFill>
                <a:latin typeface="Calibri"/>
                <a:ea typeface="Calibri"/>
                <a:cs typeface="Calibri"/>
                <a:sym typeface="Calibri"/>
              </a:rPr>
              <a:t>of null values. The null values were filled up with  </a:t>
            </a:r>
            <a:r>
              <a:rPr b="1" i="1" lang="en-US" sz="2000">
                <a:solidFill>
                  <a:srgbClr val="244061"/>
                </a:solidFill>
                <a:latin typeface="Calibri"/>
                <a:ea typeface="Calibri"/>
                <a:cs typeface="Calibri"/>
                <a:sym typeface="Calibri"/>
              </a:rPr>
              <a:t>"Unknown"</a:t>
            </a:r>
            <a:r>
              <a:rPr lang="en-US" sz="2000">
                <a:solidFill>
                  <a:srgbClr val="244061"/>
                </a:solidFill>
                <a:latin typeface="Calibri"/>
                <a:ea typeface="Calibri"/>
                <a:cs typeface="Calibri"/>
                <a:sym typeface="Calibri"/>
              </a:rPr>
              <a:t>.</a:t>
            </a:r>
            <a:endParaRPr sz="2000">
              <a:solidFill>
                <a:srgbClr val="244061"/>
              </a:solidFill>
              <a:latin typeface="Calibri"/>
              <a:ea typeface="Calibri"/>
              <a:cs typeface="Calibri"/>
              <a:sym typeface="Calibri"/>
            </a:endParaRPr>
          </a:p>
          <a:p>
            <a:pPr indent="0" lvl="0" marL="0" marR="0" rtl="0" algn="l">
              <a:lnSpc>
                <a:spcPct val="150000"/>
              </a:lnSpc>
              <a:spcBef>
                <a:spcPts val="0"/>
              </a:spcBef>
              <a:spcAft>
                <a:spcPts val="0"/>
              </a:spcAft>
              <a:buNone/>
            </a:pPr>
            <a:r>
              <a:rPr lang="en-US" sz="2000">
                <a:solidFill>
                  <a:srgbClr val="244061"/>
                </a:solidFill>
                <a:latin typeface="Calibri"/>
                <a:ea typeface="Calibri"/>
                <a:cs typeface="Calibri"/>
                <a:sym typeface="Calibri"/>
              </a:rPr>
              <a:t>● </a:t>
            </a:r>
            <a:r>
              <a:rPr b="1" i="1" lang="en-US" sz="2000">
                <a:solidFill>
                  <a:srgbClr val="244061"/>
                </a:solidFill>
                <a:latin typeface="Calibri"/>
                <a:ea typeface="Calibri"/>
                <a:cs typeface="Calibri"/>
                <a:sym typeface="Calibri"/>
              </a:rPr>
              <a:t>Cast</a:t>
            </a:r>
            <a:r>
              <a:rPr i="1" lang="en-US" sz="2000">
                <a:solidFill>
                  <a:srgbClr val="244061"/>
                </a:solidFill>
                <a:latin typeface="Calibri"/>
                <a:ea typeface="Calibri"/>
                <a:cs typeface="Calibri"/>
                <a:sym typeface="Calibri"/>
              </a:rPr>
              <a:t> feature </a:t>
            </a:r>
            <a:r>
              <a:rPr lang="en-US" sz="2000">
                <a:solidFill>
                  <a:srgbClr val="244061"/>
                </a:solidFill>
                <a:latin typeface="Calibri"/>
                <a:ea typeface="Calibri"/>
                <a:cs typeface="Calibri"/>
                <a:sym typeface="Calibri"/>
              </a:rPr>
              <a:t>have </a:t>
            </a:r>
            <a:r>
              <a:rPr b="1" i="1" lang="en-US" sz="2000">
                <a:solidFill>
                  <a:srgbClr val="244061"/>
                </a:solidFill>
                <a:latin typeface="Calibri"/>
                <a:ea typeface="Calibri"/>
                <a:cs typeface="Calibri"/>
                <a:sym typeface="Calibri"/>
              </a:rPr>
              <a:t>9.22%</a:t>
            </a:r>
            <a:r>
              <a:rPr i="1" lang="en-US" sz="2000">
                <a:solidFill>
                  <a:srgbClr val="244061"/>
                </a:solidFill>
                <a:latin typeface="Calibri"/>
                <a:ea typeface="Calibri"/>
                <a:cs typeface="Calibri"/>
                <a:sym typeface="Calibri"/>
              </a:rPr>
              <a:t> </a:t>
            </a:r>
            <a:r>
              <a:rPr lang="en-US" sz="2000">
                <a:solidFill>
                  <a:srgbClr val="244061"/>
                </a:solidFill>
                <a:latin typeface="Calibri"/>
                <a:ea typeface="Calibri"/>
                <a:cs typeface="Calibri"/>
                <a:sym typeface="Calibri"/>
              </a:rPr>
              <a:t>of null values. The null values were filled up with  </a:t>
            </a:r>
            <a:r>
              <a:rPr b="1" i="1" lang="en-US" sz="2000">
                <a:solidFill>
                  <a:srgbClr val="244061"/>
                </a:solidFill>
                <a:latin typeface="Calibri"/>
                <a:ea typeface="Calibri"/>
                <a:cs typeface="Calibri"/>
                <a:sym typeface="Calibri"/>
              </a:rPr>
              <a:t>"Unknown"</a:t>
            </a:r>
            <a:r>
              <a:rPr lang="en-US" sz="2000">
                <a:solidFill>
                  <a:srgbClr val="244061"/>
                </a:solidFill>
                <a:latin typeface="Calibri"/>
                <a:ea typeface="Calibri"/>
                <a:cs typeface="Calibri"/>
                <a:sym typeface="Calibri"/>
              </a:rPr>
              <a:t>.</a:t>
            </a:r>
            <a:endParaRPr sz="2000">
              <a:solidFill>
                <a:srgbClr val="244061"/>
              </a:solidFill>
              <a:latin typeface="Calibri"/>
              <a:ea typeface="Calibri"/>
              <a:cs typeface="Calibri"/>
              <a:sym typeface="Calibri"/>
            </a:endParaRPr>
          </a:p>
          <a:p>
            <a:pPr indent="0" lvl="0" marL="0" marR="0" rtl="0" algn="l">
              <a:lnSpc>
                <a:spcPct val="150000"/>
              </a:lnSpc>
              <a:spcBef>
                <a:spcPts val="0"/>
              </a:spcBef>
              <a:spcAft>
                <a:spcPts val="0"/>
              </a:spcAft>
              <a:buNone/>
            </a:pPr>
            <a:r>
              <a:rPr lang="en-US" sz="2000">
                <a:solidFill>
                  <a:srgbClr val="244061"/>
                </a:solidFill>
                <a:latin typeface="Calibri"/>
                <a:ea typeface="Calibri"/>
                <a:cs typeface="Calibri"/>
                <a:sym typeface="Calibri"/>
              </a:rPr>
              <a:t>●</a:t>
            </a:r>
            <a:r>
              <a:rPr i="1" lang="en-US" sz="2000">
                <a:solidFill>
                  <a:srgbClr val="244061"/>
                </a:solidFill>
                <a:latin typeface="Calibri"/>
                <a:ea typeface="Calibri"/>
                <a:cs typeface="Calibri"/>
                <a:sym typeface="Calibri"/>
              </a:rPr>
              <a:t> </a:t>
            </a:r>
            <a:r>
              <a:rPr b="1" i="1" lang="en-US" sz="2000">
                <a:solidFill>
                  <a:srgbClr val="244061"/>
                </a:solidFill>
                <a:latin typeface="Calibri"/>
                <a:ea typeface="Calibri"/>
                <a:cs typeface="Calibri"/>
                <a:sym typeface="Calibri"/>
              </a:rPr>
              <a:t>Rating</a:t>
            </a:r>
            <a:r>
              <a:rPr i="1" lang="en-US" sz="2000">
                <a:solidFill>
                  <a:srgbClr val="244061"/>
                </a:solidFill>
                <a:latin typeface="Calibri"/>
                <a:ea typeface="Calibri"/>
                <a:cs typeface="Calibri"/>
                <a:sym typeface="Calibri"/>
              </a:rPr>
              <a:t> </a:t>
            </a:r>
            <a:r>
              <a:rPr lang="en-US" sz="2000">
                <a:solidFill>
                  <a:srgbClr val="244061"/>
                </a:solidFill>
                <a:latin typeface="Calibri"/>
                <a:ea typeface="Calibri"/>
                <a:cs typeface="Calibri"/>
                <a:sym typeface="Calibri"/>
              </a:rPr>
              <a:t>feature have </a:t>
            </a:r>
            <a:r>
              <a:rPr b="1" i="1" lang="en-US" sz="2000">
                <a:solidFill>
                  <a:srgbClr val="244061"/>
                </a:solidFill>
                <a:latin typeface="Calibri"/>
                <a:ea typeface="Calibri"/>
                <a:cs typeface="Calibri"/>
                <a:sym typeface="Calibri"/>
              </a:rPr>
              <a:t>0.09% </a:t>
            </a:r>
            <a:r>
              <a:rPr lang="en-US" sz="2000">
                <a:solidFill>
                  <a:srgbClr val="244061"/>
                </a:solidFill>
                <a:latin typeface="Calibri"/>
                <a:ea typeface="Calibri"/>
                <a:cs typeface="Calibri"/>
                <a:sym typeface="Calibri"/>
              </a:rPr>
              <a:t>of null values. We removed the rows with null values. ● </a:t>
            </a:r>
            <a:r>
              <a:rPr b="1" i="1" lang="en-US" sz="2000">
                <a:solidFill>
                  <a:srgbClr val="244061"/>
                </a:solidFill>
                <a:latin typeface="Calibri"/>
                <a:ea typeface="Calibri"/>
                <a:cs typeface="Calibri"/>
                <a:sym typeface="Calibri"/>
              </a:rPr>
              <a:t>Date_added</a:t>
            </a:r>
            <a:r>
              <a:rPr i="1" lang="en-US" sz="2000">
                <a:solidFill>
                  <a:srgbClr val="244061"/>
                </a:solidFill>
                <a:latin typeface="Calibri"/>
                <a:ea typeface="Calibri"/>
                <a:cs typeface="Calibri"/>
                <a:sym typeface="Calibri"/>
              </a:rPr>
              <a:t> </a:t>
            </a:r>
            <a:r>
              <a:rPr lang="en-US" sz="2000">
                <a:solidFill>
                  <a:srgbClr val="244061"/>
                </a:solidFill>
                <a:latin typeface="Calibri"/>
                <a:ea typeface="Calibri"/>
                <a:cs typeface="Calibri"/>
                <a:sym typeface="Calibri"/>
              </a:rPr>
              <a:t>feature have </a:t>
            </a:r>
            <a:r>
              <a:rPr b="1" i="1" lang="en-US" sz="2000">
                <a:solidFill>
                  <a:srgbClr val="244061"/>
                </a:solidFill>
                <a:latin typeface="Calibri"/>
                <a:ea typeface="Calibri"/>
                <a:cs typeface="Calibri"/>
                <a:sym typeface="Calibri"/>
              </a:rPr>
              <a:t>0.13%</a:t>
            </a:r>
            <a:r>
              <a:rPr i="1" lang="en-US" sz="2000">
                <a:solidFill>
                  <a:srgbClr val="244061"/>
                </a:solidFill>
                <a:latin typeface="Calibri"/>
                <a:ea typeface="Calibri"/>
                <a:cs typeface="Calibri"/>
                <a:sym typeface="Calibri"/>
              </a:rPr>
              <a:t> </a:t>
            </a:r>
            <a:r>
              <a:rPr lang="en-US" sz="2000">
                <a:solidFill>
                  <a:srgbClr val="244061"/>
                </a:solidFill>
                <a:latin typeface="Calibri"/>
                <a:ea typeface="Calibri"/>
                <a:cs typeface="Calibri"/>
                <a:sym typeface="Calibri"/>
              </a:rPr>
              <a:t>of null values. We removed the rows with null values.</a:t>
            </a:r>
            <a:endParaRPr sz="2000">
              <a:solidFill>
                <a:srgbClr val="244061"/>
              </a:solidFill>
              <a:latin typeface="Calibri"/>
              <a:ea typeface="Calibri"/>
              <a:cs typeface="Calibri"/>
              <a:sym typeface="Calibri"/>
            </a:endParaRPr>
          </a:p>
        </p:txBody>
      </p:sp>
      <p:sp>
        <p:nvSpPr>
          <p:cNvPr id="99" name="Google Shape;99;p8"/>
          <p:cNvSpPr txBox="1"/>
          <p:nvPr/>
        </p:nvSpPr>
        <p:spPr>
          <a:xfrm>
            <a:off x="260011" y="81975"/>
            <a:ext cx="45720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C00000"/>
                </a:solidFill>
                <a:latin typeface="Calibri"/>
                <a:ea typeface="Calibri"/>
                <a:cs typeface="Calibri"/>
                <a:sym typeface="Calibri"/>
              </a:rPr>
              <a:t>Null Value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9"/>
          <p:cNvSpPr txBox="1"/>
          <p:nvPr/>
        </p:nvSpPr>
        <p:spPr>
          <a:xfrm>
            <a:off x="1447800" y="151615"/>
            <a:ext cx="5631900" cy="600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300">
                <a:solidFill>
                  <a:srgbClr val="DA0000"/>
                </a:solidFill>
                <a:latin typeface="Calibri"/>
                <a:ea typeface="Calibri"/>
                <a:cs typeface="Calibri"/>
                <a:sym typeface="Calibri"/>
              </a:rPr>
              <a:t>Exploratory Data Analysis</a:t>
            </a:r>
            <a:endParaRPr sz="1500"/>
          </a:p>
        </p:txBody>
      </p:sp>
      <p:sp>
        <p:nvSpPr>
          <p:cNvPr id="105" name="Google Shape;105;p9"/>
          <p:cNvSpPr txBox="1"/>
          <p:nvPr/>
        </p:nvSpPr>
        <p:spPr>
          <a:xfrm>
            <a:off x="0" y="1581150"/>
            <a:ext cx="4160700" cy="27321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2100">
                <a:solidFill>
                  <a:srgbClr val="244061"/>
                </a:solidFill>
                <a:latin typeface="Calibri"/>
                <a:ea typeface="Calibri"/>
                <a:cs typeface="Calibri"/>
                <a:sym typeface="Calibri"/>
              </a:rPr>
              <a:t>Type of content available on Netflix</a:t>
            </a:r>
            <a:endParaRPr b="1" sz="1500"/>
          </a:p>
          <a:p>
            <a:pPr indent="0" lvl="0" marL="0" marR="0" rtl="0" algn="just">
              <a:lnSpc>
                <a:spcPct val="150000"/>
              </a:lnSpc>
              <a:spcBef>
                <a:spcPts val="0"/>
              </a:spcBef>
              <a:spcAft>
                <a:spcPts val="0"/>
              </a:spcAft>
              <a:buNone/>
            </a:pPr>
            <a:r>
              <a:rPr b="1" lang="en-US" sz="2000">
                <a:solidFill>
                  <a:srgbClr val="244061"/>
                </a:solidFill>
                <a:latin typeface="Calibri"/>
                <a:ea typeface="Calibri"/>
                <a:cs typeface="Calibri"/>
                <a:sym typeface="Calibri"/>
              </a:rPr>
              <a:t>•It is evident that there are more movies on Netflix than TV shows.</a:t>
            </a:r>
            <a:endParaRPr b="1"/>
          </a:p>
          <a:p>
            <a:pPr indent="0" lvl="0" marL="0" marR="0" rtl="0" algn="just">
              <a:lnSpc>
                <a:spcPct val="150000"/>
              </a:lnSpc>
              <a:spcBef>
                <a:spcPts val="0"/>
              </a:spcBef>
              <a:spcAft>
                <a:spcPts val="0"/>
              </a:spcAft>
              <a:buNone/>
            </a:pPr>
            <a:r>
              <a:rPr b="1" lang="en-US" sz="2000">
                <a:solidFill>
                  <a:srgbClr val="244061"/>
                </a:solidFill>
                <a:latin typeface="Calibri"/>
                <a:ea typeface="Calibri"/>
                <a:cs typeface="Calibri"/>
                <a:sym typeface="Calibri"/>
              </a:rPr>
              <a:t>•Netflix has 5377 movies, which is more than double the quantity of TV shows.</a:t>
            </a:r>
            <a:endParaRPr b="1"/>
          </a:p>
        </p:txBody>
      </p:sp>
      <p:pic>
        <p:nvPicPr>
          <p:cNvPr id="106" name="Google Shape;106;p9"/>
          <p:cNvPicPr preferRelativeResize="0"/>
          <p:nvPr/>
        </p:nvPicPr>
        <p:blipFill rotWithShape="1">
          <a:blip r:embed="rId3">
            <a:alphaModFix/>
          </a:blip>
          <a:srcRect b="0" l="0" r="0" t="0"/>
          <a:stretch/>
        </p:blipFill>
        <p:spPr>
          <a:xfrm>
            <a:off x="4126936" y="1047750"/>
            <a:ext cx="5017064" cy="4095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2022-04-02T13:43:54Z</dcterms:created>
  <dc:creator>Kartika Sharma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2021-09-29T00:00:00Z</vt:filetime>
  </property>
  <property fmtid="{D5CDD505-2E9C-101B-9397-08002B2CF9AE}" pid="3" name="Creator">
    <vt:lpwstr>Microsoft® PowerPoint® for Microsoft 365</vt:lpwstr>
  </property>
  <property fmtid="{D5CDD505-2E9C-101B-9397-08002B2CF9AE}" pid="4" name="LastSaved">
    <vt:filetime>2022-04-02T00:00:00Z</vt:filetime>
  </property>
</Properties>
</file>