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65" r:id="rId3"/>
    <p:sldId id="257" r:id="rId4"/>
    <p:sldId id="261" r:id="rId5"/>
    <p:sldId id="267" r:id="rId6"/>
    <p:sldId id="268" r:id="rId7"/>
    <p:sldId id="272" r:id="rId8"/>
    <p:sldId id="273" r:id="rId9"/>
    <p:sldId id="277" r:id="rId10"/>
    <p:sldId id="276" r:id="rId11"/>
    <p:sldId id="262" r:id="rId12"/>
    <p:sldId id="259" r:id="rId13"/>
    <p:sldId id="269" r:id="rId14"/>
    <p:sldId id="270" r:id="rId15"/>
    <p:sldId id="263" r:id="rId16"/>
    <p:sldId id="274" r:id="rId17"/>
    <p:sldId id="275"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5" d="100"/>
          <a:sy n="85" d="100"/>
        </p:scale>
        <p:origin x="590" y="6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1/12/2024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1/12/2024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1/12/2024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1/12/2024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1/12/2024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1/12/2024</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1/12/2024</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1/12/2024</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1/12/2024</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1/12/2024</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263" y="-1251520"/>
            <a:ext cx="4680520" cy="4824536"/>
          </a:xfrm>
        </p:spPr>
        <p:txBody>
          <a:bodyPr>
            <a:normAutofit/>
          </a:bodyPr>
          <a:lstStyle/>
          <a:p>
            <a:pPr algn="ctr"/>
            <a:r>
              <a:rPr lang="en-US" dirty="0"/>
              <a:t>MINI PROJECT</a:t>
            </a:r>
            <a:br>
              <a:rPr lang="en-US" dirty="0"/>
            </a:br>
            <a:r>
              <a:rPr lang="en-US" dirty="0"/>
              <a:t> </a:t>
            </a:r>
            <a:r>
              <a:rPr lang="en-US" sz="2800" dirty="0">
                <a:solidFill>
                  <a:schemeClr val="accent1">
                    <a:lumMod val="75000"/>
                  </a:schemeClr>
                </a:solidFill>
              </a:rPr>
              <a:t>“</a:t>
            </a:r>
            <a:r>
              <a:rPr lang="en-US" sz="3000" u="sng" dirty="0">
                <a:solidFill>
                  <a:schemeClr val="accent1">
                    <a:lumMod val="75000"/>
                  </a:schemeClr>
                </a:solidFill>
              </a:rPr>
              <a:t>HEART DISEASE PREDICTION SYSTEM USING MACHINE LEARNING ALGORITHM”</a:t>
            </a:r>
          </a:p>
        </p:txBody>
      </p:sp>
      <p:sp>
        <p:nvSpPr>
          <p:cNvPr id="3" name="Subtitle 2"/>
          <p:cNvSpPr>
            <a:spLocks noGrp="1"/>
          </p:cNvSpPr>
          <p:nvPr>
            <p:ph type="subTitle" idx="1"/>
          </p:nvPr>
        </p:nvSpPr>
        <p:spPr>
          <a:xfrm>
            <a:off x="299719" y="4725144"/>
            <a:ext cx="4605064" cy="2132856"/>
          </a:xfrm>
        </p:spPr>
        <p:txBody>
          <a:bodyPr>
            <a:noAutofit/>
          </a:bodyPr>
          <a:lstStyle/>
          <a:p>
            <a:r>
              <a:rPr lang="en-US" sz="1600" dirty="0">
                <a:solidFill>
                  <a:schemeClr val="accent3">
                    <a:lumMod val="75000"/>
                  </a:schemeClr>
                </a:solidFill>
              </a:rPr>
              <a:t>NAME: Chetan Lunthi</a:t>
            </a:r>
          </a:p>
          <a:p>
            <a:r>
              <a:rPr lang="en-US" sz="1600" dirty="0">
                <a:solidFill>
                  <a:schemeClr val="accent3">
                    <a:lumMod val="75000"/>
                  </a:schemeClr>
                </a:solidFill>
              </a:rPr>
              <a:t>UNIVERSITY ROLL NO: 2118462</a:t>
            </a:r>
          </a:p>
          <a:p>
            <a:r>
              <a:rPr lang="en-US" sz="1600" dirty="0">
                <a:solidFill>
                  <a:schemeClr val="accent3">
                    <a:lumMod val="75000"/>
                  </a:schemeClr>
                </a:solidFill>
              </a:rPr>
              <a:t>Section: K</a:t>
            </a:r>
          </a:p>
          <a:p>
            <a:r>
              <a:rPr lang="en-US" sz="1600" dirty="0">
                <a:solidFill>
                  <a:schemeClr val="accent3">
                    <a:lumMod val="75000"/>
                  </a:schemeClr>
                </a:solidFill>
              </a:rPr>
              <a:t>Roll no: 19</a:t>
            </a:r>
          </a:p>
          <a:p>
            <a:r>
              <a:rPr lang="en-US" sz="1600" dirty="0" err="1">
                <a:solidFill>
                  <a:schemeClr val="accent3">
                    <a:lumMod val="75000"/>
                  </a:schemeClr>
                </a:solidFill>
              </a:rPr>
              <a:t>b.Tech</a:t>
            </a:r>
            <a:r>
              <a:rPr lang="en-US" sz="1600" dirty="0">
                <a:solidFill>
                  <a:schemeClr val="accent3">
                    <a:lumMod val="75000"/>
                  </a:schemeClr>
                </a:solidFill>
              </a:rPr>
              <a:t> </a:t>
            </a:r>
            <a:r>
              <a:rPr lang="en-US" sz="1600" dirty="0" err="1">
                <a:solidFill>
                  <a:schemeClr val="accent3">
                    <a:lumMod val="75000"/>
                  </a:schemeClr>
                </a:solidFill>
              </a:rPr>
              <a:t>cse</a:t>
            </a:r>
            <a:r>
              <a:rPr lang="en-US" sz="1600" dirty="0">
                <a:solidFill>
                  <a:schemeClr val="accent3">
                    <a:lumMod val="75000"/>
                  </a:schemeClr>
                </a:solidFill>
              </a:rPr>
              <a:t> (5</a:t>
            </a:r>
            <a:r>
              <a:rPr lang="en-US" sz="1600" baseline="30000" dirty="0">
                <a:solidFill>
                  <a:schemeClr val="accent3">
                    <a:lumMod val="75000"/>
                  </a:schemeClr>
                </a:solidFill>
              </a:rPr>
              <a:t>th</a:t>
            </a:r>
            <a:r>
              <a:rPr lang="en-US" sz="1600" dirty="0">
                <a:solidFill>
                  <a:schemeClr val="accent3">
                    <a:lumMod val="75000"/>
                  </a:schemeClr>
                </a:solidFill>
              </a:rPr>
              <a:t> </a:t>
            </a:r>
            <a:r>
              <a:rPr lang="en-US" sz="1600" dirty="0" err="1">
                <a:solidFill>
                  <a:schemeClr val="accent3">
                    <a:lumMod val="75000"/>
                  </a:schemeClr>
                </a:solidFill>
              </a:rPr>
              <a:t>sem</a:t>
            </a:r>
            <a:r>
              <a:rPr lang="en-US" sz="1600" dirty="0">
                <a:solidFill>
                  <a:schemeClr val="accent3">
                    <a:lumMod val="75000"/>
                  </a:schemeClr>
                </a:solidFill>
              </a:rPr>
              <a:t>)</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26E5B-9EA1-A542-5E5B-593E839B63AE}"/>
              </a:ext>
            </a:extLst>
          </p:cNvPr>
          <p:cNvSpPr>
            <a:spLocks noGrp="1"/>
          </p:cNvSpPr>
          <p:nvPr>
            <p:ph type="title"/>
          </p:nvPr>
        </p:nvSpPr>
        <p:spPr>
          <a:xfrm>
            <a:off x="1066800" y="836712"/>
            <a:ext cx="3517032" cy="4169468"/>
          </a:xfrm>
        </p:spPr>
        <p:txBody>
          <a:bodyPr>
            <a:noAutofit/>
          </a:bodyPr>
          <a:lstStyle/>
          <a:p>
            <a:r>
              <a:rPr lang="en-US" sz="4000" dirty="0"/>
              <a:t>ATTRIBUTES AND DISCRIPTION OF HEART DISEASE DATA SET</a:t>
            </a:r>
            <a:br>
              <a:rPr lang="en-US" sz="3200" dirty="0"/>
            </a:br>
            <a:endParaRPr lang="en-IN" sz="3200" dirty="0"/>
          </a:p>
        </p:txBody>
      </p:sp>
      <p:pic>
        <p:nvPicPr>
          <p:cNvPr id="5" name="Content Placeholder 4">
            <a:extLst>
              <a:ext uri="{FF2B5EF4-FFF2-40B4-BE49-F238E27FC236}">
                <a16:creationId xmlns:a16="http://schemas.microsoft.com/office/drawing/2014/main" id="{17C70D13-9C7C-688B-E769-D6FC33967EB3}"/>
              </a:ext>
            </a:extLst>
          </p:cNvPr>
          <p:cNvPicPr>
            <a:picLocks noGrp="1" noChangeAspect="1"/>
          </p:cNvPicPr>
          <p:nvPr>
            <p:ph idx="4294967295"/>
          </p:nvPr>
        </p:nvPicPr>
        <p:blipFill>
          <a:blip r:embed="rId2"/>
          <a:stretch>
            <a:fillRect/>
          </a:stretch>
        </p:blipFill>
        <p:spPr>
          <a:xfrm>
            <a:off x="5375920" y="980728"/>
            <a:ext cx="5545137" cy="4572000"/>
          </a:xfrm>
        </p:spPr>
      </p:pic>
    </p:spTree>
    <p:extLst>
      <p:ext uri="{BB962C8B-B14F-4D97-AF65-F5344CB8AC3E}">
        <p14:creationId xmlns:p14="http://schemas.microsoft.com/office/powerpoint/2010/main" val="192549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9656" y="332656"/>
            <a:ext cx="7772400" cy="929108"/>
          </a:xfrm>
        </p:spPr>
        <p:txBody>
          <a:bodyPr>
            <a:normAutofit/>
          </a:bodyPr>
          <a:lstStyle/>
          <a:p>
            <a:r>
              <a:rPr lang="en-US" sz="5400" dirty="0"/>
              <a:t>PROPOSED MODEL</a:t>
            </a:r>
          </a:p>
        </p:txBody>
      </p:sp>
      <p:pic>
        <p:nvPicPr>
          <p:cNvPr id="8" name="Content Placeholder 7">
            <a:extLst>
              <a:ext uri="{FF2B5EF4-FFF2-40B4-BE49-F238E27FC236}">
                <a16:creationId xmlns:a16="http://schemas.microsoft.com/office/drawing/2014/main" id="{B4B908B0-B77A-C33E-38E0-0DCA8C09AC55}"/>
              </a:ext>
            </a:extLst>
          </p:cNvPr>
          <p:cNvPicPr>
            <a:picLocks noGrp="1" noChangeAspect="1"/>
          </p:cNvPicPr>
          <p:nvPr>
            <p:ph sz="quarter" idx="4294967295"/>
          </p:nvPr>
        </p:nvPicPr>
        <p:blipFill>
          <a:blip r:embed="rId2"/>
          <a:stretch>
            <a:fillRect/>
          </a:stretch>
        </p:blipFill>
        <p:spPr>
          <a:xfrm>
            <a:off x="1703512" y="1484784"/>
            <a:ext cx="9132887" cy="4738687"/>
          </a:xfrm>
        </p:spPr>
      </p:pic>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15616F-5F28-31B9-EB33-D60B5C62DDE9}"/>
              </a:ext>
            </a:extLst>
          </p:cNvPr>
          <p:cNvSpPr>
            <a:spLocks noGrp="1"/>
          </p:cNvSpPr>
          <p:nvPr>
            <p:ph type="title"/>
          </p:nvPr>
        </p:nvSpPr>
        <p:spPr>
          <a:xfrm>
            <a:off x="7650163" y="1833355"/>
            <a:ext cx="3932237" cy="1752600"/>
          </a:xfrm>
        </p:spPr>
        <p:txBody>
          <a:bodyPr/>
          <a:lstStyle/>
          <a:p>
            <a:r>
              <a:rPr lang="en-US" dirty="0"/>
              <a:t> </a:t>
            </a:r>
            <a:r>
              <a:rPr lang="en-US" sz="5400" dirty="0"/>
              <a:t>PACKAGES USED</a:t>
            </a:r>
            <a:endParaRPr lang="en-IN" sz="5400" dirty="0"/>
          </a:p>
        </p:txBody>
      </p:sp>
      <p:sp>
        <p:nvSpPr>
          <p:cNvPr id="3" name="Content Placeholder 2"/>
          <p:cNvSpPr>
            <a:spLocks noGrp="1"/>
          </p:cNvSpPr>
          <p:nvPr>
            <p:ph idx="1"/>
          </p:nvPr>
        </p:nvSpPr>
        <p:spPr/>
        <p:txBody>
          <a:bodyPr>
            <a:normAutofit fontScale="92500" lnSpcReduction="20000"/>
          </a:bodyPr>
          <a:lstStyle/>
          <a:p>
            <a:r>
              <a:rPr lang="en-US" dirty="0"/>
              <a:t>from </a:t>
            </a:r>
            <a:r>
              <a:rPr lang="en-US" dirty="0" err="1"/>
              <a:t>sklearn.preprocessing</a:t>
            </a:r>
            <a:r>
              <a:rPr lang="en-US" dirty="0"/>
              <a:t> import </a:t>
            </a:r>
            <a:r>
              <a:rPr lang="en-US" dirty="0" err="1"/>
              <a:t>StandardScaler</a:t>
            </a:r>
            <a:endParaRPr lang="en-US" dirty="0"/>
          </a:p>
          <a:p>
            <a:r>
              <a:rPr lang="en-US" dirty="0"/>
              <a:t>from </a:t>
            </a:r>
            <a:r>
              <a:rPr lang="en-US" dirty="0" err="1"/>
              <a:t>sklearn.model_selection</a:t>
            </a:r>
            <a:r>
              <a:rPr lang="en-US" dirty="0"/>
              <a:t> import </a:t>
            </a:r>
            <a:r>
              <a:rPr lang="en-US" dirty="0" err="1"/>
              <a:t>train_test_split</a:t>
            </a:r>
            <a:endParaRPr lang="en-US" dirty="0"/>
          </a:p>
          <a:p>
            <a:r>
              <a:rPr lang="en-US" dirty="0"/>
              <a:t>from </a:t>
            </a:r>
            <a:r>
              <a:rPr lang="en-US" dirty="0" err="1"/>
              <a:t>sklearn.linear_model</a:t>
            </a:r>
            <a:r>
              <a:rPr lang="en-US" dirty="0"/>
              <a:t> import </a:t>
            </a:r>
            <a:r>
              <a:rPr lang="en-US" dirty="0" err="1"/>
              <a:t>LogisticRegression</a:t>
            </a:r>
            <a:endParaRPr lang="en-US" dirty="0"/>
          </a:p>
          <a:p>
            <a:r>
              <a:rPr lang="en-US" dirty="0"/>
              <a:t>from </a:t>
            </a:r>
            <a:r>
              <a:rPr lang="en-US" dirty="0" err="1"/>
              <a:t>sklearn</a:t>
            </a:r>
            <a:r>
              <a:rPr lang="en-US" dirty="0"/>
              <a:t> import </a:t>
            </a:r>
            <a:r>
              <a:rPr lang="en-US" dirty="0" err="1"/>
              <a:t>svm</a:t>
            </a:r>
            <a:endParaRPr lang="en-US" dirty="0"/>
          </a:p>
          <a:p>
            <a:r>
              <a:rPr lang="en-US" dirty="0"/>
              <a:t>from </a:t>
            </a:r>
            <a:r>
              <a:rPr lang="en-US" dirty="0" err="1"/>
              <a:t>sklearn.neighbors</a:t>
            </a:r>
            <a:r>
              <a:rPr lang="en-US" dirty="0"/>
              <a:t> import </a:t>
            </a:r>
            <a:r>
              <a:rPr lang="en-US" dirty="0" err="1"/>
              <a:t>KNeighborsClassifier</a:t>
            </a:r>
            <a:endParaRPr lang="en-US" dirty="0"/>
          </a:p>
          <a:p>
            <a:r>
              <a:rPr lang="en-US" dirty="0"/>
              <a:t>from </a:t>
            </a:r>
            <a:r>
              <a:rPr lang="en-US" dirty="0" err="1"/>
              <a:t>sklearn.tree</a:t>
            </a:r>
            <a:r>
              <a:rPr lang="en-US" dirty="0"/>
              <a:t> import </a:t>
            </a:r>
            <a:r>
              <a:rPr lang="en-US" dirty="0" err="1"/>
              <a:t>DecisionTreeClassifier</a:t>
            </a:r>
            <a:endParaRPr lang="en-US" dirty="0"/>
          </a:p>
          <a:p>
            <a:r>
              <a:rPr lang="en-US" dirty="0"/>
              <a:t>from </a:t>
            </a:r>
            <a:r>
              <a:rPr lang="en-US" dirty="0" err="1"/>
              <a:t>sklearn.ensemble</a:t>
            </a:r>
            <a:r>
              <a:rPr lang="en-US" dirty="0"/>
              <a:t> import </a:t>
            </a:r>
            <a:r>
              <a:rPr lang="en-US" dirty="0" err="1"/>
              <a:t>RandomForestClassifier</a:t>
            </a:r>
            <a:endParaRPr lang="en-US" dirty="0"/>
          </a:p>
          <a:p>
            <a:r>
              <a:rPr lang="en-US" dirty="0"/>
              <a:t>from </a:t>
            </a:r>
            <a:r>
              <a:rPr lang="en-US" dirty="0" err="1"/>
              <a:t>sklearn.ensemble</a:t>
            </a:r>
            <a:r>
              <a:rPr lang="en-US" dirty="0"/>
              <a:t> import </a:t>
            </a:r>
            <a:r>
              <a:rPr lang="en-US" dirty="0" err="1"/>
              <a:t>GradientBoostingClassifier</a:t>
            </a:r>
            <a:endParaRPr lang="en-US" dirty="0"/>
          </a:p>
          <a:p>
            <a:r>
              <a:rPr lang="en-US" dirty="0"/>
              <a:t>from </a:t>
            </a:r>
            <a:r>
              <a:rPr lang="en-US" dirty="0" err="1"/>
              <a:t>tkinter</a:t>
            </a:r>
            <a:r>
              <a:rPr lang="en-US" dirty="0"/>
              <a:t> import *import </a:t>
            </a:r>
            <a:r>
              <a:rPr lang="en-US" dirty="0" err="1"/>
              <a:t>joblib</a:t>
            </a:r>
            <a:endParaRPr lang="en-US" dirty="0"/>
          </a:p>
        </p:txBody>
      </p:sp>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0C09E-F85D-A947-C5A0-C2B75B7010EB}"/>
              </a:ext>
            </a:extLst>
          </p:cNvPr>
          <p:cNvSpPr>
            <a:spLocks noGrp="1"/>
          </p:cNvSpPr>
          <p:nvPr>
            <p:ph type="title"/>
          </p:nvPr>
        </p:nvSpPr>
        <p:spPr>
          <a:xfrm>
            <a:off x="1066800" y="944881"/>
            <a:ext cx="7772400" cy="45719"/>
          </a:xfrm>
        </p:spPr>
        <p:txBody>
          <a:bodyPr>
            <a:normAutofit fontScale="90000"/>
          </a:bodyPr>
          <a:lstStyle/>
          <a:p>
            <a:r>
              <a:rPr lang="en-US" dirty="0"/>
              <a:t>              </a:t>
            </a:r>
            <a:r>
              <a:rPr lang="en-US" sz="5400" dirty="0"/>
              <a:t>PROPOSED MODEL</a:t>
            </a:r>
            <a:endParaRPr lang="en-IN" sz="5400" dirty="0"/>
          </a:p>
        </p:txBody>
      </p:sp>
      <p:pic>
        <p:nvPicPr>
          <p:cNvPr id="10" name="Content Placeholder 9">
            <a:extLst>
              <a:ext uri="{FF2B5EF4-FFF2-40B4-BE49-F238E27FC236}">
                <a16:creationId xmlns:a16="http://schemas.microsoft.com/office/drawing/2014/main" id="{91AF0E7F-AE7B-D204-5CCE-D62EF41AC0A0}"/>
              </a:ext>
            </a:extLst>
          </p:cNvPr>
          <p:cNvPicPr>
            <a:picLocks noGrp="1" noChangeAspect="1"/>
          </p:cNvPicPr>
          <p:nvPr>
            <p:ph sz="quarter" idx="4294967295"/>
          </p:nvPr>
        </p:nvPicPr>
        <p:blipFill>
          <a:blip r:embed="rId2"/>
          <a:stretch>
            <a:fillRect/>
          </a:stretch>
        </p:blipFill>
        <p:spPr>
          <a:xfrm>
            <a:off x="2783632" y="1124744"/>
            <a:ext cx="5976938" cy="4435475"/>
          </a:xfrm>
        </p:spPr>
      </p:pic>
    </p:spTree>
    <p:extLst>
      <p:ext uri="{BB962C8B-B14F-4D97-AF65-F5344CB8AC3E}">
        <p14:creationId xmlns:p14="http://schemas.microsoft.com/office/powerpoint/2010/main" val="2639402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81DB6-E203-C116-B35C-76E504250AFB}"/>
              </a:ext>
            </a:extLst>
          </p:cNvPr>
          <p:cNvSpPr>
            <a:spLocks noGrp="1"/>
          </p:cNvSpPr>
          <p:nvPr>
            <p:ph type="title"/>
          </p:nvPr>
        </p:nvSpPr>
        <p:spPr>
          <a:xfrm>
            <a:off x="1524000" y="99220"/>
            <a:ext cx="9601200" cy="1325563"/>
          </a:xfrm>
        </p:spPr>
        <p:txBody>
          <a:bodyPr>
            <a:normAutofit/>
          </a:bodyPr>
          <a:lstStyle/>
          <a:p>
            <a:r>
              <a:rPr lang="en-US" sz="5400" dirty="0"/>
              <a:t>APPLICTAIONS </a:t>
            </a:r>
            <a:endParaRPr lang="en-IN" sz="5400" dirty="0"/>
          </a:p>
        </p:txBody>
      </p:sp>
      <p:sp>
        <p:nvSpPr>
          <p:cNvPr id="3" name="Content Placeholder 2">
            <a:extLst>
              <a:ext uri="{FF2B5EF4-FFF2-40B4-BE49-F238E27FC236}">
                <a16:creationId xmlns:a16="http://schemas.microsoft.com/office/drawing/2014/main" id="{EAF4C630-82EC-14A6-477E-4860DBE06472}"/>
              </a:ext>
            </a:extLst>
          </p:cNvPr>
          <p:cNvSpPr>
            <a:spLocks noGrp="1"/>
          </p:cNvSpPr>
          <p:nvPr>
            <p:ph idx="1"/>
          </p:nvPr>
        </p:nvSpPr>
        <p:spPr/>
        <p:txBody>
          <a:bodyPr/>
          <a:lstStyle/>
          <a:p>
            <a:r>
              <a:rPr lang="en-US" dirty="0"/>
              <a:t>Medical Institutions: To teach medical students how the heart attack been measured , or how to identify that the person is suffering from heart disease.</a:t>
            </a:r>
          </a:p>
          <a:p>
            <a:r>
              <a:rPr lang="en-IN" dirty="0"/>
              <a:t>Hospitals : To detect that is the person having heart disease or not.</a:t>
            </a:r>
          </a:p>
        </p:txBody>
      </p:sp>
    </p:spTree>
    <p:extLst>
      <p:ext uri="{BB962C8B-B14F-4D97-AF65-F5344CB8AC3E}">
        <p14:creationId xmlns:p14="http://schemas.microsoft.com/office/powerpoint/2010/main" val="30237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399253"/>
            <a:ext cx="7772400" cy="1240160"/>
          </a:xfrm>
        </p:spPr>
        <p:txBody>
          <a:bodyPr>
            <a:normAutofit/>
          </a:bodyPr>
          <a:lstStyle/>
          <a:p>
            <a:r>
              <a:rPr lang="en-US" sz="5400" dirty="0"/>
              <a:t>JUPYTER NOTEBOOK</a:t>
            </a:r>
          </a:p>
        </p:txBody>
      </p:sp>
      <p:sp>
        <p:nvSpPr>
          <p:cNvPr id="5" name="Text Placeholder 4">
            <a:extLst>
              <a:ext uri="{FF2B5EF4-FFF2-40B4-BE49-F238E27FC236}">
                <a16:creationId xmlns:a16="http://schemas.microsoft.com/office/drawing/2014/main" id="{C4AA14AD-292A-38B8-0CDC-EEE5B07D2D5D}"/>
              </a:ext>
            </a:extLst>
          </p:cNvPr>
          <p:cNvSpPr>
            <a:spLocks noGrp="1"/>
          </p:cNvSpPr>
          <p:nvPr>
            <p:ph type="body" idx="1"/>
          </p:nvPr>
        </p:nvSpPr>
        <p:spPr/>
        <p:txBody>
          <a:bodyPr/>
          <a:lstStyle/>
          <a:p>
            <a:endParaRPr lang="en-IN"/>
          </a:p>
        </p:txBody>
      </p:sp>
      <p:pic>
        <p:nvPicPr>
          <p:cNvPr id="4" name="Picture 3">
            <a:extLst>
              <a:ext uri="{FF2B5EF4-FFF2-40B4-BE49-F238E27FC236}">
                <a16:creationId xmlns:a16="http://schemas.microsoft.com/office/drawing/2014/main" id="{53FD29B6-F9A5-D729-9945-6FABD3C9FAC5}"/>
              </a:ext>
            </a:extLst>
          </p:cNvPr>
          <p:cNvPicPr>
            <a:picLocks noChangeAspect="1"/>
          </p:cNvPicPr>
          <p:nvPr/>
        </p:nvPicPr>
        <p:blipFill rotWithShape="1">
          <a:blip r:embed="rId2"/>
          <a:srcRect l="7222" r="6149" b="28333"/>
          <a:stretch/>
        </p:blipFill>
        <p:spPr>
          <a:xfrm>
            <a:off x="911424" y="1844824"/>
            <a:ext cx="10058400" cy="4227987"/>
          </a:xfrm>
          <a:prstGeom prst="rect">
            <a:avLst/>
          </a:prstGeom>
        </p:spPr>
      </p:pic>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6CB82-F50B-5419-7099-62103604DAE5}"/>
              </a:ext>
            </a:extLst>
          </p:cNvPr>
          <p:cNvSpPr>
            <a:spLocks noGrp="1"/>
          </p:cNvSpPr>
          <p:nvPr>
            <p:ph type="title"/>
          </p:nvPr>
        </p:nvSpPr>
        <p:spPr>
          <a:xfrm>
            <a:off x="3647728" y="260648"/>
            <a:ext cx="7772400" cy="1001116"/>
          </a:xfrm>
        </p:spPr>
        <p:txBody>
          <a:bodyPr>
            <a:normAutofit/>
          </a:bodyPr>
          <a:lstStyle/>
          <a:p>
            <a:r>
              <a:rPr lang="en-US" sz="5400" dirty="0"/>
              <a:t>GUI MODEL</a:t>
            </a:r>
            <a:endParaRPr lang="en-IN" sz="5400" dirty="0"/>
          </a:p>
        </p:txBody>
      </p:sp>
      <p:pic>
        <p:nvPicPr>
          <p:cNvPr id="4" name="Picture 3">
            <a:extLst>
              <a:ext uri="{FF2B5EF4-FFF2-40B4-BE49-F238E27FC236}">
                <a16:creationId xmlns:a16="http://schemas.microsoft.com/office/drawing/2014/main" id="{9515FDBB-9D52-F981-178E-6FAD0F4851E4}"/>
              </a:ext>
            </a:extLst>
          </p:cNvPr>
          <p:cNvPicPr>
            <a:picLocks noChangeAspect="1"/>
          </p:cNvPicPr>
          <p:nvPr/>
        </p:nvPicPr>
        <p:blipFill>
          <a:blip r:embed="rId2"/>
          <a:stretch>
            <a:fillRect/>
          </a:stretch>
        </p:blipFill>
        <p:spPr>
          <a:xfrm>
            <a:off x="3287688" y="1370027"/>
            <a:ext cx="5358831" cy="5227325"/>
          </a:xfrm>
          <a:prstGeom prst="rect">
            <a:avLst/>
          </a:prstGeom>
        </p:spPr>
      </p:pic>
    </p:spTree>
    <p:extLst>
      <p:ext uri="{BB962C8B-B14F-4D97-AF65-F5344CB8AC3E}">
        <p14:creationId xmlns:p14="http://schemas.microsoft.com/office/powerpoint/2010/main" val="293616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2F5750-F347-4AE6-F1F1-AB04E8664C5B}"/>
              </a:ext>
            </a:extLst>
          </p:cNvPr>
          <p:cNvSpPr>
            <a:spLocks noGrp="1"/>
          </p:cNvSpPr>
          <p:nvPr>
            <p:ph type="title"/>
          </p:nvPr>
        </p:nvSpPr>
        <p:spPr/>
        <p:txBody>
          <a:bodyPr>
            <a:normAutofit/>
          </a:bodyPr>
          <a:lstStyle/>
          <a:p>
            <a:r>
              <a:rPr lang="en-US" sz="5400"/>
              <a:t>CONCLUSION</a:t>
            </a:r>
            <a:endParaRPr lang="en-IN" sz="5400" dirty="0"/>
          </a:p>
        </p:txBody>
      </p:sp>
      <p:sp>
        <p:nvSpPr>
          <p:cNvPr id="4" name="Content Placeholder 3">
            <a:extLst>
              <a:ext uri="{FF2B5EF4-FFF2-40B4-BE49-F238E27FC236}">
                <a16:creationId xmlns:a16="http://schemas.microsoft.com/office/drawing/2014/main" id="{0E790442-462D-F52A-A472-DFA09442A0EA}"/>
              </a:ext>
            </a:extLst>
          </p:cNvPr>
          <p:cNvSpPr>
            <a:spLocks noGrp="1"/>
          </p:cNvSpPr>
          <p:nvPr>
            <p:ph sz="half" idx="1"/>
          </p:nvPr>
        </p:nvSpPr>
        <p:spPr>
          <a:xfrm>
            <a:off x="1066800" y="1825624"/>
            <a:ext cx="10429800" cy="4575175"/>
          </a:xfrm>
        </p:spPr>
        <p:txBody>
          <a:bodyPr>
            <a:normAutofit fontScale="92500"/>
          </a:bodyPr>
          <a:lstStyle/>
          <a:p>
            <a:r>
              <a:rPr lang="en-US" dirty="0"/>
              <a:t>Many people suffered heart damage as a result of major coronavirus epidemic, according to experiments. As a result, research is warranted to develop a suitable diagnostic method that focuses on the incidence of heart failure and can detect it early enough to prevent death.</a:t>
            </a:r>
          </a:p>
          <a:p>
            <a:r>
              <a:rPr lang="en-US" dirty="0"/>
              <a:t> It assists patients in diagnosing heart illness regarding medical information from past heart disease diagnoses. </a:t>
            </a:r>
          </a:p>
          <a:p>
            <a:r>
              <a:rPr lang="en-US" dirty="0"/>
              <a:t>The RANDOMFOREST approach was used to build this model. The model has </a:t>
            </a:r>
            <a:r>
              <a:rPr lang="en-US"/>
              <a:t>a 85.47 </a:t>
            </a:r>
            <a:r>
              <a:rPr lang="en-US" dirty="0"/>
              <a:t>percent accuracy. Using additional training data raises the risk of the model correctly detecting cardiac illness.</a:t>
            </a:r>
          </a:p>
          <a:p>
            <a:r>
              <a:rPr lang="en-US" dirty="0"/>
              <a:t> To simplify data and compare outcomes, several methods might be performed. Additional techniques to link trained ML and DL cardiac models with specific multimedia can be found for the convenience of patients and clinicians. </a:t>
            </a:r>
            <a:endParaRPr lang="en-IN" dirty="0"/>
          </a:p>
        </p:txBody>
      </p:sp>
    </p:spTree>
    <p:extLst>
      <p:ext uri="{BB962C8B-B14F-4D97-AF65-F5344CB8AC3E}">
        <p14:creationId xmlns:p14="http://schemas.microsoft.com/office/powerpoint/2010/main" val="2298377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5680" y="2060848"/>
            <a:ext cx="7559709" cy="1872208"/>
          </a:xfrm>
        </p:spPr>
        <p:txBody>
          <a:bodyPr>
            <a:normAutofit/>
          </a:bodyPr>
          <a:lstStyle/>
          <a:p>
            <a:r>
              <a:rPr lang="en-US" sz="8000" dirty="0">
                <a:highlight>
                  <a:srgbClr val="000000"/>
                </a:highlight>
              </a:rPr>
              <a:t> THANK YOU</a:t>
            </a:r>
            <a:r>
              <a:rPr lang="en-US" sz="8000" dirty="0"/>
              <a:t> </a:t>
            </a:r>
          </a:p>
        </p:txBody>
      </p:sp>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2700" y="1124744"/>
            <a:ext cx="3932237" cy="1944216"/>
          </a:xfrm>
        </p:spPr>
        <p:txBody>
          <a:bodyPr>
            <a:normAutofit/>
          </a:bodyPr>
          <a:lstStyle/>
          <a:p>
            <a:r>
              <a:rPr lang="en-US" sz="5400" dirty="0"/>
              <a:t>CONTENT</a:t>
            </a:r>
          </a:p>
        </p:txBody>
      </p:sp>
      <p:sp>
        <p:nvSpPr>
          <p:cNvPr id="3" name="Content Placeholder 2"/>
          <p:cNvSpPr>
            <a:spLocks noGrp="1"/>
          </p:cNvSpPr>
          <p:nvPr>
            <p:ph idx="1"/>
          </p:nvPr>
        </p:nvSpPr>
        <p:spPr>
          <a:xfrm>
            <a:off x="335360" y="764704"/>
            <a:ext cx="6480720" cy="5636096"/>
          </a:xfrm>
        </p:spPr>
        <p:txBody>
          <a:bodyPr>
            <a:normAutofit/>
          </a:bodyPr>
          <a:lstStyle/>
          <a:p>
            <a:pPr marL="285750" indent="-285750">
              <a:buFont typeface="Arial" panose="020B0604020202020204" pitchFamily="34" charset="0"/>
              <a:buChar char="•"/>
            </a:pPr>
            <a:r>
              <a:rPr lang="en-US" sz="2400" dirty="0"/>
              <a:t>Introduction</a:t>
            </a:r>
          </a:p>
          <a:p>
            <a:pPr marL="285750" indent="-285750">
              <a:buFont typeface="Arial" panose="020B0604020202020204" pitchFamily="34" charset="0"/>
              <a:buChar char="•"/>
            </a:pPr>
            <a:r>
              <a:rPr lang="en-US" dirty="0"/>
              <a:t>Problem statement</a:t>
            </a:r>
          </a:p>
          <a:p>
            <a:pPr marL="285750" indent="-285750">
              <a:buFont typeface="Arial" panose="020B0604020202020204" pitchFamily="34" charset="0"/>
              <a:buChar char="•"/>
            </a:pPr>
            <a:r>
              <a:rPr lang="en-US" sz="2400" dirty="0"/>
              <a:t>Motivation</a:t>
            </a:r>
          </a:p>
          <a:p>
            <a:pPr marL="285750" indent="-285750">
              <a:buFont typeface="Arial" panose="020B0604020202020204" pitchFamily="34" charset="0"/>
              <a:buChar char="•"/>
            </a:pPr>
            <a:r>
              <a:rPr lang="en-US" dirty="0"/>
              <a:t>Objective</a:t>
            </a:r>
          </a:p>
          <a:p>
            <a:pPr marL="285750" indent="-285750">
              <a:buFont typeface="Arial" panose="020B0604020202020204" pitchFamily="34" charset="0"/>
              <a:buChar char="•"/>
            </a:pPr>
            <a:r>
              <a:rPr lang="en-US" sz="2400" dirty="0"/>
              <a:t>Literature Survey</a:t>
            </a:r>
          </a:p>
          <a:p>
            <a:pPr marL="285750" indent="-285750">
              <a:buFont typeface="Arial" panose="020B0604020202020204" pitchFamily="34" charset="0"/>
              <a:buChar char="•"/>
            </a:pPr>
            <a:r>
              <a:rPr lang="en-US" sz="2400" dirty="0"/>
              <a:t>Proposed model in base paper</a:t>
            </a:r>
          </a:p>
          <a:p>
            <a:pPr marL="285750" indent="-285750">
              <a:buFont typeface="Arial" panose="020B0604020202020204" pitchFamily="34" charset="0"/>
              <a:buChar char="•"/>
            </a:pPr>
            <a:r>
              <a:rPr lang="en-US" sz="2400" dirty="0"/>
              <a:t>Algorithm used in base paper</a:t>
            </a:r>
          </a:p>
          <a:p>
            <a:pPr marL="285750" indent="-285750">
              <a:buFont typeface="Arial" panose="020B0604020202020204" pitchFamily="34" charset="0"/>
              <a:buChar char="•"/>
            </a:pPr>
            <a:r>
              <a:rPr lang="en-US" sz="2400" dirty="0"/>
              <a:t>Application</a:t>
            </a:r>
          </a:p>
          <a:p>
            <a:pPr marL="285750" indent="-285750">
              <a:buFont typeface="Arial" panose="020B0604020202020204" pitchFamily="34" charset="0"/>
              <a:buChar char="•"/>
            </a:pPr>
            <a:r>
              <a:rPr lang="en-US" sz="2400" dirty="0"/>
              <a:t>Summary</a:t>
            </a:r>
          </a:p>
          <a:p>
            <a:endParaRPr lang="en-US" dirty="0"/>
          </a:p>
        </p:txBody>
      </p:sp>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99220"/>
            <a:ext cx="10717832" cy="1325563"/>
          </a:xfrm>
        </p:spPr>
        <p:txBody>
          <a:bodyPr>
            <a:normAutofit/>
          </a:bodyPr>
          <a:lstStyle/>
          <a:p>
            <a:r>
              <a:rPr lang="en-US" sz="5400" dirty="0"/>
              <a:t>INTRODUCTION</a:t>
            </a:r>
          </a:p>
        </p:txBody>
      </p:sp>
      <p:sp>
        <p:nvSpPr>
          <p:cNvPr id="3" name="Content Placeholder 2"/>
          <p:cNvSpPr>
            <a:spLocks noGrp="1"/>
          </p:cNvSpPr>
          <p:nvPr>
            <p:ph idx="1"/>
          </p:nvPr>
        </p:nvSpPr>
        <p:spPr>
          <a:xfrm>
            <a:off x="407368" y="1828799"/>
            <a:ext cx="11233248" cy="4572001"/>
          </a:xfrm>
        </p:spPr>
        <p:txBody>
          <a:bodyPr>
            <a:normAutofit fontScale="92500" lnSpcReduction="20000"/>
          </a:bodyPr>
          <a:lstStyle/>
          <a:p>
            <a:pPr marL="285750" indent="-285750">
              <a:buFont typeface="Arial" panose="020B0604020202020204" pitchFamily="34" charset="0"/>
              <a:buChar char="•"/>
            </a:pPr>
            <a:r>
              <a:rPr lang="en-US" sz="2400" dirty="0"/>
              <a:t>It is difficult to identify heart disease because of several contributory risk factors such as diabetes, high blood pressure, high cholesterol, abnormal pulse rate and many other factors.</a:t>
            </a:r>
          </a:p>
          <a:p>
            <a:pPr marL="285750" indent="-285750">
              <a:buFont typeface="Arial" panose="020B0604020202020204" pitchFamily="34" charset="0"/>
              <a:buChar char="•"/>
            </a:pPr>
            <a:r>
              <a:rPr lang="en-US" sz="2400" dirty="0"/>
              <a:t>Among various life threatening diseases, heart disease has garnered a great deal of attention in medical research.</a:t>
            </a:r>
          </a:p>
          <a:p>
            <a:pPr marL="285750" indent="-285750">
              <a:buFont typeface="Arial" panose="020B0604020202020204" pitchFamily="34" charset="0"/>
              <a:buChar char="•"/>
            </a:pPr>
            <a:r>
              <a:rPr lang="en-US" sz="2400" dirty="0"/>
              <a:t>The diagnosis of heart disease is a challenging task, which can offer automated prediction about the heart condition of patient so that further treatment can be made effective.</a:t>
            </a:r>
          </a:p>
          <a:p>
            <a:pPr marL="285750" indent="-285750">
              <a:buFont typeface="Arial" panose="020B0604020202020204" pitchFamily="34" charset="0"/>
              <a:buChar char="•"/>
            </a:pPr>
            <a:r>
              <a:rPr lang="en-US" dirty="0"/>
              <a:t>T</a:t>
            </a:r>
            <a:r>
              <a:rPr lang="en-US" sz="2400" dirty="0"/>
              <a:t>he diagnosis of heart disease is usually based on signs, symptoms of the patient.</a:t>
            </a:r>
          </a:p>
          <a:p>
            <a:pPr marL="285750" indent="-285750">
              <a:buFont typeface="Arial" panose="020B0604020202020204" pitchFamily="34" charset="0"/>
              <a:buChar char="•"/>
            </a:pPr>
            <a:r>
              <a:rPr lang="en-US" sz="2400" dirty="0"/>
              <a:t>The severity of the disease is classified based on various methods like K-Nearest Neighbor Algorithm (KNN), Decision Trees (DT), Gradient boosting algorithm (GA),Random forest(RF), and Naive Bayes(NB).</a:t>
            </a:r>
          </a:p>
          <a:p>
            <a:pPr marL="285750" indent="-285750">
              <a:buFont typeface="Arial" panose="020B0604020202020204" pitchFamily="34" charset="0"/>
              <a:buChar char="•"/>
            </a:pPr>
            <a:r>
              <a:rPr lang="en-US" sz="2400" dirty="0"/>
              <a:t>The nature of heart disease is complex and hence, the disease must be handled carefully. Not doing so may affect the heart or cause premature death.</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20688"/>
            <a:ext cx="7772400" cy="1577180"/>
          </a:xfrm>
        </p:spPr>
        <p:txBody>
          <a:bodyPr/>
          <a:lstStyle/>
          <a:p>
            <a:r>
              <a:rPr lang="en-US" u="sng" dirty="0"/>
              <a:t>Problem Statement</a:t>
            </a:r>
          </a:p>
        </p:txBody>
      </p:sp>
      <p:sp>
        <p:nvSpPr>
          <p:cNvPr id="3" name="Text Placeholder 2"/>
          <p:cNvSpPr>
            <a:spLocks noGrp="1"/>
          </p:cNvSpPr>
          <p:nvPr>
            <p:ph type="body" idx="1"/>
          </p:nvPr>
        </p:nvSpPr>
        <p:spPr>
          <a:xfrm>
            <a:off x="1066800" y="2348880"/>
            <a:ext cx="8629600" cy="685800"/>
          </a:xfrm>
        </p:spPr>
        <p:txBody>
          <a:bodyPr/>
          <a:lstStyle/>
          <a:p>
            <a:r>
              <a:rPr lang="en-US" dirty="0"/>
              <a:t>Heart disease prediction using machine learning algorithm</a:t>
            </a:r>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BDF0F-65F0-2BC2-4E72-8CBA7E62717C}"/>
              </a:ext>
            </a:extLst>
          </p:cNvPr>
          <p:cNvSpPr>
            <a:spLocks noGrp="1"/>
          </p:cNvSpPr>
          <p:nvPr>
            <p:ph type="title"/>
          </p:nvPr>
        </p:nvSpPr>
        <p:spPr>
          <a:xfrm>
            <a:off x="911424" y="99220"/>
            <a:ext cx="10213776" cy="1325563"/>
          </a:xfrm>
        </p:spPr>
        <p:txBody>
          <a:bodyPr>
            <a:normAutofit/>
          </a:bodyPr>
          <a:lstStyle/>
          <a:p>
            <a:r>
              <a:rPr lang="en-US" sz="5400" dirty="0"/>
              <a:t>MOTIVATION</a:t>
            </a:r>
            <a:endParaRPr lang="en-IN" sz="5400" dirty="0"/>
          </a:p>
        </p:txBody>
      </p:sp>
      <p:sp>
        <p:nvSpPr>
          <p:cNvPr id="3" name="Content Placeholder 2">
            <a:extLst>
              <a:ext uri="{FF2B5EF4-FFF2-40B4-BE49-F238E27FC236}">
                <a16:creationId xmlns:a16="http://schemas.microsoft.com/office/drawing/2014/main" id="{0C3800BF-3BA3-CE3E-E68E-FE74D4290154}"/>
              </a:ext>
            </a:extLst>
          </p:cNvPr>
          <p:cNvSpPr>
            <a:spLocks noGrp="1"/>
          </p:cNvSpPr>
          <p:nvPr>
            <p:ph idx="1"/>
          </p:nvPr>
        </p:nvSpPr>
        <p:spPr>
          <a:xfrm>
            <a:off x="911424" y="1828799"/>
            <a:ext cx="9756576" cy="4572001"/>
          </a:xfrm>
        </p:spPr>
        <p:txBody>
          <a:bodyPr/>
          <a:lstStyle/>
          <a:p>
            <a:r>
              <a:rPr lang="en-US" dirty="0"/>
              <a:t>A major challenge facing healthcare organizations is the provision of quality services at affordable costs.</a:t>
            </a:r>
          </a:p>
          <a:p>
            <a:r>
              <a:rPr lang="en-US" dirty="0"/>
              <a:t>Quality service Implies diagnosing patients correctly and administering treatments that are effective.</a:t>
            </a:r>
          </a:p>
          <a:p>
            <a:r>
              <a:rPr lang="en-US" dirty="0"/>
              <a:t>Poor clinical decisions can lead to disastrous consequences which are therefore unacceptable.</a:t>
            </a:r>
          </a:p>
          <a:p>
            <a:r>
              <a:rPr lang="en-US" dirty="0"/>
              <a:t>Hospitals must also minimize the cost of clinical tests.</a:t>
            </a:r>
          </a:p>
          <a:p>
            <a:r>
              <a:rPr lang="en-US" dirty="0"/>
              <a:t>They can achieve this results by employing appropriate computer based information and decision support system.</a:t>
            </a:r>
            <a:endParaRPr lang="en-IN" dirty="0"/>
          </a:p>
        </p:txBody>
      </p:sp>
    </p:spTree>
    <p:extLst>
      <p:ext uri="{BB962C8B-B14F-4D97-AF65-F5344CB8AC3E}">
        <p14:creationId xmlns:p14="http://schemas.microsoft.com/office/powerpoint/2010/main" val="2090389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406AA-6A68-8FCF-8822-95D28522872E}"/>
              </a:ext>
            </a:extLst>
          </p:cNvPr>
          <p:cNvSpPr>
            <a:spLocks noGrp="1"/>
          </p:cNvSpPr>
          <p:nvPr>
            <p:ph type="title"/>
          </p:nvPr>
        </p:nvSpPr>
        <p:spPr/>
        <p:txBody>
          <a:bodyPr>
            <a:normAutofit/>
          </a:bodyPr>
          <a:lstStyle/>
          <a:p>
            <a:r>
              <a:rPr lang="en-US" sz="5400" dirty="0"/>
              <a:t>OBJECTIVE</a:t>
            </a:r>
            <a:endParaRPr lang="en-IN" sz="5400" dirty="0"/>
          </a:p>
        </p:txBody>
      </p:sp>
      <p:sp>
        <p:nvSpPr>
          <p:cNvPr id="3" name="Content Placeholder 2">
            <a:extLst>
              <a:ext uri="{FF2B5EF4-FFF2-40B4-BE49-F238E27FC236}">
                <a16:creationId xmlns:a16="http://schemas.microsoft.com/office/drawing/2014/main" id="{6344F492-7250-AECC-FCB6-27D4A0DCBFA0}"/>
              </a:ext>
            </a:extLst>
          </p:cNvPr>
          <p:cNvSpPr>
            <a:spLocks noGrp="1"/>
          </p:cNvSpPr>
          <p:nvPr>
            <p:ph idx="1"/>
          </p:nvPr>
        </p:nvSpPr>
        <p:spPr/>
        <p:txBody>
          <a:bodyPr/>
          <a:lstStyle/>
          <a:p>
            <a:r>
              <a:rPr lang="en-US" dirty="0"/>
              <a:t>The main objective of this research is to develop a heart prediction system, the system can discover and extract hidden knowledge associated with diseases from heart data set.</a:t>
            </a:r>
          </a:p>
          <a:p>
            <a:r>
              <a:rPr lang="en-US" dirty="0"/>
              <a:t>This system aims to exploit machine learning </a:t>
            </a:r>
            <a:r>
              <a:rPr lang="en-US" dirty="0" err="1"/>
              <a:t>techniqyes</a:t>
            </a:r>
            <a:r>
              <a:rPr lang="en-US" dirty="0"/>
              <a:t> on medical data set to assist in the prediction of heart disease</a:t>
            </a:r>
          </a:p>
          <a:p>
            <a:r>
              <a:rPr lang="en-US" dirty="0"/>
              <a:t>Reduce the cost of medical tests</a:t>
            </a:r>
          </a:p>
          <a:p>
            <a:r>
              <a:rPr lang="en-US" dirty="0"/>
              <a:t>To help avoid human biases</a:t>
            </a:r>
          </a:p>
          <a:p>
            <a:pPr marL="0" indent="0">
              <a:buNone/>
            </a:pPr>
            <a:endParaRPr lang="en-IN" dirty="0"/>
          </a:p>
        </p:txBody>
      </p:sp>
    </p:spTree>
    <p:extLst>
      <p:ext uri="{BB962C8B-B14F-4D97-AF65-F5344CB8AC3E}">
        <p14:creationId xmlns:p14="http://schemas.microsoft.com/office/powerpoint/2010/main" val="2151768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809FE-9F94-9491-749D-C4EC0B1679BA}"/>
              </a:ext>
            </a:extLst>
          </p:cNvPr>
          <p:cNvSpPr>
            <a:spLocks noGrp="1"/>
          </p:cNvSpPr>
          <p:nvPr>
            <p:ph type="title"/>
          </p:nvPr>
        </p:nvSpPr>
        <p:spPr/>
        <p:txBody>
          <a:bodyPr>
            <a:normAutofit/>
          </a:bodyPr>
          <a:lstStyle/>
          <a:p>
            <a:r>
              <a:rPr lang="en-US" sz="5400" dirty="0"/>
              <a:t>LITERATURE SURVEY</a:t>
            </a:r>
            <a:endParaRPr lang="en-IN" sz="5400" dirty="0"/>
          </a:p>
        </p:txBody>
      </p:sp>
      <p:pic>
        <p:nvPicPr>
          <p:cNvPr id="5" name="Content Placeholder 4">
            <a:extLst>
              <a:ext uri="{FF2B5EF4-FFF2-40B4-BE49-F238E27FC236}">
                <a16:creationId xmlns:a16="http://schemas.microsoft.com/office/drawing/2014/main" id="{7060CCFC-D8FA-7609-868F-B90A51AF1928}"/>
              </a:ext>
            </a:extLst>
          </p:cNvPr>
          <p:cNvPicPr>
            <a:picLocks noGrp="1" noChangeAspect="1"/>
          </p:cNvPicPr>
          <p:nvPr>
            <p:ph idx="1"/>
          </p:nvPr>
        </p:nvPicPr>
        <p:blipFill>
          <a:blip r:embed="rId2"/>
          <a:stretch>
            <a:fillRect/>
          </a:stretch>
        </p:blipFill>
        <p:spPr>
          <a:xfrm>
            <a:off x="1343472" y="1599283"/>
            <a:ext cx="9189937" cy="5156575"/>
          </a:xfrm>
        </p:spPr>
      </p:pic>
    </p:spTree>
    <p:extLst>
      <p:ext uri="{BB962C8B-B14F-4D97-AF65-F5344CB8AC3E}">
        <p14:creationId xmlns:p14="http://schemas.microsoft.com/office/powerpoint/2010/main" val="3974064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189BC-6E9C-335A-FE4D-297B3EBAEFB4}"/>
              </a:ext>
            </a:extLst>
          </p:cNvPr>
          <p:cNvSpPr>
            <a:spLocks noGrp="1"/>
          </p:cNvSpPr>
          <p:nvPr>
            <p:ph type="title"/>
          </p:nvPr>
        </p:nvSpPr>
        <p:spPr/>
        <p:txBody>
          <a:bodyPr>
            <a:normAutofit/>
          </a:bodyPr>
          <a:lstStyle/>
          <a:p>
            <a:r>
              <a:rPr lang="en-US" sz="5400" dirty="0"/>
              <a:t>METHODOLOGY</a:t>
            </a:r>
            <a:endParaRPr lang="en-IN" sz="5400" dirty="0"/>
          </a:p>
        </p:txBody>
      </p:sp>
      <p:sp>
        <p:nvSpPr>
          <p:cNvPr id="3" name="Content Placeholder 2">
            <a:extLst>
              <a:ext uri="{FF2B5EF4-FFF2-40B4-BE49-F238E27FC236}">
                <a16:creationId xmlns:a16="http://schemas.microsoft.com/office/drawing/2014/main" id="{C4B48E88-78B0-B129-2766-0E29D432973A}"/>
              </a:ext>
            </a:extLst>
          </p:cNvPr>
          <p:cNvSpPr>
            <a:spLocks noGrp="1"/>
          </p:cNvSpPr>
          <p:nvPr>
            <p:ph idx="1"/>
          </p:nvPr>
        </p:nvSpPr>
        <p:spPr/>
        <p:txBody>
          <a:bodyPr>
            <a:normAutofit/>
          </a:bodyPr>
          <a:lstStyle/>
          <a:p>
            <a:r>
              <a:rPr lang="en-US" dirty="0"/>
              <a:t>To create this project we have used </a:t>
            </a:r>
            <a:r>
              <a:rPr lang="en-US" dirty="0" err="1"/>
              <a:t>jupyter</a:t>
            </a:r>
            <a:r>
              <a:rPr lang="en-US" dirty="0"/>
              <a:t> notebook .</a:t>
            </a:r>
          </a:p>
          <a:p>
            <a:r>
              <a:rPr lang="en-US" dirty="0"/>
              <a:t>In the medical field, it is currently a very active research area and in the future, it will be widely used in the biomedical system.</a:t>
            </a:r>
          </a:p>
          <a:p>
            <a:r>
              <a:rPr lang="en-US" dirty="0"/>
              <a:t>We have also used decision tree , random forest, gradient boosting  ,KNN .It is perfect for figuring out whether the person is suffering from heart disease or </a:t>
            </a:r>
            <a:r>
              <a:rPr lang="en-US" dirty="0" err="1"/>
              <a:t>not.Since</a:t>
            </a:r>
            <a:r>
              <a:rPr lang="en-US" dirty="0"/>
              <a:t> no unique set of rules is needed on how the ailment is diagnosed </a:t>
            </a:r>
          </a:p>
          <a:p>
            <a:r>
              <a:rPr lang="en-US" dirty="0"/>
              <a:t>.The Federated Learning approach is differing from traditional machine learning techniques it's miles a rising approach that could be very useful in price saving and security</a:t>
            </a:r>
            <a:endParaRPr lang="en-IN" dirty="0"/>
          </a:p>
        </p:txBody>
      </p:sp>
    </p:spTree>
    <p:extLst>
      <p:ext uri="{BB962C8B-B14F-4D97-AF65-F5344CB8AC3E}">
        <p14:creationId xmlns:p14="http://schemas.microsoft.com/office/powerpoint/2010/main" val="4066715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97EDB-55FC-ADCB-5AEF-724C8E5B4506}"/>
              </a:ext>
            </a:extLst>
          </p:cNvPr>
          <p:cNvSpPr>
            <a:spLocks noGrp="1"/>
          </p:cNvSpPr>
          <p:nvPr>
            <p:ph type="title"/>
          </p:nvPr>
        </p:nvSpPr>
        <p:spPr/>
        <p:txBody>
          <a:bodyPr/>
          <a:lstStyle/>
          <a:p>
            <a:r>
              <a:rPr lang="en-US" dirty="0"/>
              <a:t>MODULE DISCRIPTION</a:t>
            </a:r>
            <a:endParaRPr lang="en-IN" dirty="0"/>
          </a:p>
        </p:txBody>
      </p:sp>
      <p:sp>
        <p:nvSpPr>
          <p:cNvPr id="3" name="Content Placeholder 2">
            <a:extLst>
              <a:ext uri="{FF2B5EF4-FFF2-40B4-BE49-F238E27FC236}">
                <a16:creationId xmlns:a16="http://schemas.microsoft.com/office/drawing/2014/main" id="{A244ABEE-0DD0-2CFE-3E5F-846F8DCC3419}"/>
              </a:ext>
            </a:extLst>
          </p:cNvPr>
          <p:cNvSpPr>
            <a:spLocks noGrp="1"/>
          </p:cNvSpPr>
          <p:nvPr>
            <p:ph idx="1"/>
          </p:nvPr>
        </p:nvSpPr>
        <p:spPr/>
        <p:txBody>
          <a:bodyPr>
            <a:normAutofit lnSpcReduction="10000"/>
          </a:bodyPr>
          <a:lstStyle/>
          <a:p>
            <a:r>
              <a:rPr lang="en-US" dirty="0"/>
              <a:t>UPLOAD TRAINING DATA-Rule generation advanced in two states during the first stage the model is built using training set</a:t>
            </a:r>
          </a:p>
          <a:p>
            <a:r>
              <a:rPr lang="en-US" dirty="0"/>
              <a:t>DATA PRE-PROCESSING-Heart disease data is pre-processed after collection of various records .The dataset contain 1030  patient records.</a:t>
            </a:r>
          </a:p>
          <a:p>
            <a:r>
              <a:rPr lang="en-US" dirty="0"/>
              <a:t>PREDICTING HEART DISEASE- The training set is different from test set. In this study , we used this method to verity the universal applicability of the methods</a:t>
            </a:r>
          </a:p>
          <a:p>
            <a:r>
              <a:rPr lang="en-US" dirty="0"/>
              <a:t>GRAPHICAL REPRESENTATION-The analyses of proposed system are calculated based on the approval and disapproval this can be measured with the help of graphical notation such as </a:t>
            </a:r>
            <a:r>
              <a:rPr lang="en-US" dirty="0" err="1"/>
              <a:t>barchart</a:t>
            </a:r>
            <a:r>
              <a:rPr lang="en-US" dirty="0"/>
              <a:t> the data can be given in a dynamical data</a:t>
            </a:r>
          </a:p>
          <a:p>
            <a:pPr marL="0" indent="0">
              <a:buNone/>
            </a:pPr>
            <a:endParaRPr lang="en-IN" dirty="0"/>
          </a:p>
        </p:txBody>
      </p:sp>
    </p:spTree>
    <p:extLst>
      <p:ext uri="{BB962C8B-B14F-4D97-AF65-F5344CB8AC3E}">
        <p14:creationId xmlns:p14="http://schemas.microsoft.com/office/powerpoint/2010/main" val="3015156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89</TotalTime>
  <Words>846</Words>
  <Application>Microsoft Office PowerPoint</Application>
  <PresentationFormat>Widescreen</PresentationFormat>
  <Paragraphs>71</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Franklin Gothic Medium</vt:lpstr>
      <vt:lpstr>Medical Design 16x9</vt:lpstr>
      <vt:lpstr>MINI PROJECT  “HEART DISEASE PREDICTION SYSTEM USING MACHINE LEARNING ALGORITHM”</vt:lpstr>
      <vt:lpstr>CONTENT</vt:lpstr>
      <vt:lpstr>INTRODUCTION</vt:lpstr>
      <vt:lpstr>Problem Statement</vt:lpstr>
      <vt:lpstr>MOTIVATION</vt:lpstr>
      <vt:lpstr>OBJECTIVE</vt:lpstr>
      <vt:lpstr>LITERATURE SURVEY</vt:lpstr>
      <vt:lpstr>METHODOLOGY</vt:lpstr>
      <vt:lpstr>MODULE DISCRIPTION</vt:lpstr>
      <vt:lpstr>ATTRIBUTES AND DISCRIPTION OF HEART DISEASE DATA SET </vt:lpstr>
      <vt:lpstr>PROPOSED MODEL</vt:lpstr>
      <vt:lpstr> PACKAGES USED</vt:lpstr>
      <vt:lpstr>              PROPOSED MODEL</vt:lpstr>
      <vt:lpstr>APPLICTAIONS </vt:lpstr>
      <vt:lpstr>JUPYTER NOTEBOOK</vt:lpstr>
      <vt:lpstr>GUI MODEL</vt:lpstr>
      <vt:lpstr>CONCLUSION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(HEART DISEASE PREDICTION SYSTEM USING MACHINE LEARNING ALGORITHM)</dc:title>
  <dc:creator>Naina Singh</dc:creator>
  <cp:lastModifiedBy>Chetan Lunthi</cp:lastModifiedBy>
  <cp:revision>7</cp:revision>
  <dcterms:created xsi:type="dcterms:W3CDTF">2024-01-11T06:59:21Z</dcterms:created>
  <dcterms:modified xsi:type="dcterms:W3CDTF">2024-01-12T09:25:32Z</dcterms:modified>
</cp:coreProperties>
</file>