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0" r:id="rId3"/>
    <p:sldId id="266" r:id="rId4"/>
    <p:sldId id="261" r:id="rId5"/>
    <p:sldId id="272" r:id="rId6"/>
    <p:sldId id="273" r:id="rId7"/>
    <p:sldId id="262" r:id="rId8"/>
    <p:sldId id="274" r:id="rId9"/>
    <p:sldId id="275" r:id="rId10"/>
    <p:sldId id="265" r:id="rId11"/>
    <p:sldId id="257" r:id="rId12"/>
    <p:sldId id="258" r:id="rId13"/>
    <p:sldId id="259" r:id="rId14"/>
    <p:sldId id="26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300968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60A7A9-0F39-4FB1-B1EB-C9D0901136B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278402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284370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8230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997653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382656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708123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39124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9452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96892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302149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0A7A9-0F39-4FB1-B1EB-C9D0901136B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12804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0A7A9-0F39-4FB1-B1EB-C9D0901136BF}"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50942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11269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74512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060A7A9-0F39-4FB1-B1EB-C9D0901136BF}" type="datetimeFigureOut">
              <a:rPr lang="en-US" smtClean="0"/>
              <a:t>7/28/2023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236554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60A7A9-0F39-4FB1-B1EB-C9D0901136B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50506-DB81-4F38-B270-767FFAB30434}" type="slidenum">
              <a:rPr lang="en-US" smtClean="0"/>
              <a:t>‹#›</a:t>
            </a:fld>
            <a:endParaRPr lang="en-US"/>
          </a:p>
        </p:txBody>
      </p:sp>
    </p:spTree>
    <p:extLst>
      <p:ext uri="{BB962C8B-B14F-4D97-AF65-F5344CB8AC3E}">
        <p14:creationId xmlns:p14="http://schemas.microsoft.com/office/powerpoint/2010/main" val="28059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60A7A9-0F39-4FB1-B1EB-C9D0901136BF}" type="datetimeFigureOut">
              <a:rPr lang="en-US" smtClean="0"/>
              <a:t>7/28/2023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F50506-DB81-4F38-B270-767FFAB30434}" type="slidenum">
              <a:rPr lang="en-US" smtClean="0"/>
              <a:t>‹#›</a:t>
            </a:fld>
            <a:endParaRPr lang="en-US"/>
          </a:p>
        </p:txBody>
      </p:sp>
    </p:spTree>
    <p:extLst>
      <p:ext uri="{BB962C8B-B14F-4D97-AF65-F5344CB8AC3E}">
        <p14:creationId xmlns:p14="http://schemas.microsoft.com/office/powerpoint/2010/main" val="13051471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701717-175E-467E-AF0F-D99737840350}"/>
              </a:ext>
            </a:extLst>
          </p:cNvPr>
          <p:cNvSpPr>
            <a:spLocks noGrp="1"/>
          </p:cNvSpPr>
          <p:nvPr>
            <p:ph type="subTitle" idx="1"/>
          </p:nvPr>
        </p:nvSpPr>
        <p:spPr>
          <a:xfrm>
            <a:off x="1847653" y="2205870"/>
            <a:ext cx="6381946" cy="4160421"/>
          </a:xfrm>
        </p:spPr>
        <p:txBody>
          <a:bodyPr>
            <a:normAutofit fontScale="70000" lnSpcReduction="20000"/>
          </a:bodyPr>
          <a:lstStyle/>
          <a:p>
            <a:pPr algn="l"/>
            <a:r>
              <a:rPr lang="en-US" sz="3800" dirty="0"/>
              <a:t>MENTOR– Mr. Bidhan Sen</a:t>
            </a:r>
          </a:p>
          <a:p>
            <a:pPr algn="l"/>
            <a:endParaRPr lang="en-US" sz="3800" dirty="0"/>
          </a:p>
          <a:p>
            <a:pPr algn="l"/>
            <a:r>
              <a:rPr lang="en-US" sz="3800" dirty="0"/>
              <a:t>Team Members (Group no- 4</a:t>
            </a:r>
            <a:r>
              <a:rPr lang="en-US" sz="3500" dirty="0"/>
              <a:t>)</a:t>
            </a:r>
          </a:p>
          <a:p>
            <a:pPr algn="l"/>
            <a:endParaRPr lang="en-US" sz="3000" dirty="0"/>
          </a:p>
          <a:p>
            <a:pPr algn="l"/>
            <a:r>
              <a:rPr lang="en-US" sz="3000" dirty="0"/>
              <a:t>Ms. Archana Sahoo</a:t>
            </a:r>
          </a:p>
          <a:p>
            <a:pPr algn="l"/>
            <a:r>
              <a:rPr lang="en-US" sz="3000" dirty="0"/>
              <a:t>Ms. Dhanashree Shinde</a:t>
            </a:r>
          </a:p>
          <a:p>
            <a:pPr algn="l"/>
            <a:r>
              <a:rPr lang="en-US" sz="3000" dirty="0"/>
              <a:t>Mr. Anantjeet Bisht</a:t>
            </a:r>
          </a:p>
          <a:p>
            <a:pPr algn="l"/>
            <a:r>
              <a:rPr lang="en-US" sz="3000" dirty="0"/>
              <a:t>Mr. Chetan Pujar</a:t>
            </a:r>
          </a:p>
          <a:p>
            <a:pPr algn="l"/>
            <a:r>
              <a:rPr lang="en-US" sz="3000" dirty="0"/>
              <a:t>Mr. Ravi Ranjan</a:t>
            </a:r>
          </a:p>
          <a:p>
            <a:pPr algn="l"/>
            <a:r>
              <a:rPr lang="en-US" sz="3000" dirty="0"/>
              <a:t>MR. arjun Rajmohan</a:t>
            </a:r>
          </a:p>
          <a:p>
            <a:pPr algn="l"/>
            <a:endParaRPr lang="en-US" sz="3000" dirty="0"/>
          </a:p>
        </p:txBody>
      </p:sp>
      <p:sp>
        <p:nvSpPr>
          <p:cNvPr id="5" name="Rectangle 4">
            <a:extLst>
              <a:ext uri="{FF2B5EF4-FFF2-40B4-BE49-F238E27FC236}">
                <a16:creationId xmlns:a16="http://schemas.microsoft.com/office/drawing/2014/main" id="{5521D1EC-051C-42CE-958E-57483C5D37AB}"/>
              </a:ext>
            </a:extLst>
          </p:cNvPr>
          <p:cNvSpPr/>
          <p:nvPr/>
        </p:nvSpPr>
        <p:spPr>
          <a:xfrm>
            <a:off x="1668545" y="491708"/>
            <a:ext cx="8444719" cy="1015663"/>
          </a:xfrm>
          <a:prstGeom prst="rect">
            <a:avLst/>
          </a:prstGeom>
        </p:spPr>
        <p:txBody>
          <a:bodyPr wrap="square">
            <a:spAutoFit/>
          </a:bodyPr>
          <a:lstStyle/>
          <a:p>
            <a:r>
              <a:rPr lang="en-US" sz="6000" dirty="0">
                <a:latin typeface="Bahnschrift SemiBold SemiConden" panose="020B0502040204020203" pitchFamily="34" charset="0"/>
              </a:rPr>
              <a:t>OLIST STORE ANALYSIS</a:t>
            </a:r>
          </a:p>
        </p:txBody>
      </p:sp>
    </p:spTree>
    <p:extLst>
      <p:ext uri="{BB962C8B-B14F-4D97-AF65-F5344CB8AC3E}">
        <p14:creationId xmlns:p14="http://schemas.microsoft.com/office/powerpoint/2010/main" val="6485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4E0C-D30C-49AF-ACA1-1B305B5796EF}"/>
              </a:ext>
            </a:extLst>
          </p:cNvPr>
          <p:cNvSpPr>
            <a:spLocks noGrp="1"/>
          </p:cNvSpPr>
          <p:nvPr>
            <p:ph type="title"/>
          </p:nvPr>
        </p:nvSpPr>
        <p:spPr>
          <a:xfrm>
            <a:off x="1225861" y="857838"/>
            <a:ext cx="8824973" cy="1545997"/>
          </a:xfrm>
        </p:spPr>
        <p:txBody>
          <a:bodyPr>
            <a:noAutofit/>
          </a:bodyPr>
          <a:lstStyle/>
          <a:p>
            <a:r>
              <a:rPr lang="en-US" sz="4400" dirty="0"/>
              <a:t>DASHBOARDS ON THE BASIS OF KPI USING TOOLS</a:t>
            </a:r>
          </a:p>
        </p:txBody>
      </p:sp>
      <p:sp>
        <p:nvSpPr>
          <p:cNvPr id="3" name="Content Placeholder 2">
            <a:extLst>
              <a:ext uri="{FF2B5EF4-FFF2-40B4-BE49-F238E27FC236}">
                <a16:creationId xmlns:a16="http://schemas.microsoft.com/office/drawing/2014/main" id="{BB139857-75EF-4499-AF48-2384789A38C5}"/>
              </a:ext>
            </a:extLst>
          </p:cNvPr>
          <p:cNvSpPr>
            <a:spLocks noGrp="1"/>
          </p:cNvSpPr>
          <p:nvPr>
            <p:ph idx="1"/>
          </p:nvPr>
        </p:nvSpPr>
        <p:spPr>
          <a:xfrm>
            <a:off x="1225861" y="2890887"/>
            <a:ext cx="8946541" cy="3665455"/>
          </a:xfrm>
        </p:spPr>
        <p:txBody>
          <a:bodyPr>
            <a:normAutofit/>
          </a:bodyPr>
          <a:lstStyle/>
          <a:p>
            <a:pPr>
              <a:buFont typeface="Wingdings" panose="05000000000000000000" pitchFamily="2" charset="2"/>
              <a:buChar char="Ø"/>
            </a:pPr>
            <a:r>
              <a:rPr lang="en-US" sz="3200" dirty="0"/>
              <a:t>EXCEL</a:t>
            </a:r>
          </a:p>
          <a:p>
            <a:pPr>
              <a:buFont typeface="Wingdings" panose="05000000000000000000" pitchFamily="2" charset="2"/>
              <a:buChar char="Ø"/>
            </a:pPr>
            <a:r>
              <a:rPr lang="en-US" sz="3200" dirty="0"/>
              <a:t>POWER BI</a:t>
            </a:r>
          </a:p>
          <a:p>
            <a:pPr>
              <a:buFont typeface="Wingdings" panose="05000000000000000000" pitchFamily="2" charset="2"/>
              <a:buChar char="Ø"/>
            </a:pPr>
            <a:r>
              <a:rPr lang="en-US" sz="3200" dirty="0"/>
              <a:t>TABLEAU</a:t>
            </a:r>
          </a:p>
          <a:p>
            <a:pPr marL="0" indent="0">
              <a:buNone/>
            </a:pPr>
            <a:endParaRPr lang="en-US" sz="3200" dirty="0"/>
          </a:p>
        </p:txBody>
      </p:sp>
    </p:spTree>
    <p:extLst>
      <p:ext uri="{BB962C8B-B14F-4D97-AF65-F5344CB8AC3E}">
        <p14:creationId xmlns:p14="http://schemas.microsoft.com/office/powerpoint/2010/main" val="35523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66F7-FA6E-4EAC-8E24-AAE71D20D344}"/>
              </a:ext>
            </a:extLst>
          </p:cNvPr>
          <p:cNvSpPr>
            <a:spLocks noGrp="1"/>
          </p:cNvSpPr>
          <p:nvPr>
            <p:ph type="ctrTitle"/>
          </p:nvPr>
        </p:nvSpPr>
        <p:spPr>
          <a:xfrm>
            <a:off x="838986" y="226243"/>
            <a:ext cx="5778630" cy="763571"/>
          </a:xfrm>
        </p:spPr>
        <p:txBody>
          <a:bodyPr>
            <a:noAutofit/>
          </a:bodyPr>
          <a:lstStyle/>
          <a:p>
            <a:r>
              <a:rPr lang="en-US" sz="4000" dirty="0"/>
              <a:t>Excel Dashboard</a:t>
            </a:r>
          </a:p>
        </p:txBody>
      </p:sp>
      <p:pic>
        <p:nvPicPr>
          <p:cNvPr id="3" name="Picture 2">
            <a:extLst>
              <a:ext uri="{FF2B5EF4-FFF2-40B4-BE49-F238E27FC236}">
                <a16:creationId xmlns:a16="http://schemas.microsoft.com/office/drawing/2014/main" id="{43CB379A-A051-4EB3-A1B3-4297168B8382}"/>
              </a:ext>
            </a:extLst>
          </p:cNvPr>
          <p:cNvPicPr>
            <a:picLocks noChangeAspect="1"/>
          </p:cNvPicPr>
          <p:nvPr/>
        </p:nvPicPr>
        <p:blipFill>
          <a:blip r:embed="rId2"/>
          <a:stretch>
            <a:fillRect/>
          </a:stretch>
        </p:blipFill>
        <p:spPr>
          <a:xfrm>
            <a:off x="259374" y="1310054"/>
            <a:ext cx="11135458" cy="4958759"/>
          </a:xfrm>
          <a:prstGeom prst="rect">
            <a:avLst/>
          </a:prstGeom>
        </p:spPr>
      </p:pic>
    </p:spTree>
    <p:extLst>
      <p:ext uri="{BB962C8B-B14F-4D97-AF65-F5344CB8AC3E}">
        <p14:creationId xmlns:p14="http://schemas.microsoft.com/office/powerpoint/2010/main" val="123680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7D1C-3AC8-4DDB-A72C-031A79BAE34C}"/>
              </a:ext>
            </a:extLst>
          </p:cNvPr>
          <p:cNvSpPr>
            <a:spLocks noGrp="1"/>
          </p:cNvSpPr>
          <p:nvPr>
            <p:ph type="ctrTitle"/>
          </p:nvPr>
        </p:nvSpPr>
        <p:spPr>
          <a:xfrm>
            <a:off x="751951" y="311603"/>
            <a:ext cx="5034812" cy="688156"/>
          </a:xfrm>
        </p:spPr>
        <p:txBody>
          <a:bodyPr>
            <a:noAutofit/>
          </a:bodyPr>
          <a:lstStyle/>
          <a:p>
            <a:r>
              <a:rPr lang="en-US" sz="3200" dirty="0"/>
              <a:t>POWER BI DASHBOARD</a:t>
            </a:r>
          </a:p>
        </p:txBody>
      </p:sp>
      <p:pic>
        <p:nvPicPr>
          <p:cNvPr id="4" name="Picture 3">
            <a:extLst>
              <a:ext uri="{FF2B5EF4-FFF2-40B4-BE49-F238E27FC236}">
                <a16:creationId xmlns:a16="http://schemas.microsoft.com/office/drawing/2014/main" id="{3A1742DB-B180-4228-8EA3-806999B0C219}"/>
              </a:ext>
            </a:extLst>
          </p:cNvPr>
          <p:cNvPicPr>
            <a:picLocks noChangeAspect="1"/>
          </p:cNvPicPr>
          <p:nvPr/>
        </p:nvPicPr>
        <p:blipFill>
          <a:blip r:embed="rId2"/>
          <a:stretch>
            <a:fillRect/>
          </a:stretch>
        </p:blipFill>
        <p:spPr>
          <a:xfrm>
            <a:off x="417846" y="1209282"/>
            <a:ext cx="10737834" cy="5337115"/>
          </a:xfrm>
          <a:prstGeom prst="rect">
            <a:avLst/>
          </a:prstGeom>
        </p:spPr>
      </p:pic>
    </p:spTree>
    <p:extLst>
      <p:ext uri="{BB962C8B-B14F-4D97-AF65-F5344CB8AC3E}">
        <p14:creationId xmlns:p14="http://schemas.microsoft.com/office/powerpoint/2010/main" val="161346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A17B-9847-4B2B-9E3B-F97A0D35E74A}"/>
              </a:ext>
            </a:extLst>
          </p:cNvPr>
          <p:cNvSpPr>
            <a:spLocks noGrp="1"/>
          </p:cNvSpPr>
          <p:nvPr>
            <p:ph type="ctrTitle"/>
          </p:nvPr>
        </p:nvSpPr>
        <p:spPr>
          <a:xfrm>
            <a:off x="766839" y="440735"/>
            <a:ext cx="6017139" cy="664590"/>
          </a:xfrm>
        </p:spPr>
        <p:txBody>
          <a:bodyPr>
            <a:noAutofit/>
          </a:bodyPr>
          <a:lstStyle/>
          <a:p>
            <a:r>
              <a:rPr lang="en-US" sz="3600" dirty="0"/>
              <a:t>TABLEAU DASHBOARD</a:t>
            </a:r>
          </a:p>
        </p:txBody>
      </p:sp>
      <p:pic>
        <p:nvPicPr>
          <p:cNvPr id="3" name="Picture 2">
            <a:extLst>
              <a:ext uri="{FF2B5EF4-FFF2-40B4-BE49-F238E27FC236}">
                <a16:creationId xmlns:a16="http://schemas.microsoft.com/office/drawing/2014/main" id="{44C9E4F9-1B0F-4F1B-BB34-C583EEC3F159}"/>
              </a:ext>
            </a:extLst>
          </p:cNvPr>
          <p:cNvPicPr>
            <a:picLocks noChangeAspect="1"/>
          </p:cNvPicPr>
          <p:nvPr/>
        </p:nvPicPr>
        <p:blipFill>
          <a:blip r:embed="rId2"/>
          <a:stretch>
            <a:fillRect/>
          </a:stretch>
        </p:blipFill>
        <p:spPr>
          <a:xfrm>
            <a:off x="618708" y="1375284"/>
            <a:ext cx="10772019" cy="5155474"/>
          </a:xfrm>
          <a:prstGeom prst="rect">
            <a:avLst/>
          </a:prstGeom>
        </p:spPr>
      </p:pic>
    </p:spTree>
    <p:extLst>
      <p:ext uri="{BB962C8B-B14F-4D97-AF65-F5344CB8AC3E}">
        <p14:creationId xmlns:p14="http://schemas.microsoft.com/office/powerpoint/2010/main" val="181662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572B-1521-4867-B7E1-230FC0341FBF}"/>
              </a:ext>
            </a:extLst>
          </p:cNvPr>
          <p:cNvSpPr>
            <a:spLocks noGrp="1"/>
          </p:cNvSpPr>
          <p:nvPr>
            <p:ph type="title"/>
          </p:nvPr>
        </p:nvSpPr>
        <p:spPr/>
        <p:txBody>
          <a:bodyPr>
            <a:normAutofit/>
          </a:bodyPr>
          <a:lstStyle/>
          <a:p>
            <a:r>
              <a:rPr lang="en-US" sz="6000" dirty="0"/>
              <a:t>Conclusion</a:t>
            </a:r>
          </a:p>
        </p:txBody>
      </p:sp>
      <p:sp>
        <p:nvSpPr>
          <p:cNvPr id="3" name="Content Placeholder 2">
            <a:extLst>
              <a:ext uri="{FF2B5EF4-FFF2-40B4-BE49-F238E27FC236}">
                <a16:creationId xmlns:a16="http://schemas.microsoft.com/office/drawing/2014/main" id="{2F1E86DD-A445-4118-A891-0F4145E1596F}"/>
              </a:ext>
            </a:extLst>
          </p:cNvPr>
          <p:cNvSpPr>
            <a:spLocks noGrp="1"/>
          </p:cNvSpPr>
          <p:nvPr>
            <p:ph idx="1"/>
          </p:nvPr>
        </p:nvSpPr>
        <p:spPr/>
        <p:txBody>
          <a:bodyPr/>
          <a:lstStyle/>
          <a:p>
            <a:pPr marL="0" indent="0">
              <a:buNone/>
            </a:pPr>
            <a:br>
              <a:rPr lang="en-US" sz="2000" dirty="0"/>
            </a:br>
            <a:r>
              <a:rPr lang="en-US" sz="2000" dirty="0"/>
              <a:t>The Olist Store Analysis project provides valuable insights into customer behavior and payment statistics. The analysis of these KPIs helps Olist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p>
          <a:p>
            <a:endParaRPr lang="en-US" dirty="0"/>
          </a:p>
        </p:txBody>
      </p:sp>
    </p:spTree>
    <p:extLst>
      <p:ext uri="{BB962C8B-B14F-4D97-AF65-F5344CB8AC3E}">
        <p14:creationId xmlns:p14="http://schemas.microsoft.com/office/powerpoint/2010/main" val="108580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C662-C1E6-4DFD-B70C-C9C04F3CECD2}"/>
              </a:ext>
            </a:extLst>
          </p:cNvPr>
          <p:cNvSpPr>
            <a:spLocks noGrp="1"/>
          </p:cNvSpPr>
          <p:nvPr>
            <p:ph type="title"/>
          </p:nvPr>
        </p:nvSpPr>
        <p:spPr>
          <a:xfrm>
            <a:off x="772998" y="2639737"/>
            <a:ext cx="11050075" cy="2460164"/>
          </a:xfrm>
        </p:spPr>
        <p:txBody>
          <a:bodyPr/>
          <a:lstStyle/>
          <a:p>
            <a:pPr algn="ctr"/>
            <a:r>
              <a:rPr lang="en-US" sz="9600" dirty="0"/>
              <a:t>THANK YOU !</a:t>
            </a:r>
          </a:p>
        </p:txBody>
      </p:sp>
    </p:spTree>
    <p:extLst>
      <p:ext uri="{BB962C8B-B14F-4D97-AF65-F5344CB8AC3E}">
        <p14:creationId xmlns:p14="http://schemas.microsoft.com/office/powerpoint/2010/main" val="330494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C071-CDC9-4F20-8824-1F4CF1DF06D7}"/>
              </a:ext>
            </a:extLst>
          </p:cNvPr>
          <p:cNvSpPr>
            <a:spLocks noGrp="1"/>
          </p:cNvSpPr>
          <p:nvPr>
            <p:ph type="title"/>
          </p:nvPr>
        </p:nvSpPr>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85ECDEB5-CCD3-4F36-A20B-C82EAAC0126B}"/>
              </a:ext>
            </a:extLst>
          </p:cNvPr>
          <p:cNvSpPr>
            <a:spLocks noGrp="1"/>
          </p:cNvSpPr>
          <p:nvPr>
            <p:ph idx="1"/>
          </p:nvPr>
        </p:nvSpPr>
        <p:spPr>
          <a:xfrm>
            <a:off x="328542" y="2273711"/>
            <a:ext cx="10154064" cy="3985687"/>
          </a:xfrm>
        </p:spPr>
        <p:txBody>
          <a:bodyPr>
            <a:normAutofit/>
          </a:bodyPr>
          <a:lstStyle/>
          <a:p>
            <a:r>
              <a:rPr lang="en-US" sz="2400" dirty="0"/>
              <a:t>Introduction:</a:t>
            </a:r>
            <a:br>
              <a:rPr lang="en-US" sz="2400" dirty="0"/>
            </a:br>
            <a:r>
              <a:rPr lang="en-US" sz="2400" dirty="0"/>
              <a:t>The Olist Store Analysis project aims to analyze customer purchasing patterns and payment statistics on an E-commerce platform, Olist. This project covers several key performance indicators (KPIs) such as weekday vs weekend sales, payment statistics, delivery time, and customer behavior. The analysis is based on nine CSV files, which are cleaned and manipulated to extract valuable insights.</a:t>
            </a:r>
          </a:p>
          <a:p>
            <a:endParaRPr lang="en-US" dirty="0"/>
          </a:p>
        </p:txBody>
      </p:sp>
    </p:spTree>
    <p:extLst>
      <p:ext uri="{BB962C8B-B14F-4D97-AF65-F5344CB8AC3E}">
        <p14:creationId xmlns:p14="http://schemas.microsoft.com/office/powerpoint/2010/main" val="422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a:extLst>
              <a:ext uri="{FF2B5EF4-FFF2-40B4-BE49-F238E27FC236}">
                <a16:creationId xmlns:a16="http://schemas.microsoft.com/office/drawing/2014/main" id="{00F7D458-C097-4B3C-A938-35C91294215E}"/>
              </a:ext>
            </a:extLst>
          </p:cNvPr>
          <p:cNvSpPr/>
          <p:nvPr/>
        </p:nvSpPr>
        <p:spPr>
          <a:xfrm>
            <a:off x="4482041" y="2855666"/>
            <a:ext cx="3907804" cy="683443"/>
          </a:xfrm>
          <a:prstGeom prst="flowChartTerminator">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bg2">
                  <a:lumMod val="50000"/>
                </a:schemeClr>
              </a:solidFill>
            </a:endParaRPr>
          </a:p>
          <a:p>
            <a:r>
              <a:rPr lang="en-US" sz="2400" dirty="0">
                <a:solidFill>
                  <a:schemeClr val="bg2">
                    <a:lumMod val="50000"/>
                  </a:schemeClr>
                </a:solidFill>
              </a:rPr>
              <a:t>Data Cleaning</a:t>
            </a:r>
          </a:p>
          <a:p>
            <a:endParaRPr lang="en-US" sz="2400" dirty="0">
              <a:solidFill>
                <a:schemeClr val="accent2">
                  <a:lumMod val="60000"/>
                  <a:lumOff val="40000"/>
                </a:schemeClr>
              </a:solidFill>
            </a:endParaRPr>
          </a:p>
        </p:txBody>
      </p:sp>
      <p:sp>
        <p:nvSpPr>
          <p:cNvPr id="8" name="Flowchart: Terminator 7">
            <a:extLst>
              <a:ext uri="{FF2B5EF4-FFF2-40B4-BE49-F238E27FC236}">
                <a16:creationId xmlns:a16="http://schemas.microsoft.com/office/drawing/2014/main" id="{A753D2C9-C87E-4AF5-AA3C-BE60B4AA91AA}"/>
              </a:ext>
            </a:extLst>
          </p:cNvPr>
          <p:cNvSpPr/>
          <p:nvPr/>
        </p:nvSpPr>
        <p:spPr>
          <a:xfrm>
            <a:off x="4395037" y="2052285"/>
            <a:ext cx="4012677" cy="683443"/>
          </a:xfrm>
          <a:prstGeom prst="flowChartTerminator">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2">
                    <a:lumMod val="50000"/>
                  </a:schemeClr>
                </a:solidFill>
              </a:rPr>
              <a:t>Load &amp; Using Tools</a:t>
            </a:r>
          </a:p>
        </p:txBody>
      </p:sp>
      <p:sp>
        <p:nvSpPr>
          <p:cNvPr id="9" name="Flowchart: Terminator 8">
            <a:extLst>
              <a:ext uri="{FF2B5EF4-FFF2-40B4-BE49-F238E27FC236}">
                <a16:creationId xmlns:a16="http://schemas.microsoft.com/office/drawing/2014/main" id="{8CE229B5-3D4C-45FB-8F83-D77EF43AAFF2}"/>
              </a:ext>
            </a:extLst>
          </p:cNvPr>
          <p:cNvSpPr/>
          <p:nvPr/>
        </p:nvSpPr>
        <p:spPr>
          <a:xfrm>
            <a:off x="4447475" y="3646060"/>
            <a:ext cx="3976937" cy="681087"/>
          </a:xfrm>
          <a:prstGeom prst="flowChartTerminator">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Extract Data</a:t>
            </a:r>
          </a:p>
        </p:txBody>
      </p:sp>
      <p:sp>
        <p:nvSpPr>
          <p:cNvPr id="10" name="Flowchart: Terminator 9">
            <a:extLst>
              <a:ext uri="{FF2B5EF4-FFF2-40B4-BE49-F238E27FC236}">
                <a16:creationId xmlns:a16="http://schemas.microsoft.com/office/drawing/2014/main" id="{76EA9A9C-C2E6-4213-A093-205912767D71}"/>
              </a:ext>
            </a:extLst>
          </p:cNvPr>
          <p:cNvSpPr/>
          <p:nvPr/>
        </p:nvSpPr>
        <p:spPr>
          <a:xfrm>
            <a:off x="4465344" y="5277214"/>
            <a:ext cx="4000115" cy="681087"/>
          </a:xfrm>
          <a:prstGeom prst="flowChartTerminator">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solidFill>
                  <a:schemeClr val="bg1"/>
                </a:solidFill>
              </a:rPr>
              <a:t>Dashboards</a:t>
            </a:r>
          </a:p>
          <a:p>
            <a:pPr algn="ctr"/>
            <a:endParaRPr lang="en-US" sz="2400" dirty="0"/>
          </a:p>
        </p:txBody>
      </p:sp>
      <p:sp>
        <p:nvSpPr>
          <p:cNvPr id="11" name="Flowchart: Terminator 10">
            <a:extLst>
              <a:ext uri="{FF2B5EF4-FFF2-40B4-BE49-F238E27FC236}">
                <a16:creationId xmlns:a16="http://schemas.microsoft.com/office/drawing/2014/main" id="{4BC2E230-7535-4E0B-B3D4-1B8ABBFFA714}"/>
              </a:ext>
            </a:extLst>
          </p:cNvPr>
          <p:cNvSpPr/>
          <p:nvPr/>
        </p:nvSpPr>
        <p:spPr>
          <a:xfrm>
            <a:off x="4465344" y="4461637"/>
            <a:ext cx="3976937" cy="681087"/>
          </a:xfrm>
          <a:prstGeom prst="flowChartTerminator">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KPIs &amp;Visualization</a:t>
            </a:r>
          </a:p>
        </p:txBody>
      </p:sp>
      <p:sp>
        <p:nvSpPr>
          <p:cNvPr id="12" name="Flowchart: Terminator 11">
            <a:extLst>
              <a:ext uri="{FF2B5EF4-FFF2-40B4-BE49-F238E27FC236}">
                <a16:creationId xmlns:a16="http://schemas.microsoft.com/office/drawing/2014/main" id="{ED2BE035-D543-4906-8E0F-684AB50E5A52}"/>
              </a:ext>
            </a:extLst>
          </p:cNvPr>
          <p:cNvSpPr/>
          <p:nvPr/>
        </p:nvSpPr>
        <p:spPr>
          <a:xfrm>
            <a:off x="4037115" y="493960"/>
            <a:ext cx="4728523" cy="996119"/>
          </a:xfrm>
          <a:prstGeom prst="flowChartTerminator">
            <a:avLst/>
          </a:prstGeom>
          <a:solidFill>
            <a:schemeClr val="bg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solidFill>
                  <a:schemeClr val="bg2">
                    <a:lumMod val="50000"/>
                  </a:schemeClr>
                </a:solidFill>
              </a:rPr>
              <a:t>Project Steps </a:t>
            </a:r>
          </a:p>
        </p:txBody>
      </p:sp>
    </p:spTree>
    <p:extLst>
      <p:ext uri="{BB962C8B-B14F-4D97-AF65-F5344CB8AC3E}">
        <p14:creationId xmlns:p14="http://schemas.microsoft.com/office/powerpoint/2010/main" val="40135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0824D-2993-4335-9E67-31588346CB67}"/>
              </a:ext>
            </a:extLst>
          </p:cNvPr>
          <p:cNvSpPr>
            <a:spLocks noGrp="1"/>
          </p:cNvSpPr>
          <p:nvPr>
            <p:ph idx="1"/>
          </p:nvPr>
        </p:nvSpPr>
        <p:spPr>
          <a:xfrm>
            <a:off x="677333" y="1267905"/>
            <a:ext cx="6454987" cy="5590095"/>
          </a:xfrm>
        </p:spPr>
        <p:txBody>
          <a:bodyPr>
            <a:normAutofit/>
          </a:bodyPr>
          <a:lstStyle/>
          <a:p>
            <a:pPr>
              <a:buFont typeface="Wingdings" panose="05000000000000000000" pitchFamily="2" charset="2"/>
              <a:buChar char="Ø"/>
            </a:pPr>
            <a:r>
              <a:rPr lang="en-US" sz="3400" u="sng" dirty="0"/>
              <a:t>KPI 1: </a:t>
            </a:r>
          </a:p>
          <a:p>
            <a:pPr marL="0" indent="0">
              <a:buNone/>
            </a:pPr>
            <a:r>
              <a:rPr lang="en-US" sz="1800" dirty="0"/>
              <a:t>Weekday Vs Weekend (order purchase timestamp) Payment Statistics:</a:t>
            </a:r>
          </a:p>
          <a:p>
            <a:pPr marL="0" indent="0">
              <a:buNone/>
            </a:pPr>
            <a:r>
              <a:rPr lang="en-US" sz="1800" dirty="0"/>
              <a:t>The analysis of payment statistics based on weekday vs. weekend provides an understanding of the buying behavior of customers. This KPI answers questions like, which day of the week has the highest sales. The analysis of this KPI can help Olist to improve their weekend sales and plan promotions accordingly.</a:t>
            </a:r>
          </a:p>
          <a:p>
            <a:pPr marL="0" indent="0">
              <a:buNone/>
            </a:pPr>
            <a:r>
              <a:rPr lang="en-US" sz="1800" dirty="0"/>
              <a:t>Recommendations: </a:t>
            </a:r>
            <a:r>
              <a:rPr lang="en-US" sz="1800" dirty="0" err="1"/>
              <a:t>Clearly,Weekday</a:t>
            </a:r>
            <a:r>
              <a:rPr lang="en-US" sz="1800" dirty="0"/>
              <a:t> % is higher than weekend’s. So valuable feedback would be: Increase sales in weekends by giving promotional </a:t>
            </a:r>
            <a:r>
              <a:rPr lang="en-US" sz="1800" dirty="0" err="1"/>
              <a:t>iffers</a:t>
            </a:r>
            <a:r>
              <a:rPr lang="en-US" sz="1800" dirty="0"/>
              <a:t>, attractive discounts, provide coupons for gifts etc.</a:t>
            </a:r>
          </a:p>
          <a:p>
            <a:endParaRPr lang="en-US" dirty="0"/>
          </a:p>
        </p:txBody>
      </p:sp>
      <p:pic>
        <p:nvPicPr>
          <p:cNvPr id="4" name="Picture 3">
            <a:extLst>
              <a:ext uri="{FF2B5EF4-FFF2-40B4-BE49-F238E27FC236}">
                <a16:creationId xmlns:a16="http://schemas.microsoft.com/office/drawing/2014/main" id="{10740904-5BDB-4DD6-8FA2-0869E440F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449" y="1672046"/>
            <a:ext cx="4293326" cy="2743200"/>
          </a:xfrm>
          <a:prstGeom prst="rect">
            <a:avLst/>
          </a:prstGeom>
        </p:spPr>
      </p:pic>
    </p:spTree>
    <p:extLst>
      <p:ext uri="{BB962C8B-B14F-4D97-AF65-F5344CB8AC3E}">
        <p14:creationId xmlns:p14="http://schemas.microsoft.com/office/powerpoint/2010/main" val="4796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3604-B17E-41AF-9FE7-6BE3B2089C06}"/>
              </a:ext>
            </a:extLst>
          </p:cNvPr>
          <p:cNvSpPr>
            <a:spLocks noGrp="1"/>
          </p:cNvSpPr>
          <p:nvPr>
            <p:ph type="ctrTitle"/>
          </p:nvPr>
        </p:nvSpPr>
        <p:spPr>
          <a:xfrm>
            <a:off x="475686" y="2102392"/>
            <a:ext cx="6569548" cy="3329581"/>
          </a:xfrm>
        </p:spPr>
        <p:txBody>
          <a:bodyPr/>
          <a:lstStyle/>
          <a:p>
            <a:pPr marL="514350" indent="-514350">
              <a:buFont typeface="Wingdings" panose="05000000000000000000" pitchFamily="2" charset="2"/>
              <a:buChar char="Ø"/>
            </a:pPr>
            <a:r>
              <a:rPr lang="en-US" sz="3200" u="sng" dirty="0"/>
              <a:t>KPI 2: </a:t>
            </a:r>
            <a:br>
              <a:rPr lang="en-US" sz="1800" u="sng" dirty="0"/>
            </a:br>
            <a:r>
              <a:rPr lang="en-US" sz="1800" dirty="0"/>
              <a:t>Number of Orders with review score 5 and payment type as credit card</a:t>
            </a:r>
            <a:br>
              <a:rPr lang="en-US" sz="1800" dirty="0"/>
            </a:br>
            <a:br>
              <a:rPr lang="en-US" sz="1800" dirty="0"/>
            </a:br>
            <a:r>
              <a:rPr lang="en-US" sz="1800" dirty="0"/>
              <a:t>This KPI analyses the number of orders with a review score of 5 and payment type as credit card. This helps in understanding customer satisfaction levels and payment preferences. Olist can use this information to identify satisfied customers and encourage them to make repeat purchases.</a:t>
            </a:r>
            <a:r>
              <a:rPr lang="en-US" sz="1800" u="sng" dirty="0"/>
              <a:t> </a:t>
            </a:r>
            <a:br>
              <a:rPr lang="en-US" dirty="0"/>
            </a:br>
            <a:endParaRPr lang="en-US" dirty="0"/>
          </a:p>
        </p:txBody>
      </p:sp>
      <p:pic>
        <p:nvPicPr>
          <p:cNvPr id="7" name="Picture 6">
            <a:extLst>
              <a:ext uri="{FF2B5EF4-FFF2-40B4-BE49-F238E27FC236}">
                <a16:creationId xmlns:a16="http://schemas.microsoft.com/office/drawing/2014/main" id="{82337B18-FBB0-4BBA-8400-F5C9FDE6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751" y="1814291"/>
            <a:ext cx="3025618" cy="3140050"/>
          </a:xfrm>
          <a:prstGeom prst="rect">
            <a:avLst/>
          </a:prstGeom>
        </p:spPr>
      </p:pic>
    </p:spTree>
    <p:extLst>
      <p:ext uri="{BB962C8B-B14F-4D97-AF65-F5344CB8AC3E}">
        <p14:creationId xmlns:p14="http://schemas.microsoft.com/office/powerpoint/2010/main" val="407768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B71743-B0D3-49B9-A58D-AA339DF670B9}"/>
              </a:ext>
            </a:extLst>
          </p:cNvPr>
          <p:cNvSpPr/>
          <p:nvPr/>
        </p:nvSpPr>
        <p:spPr>
          <a:xfrm>
            <a:off x="583475" y="905692"/>
            <a:ext cx="6096000" cy="3354765"/>
          </a:xfrm>
          <a:prstGeom prst="rect">
            <a:avLst/>
          </a:prstGeom>
        </p:spPr>
        <p:txBody>
          <a:bodyPr>
            <a:spAutoFit/>
          </a:bodyPr>
          <a:lstStyle/>
          <a:p>
            <a:endParaRPr lang="en-US" dirty="0"/>
          </a:p>
          <a:p>
            <a:endParaRPr lang="en-US" dirty="0"/>
          </a:p>
          <a:p>
            <a:pPr marL="457200" indent="-457200">
              <a:buFont typeface="Wingdings" panose="05000000000000000000" pitchFamily="2" charset="2"/>
              <a:buChar char="Ø"/>
            </a:pPr>
            <a:r>
              <a:rPr lang="en-US" sz="3200" u="sng" dirty="0"/>
              <a:t>KPI 3:</a:t>
            </a:r>
          </a:p>
          <a:p>
            <a:r>
              <a:rPr lang="en-US" dirty="0"/>
              <a:t>Average number of days taken for order delivered customer date for pet shop</a:t>
            </a:r>
          </a:p>
          <a:p>
            <a:br>
              <a:rPr lang="en-US" dirty="0"/>
            </a:br>
            <a:r>
              <a:rPr lang="en-US" dirty="0"/>
              <a:t>This KPI analyzes the average number of days taken for order delivered customer date for pet shop. It helps Olist in identifying areas where they can improve their delivery time and maintain customer satisfaction.</a:t>
            </a:r>
          </a:p>
        </p:txBody>
      </p:sp>
      <p:pic>
        <p:nvPicPr>
          <p:cNvPr id="4" name="Picture 3">
            <a:extLst>
              <a:ext uri="{FF2B5EF4-FFF2-40B4-BE49-F238E27FC236}">
                <a16:creationId xmlns:a16="http://schemas.microsoft.com/office/drawing/2014/main" id="{F04E525D-55B3-47E1-A946-78861E1DC613}"/>
              </a:ext>
            </a:extLst>
          </p:cNvPr>
          <p:cNvPicPr>
            <a:picLocks noChangeAspect="1"/>
          </p:cNvPicPr>
          <p:nvPr/>
        </p:nvPicPr>
        <p:blipFill>
          <a:blip r:embed="rId2"/>
          <a:stretch>
            <a:fillRect/>
          </a:stretch>
        </p:blipFill>
        <p:spPr>
          <a:xfrm>
            <a:off x="7001691" y="1752463"/>
            <a:ext cx="4458789" cy="2436360"/>
          </a:xfrm>
          <a:prstGeom prst="rect">
            <a:avLst/>
          </a:prstGeom>
        </p:spPr>
      </p:pic>
    </p:spTree>
    <p:extLst>
      <p:ext uri="{BB962C8B-B14F-4D97-AF65-F5344CB8AC3E}">
        <p14:creationId xmlns:p14="http://schemas.microsoft.com/office/powerpoint/2010/main" val="36412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7272F-884B-4D96-91FB-E702F22730A0}"/>
              </a:ext>
            </a:extLst>
          </p:cNvPr>
          <p:cNvSpPr>
            <a:spLocks noGrp="1"/>
          </p:cNvSpPr>
          <p:nvPr>
            <p:ph idx="1"/>
          </p:nvPr>
        </p:nvSpPr>
        <p:spPr>
          <a:xfrm>
            <a:off x="572921" y="1252599"/>
            <a:ext cx="6646485" cy="3946419"/>
          </a:xfrm>
        </p:spPr>
        <p:txBody>
          <a:bodyPr>
            <a:normAutofit/>
          </a:bodyPr>
          <a:lstStyle/>
          <a:p>
            <a:pPr>
              <a:buFont typeface="Wingdings" panose="05000000000000000000" pitchFamily="2" charset="2"/>
              <a:buChar char="Ø"/>
            </a:pPr>
            <a:r>
              <a:rPr lang="en-US" sz="3200" u="sng" dirty="0"/>
              <a:t>KPI 4: </a:t>
            </a:r>
          </a:p>
          <a:p>
            <a:pPr marL="0" indent="0">
              <a:buNone/>
            </a:pPr>
            <a:r>
              <a:rPr lang="en-US" sz="2000" dirty="0"/>
              <a:t>Average price and payment values from customers of sao Paulo city</a:t>
            </a:r>
          </a:p>
          <a:p>
            <a:pPr marL="0" indent="0">
              <a:buNone/>
            </a:pPr>
            <a:br>
              <a:rPr lang="en-US" sz="2000" dirty="0"/>
            </a:br>
            <a:r>
              <a:rPr lang="en-US" sz="2000" dirty="0"/>
              <a:t>The analysis of average price and payment values from customers of Sao Paulo city helps in understanding the spending patterns of customers in this region. It also helps Olist in identifying high-value customers and creating targeted marketing campaigns.</a:t>
            </a:r>
          </a:p>
          <a:p>
            <a:pPr marL="0" indent="0">
              <a:buNone/>
            </a:pPr>
            <a:endParaRPr lang="en-US" dirty="0"/>
          </a:p>
        </p:txBody>
      </p:sp>
      <p:pic>
        <p:nvPicPr>
          <p:cNvPr id="2" name="Picture 1">
            <a:extLst>
              <a:ext uri="{FF2B5EF4-FFF2-40B4-BE49-F238E27FC236}">
                <a16:creationId xmlns:a16="http://schemas.microsoft.com/office/drawing/2014/main" id="{73229DEF-60FB-427C-B3FA-90E413207B83}"/>
              </a:ext>
            </a:extLst>
          </p:cNvPr>
          <p:cNvPicPr>
            <a:picLocks noChangeAspect="1"/>
          </p:cNvPicPr>
          <p:nvPr/>
        </p:nvPicPr>
        <p:blipFill>
          <a:blip r:embed="rId2"/>
          <a:stretch>
            <a:fillRect/>
          </a:stretch>
        </p:blipFill>
        <p:spPr>
          <a:xfrm>
            <a:off x="7585753" y="1957744"/>
            <a:ext cx="4267200" cy="2571296"/>
          </a:xfrm>
          <a:prstGeom prst="rect">
            <a:avLst/>
          </a:prstGeom>
        </p:spPr>
      </p:pic>
    </p:spTree>
    <p:extLst>
      <p:ext uri="{BB962C8B-B14F-4D97-AF65-F5344CB8AC3E}">
        <p14:creationId xmlns:p14="http://schemas.microsoft.com/office/powerpoint/2010/main" val="113723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D8AAF-F23C-403E-BB89-A91C095B342F}"/>
              </a:ext>
            </a:extLst>
          </p:cNvPr>
          <p:cNvSpPr/>
          <p:nvPr/>
        </p:nvSpPr>
        <p:spPr>
          <a:xfrm>
            <a:off x="400594" y="1668104"/>
            <a:ext cx="6096000" cy="5016758"/>
          </a:xfrm>
          <a:prstGeom prst="rect">
            <a:avLst/>
          </a:prstGeom>
        </p:spPr>
        <p:txBody>
          <a:bodyPr>
            <a:spAutoFit/>
          </a:bodyPr>
          <a:lstStyle/>
          <a:p>
            <a:pPr marL="457200" indent="-457200">
              <a:buFont typeface="Wingdings" panose="05000000000000000000" pitchFamily="2" charset="2"/>
              <a:buChar char="Ø"/>
            </a:pPr>
            <a:r>
              <a:rPr lang="en-US" sz="3200" u="sng" dirty="0"/>
              <a:t>KPI 5:</a:t>
            </a:r>
          </a:p>
          <a:p>
            <a:r>
              <a:rPr lang="en-US" dirty="0"/>
              <a:t>Relationship between shipping days (order delivered customer date — order purchase timestamp) Vs review scores</a:t>
            </a:r>
          </a:p>
          <a:p>
            <a:br>
              <a:rPr lang="en-US" dirty="0"/>
            </a:br>
            <a:r>
              <a:rPr lang="en-US" dirty="0"/>
              <a:t>This KPI analyzes the relationship between shipping days and review scores. It helps in understanding the impact of delivery time on customer satisfaction levels. Olist can use this information to optimize their logistics and improve their delivery time.</a:t>
            </a:r>
          </a:p>
          <a:p>
            <a:endParaRPr lang="en-US" dirty="0"/>
          </a:p>
          <a:p>
            <a:endParaRPr lang="en-US" dirty="0"/>
          </a:p>
          <a:p>
            <a:r>
              <a:rPr lang="en-US" dirty="0"/>
              <a:t>Recommendations: As we can conclude that ship days are interconnected to the review scores given, so, we can provide insights regarding reducing the shipping days by finding out alternate logistic methods for delivery to improve scores.</a:t>
            </a:r>
          </a:p>
        </p:txBody>
      </p:sp>
      <p:pic>
        <p:nvPicPr>
          <p:cNvPr id="4" name="Picture 3">
            <a:extLst>
              <a:ext uri="{FF2B5EF4-FFF2-40B4-BE49-F238E27FC236}">
                <a16:creationId xmlns:a16="http://schemas.microsoft.com/office/drawing/2014/main" id="{32690BB4-F931-4955-B069-AF77BA320816}"/>
              </a:ext>
            </a:extLst>
          </p:cNvPr>
          <p:cNvPicPr>
            <a:picLocks noChangeAspect="1"/>
          </p:cNvPicPr>
          <p:nvPr/>
        </p:nvPicPr>
        <p:blipFill>
          <a:blip r:embed="rId2"/>
          <a:stretch>
            <a:fillRect/>
          </a:stretch>
        </p:blipFill>
        <p:spPr>
          <a:xfrm>
            <a:off x="6880023" y="2183633"/>
            <a:ext cx="4807131" cy="2800767"/>
          </a:xfrm>
          <a:prstGeom prst="rect">
            <a:avLst/>
          </a:prstGeom>
        </p:spPr>
      </p:pic>
    </p:spTree>
    <p:extLst>
      <p:ext uri="{BB962C8B-B14F-4D97-AF65-F5344CB8AC3E}">
        <p14:creationId xmlns:p14="http://schemas.microsoft.com/office/powerpoint/2010/main" val="45109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C6F271-DA46-4683-9657-C96F698485BD}"/>
              </a:ext>
            </a:extLst>
          </p:cNvPr>
          <p:cNvSpPr/>
          <p:nvPr/>
        </p:nvSpPr>
        <p:spPr>
          <a:xfrm>
            <a:off x="637880" y="2005828"/>
            <a:ext cx="10916239" cy="3693319"/>
          </a:xfrm>
          <a:prstGeom prst="rect">
            <a:avLst/>
          </a:prstGeom>
        </p:spPr>
        <p:txBody>
          <a:bodyPr wrap="square">
            <a:spAutoFit/>
          </a:bodyPr>
          <a:lstStyle/>
          <a:p>
            <a:pPr marL="285750" indent="-285750">
              <a:buFont typeface="Wingdings" panose="05000000000000000000" pitchFamily="2" charset="2"/>
              <a:buChar char="Ø"/>
            </a:pPr>
            <a:r>
              <a:rPr lang="en-US" dirty="0"/>
              <a:t>As weekdays sales is more compared to weekend so we suggest to Sell the weekend lifestyle around your product by creating content that is relevant to your target audience to increase the weekend sales.</a:t>
            </a:r>
          </a:p>
          <a:p>
            <a:endParaRPr lang="en-US" dirty="0"/>
          </a:p>
          <a:p>
            <a:pPr marL="285750" indent="-285750">
              <a:buFont typeface="Wingdings" panose="05000000000000000000" pitchFamily="2" charset="2"/>
              <a:buChar char="Ø"/>
            </a:pPr>
            <a:r>
              <a:rPr lang="en-US" dirty="0"/>
              <a:t>As average review score is 4 and review score depend on shipping day (the difference between order date and delivered date) so try to reduce shipping days to improve review score.</a:t>
            </a:r>
          </a:p>
          <a:p>
            <a:endParaRPr lang="en-US" dirty="0"/>
          </a:p>
          <a:p>
            <a:pPr marL="285750" indent="-285750">
              <a:buFont typeface="Wingdings" panose="05000000000000000000" pitchFamily="2" charset="2"/>
              <a:buChar char="Ø"/>
            </a:pPr>
            <a:r>
              <a:rPr lang="en-US" dirty="0"/>
              <a:t>As there is less sales in September, October and December so to improve that we suggest to start seasonal promotions like having exclusive discounts, limited-time offer, festival sales etc.</a:t>
            </a:r>
          </a:p>
          <a:p>
            <a:endParaRPr lang="en-US" dirty="0"/>
          </a:p>
          <a:p>
            <a:pPr marL="285750" indent="-285750">
              <a:buFont typeface="Wingdings" panose="05000000000000000000" pitchFamily="2" charset="2"/>
              <a:buChar char="Ø"/>
            </a:pPr>
            <a:r>
              <a:rPr lang="en-US" dirty="0"/>
              <a:t>As there are only 4 types of payments we suggest to give more option to do payments which will help customers and also give some discount on debit card or voucher.</a:t>
            </a:r>
          </a:p>
        </p:txBody>
      </p:sp>
      <p:sp>
        <p:nvSpPr>
          <p:cNvPr id="3" name="Rectangle 2">
            <a:extLst>
              <a:ext uri="{FF2B5EF4-FFF2-40B4-BE49-F238E27FC236}">
                <a16:creationId xmlns:a16="http://schemas.microsoft.com/office/drawing/2014/main" id="{F877E0D2-180E-40C4-92A8-ABB19A1A62A0}"/>
              </a:ext>
            </a:extLst>
          </p:cNvPr>
          <p:cNvSpPr/>
          <p:nvPr/>
        </p:nvSpPr>
        <p:spPr>
          <a:xfrm>
            <a:off x="672445" y="516394"/>
            <a:ext cx="6096000" cy="769441"/>
          </a:xfrm>
          <a:prstGeom prst="rect">
            <a:avLst/>
          </a:prstGeom>
        </p:spPr>
        <p:txBody>
          <a:bodyPr>
            <a:spAutoFit/>
          </a:bodyPr>
          <a:lstStyle/>
          <a:p>
            <a:r>
              <a:rPr lang="en-US" sz="4400" dirty="0"/>
              <a:t>Suggestions</a:t>
            </a:r>
            <a:endParaRPr lang="en-US" dirty="0"/>
          </a:p>
        </p:txBody>
      </p:sp>
    </p:spTree>
    <p:extLst>
      <p:ext uri="{BB962C8B-B14F-4D97-AF65-F5344CB8AC3E}">
        <p14:creationId xmlns:p14="http://schemas.microsoft.com/office/powerpoint/2010/main" val="2552371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569</TotalTime>
  <Words>740</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SemiBold SemiConden</vt:lpstr>
      <vt:lpstr>Century Gothic</vt:lpstr>
      <vt:lpstr>Wingdings</vt:lpstr>
      <vt:lpstr>Wingdings 3</vt:lpstr>
      <vt:lpstr>Ion</vt:lpstr>
      <vt:lpstr>PowerPoint Presentation</vt:lpstr>
      <vt:lpstr>Introduction</vt:lpstr>
      <vt:lpstr>PowerPoint Presentation</vt:lpstr>
      <vt:lpstr>PowerPoint Presentation</vt:lpstr>
      <vt:lpstr>KPI 2:  Number of Orders with review score 5 and payment type as credit card  This KPI analyses the number of orders with a review score of 5 and payment type as credit card. This helps in understanding customer satisfaction levels and payment preferences. Olist can use this information to identify satisfied customers and encourage them to make repeat purchases.  </vt:lpstr>
      <vt:lpstr>PowerPoint Presentation</vt:lpstr>
      <vt:lpstr>PowerPoint Presentation</vt:lpstr>
      <vt:lpstr>PowerPoint Presentation</vt:lpstr>
      <vt:lpstr>PowerPoint Presentation</vt:lpstr>
      <vt:lpstr>DASHBOARDS ON THE BASIS OF KPI USING TOOLS</vt:lpstr>
      <vt:lpstr>Excel Dashboard</vt:lpstr>
      <vt:lpstr>POWER BI DASHBOARD</vt:lpstr>
      <vt:lpstr>TABLEAU DASHBOARD</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Dhanashree shinde</dc:creator>
  <cp:lastModifiedBy>chetan pujar</cp:lastModifiedBy>
  <cp:revision>61</cp:revision>
  <dcterms:created xsi:type="dcterms:W3CDTF">2023-07-15T15:56:44Z</dcterms:created>
  <dcterms:modified xsi:type="dcterms:W3CDTF">2023-07-28T08:23:46Z</dcterms:modified>
</cp:coreProperties>
</file>