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71D8D45-69A0-47A3-80A8-511263ABFE4A}">
          <p14:sldIdLst>
            <p14:sldId id="256"/>
            <p14:sldId id="257"/>
          </p14:sldIdLst>
        </p14:section>
        <p14:section name="Untitled Section" id="{2E1C7828-5577-4E76-B182-85CC80B9385D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67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15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8008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89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92169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331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59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64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784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018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8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20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766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5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83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72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47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Customer Churn Analysis in Telecom Industry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Predicting and Understanding Customer Attrition</a:t>
            </a:r>
          </a:p>
          <a:p>
            <a:r>
              <a:rPr dirty="0"/>
              <a:t>Presented by: </a:t>
            </a:r>
            <a:r>
              <a:rPr lang="en-US" dirty="0"/>
              <a:t>Chetan Yadav</a:t>
            </a:r>
            <a:endParaRPr dirty="0"/>
          </a:p>
          <a:p>
            <a:r>
              <a:rPr dirty="0"/>
              <a:t>Date: </a:t>
            </a:r>
            <a:r>
              <a:rPr lang="en-US" dirty="0"/>
              <a:t>17/05/25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Monthly contracts lead to higher churn.</a:t>
            </a:r>
          </a:p>
          <a:p>
            <a:r>
              <a:t>Short tenure and high charges are risk factors.</a:t>
            </a:r>
          </a:p>
          <a:p>
            <a:r>
              <a:t>Upselling long-term contracts and offering security features can reduce churn.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Churn prediction helps guide retention strategies.</a:t>
            </a:r>
          </a:p>
          <a:p>
            <a:r>
              <a:rPr lang="en-US" dirty="0"/>
              <a:t>Random Forest</a:t>
            </a:r>
            <a:r>
              <a:rPr dirty="0"/>
              <a:t> is the best-performing model.</a:t>
            </a:r>
          </a:p>
          <a:p>
            <a:r>
              <a:rPr dirty="0"/>
              <a:t>Predictive analytics can improve decision-making.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Business Problem: High churn rate in telecom services.</a:t>
            </a:r>
          </a:p>
          <a:p>
            <a:r>
              <a:t>Goal: Predict churn and identify key drivers.</a:t>
            </a:r>
          </a:p>
          <a:p>
            <a:r>
              <a:t>Tools: Python, Pandas, Scikit-learn, Matplotlib, Seaborn.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65471"/>
            <a:ext cx="5850195" cy="688258"/>
          </a:xfrm>
        </p:spPr>
        <p:txBody>
          <a:bodyPr/>
          <a:lstStyle/>
          <a:p>
            <a:r>
              <a:rPr dirty="0"/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884903"/>
            <a:ext cx="2851356" cy="5363497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Source: Telco Customer Churn dataset</a:t>
            </a:r>
          </a:p>
          <a:p>
            <a:r>
              <a:rPr lang="en-IN" dirty="0"/>
              <a:t>Rows: ~7,000 customers</a:t>
            </a:r>
          </a:p>
          <a:p>
            <a:r>
              <a:rPr lang="en-IN" dirty="0"/>
              <a:t>Key Columns:                       </a:t>
            </a:r>
          </a:p>
          <a:p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 </a:t>
            </a:r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</a:rPr>
              <a:t>G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ender</a:t>
            </a:r>
            <a:r>
              <a:rPr lang="en-IN" dirty="0"/>
              <a:t> </a:t>
            </a:r>
          </a:p>
          <a:p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 Senior Citizen</a:t>
            </a:r>
            <a:r>
              <a:rPr lang="en-IN" dirty="0"/>
              <a:t> </a:t>
            </a:r>
          </a:p>
          <a:p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 Partner</a:t>
            </a:r>
            <a:r>
              <a:rPr lang="en-IN" dirty="0"/>
              <a:t> </a:t>
            </a:r>
          </a:p>
          <a:p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 Dependents</a:t>
            </a:r>
          </a:p>
          <a:p>
            <a:r>
              <a:rPr lang="en-IN" dirty="0">
                <a:solidFill>
                  <a:srgbClr val="000000"/>
                </a:solidFill>
                <a:latin typeface="Calibri" panose="020F0502020204030204" pitchFamily="34" charset="0"/>
              </a:rPr>
              <a:t>- T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enure</a:t>
            </a:r>
            <a:r>
              <a:rPr lang="en-IN" dirty="0"/>
              <a:t> </a:t>
            </a:r>
          </a:p>
          <a:p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 Phone Service</a:t>
            </a:r>
            <a:r>
              <a:rPr lang="en-IN" dirty="0"/>
              <a:t> </a:t>
            </a:r>
          </a:p>
          <a:p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 Multiple Lines</a:t>
            </a:r>
            <a:r>
              <a:rPr lang="en-IN" dirty="0"/>
              <a:t>  </a:t>
            </a:r>
          </a:p>
          <a:p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 Online Security</a:t>
            </a:r>
            <a:r>
              <a:rPr lang="en-IN" dirty="0"/>
              <a:t> </a:t>
            </a:r>
          </a:p>
          <a:p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 Online Backup</a:t>
            </a:r>
            <a:r>
              <a:rPr lang="en-IN" dirty="0"/>
              <a:t> </a:t>
            </a:r>
          </a:p>
          <a:p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 Device Protection</a:t>
            </a:r>
            <a:r>
              <a:rPr lang="en-IN" dirty="0"/>
              <a:t> </a:t>
            </a:r>
          </a:p>
          <a:p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 Tech Support</a:t>
            </a:r>
            <a:r>
              <a:rPr lang="en-IN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1A7A2F-AF64-3F84-A6E4-B863D93AF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9284" y="884903"/>
            <a:ext cx="2321188" cy="31903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Handled missing values (e.g., cleaned Total</a:t>
            </a:r>
            <a:r>
              <a:rPr lang="en-US" dirty="0"/>
              <a:t> </a:t>
            </a:r>
            <a:r>
              <a:rPr dirty="0"/>
              <a:t>Charges).</a:t>
            </a:r>
          </a:p>
          <a:p>
            <a:r>
              <a:rPr dirty="0"/>
              <a:t>Encoded categorical variables (Label</a:t>
            </a:r>
            <a:r>
              <a:rPr lang="en-US" dirty="0"/>
              <a:t> </a:t>
            </a:r>
            <a:r>
              <a:rPr lang="en-US" dirty="0" err="1"/>
              <a:t>e</a:t>
            </a:r>
            <a:r>
              <a:rPr dirty="0" err="1"/>
              <a:t>ncod</a:t>
            </a:r>
            <a:r>
              <a:rPr lang="en-IN" dirty="0"/>
              <a:t>er</a:t>
            </a:r>
            <a:r>
              <a:rPr dirty="0"/>
              <a:t>).</a:t>
            </a:r>
          </a:p>
          <a:p>
            <a:r>
              <a:rPr lang="en-US" dirty="0"/>
              <a:t>Customer ID removed as it is not required for modelling.</a:t>
            </a:r>
          </a:p>
          <a:p>
            <a:r>
              <a:rPr lang="en-US" dirty="0"/>
              <a:t>No missing values in the dataset.</a:t>
            </a:r>
          </a:p>
          <a:p>
            <a:r>
              <a:rPr lang="en-US" dirty="0"/>
              <a:t>Missing values in the Total Charges column were replaced with 0.</a:t>
            </a:r>
          </a:p>
          <a:p>
            <a:r>
              <a:rPr lang="en-US" dirty="0"/>
              <a:t>Class imbalance identified in the target.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Visuals:</a:t>
            </a:r>
          </a:p>
          <a:p>
            <a:r>
              <a:t>- Churn distribution pie chart</a:t>
            </a:r>
          </a:p>
          <a:p>
            <a:r>
              <a:t>- Churn vs. contract type (bar plot)</a:t>
            </a:r>
          </a:p>
          <a:p>
            <a:r>
              <a:t>- Churn vs. tenure and charges (histograms)</a:t>
            </a:r>
          </a:p>
          <a:p>
            <a:r>
              <a:t>Insights:</a:t>
            </a:r>
          </a:p>
          <a:p>
            <a:r>
              <a:t>- Month-to-month customers churn more.</a:t>
            </a:r>
          </a:p>
          <a:p>
            <a:r>
              <a:t>- Short tenure indicates higher churn risk.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Correlation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Heatmap showing feature correlations.</a:t>
            </a:r>
          </a:p>
          <a:p>
            <a:r>
              <a:t>Insight: Monthly Charges and Tenure are significant.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377" y="1582994"/>
            <a:ext cx="6204156" cy="4011562"/>
          </a:xfrm>
        </p:spPr>
        <p:txBody>
          <a:bodyPr/>
          <a:lstStyle/>
          <a:p>
            <a:r>
              <a:rPr dirty="0"/>
              <a:t>Models Used:</a:t>
            </a:r>
          </a:p>
          <a:p>
            <a:r>
              <a:rPr dirty="0"/>
              <a:t>- Decision Tree</a:t>
            </a:r>
          </a:p>
          <a:p>
            <a:r>
              <a:rPr dirty="0"/>
              <a:t>- Random Forest</a:t>
            </a:r>
          </a:p>
          <a:p>
            <a:r>
              <a:rPr dirty="0"/>
              <a:t>- XG</a:t>
            </a:r>
            <a:r>
              <a:rPr lang="en-US" dirty="0"/>
              <a:t> </a:t>
            </a:r>
            <a:r>
              <a:rPr dirty="0"/>
              <a:t>Boost</a:t>
            </a:r>
          </a:p>
          <a:p>
            <a:r>
              <a:rPr dirty="0"/>
              <a:t>Evaluation Metrics: Accuracy, Precision, Recall, ROC-AUC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Model Performance Comparison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7BD803F-1145-CFCE-4403-9FE69A2BAA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599" y="1941040"/>
            <a:ext cx="6012265" cy="196977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Training Decision Tree with default parameters Decision Tree cross-validation accuracy: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0.78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</a:t>
            </a:r>
            <a:endParaRPr lang="en-US" altLang="en-US" sz="1600" dirty="0">
              <a:solidFill>
                <a:schemeClr val="tx1"/>
              </a:solidFill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chemeClr val="tx1"/>
              </a:solidFill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Training Random Forest with default parameters Random Forest cross-validation accuracy: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0.84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chemeClr val="tx1"/>
              </a:solidFill>
              <a:latin typeface="menl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Training XG Boost with default parameters XG Boost cross-validation accuracy: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 0.83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Importance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Top features influencing churn:</a:t>
            </a:r>
          </a:p>
          <a:p>
            <a:r>
              <a:rPr dirty="0"/>
              <a:t>- Contract type</a:t>
            </a:r>
          </a:p>
          <a:p>
            <a:r>
              <a:rPr dirty="0"/>
              <a:t>- Tenure</a:t>
            </a:r>
          </a:p>
          <a:p>
            <a:r>
              <a:rPr dirty="0"/>
              <a:t>- Monthly charges</a:t>
            </a:r>
          </a:p>
          <a:p>
            <a:r>
              <a:rPr dirty="0"/>
              <a:t>- Online security</a:t>
            </a:r>
          </a:p>
          <a:p>
            <a:r>
              <a:rPr dirty="0"/>
              <a:t>Visual: Feature importance bar chart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</TotalTime>
  <Words>359</Words>
  <Application>Microsoft Office PowerPoint</Application>
  <PresentationFormat>On-screen Show (4:3)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menlo</vt:lpstr>
      <vt:lpstr>Trebuchet MS</vt:lpstr>
      <vt:lpstr>Wingdings 3</vt:lpstr>
      <vt:lpstr>Facet</vt:lpstr>
      <vt:lpstr>Customer Churn Analysis in Telecom Industry</vt:lpstr>
      <vt:lpstr>Project Overview</vt:lpstr>
      <vt:lpstr>Dataset Description</vt:lpstr>
      <vt:lpstr>Data Preprocessing</vt:lpstr>
      <vt:lpstr>Exploratory Data Analysis (EDA)</vt:lpstr>
      <vt:lpstr>Correlation Matrix</vt:lpstr>
      <vt:lpstr>Model Building</vt:lpstr>
      <vt:lpstr>Model Performance Comparison</vt:lpstr>
      <vt:lpstr>Feature Importance</vt:lpstr>
      <vt:lpstr>Business Insights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Chetan Yadav</cp:lastModifiedBy>
  <cp:revision>4</cp:revision>
  <dcterms:created xsi:type="dcterms:W3CDTF">2013-01-27T09:14:16Z</dcterms:created>
  <dcterms:modified xsi:type="dcterms:W3CDTF">2025-05-17T05:24:23Z</dcterms:modified>
  <cp:category/>
</cp:coreProperties>
</file>