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drawingml.chart+xml" PartName="/ppt/charts/chart1.xml"/>
  <Override ContentType="application/vnd.openxmlformats-officedocument.drawingml.chart+xml" PartName="/ppt/charts/chart2.xml"/>
  <Override ContentType="application/vnd.openxmlformats-officedocument.drawingml.chart+xml" PartName="/ppt/charts/chart3.xml"/>
  <Override ContentType="application/vnd.openxmlformats-officedocument.drawingml.chart+xml" PartName="/ppt/charts/chart4.xml"/>
  <Override ContentType="application/vnd.openxmlformats-officedocument.drawingml.chart+xml" PartName="/ppt/charts/chart5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ms-office.chartcolorstyle+xml" PartName="/ppt/charts/colors4.xml"/>
  <Override ContentType="application/vnd.ms-office.chartcolorstyle+xml" PartName="/ppt/charts/colors5.xml"/>
  <Override ContentType="application/vnd.ms-office.chartstyle+xml" PartName="/ppt/charts/style1.xml"/>
  <Override ContentType="application/vnd.ms-office.chartstyle+xml" PartName="/ppt/charts/style2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4" Target="presProps.xml" Type="http://schemas.openxmlformats.org/officeDocument/2006/relationships/presProps"/>
<Relationship Id="rId5" Target="viewProps.xml" Type="http://schemas.openxmlformats.org/officeDocument/2006/relationships/viewProps"/>
<Relationship Id="rId6" Target="theme/theme1.xml" Type="http://schemas.openxmlformats.org/officeDocument/2006/relationships/theme"/>
<Relationship Id="rId7" Target="tableStyles.xml" Type="http://schemas.openxmlformats.org/officeDocument/2006/relationships/tableStyles"/>
<Relationship Id="rId8" Target="slides/slide1.xml" Type="http://schemas.openxmlformats.org/officeDocument/2006/relationships/slide"/>
</Relationships>

</file>

<file path=ppt/charts/_rels/chart1.xml.rels><?xml version="1.0" encoding="UTF-8" standalone="no"?>
<Relationships xmlns="http://schemas.openxmlformats.org/package/2006/relationships">
<Relationship Id="rId1" Target="style1.xml" Type="http://schemas.microsoft.com/office/2011/relationships/chartStyle"/>
<Relationship Id="rId2" Target="colors1.xml" Type="http://schemas.microsoft.com/office/2011/relationships/chartColorStyle"/>
<Relationship Id="rId3" Target="../embeddings/Microsoft_Excel_Worksheet1.xlsx" Type="http://schemas.openxmlformats.org/officeDocument/2006/relationships/package"/>
</Relationships>

</file>

<file path=ppt/charts/_rels/chart2.xml.rels><?xml version="1.0" encoding="UTF-8" standalone="no"?>
<Relationships xmlns="http://schemas.openxmlformats.org/package/2006/relationships">
<Relationship Id="rId1" Target="style2.xml" Type="http://schemas.microsoft.com/office/2011/relationships/chartStyle"/>
<Relationship Id="rId2" Target="colors2.xml" Type="http://schemas.microsoft.com/office/2011/relationships/chartColorStyle"/>
<Relationship Id="rId3" Target="../embeddings/Microsoft_Excel_Worksheet2.xlsx" Type="http://schemas.openxmlformats.org/officeDocument/2006/relationships/package"/>
</Relationships>

</file>

<file path=ppt/charts/_rels/chart3.xml.rels><?xml version="1.0" encoding="UTF-8" standalone="no"?>
<Relationships xmlns="http://schemas.openxmlformats.org/package/2006/relationships">
<Relationship Id="rId1" Target="style3.xml" Type="http://schemas.microsoft.com/office/2011/relationships/chartStyle"/>
<Relationship Id="rId2" Target="colors3.xml" Type="http://schemas.microsoft.com/office/2011/relationships/chartColorStyle"/>
<Relationship Id="rId3" Target="../embeddings/Microsoft_Excel_Worksheet3.xlsx" Type="http://schemas.openxmlformats.org/officeDocument/2006/relationships/package"/>
</Relationships>

</file>

<file path=ppt/charts/_rels/chart4.xml.rels><?xml version="1.0" encoding="UTF-8" standalone="no"?>
<Relationships xmlns="http://schemas.openxmlformats.org/package/2006/relationships">
<Relationship Id="rId1" Target="style4.xml" Type="http://schemas.microsoft.com/office/2011/relationships/chartStyle"/>
<Relationship Id="rId2" Target="colors4.xml" Type="http://schemas.microsoft.com/office/2011/relationships/chartColorStyle"/>
<Relationship Id="rId3" Target="../embeddings/Microsoft_Excel_Worksheet4.xlsx" Type="http://schemas.openxmlformats.org/officeDocument/2006/relationships/package"/>
</Relationships>

</file>

<file path=ppt/charts/_rels/chart5.xml.rels><?xml version="1.0" encoding="UTF-8" standalone="no"?>
<Relationships xmlns="http://schemas.openxmlformats.org/package/2006/relationships">
<Relationship Id="rId1" Target="style5.xml" Type="http://schemas.microsoft.com/office/2011/relationships/chartStyle"/>
<Relationship Id="rId2" Target="colors5.xml" Type="http://schemas.microsoft.com/office/2011/relationships/chartColorStyle"/>
<Relationship Id="rId3" Target="../embeddings/Microsoft_Excel_Worksheet5.xlsx" Type="http://schemas.openxmlformats.org/officeDocument/2006/relationships/package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26537893700784"/>
          <c:y val="0.18198368713190902"/>
          <c:w val="0.5453442421259842"/>
          <c:h val="0.818016312868090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Sheet1!$A$2:$A$17</c:f>
              <c:strCache>
                <c:ptCount val="16"/>
                <c:pt idx="0">
                  <c:v>PH</c:v>
                </c:pt>
                <c:pt idx="1">
                  <c:v>CN</c:v>
                </c:pt>
                <c:pt idx="2">
                  <c:v>JP</c:v>
                </c:pt>
                <c:pt idx="3">
                  <c:v>GB</c:v>
                </c:pt>
                <c:pt idx="4">
                  <c:v>RU</c:v>
                </c:pt>
                <c:pt idx="5">
                  <c:v>TW</c:v>
                </c:pt>
                <c:pt idx="6">
                  <c:v>US</c:v>
                </c:pt>
                <c:pt idx="7">
                  <c:v>VN</c:v>
                </c:pt>
                <c:pt idx="8">
                  <c:v>BR</c:v>
                </c:pt>
                <c:pt idx="9">
                  <c:v>ES</c:v>
                </c:pt>
                <c:pt idx="10">
                  <c:v>GU</c:v>
                </c:pt>
                <c:pt idx="11">
                  <c:v>HK</c:v>
                </c:pt>
                <c:pt idx="12">
                  <c:v>KR</c:v>
                </c:pt>
                <c:pt idx="13">
                  <c:v>MO</c:v>
                </c:pt>
                <c:pt idx="14">
                  <c:v>SG</c:v>
                </c:pt>
                <c:pt idx="15">
                  <c:v>TH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40</c:v>
                </c:pt>
                <c:pt idx="1">
                  <c:v>18</c:v>
                </c:pt>
                <c:pt idx="2">
                  <c:v>10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399524278215226E-2"/>
          <c:y val="0.18198368713190902"/>
          <c:w val="0.92320095144356951"/>
          <c:h val="0.818016312868090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dPt>
            <c:idx val="1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cat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6</c:v>
                </c:pt>
                <c:pt idx="7">
                  <c:v>1</c:v>
                </c:pt>
                <c:pt idx="8">
                  <c:v>6</c:v>
                </c:pt>
                <c:pt idx="9">
                  <c:v>8</c:v>
                </c:pt>
                <c:pt idx="10">
                  <c:v>6</c:v>
                </c:pt>
                <c:pt idx="11">
                  <c:v>114</c:v>
                </c:pt>
                <c:pt idx="12">
                  <c:v>1337</c:v>
                </c:pt>
                <c:pt idx="13">
                  <c:v>3345</c:v>
                </c:pt>
                <c:pt idx="14">
                  <c:v>3195</c:v>
                </c:pt>
                <c:pt idx="15">
                  <c:v>3174</c:v>
                </c:pt>
                <c:pt idx="16">
                  <c:v>3057</c:v>
                </c:pt>
                <c:pt idx="17">
                  <c:v>2327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568240"/>
        <c:axId val="160568632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OtherAxis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Sheet1!$A$2:$A$19</c:f>
              <c:numCache>
                <c:formatCode>m/d/yyyy</c:formatCode>
                <c:ptCount val="18"/>
                <c:pt idx="0">
                  <c:v>41033.38013888889</c:v>
                </c:pt>
                <c:pt idx="1">
                  <c:v>41110.118217592593</c:v>
                </c:pt>
                <c:pt idx="2">
                  <c:v>41186.856296296297</c:v>
                </c:pt>
                <c:pt idx="3">
                  <c:v>41263.552708333336</c:v>
                </c:pt>
                <c:pt idx="4">
                  <c:v>41340.29078703704</c:v>
                </c:pt>
                <c:pt idx="5">
                  <c:v>41417.070543981485</c:v>
                </c:pt>
                <c:pt idx="6">
                  <c:v>41493.808622685188</c:v>
                </c:pt>
                <c:pt idx="7">
                  <c:v>41570.546701388892</c:v>
                </c:pt>
                <c:pt idx="8">
                  <c:v>41647.243113425924</c:v>
                </c:pt>
                <c:pt idx="9">
                  <c:v>41723.981192129628</c:v>
                </c:pt>
                <c:pt idx="10">
                  <c:v>41800.760937500003</c:v>
                </c:pt>
                <c:pt idx="11">
                  <c:v>41877.499016203707</c:v>
                </c:pt>
                <c:pt idx="12">
                  <c:v>41954.195428240739</c:v>
                </c:pt>
                <c:pt idx="13">
                  <c:v>42030.933506944442</c:v>
                </c:pt>
                <c:pt idx="14">
                  <c:v>42107.713252314818</c:v>
                </c:pt>
                <c:pt idx="15">
                  <c:v>42184.451331018521</c:v>
                </c:pt>
                <c:pt idx="16">
                  <c:v>42261.189421296294</c:v>
                </c:pt>
                <c:pt idx="17">
                  <c:v>42337.885833333334</c:v>
                </c:pt>
              </c:numCache>
            </c:num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2442</c:v>
                </c:pt>
                <c:pt idx="2">
                  <c:v>6677</c:v>
                </c:pt>
                <c:pt idx="3">
                  <c:v>2000</c:v>
                </c:pt>
                <c:pt idx="4">
                  <c:v>400</c:v>
                </c:pt>
                <c:pt idx="5">
                  <c:v>6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  <c:pt idx="12">
                  <c:v>5</c:v>
                </c:pt>
                <c:pt idx="13">
                  <c:v>3</c:v>
                </c:pt>
                <c:pt idx="14">
                  <c:v>7</c:v>
                </c:pt>
                <c:pt idx="15">
                  <c:v>8</c:v>
                </c:pt>
                <c:pt idx="16">
                  <c:v>5</c:v>
                </c:pt>
                <c:pt idx="17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791304"/>
        <c:axId val="160569024"/>
      </c:lineChart>
      <c:dateAx>
        <c:axId val="1605682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568632"/>
        <c:crosses val="autoZero"/>
        <c:auto val="0"/>
        <c:lblOffset val="100"/>
        <c:baseTimeUnit val="days"/>
      </c:dateAx>
      <c:valAx>
        <c:axId val="160568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568240"/>
        <c:crosses val="autoZero"/>
        <c:crossBetween val="between"/>
      </c:valAx>
      <c:valAx>
        <c:axId val="16056902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91304"/>
        <c:crosses val="max"/>
        <c:crossBetween val="between"/>
      </c:valAx>
      <c:dateAx>
        <c:axId val="16279130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60569024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a="http://schemas.openxmlformats.org/drawingml/2006/main" xmlns:c="http://schemas.openxmlformats.org/drawingml/2006/chart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399524278215226E-2"/>
          <c:y val="0.18198368713190902"/>
          <c:w val="0.92320095144356951"/>
          <c:h val="0.818016312868090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 Line</c:v>
                </c:pt>
              </c:strCache>
            </c:strRef>
          </c:tx>
          <c:spPr>
            <a:ln cap="rnd" w="28575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4"/>
                <c:pt idx="0">
                  <c:v>42706.61761574074</c:v>
                </c:pt>
                <c:pt idx="1">
                  <c:v>42726.347337962965</c:v>
                </c:pt>
                <c:pt idx="2">
                  <c:v>42746.07707175926</c:v>
                </c:pt>
                <c:pt idx="3">
                  <c:v>42765.806805555556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4"/>
                <c:pt idx="0">
                  <c:v>87.0</c:v>
                </c:pt>
                <c:pt idx="1">
                  <c:v>87.0</c:v>
                </c:pt>
                <c:pt idx="2">
                  <c:v>124.0</c:v>
                </c:pt>
                <c:pt idx="3">
                  <c:v>49.0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568240"/>
        <c:axId val="160568632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Green Line</c:v>
                </c:pt>
              </c:strCache>
            </c:strRef>
          </c:tx>
          <c:spPr>
            <a:ln cap="rnd" w="28575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4"/>
                <c:pt idx="0">
                  <c:v>42706.61761574074</c:v>
                </c:pt>
                <c:pt idx="1">
                  <c:v>42726.347337962965</c:v>
                </c:pt>
                <c:pt idx="2">
                  <c:v>42746.07707175926</c:v>
                </c:pt>
                <c:pt idx="3">
                  <c:v>42765.806805555556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4"/>
                <c:pt idx="0">
                  <c:v>12.0</c:v>
                </c:pt>
                <c:pt idx="1">
                  <c:v>53.0</c:v>
                </c:pt>
                <c:pt idx="2">
                  <c:v>63.0</c:v>
                </c:pt>
                <c:pt idx="3">
                  <c:v>72.0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791304"/>
        <c:axId val="160569024"/>
      </c:lineChart>
      <c:dateAx>
        <c:axId val="1605682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algn="ctr" cap="flat" cmpd="sng" w="9525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anchor="ctr" anchorCtr="1" rot="-60000000" spcFirstLastPara="1" vert="horz" vertOverflow="ellipsis" wrap="square"/>
          <a:lstStyle/>
          <a:p>
            <a:pPr>
              <a:defRPr b="0" baseline="0" i="0" kern="1200" strike="noStrike" sz="1197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568632"/>
        <c:crosses val="autoZero"/>
        <c:auto val="0"/>
        <c:lblOffset val="100"/>
        <c:baseTimeUnit val="days"/>
      </c:dateAx>
      <c:valAx>
        <c:axId val="160568632"/>
        <c:scaling>
          <c:orientation val="minMax"/>
        </c:scaling>
        <c:delete val="0"/>
        <c:axPos val="l"/>
        <c:majorGridlines>
          <c:spPr>
            <a:ln algn="ctr" cap="flat" cmpd="sng" w="9525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anchor="ctr" anchorCtr="1" rot="-60000000" spcFirstLastPara="1" vert="horz" vertOverflow="ellipsis" wrap="square"/>
          <a:lstStyle/>
          <a:p>
            <a:pPr>
              <a:defRPr b="0" baseline="0" i="0" kern="1200" strike="noStrike" sz="1197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568240"/>
        <c:crosses val="autoZero"/>
        <c:crossBetween val="between"/>
      </c:valAx>
      <c:valAx>
        <c:axId val="16056902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anchor="ctr" anchorCtr="1" rot="-60000000" spcFirstLastPara="1" vert="horz" vertOverflow="ellipsis" wrap="square"/>
          <a:lstStyle/>
          <a:p>
            <a:pPr>
              <a:defRPr b="0" baseline="0" i="0" kern="1200" strike="noStrike" sz="1197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91304"/>
        <c:crosses val="max"/>
        <c:crossBetween val="between"/>
      </c:valAx>
      <c:dateAx>
        <c:axId val="16279130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60569024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anchor="ctr" anchorCtr="1" rot="0" spcFirstLastPara="1" vert="horz" vertOverflow="ellipsis" wrap="square"/>
        <a:lstStyle/>
        <a:p>
          <a:pPr rtl="0">
            <a:defRPr b="0" baseline="0" i="0" kern="1200" strike="noStrike" sz="1197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a="http://schemas.openxmlformats.org/drawingml/2006/main" xmlns:c="http://schemas.openxmlformats.org/drawingml/2006/chart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399524278215226E-2"/>
          <c:y val="0.18198368713190902"/>
          <c:w val="0.92320095144356951"/>
          <c:h val="0.818016312868090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 Line</c:v>
                </c:pt>
              </c:strCache>
            </c:strRef>
          </c:tx>
          <c:spPr>
            <a:ln cap="rnd" w="28575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4"/>
                <c:pt idx="0">
                  <c:v>42706.61761574074</c:v>
                </c:pt>
                <c:pt idx="1">
                  <c:v>42726.347337962965</c:v>
                </c:pt>
                <c:pt idx="2">
                  <c:v>42746.07707175926</c:v>
                </c:pt>
                <c:pt idx="3">
                  <c:v>42765.806805555556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4"/>
                <c:pt idx="0">
                  <c:v>87.0</c:v>
                </c:pt>
                <c:pt idx="1">
                  <c:v>87.0</c:v>
                </c:pt>
                <c:pt idx="2">
                  <c:v>124.0</c:v>
                </c:pt>
                <c:pt idx="3">
                  <c:v>49.0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568240"/>
        <c:axId val="160568632"/>
      </c:lineChart>
      <c:dateAx>
        <c:axId val="1605682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algn="ctr" cap="flat" cmpd="sng" w="9525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anchor="ctr" anchorCtr="1" rot="-60000000" spcFirstLastPara="1" vert="horz" vertOverflow="ellipsis" wrap="square"/>
          <a:lstStyle/>
          <a:p>
            <a:pPr>
              <a:defRPr b="0" baseline="0" i="0" kern="1200" strike="noStrike" sz="1197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568632"/>
        <c:crosses val="autoZero"/>
        <c:auto val="0"/>
        <c:lblOffset val="100"/>
        <c:baseTimeUnit val="days"/>
      </c:dateAx>
      <c:valAx>
        <c:axId val="160568632"/>
        <c:scaling>
          <c:orientation val="minMax"/>
        </c:scaling>
        <c:delete val="0"/>
        <c:axPos val="l"/>
        <c:majorGridlines>
          <c:spPr>
            <a:ln algn="ctr" cap="flat" cmpd="sng" w="9525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anchor="ctr" anchorCtr="1" rot="-60000000" spcFirstLastPara="1" vert="horz" vertOverflow="ellipsis" wrap="square"/>
          <a:lstStyle/>
          <a:p>
            <a:pPr>
              <a:defRPr b="0" baseline="0" i="0" kern="1200" strike="noStrike" sz="1197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56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anchor="ctr" anchorCtr="1" rot="0" spcFirstLastPara="1" vert="horz" vertOverflow="ellipsis" wrap="square"/>
        <a:lstStyle/>
        <a:p>
          <a:pPr rtl="0">
            <a:defRPr b="0" baseline="0" i="0" kern="1200" strike="noStrike" sz="1197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a="http://schemas.openxmlformats.org/drawingml/2006/main" xmlns:c="http://schemas.openxmlformats.org/drawingml/2006/chart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anchor="ctr" anchorCtr="1" rot="0" spcFirstLastPara="1" vert="horz" vertOverflow="ellipsis" wrap="square"/>
        <a:lstStyle/>
        <a:p>
          <a:pPr>
            <a:defRPr b="0" baseline="0" i="0" kern="1200" spc="0" strike="noStrike" sz="1862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26537893700784"/>
          <c:y val="0.18198368713190902"/>
          <c:w val="0.5453442421259842"/>
          <c:h val="0.81801631286809096"/>
        </c:manualLayout>
      </c:layout>
      <c:doughnutChart>
        <c:varyColors val="1"/>
        <c:ser>
          <c:idx val="0"/>
          <c:order val="0"/>
          <c:tx>
            <c:strRef>
              <c:f>Sheet0!$B$1</c:f>
              <c:strCache>
                <c:ptCount val="1"/>
                <c:pt idx="0">
                  <c:v>RGB Colours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Sheet0!$A$2:$A$4</c:f>
              <c:strCache>
                <c:ptCount val="3"/>
                <c:pt idx="0">
                  <c:v>Red</c:v>
                </c:pt>
                <c:pt idx="1">
                  <c:v>Green</c:v>
                </c:pt>
                <c:pt idx="2">
                  <c:v>Blue</c:v>
                </c:pt>
              </c:strCache>
            </c:strRef>
          </c:cat>
          <c:val>
            <c:numRef>
              <c:f>Sheet0!$B$2:$B$4</c:f>
              <c:numCache>
                <c:formatCode>General</c:formatCode>
                <c:ptCount val="3"/>
                <c:pt idx="0">
                  <c:v>1.0</c:v>
                </c:pt>
                <c:pt idx="1">
                  <c:v>169.0</c:v>
                </c:pt>
                <c:pt idx="2">
                  <c:v>130.0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anchor="ctr" anchorCtr="1" rot="0" spcFirstLastPara="1" vert="horz" vertOverflow="ellipsis" wrap="square"/>
        <a:lstStyle/>
        <a:p>
          <a:pPr>
            <a:defRPr b="0" baseline="0" i="0" kern="1200" strike="noStrike" sz="1197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9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5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13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3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0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6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5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88133"/>
      </p:ext>
    </p:extLst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D084-2C06-41D0-A826-B3CA4EDA1986}" type="datetimeFigureOut">
              <a:rPr lang="en-GB" smtClean="0"/>
              <a:t>16/02/2017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E0BE-D2CD-4B6B-9A02-4A708E2FF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1843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../charts/chart1.xml" Type="http://schemas.openxmlformats.org/officeDocument/2006/relationships/chart"/>
<Relationship Id="rId6" Target="../media/image1.png" Type="http://schemas.openxmlformats.org/officeDocument/2006/relationships/image"/>
<Relationship Id="rId7" Target="slide1.xml" Type="http://schemas.openxmlformats.org/officeDocument/2006/relationships/slide"/>
<Relationship Id="relId1" Target="../charts/chart3.xml" Type="http://schemas.openxmlformats.org/officeDocument/2006/relationships/chart"/>
<Relationship Id="relId2" Target="../charts/chart4.xml" Type="http://schemas.openxmlformats.org/officeDocument/2006/relationships/chart"/>
<Relationship Id="relId3" Target="../charts/chart5.xml" Type="http://schemas.openxmlformats.org/officeDocument/2006/relationships/chart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chart1"/>
          <p:cNvGraphicFramePr/>
          <p:nvPr>
            <p:extLst>
              <p:ext uri="{D42A27DB-BD31-4B8C-83A1-F6EECF244321}">
                <p14:modId xmlns:p14="http://schemas.microsoft.com/office/powerpoint/2010/main" val="2247893617"/>
              </p:ext>
            </p:extLst>
          </p:nvPr>
        </p:nvGraphicFramePr>
        <p:xfrm>
          <a:off x="160020" y="423034"/>
          <a:ext cx="2910840" cy="2967865"/>
        </p:xfrm>
        <a:graphic>
          <a:graphicData uri="http://schemas.openxmlformats.org/drawingml/2006/chart">
            <c:chart xmlns:c="http://schemas.openxmlformats.org/drawingml/2006/chart" r:id="relId1"/>
          </a:graphicData>
        </a:graphic>
      </p:graphicFrame>
      <p:graphicFrame>
        <p:nvGraphicFramePr>
          <p:cNvPr id="2" name="chart2"/>
          <p:cNvGraphicFramePr/>
          <p:nvPr>
            <p:extLst>
              <p:ext uri="{D42A27DB-BD31-4B8C-83A1-F6EECF244321}">
                <p14:modId xmlns:p14="http://schemas.microsoft.com/office/powerpoint/2010/main" val="2247893617"/>
              </p:ext>
            </p:extLst>
          </p:nvPr>
        </p:nvGraphicFramePr>
        <p:xfrm>
          <a:off x="3147060" y="423034"/>
          <a:ext cx="2910840" cy="2967865"/>
        </p:xfrm>
        <a:graphic>
          <a:graphicData uri="http://schemas.openxmlformats.org/drawingml/2006/chart">
            <c:chart xmlns:c="http://schemas.openxmlformats.org/drawingml/2006/chart" r:id="relId2"/>
          </a:graphicData>
        </a:graphic>
      </p:graphicFrame>
      <p:graphicFrame>
        <p:nvGraphicFramePr>
          <p:cNvPr id="3" name="chart3"/>
          <p:cNvGraphicFramePr/>
          <p:nvPr>
            <p:extLst>
              <p:ext uri="{D42A27DB-BD31-4B8C-83A1-F6EECF244321}">
                <p14:modId xmlns:p14="http://schemas.microsoft.com/office/powerpoint/2010/main" val="866141002"/>
              </p:ext>
            </p:extLst>
          </p:nvPr>
        </p:nvGraphicFramePr>
        <p:xfrm>
          <a:off x="6134100" y="423034"/>
          <a:ext cx="2910840" cy="2967865"/>
        </p:xfrm>
        <a:graphic>
          <a:graphicData uri="http://schemas.openxmlformats.org/drawingml/2006/chart">
            <c:chart xmlns:c="http://schemas.openxmlformats.org/drawingml/2006/chart" r:id="relId3"/>
          </a:graphicData>
        </a:graphic>
      </p:graphicFrame>
      <p:sp>
        <p:nvSpPr>
          <p:cNvPr name="TextBox 3" id="4"/>
          <p:cNvSpPr txBox="true"/>
          <p:nvPr/>
        </p:nvSpPr>
        <p:spPr>
          <a:xfrm>
            <a:off x="9121140" y="423034"/>
            <a:ext cx="2910840" cy="2967866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800" b="false" i="false">
                <a:solidFill>
                  <a:srgbClr val="FF0000"/>
                </a:solidFill>
              </a:rPr>
              <a:t>Plain
</a:t>
            </a:r>
            <a:r>
              <a:rPr lang="en-US" sz="1000" b="true" i="false">
                <a:solidFill>
                  <a:srgbClr val="00FF00"/>
                </a:solidFill>
              </a:rPr>
              <a:t>Bold
</a:t>
            </a:r>
            <a:r>
              <a:rPr lang="en-US" sz="1200" b="false" i="true">
                <a:solidFill>
                  <a:srgbClr val="0000FF"/>
                </a:solidFill>
              </a:rPr>
              <a:t>Italic
</a:t>
            </a:r>
            <a:r>
              <a:rPr lang="en-US" sz="1400" b="true" i="true">
                <a:solidFill>
                  <a:srgbClr val="FFFF00"/>
                </a:solidFill>
              </a:rPr>
              <a:t>BoldItalic
</a:t>
            </a:r>
          </a:p>
        </p:txBody>
      </p:sp>
      <p:pic>
        <p:nvPicPr>
          <p:cNvPr name="Picture 4" id="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" y="3714874"/>
            <a:ext cx="2910840" cy="1137047"/>
          </a:xfrm>
          <a:prstGeom prst="rect">
            <a:avLst/>
          </a:prstGeom>
        </p:spPr>
      </p:pic>
      <p:sp>
        <p:nvSpPr>
          <p:cNvPr name="AutoShape 5" id="6">
            <a:hlinkClick tooltip="Test marker" r:id="rId7" action="ppaction://hlinksldjump"/>
          </p:cNvPr>
          <p:cNvSpPr/>
          <p:nvPr/>
        </p:nvSpPr>
        <p:spPr>
          <a:xfrm rot="8100000">
            <a:off x="1294011" y="4070722"/>
            <a:ext cx="203200" cy="203200"/>
          </a:xfrm>
          <a:prstGeom prst="teardrop">
            <a:avLst/>
          </a:prstGeom>
          <a:solidFill>
            <a:srgbClr val="37A8DA">
              <a:alpha val="82352"/>
            </a:srgbClr>
          </a:solidFill>
          <a:ln w="12700">
            <a:solidFill>
              <a:srgbClr val="267598"/>
            </a:solidFill>
          </a:ln>
        </p:spPr>
        <p:txBody>
          <a:bodyPr anchor="b" rtlCol="false" anchorCtr="true" wrap="none"/>
          <a:lstStyle/>
          <a:p>
            <a:pPr algn="l"/>
            <a:r>
              <a:t/>
            </a:r>
            <a:endParaRPr lang="en-US" sz="1100"/>
          </a:p>
        </p:txBody>
      </p:sp>
      <p:grpSp>
        <p:nvGrpSpPr>
          <p:cNvPr name="Group 6" id="7"/>
          <p:cNvGrpSpPr/>
          <p:nvPr/>
        </p:nvGrpSpPr>
        <p:grpSpPr>
          <a:xfrm>
            <a:off x="1706374" y="4162083"/>
            <a:ext cx="254000" cy="254000"/>
            <a:chOff x="1706374" y="4162083"/>
            <a:chExt cx="254000" cy="254000"/>
          </a:xfrm>
        </p:grpSpPr>
        <p:sp>
          <p:nvSpPr>
            <p:cNvPr name="AutoShape 7" id="8"/>
            <p:cNvSpPr/>
            <p:nvPr/>
          </p:nvSpPr>
          <p:spPr>
            <a:xfrm>
              <a:off x="1706374" y="4162083"/>
              <a:ext cx="254000" cy="254000"/>
            </a:xfrm>
            <a:prstGeom prst="ellipse">
              <a:avLst/>
            </a:prstGeom>
            <a:solidFill>
              <a:srgbClr val="B5E28C">
                <a:alpha val="60392"/>
              </a:srgbClr>
            </a:solidFill>
          </p:spPr>
        </p:sp>
        <p:sp>
          <p:nvSpPr>
            <p:cNvPr name="AutoShape 8" id="9"/>
            <p:cNvSpPr/>
            <p:nvPr/>
          </p:nvSpPr>
          <p:spPr>
            <a:xfrm>
              <a:off x="1744474" y="4200183"/>
              <a:ext cx="177800" cy="177800"/>
            </a:xfrm>
            <a:prstGeom prst="ellipse">
              <a:avLst/>
            </a:prstGeom>
            <a:solidFill>
              <a:srgbClr val="B5E28C"/>
            </a:solidFill>
            <a:ln w="1270">
              <a:solidFill>
                <a:srgbClr val="A2CB7E"/>
              </a:solidFill>
            </a:ln>
          </p:spPr>
          <p:txBody>
            <a:bodyPr anchor="ctr" rtlCol="false" anchorCtr="true" wrap="none"/>
            <a:lstStyle/>
            <a:p>
              <a:pPr algn="ctr"/>
              <a:r>
                <a:rPr lang="en-US" sz="600">
                  <a:solidFill>
                    <a:srgbClr val="676A6C"/>
                  </a:solidFill>
                </a:rPr>
                <a:t>5</a:t>
              </a:r>
            </a:p>
          </p:txBody>
        </p:sp>
      </p:grpSp>
      <p:graphicFrame>
        <p:nvGraphicFramePr>
          <p:cNvPr name="Table 7" id="8"/>
          <p:cNvGraphicFramePr>
            <a:graphicFrameLocks noGrp="true"/>
          </p:cNvGraphicFramePr>
          <p:nvPr/>
        </p:nvGraphicFramePr>
        <p:xfrm>
          <a:off x="3147060" y="3714874"/>
          <a:ext cx="2910840" cy="1016000"/>
        </p:xfrm>
        <a:graphic>
          <a:graphicData uri="http://schemas.openxmlformats.org/drawingml/2006/table">
            <a:tbl>
              <a:tblPr/>
              <a:tblGrid>
                <a:gridCol w="2021840"/>
                <a:gridCol w="889000"/>
              </a:tblGrid>
              <a:tr h="254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Animal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Count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Cat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1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Dog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1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Mouse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/>
                      <a:r>
                        <a:rPr lang="en-US"/>
                        <a:t>1</a:t>
                      </a:r>
                      <a:endParaRPr lang="en-US" sz="1100"/>
                    </a:p>
                  </a:txBody>
                  <a:tcPr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8" id="9"/>
          <p:cNvSpPr/>
          <p:nvPr/>
        </p:nvSpPr>
        <p:spPr>
          <a:xfrm>
            <a:off x="8552938" y="5025220"/>
            <a:ext cx="492002" cy="1657520"/>
          </a:xfrm>
          <a:custGeom>
            <a:avLst/>
            <a:gdLst/>
            <a:ahLst/>
            <a:cxnLst/>
            <a:rect r="r" b="b" t="t" l="l"/>
            <a:pathLst>
              <a:path h="1657520" w="492002">
                <a:moveTo>
                  <a:pt x="16005" y="1657520"/>
                </a:moveTo>
                <a:lnTo>
                  <a:pt x="492002" y="1657520"/>
                </a:lnTo>
                <a:lnTo>
                  <a:pt x="492002" y="0"/>
                </a:lnTo>
                <a:lnTo>
                  <a:pt x="39172" y="22049"/>
                </a:lnTo>
                <a:lnTo>
                  <a:pt x="0" y="784040"/>
                </a:lnTo>
                <a:close/>
              </a:path>
            </a:pathLst>
          </a:custGeom>
          <a:gradFill>
            <a:gsLst>
              <a:gs pos="0">
                <a:srgbClr val="457199">
                  <a:alpha val="100000"/>
                </a:srgbClr>
              </a:gs>
              <a:gs pos="100000">
                <a:srgbClr val="29445C">
                  <a:alpha val="10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is that</a:t>
            </a:r>
          </a:p>
        </p:txBody>
      </p:sp>
      <p:sp>
        <p:nvSpPr>
          <p:cNvPr name="Freeform 9" id="10"/>
          <p:cNvSpPr/>
          <p:nvPr/>
        </p:nvSpPr>
        <p:spPr>
          <a:xfrm>
            <a:off x="7766561" y="5809260"/>
            <a:ext cx="802382" cy="873480"/>
          </a:xfrm>
          <a:custGeom>
            <a:avLst/>
            <a:gdLst/>
            <a:ahLst/>
            <a:cxnLst/>
            <a:rect r="r" b="b" t="t" l="l"/>
            <a:pathLst>
              <a:path h="873480" w="802382">
                <a:moveTo>
                  <a:pt x="0" y="35007"/>
                </a:moveTo>
                <a:lnTo>
                  <a:pt x="7579" y="873480"/>
                </a:lnTo>
                <a:lnTo>
                  <a:pt x="802382" y="873480"/>
                </a:lnTo>
                <a:lnTo>
                  <a:pt x="786377" y="0"/>
                </a:lnTo>
                <a:close/>
              </a:path>
            </a:pathLst>
          </a:custGeom>
          <a:gradFill>
            <a:gsLst>
              <a:gs pos="0">
                <a:srgbClr val="486EA1">
                  <a:alpha val="100000"/>
                </a:srgbClr>
              </a:gs>
              <a:gs pos="100000">
                <a:srgbClr val="2B4260">
                  <a:alpha val="10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have to</a:t>
            </a:r>
          </a:p>
        </p:txBody>
      </p:sp>
      <p:sp>
        <p:nvSpPr>
          <p:cNvPr name="Freeform 10" id="11"/>
          <p:cNvSpPr/>
          <p:nvPr/>
        </p:nvSpPr>
        <p:spPr>
          <a:xfrm>
            <a:off x="7760819" y="4976751"/>
            <a:ext cx="831291" cy="867515"/>
          </a:xfrm>
          <a:custGeom>
            <a:avLst/>
            <a:gdLst/>
            <a:ahLst/>
            <a:cxnLst/>
            <a:rect r="r" b="b" t="t" l="l"/>
            <a:pathLst>
              <a:path h="867515" w="831291">
                <a:moveTo>
                  <a:pt x="0" y="856125"/>
                </a:moveTo>
                <a:lnTo>
                  <a:pt x="5742" y="867516"/>
                </a:lnTo>
                <a:lnTo>
                  <a:pt x="792119" y="832509"/>
                </a:lnTo>
                <a:lnTo>
                  <a:pt x="831291" y="70518"/>
                </a:lnTo>
                <a:lnTo>
                  <a:pt x="815830" y="37833"/>
                </a:lnTo>
                <a:lnTo>
                  <a:pt x="399870" y="0"/>
                </a:lnTo>
                <a:lnTo>
                  <a:pt x="33010" y="81059"/>
                </a:lnTo>
                <a:close/>
              </a:path>
            </a:pathLst>
          </a:custGeom>
          <a:gradFill>
            <a:gsLst>
              <a:gs pos="0">
                <a:srgbClr val="4C6AA8">
                  <a:alpha val="100000"/>
                </a:srgbClr>
              </a:gs>
              <a:gs pos="100000">
                <a:srgbClr val="2D4065">
                  <a:alpha val="10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this is</a:t>
            </a:r>
          </a:p>
        </p:txBody>
      </p:sp>
      <p:sp>
        <p:nvSpPr>
          <p:cNvPr name="Freeform 11" id="12"/>
          <p:cNvSpPr/>
          <p:nvPr/>
        </p:nvSpPr>
        <p:spPr>
          <a:xfrm>
            <a:off x="8565169" y="3714874"/>
            <a:ext cx="479771" cy="1332395"/>
          </a:xfrm>
          <a:custGeom>
            <a:avLst/>
            <a:gdLst/>
            <a:ahLst/>
            <a:cxnLst/>
            <a:rect r="r" b="b" t="t" l="l"/>
            <a:pathLst>
              <a:path h="1332395" w="479771">
                <a:moveTo>
                  <a:pt x="11480" y="1299710"/>
                </a:moveTo>
                <a:lnTo>
                  <a:pt x="26941" y="1332395"/>
                </a:lnTo>
                <a:lnTo>
                  <a:pt x="479771" y="1310346"/>
                </a:lnTo>
                <a:lnTo>
                  <a:pt x="479771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F66B0">
                  <a:alpha val="100000"/>
                </a:srgbClr>
              </a:gs>
              <a:gs pos="100000">
                <a:srgbClr val="303D6A">
                  <a:alpha val="10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we have</a:t>
            </a:r>
          </a:p>
        </p:txBody>
      </p:sp>
      <p:sp>
        <p:nvSpPr>
          <p:cNvPr name="Freeform 12" id="13"/>
          <p:cNvSpPr/>
          <p:nvPr/>
        </p:nvSpPr>
        <p:spPr>
          <a:xfrm>
            <a:off x="8160504" y="3714874"/>
            <a:ext cx="416144" cy="1299710"/>
          </a:xfrm>
          <a:custGeom>
            <a:avLst/>
            <a:gdLst/>
            <a:ahLst/>
            <a:cxnLst/>
            <a:rect r="r" b="b" t="t" l="l"/>
            <a:pathLst>
              <a:path h="1299710" w="416144">
                <a:moveTo>
                  <a:pt x="0" y="0"/>
                </a:moveTo>
                <a:lnTo>
                  <a:pt x="185" y="1261877"/>
                </a:lnTo>
                <a:lnTo>
                  <a:pt x="416145" y="1299710"/>
                </a:lnTo>
                <a:lnTo>
                  <a:pt x="404665" y="0"/>
                </a:lnTo>
                <a:close/>
              </a:path>
            </a:pathLst>
          </a:custGeom>
          <a:gradFill>
            <a:gsLst>
              <a:gs pos="0">
                <a:srgbClr val="5360B8">
                  <a:alpha val="100000"/>
                </a:srgbClr>
              </a:gs>
              <a:gs pos="100000">
                <a:srgbClr val="323A6E">
                  <a:alpha val="10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it is</a:t>
            </a:r>
          </a:p>
        </p:txBody>
      </p:sp>
      <p:sp>
        <p:nvSpPr>
          <p:cNvPr name="Freeform 13" id="14"/>
          <p:cNvSpPr/>
          <p:nvPr/>
        </p:nvSpPr>
        <p:spPr>
          <a:xfrm>
            <a:off x="7745443" y="3714874"/>
            <a:ext cx="415246" cy="1342936"/>
          </a:xfrm>
          <a:custGeom>
            <a:avLst/>
            <a:gdLst/>
            <a:ahLst/>
            <a:cxnLst/>
            <a:rect r="r" b="b" t="t" l="l"/>
            <a:pathLst>
              <a:path h="1342936" w="415246">
                <a:moveTo>
                  <a:pt x="23451" y="1293761"/>
                </a:moveTo>
                <a:lnTo>
                  <a:pt x="48386" y="1342936"/>
                </a:lnTo>
                <a:lnTo>
                  <a:pt x="415246" y="1261877"/>
                </a:lnTo>
                <a:lnTo>
                  <a:pt x="415061" y="0"/>
                </a:lnTo>
                <a:lnTo>
                  <a:pt x="48002" y="0"/>
                </a:lnTo>
                <a:lnTo>
                  <a:pt x="0" y="583225"/>
                </a:lnTo>
                <a:close/>
              </a:path>
            </a:pathLst>
          </a:custGeom>
          <a:gradFill>
            <a:gsLst>
              <a:gs pos="0">
                <a:srgbClr val="56BFBF">
                  <a:alpha val="100000"/>
                </a:srgbClr>
              </a:gs>
              <a:gs pos="100000">
                <a:srgbClr val="347373">
                  <a:alpha val="10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and so</a:t>
            </a:r>
          </a:p>
        </p:txBody>
      </p:sp>
      <p:sp>
        <p:nvSpPr>
          <p:cNvPr name="Freeform 14" id="15"/>
          <p:cNvSpPr/>
          <p:nvPr/>
        </p:nvSpPr>
        <p:spPr>
          <a:xfrm>
            <a:off x="7185872" y="5811798"/>
            <a:ext cx="588268" cy="870942"/>
          </a:xfrm>
          <a:custGeom>
            <a:avLst/>
            <a:gdLst/>
            <a:ahLst/>
            <a:cxnLst/>
            <a:rect r="r" b="b" t="t" l="l"/>
            <a:pathLst>
              <a:path h="870942" w="588268">
                <a:moveTo>
                  <a:pt x="0" y="870942"/>
                </a:moveTo>
                <a:lnTo>
                  <a:pt x="588268" y="870942"/>
                </a:lnTo>
                <a:lnTo>
                  <a:pt x="580689" y="32469"/>
                </a:lnTo>
                <a:lnTo>
                  <a:pt x="574947" y="210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ABCC7">
                  <a:alpha val="100000"/>
                </a:srgbClr>
              </a:gs>
              <a:gs pos="100000">
                <a:srgbClr val="367177">
                  <a:alpha val="10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to do</a:t>
            </a:r>
          </a:p>
        </p:txBody>
      </p:sp>
      <p:sp>
        <p:nvSpPr>
          <p:cNvPr name="Freeform 15" id="16"/>
          <p:cNvSpPr/>
          <p:nvPr/>
        </p:nvSpPr>
        <p:spPr>
          <a:xfrm>
            <a:off x="7185872" y="5008635"/>
            <a:ext cx="607957" cy="824241"/>
          </a:xfrm>
          <a:custGeom>
            <a:avLst/>
            <a:gdLst/>
            <a:ahLst/>
            <a:cxnLst/>
            <a:rect r="r" b="b" t="t" l="l"/>
            <a:pathLst>
              <a:path h="824241" w="607957">
                <a:moveTo>
                  <a:pt x="0" y="803163"/>
                </a:moveTo>
                <a:lnTo>
                  <a:pt x="574947" y="824241"/>
                </a:lnTo>
                <a:lnTo>
                  <a:pt x="607957" y="49175"/>
                </a:lnTo>
                <a:lnTo>
                  <a:pt x="583022" y="0"/>
                </a:lnTo>
                <a:lnTo>
                  <a:pt x="0" y="28993"/>
                </a:lnTo>
                <a:close/>
              </a:path>
            </a:pathLst>
          </a:custGeom>
          <a:gradFill>
            <a:gsLst>
              <a:gs pos="0">
                <a:srgbClr val="5DB9CF">
                  <a:alpha val="100000"/>
                </a:srgbClr>
              </a:gs>
              <a:gs pos="100000">
                <a:srgbClr val="386F7C">
                  <a:alpha val="10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talk about</a:t>
            </a:r>
          </a:p>
        </p:txBody>
      </p:sp>
      <p:sp>
        <p:nvSpPr>
          <p:cNvPr name="Freeform 16" id="17"/>
          <p:cNvSpPr/>
          <p:nvPr/>
        </p:nvSpPr>
        <p:spPr>
          <a:xfrm>
            <a:off x="7185872" y="4298099"/>
            <a:ext cx="583022" cy="739529"/>
          </a:xfrm>
          <a:custGeom>
            <a:avLst/>
            <a:gdLst/>
            <a:ahLst/>
            <a:cxnLst/>
            <a:rect r="r" b="b" t="t" l="l"/>
            <a:pathLst>
              <a:path h="739529" w="583022">
                <a:moveTo>
                  <a:pt x="0" y="43522"/>
                </a:moveTo>
                <a:lnTo>
                  <a:pt x="0" y="739529"/>
                </a:lnTo>
                <a:lnTo>
                  <a:pt x="583022" y="710536"/>
                </a:lnTo>
                <a:lnTo>
                  <a:pt x="559571" y="0"/>
                </a:lnTo>
                <a:close/>
              </a:path>
            </a:pathLst>
          </a:custGeom>
          <a:gradFill>
            <a:gsLst>
              <a:gs pos="0">
                <a:srgbClr val="60B4D6">
                  <a:alpha val="100000"/>
                </a:srgbClr>
              </a:gs>
              <a:gs pos="100000">
                <a:srgbClr val="3A6C81">
                  <a:alpha val="10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if you</a:t>
            </a:r>
          </a:p>
        </p:txBody>
      </p:sp>
      <p:sp>
        <p:nvSpPr>
          <p:cNvPr name="Freeform 17" id="18"/>
          <p:cNvSpPr/>
          <p:nvPr/>
        </p:nvSpPr>
        <p:spPr>
          <a:xfrm>
            <a:off x="7185872" y="3714874"/>
            <a:ext cx="607573" cy="626747"/>
          </a:xfrm>
          <a:custGeom>
            <a:avLst/>
            <a:gdLst/>
            <a:ahLst/>
            <a:cxnLst/>
            <a:rect r="r" b="b" t="t" l="l"/>
            <a:pathLst>
              <a:path h="626747" w="607573">
                <a:moveTo>
                  <a:pt x="0" y="0"/>
                </a:moveTo>
                <a:lnTo>
                  <a:pt x="0" y="626747"/>
                </a:lnTo>
                <a:lnTo>
                  <a:pt x="559571" y="583225"/>
                </a:lnTo>
                <a:lnTo>
                  <a:pt x="607573" y="0"/>
                </a:lnTo>
                <a:close/>
              </a:path>
            </a:pathLst>
          </a:custGeom>
          <a:gradFill>
            <a:gsLst>
              <a:gs pos="0">
                <a:srgbClr val="64AFDE">
                  <a:alpha val="100000"/>
                </a:srgbClr>
              </a:gs>
              <a:gs pos="100000">
                <a:srgbClr val="3C6985">
                  <a:alpha val="10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United States</a:t>
            </a:r>
          </a:p>
        </p:txBody>
      </p:sp>
      <p:sp>
        <p:nvSpPr>
          <p:cNvPr name="Freeform 18" id="19"/>
          <p:cNvSpPr/>
          <p:nvPr/>
        </p:nvSpPr>
        <p:spPr>
          <a:xfrm>
            <a:off x="6630445" y="5434720"/>
            <a:ext cx="555427" cy="1248020"/>
          </a:xfrm>
          <a:custGeom>
            <a:avLst/>
            <a:gdLst/>
            <a:ahLst/>
            <a:cxnLst/>
            <a:rect r="r" b="b" t="t" l="l"/>
            <a:pathLst>
              <a:path h="1248020" w="555427">
                <a:moveTo>
                  <a:pt x="31466" y="1248020"/>
                </a:moveTo>
                <a:lnTo>
                  <a:pt x="555427" y="1248020"/>
                </a:lnTo>
                <a:lnTo>
                  <a:pt x="555427" y="59561"/>
                </a:lnTo>
                <a:lnTo>
                  <a:pt x="214747" y="0"/>
                </a:lnTo>
                <a:lnTo>
                  <a:pt x="0" y="57691"/>
                </a:lnTo>
                <a:close/>
              </a:path>
            </a:pathLst>
          </a:custGeom>
          <a:gradFill>
            <a:gsLst>
              <a:gs pos="0">
                <a:srgbClr val="7E4599">
                  <a:alpha val="100000"/>
                </a:srgbClr>
              </a:gs>
              <a:gs pos="100000">
                <a:srgbClr val="4C295C">
                  <a:alpha val="10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and I</a:t>
            </a:r>
          </a:p>
        </p:txBody>
      </p:sp>
      <p:sp>
        <p:nvSpPr>
          <p:cNvPr name="Freeform 19" id="20"/>
          <p:cNvSpPr/>
          <p:nvPr/>
        </p:nvSpPr>
        <p:spPr>
          <a:xfrm>
            <a:off x="6844425" y="3714874"/>
            <a:ext cx="341447" cy="1779407"/>
          </a:xfrm>
          <a:custGeom>
            <a:avLst/>
            <a:gdLst/>
            <a:ahLst/>
            <a:cxnLst/>
            <a:rect r="r" b="b" t="t" l="l"/>
            <a:pathLst>
              <a:path h="1779407" w="341447">
                <a:moveTo>
                  <a:pt x="0" y="0"/>
                </a:moveTo>
                <a:lnTo>
                  <a:pt x="767" y="1719846"/>
                </a:lnTo>
                <a:lnTo>
                  <a:pt x="341447" y="1779407"/>
                </a:lnTo>
                <a:lnTo>
                  <a:pt x="341447" y="0"/>
                </a:lnTo>
                <a:close/>
              </a:path>
            </a:pathLst>
          </a:custGeom>
          <a:gradFill>
            <a:gsLst>
              <a:gs pos="0">
                <a:srgbClr val="B350B3">
                  <a:alpha val="100000"/>
                </a:srgbClr>
              </a:gs>
              <a:gs pos="100000">
                <a:srgbClr val="6B306B">
                  <a:alpha val="10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you know</a:t>
            </a:r>
          </a:p>
        </p:txBody>
      </p:sp>
      <p:sp>
        <p:nvSpPr>
          <p:cNvPr name="Freeform 20" id="21"/>
          <p:cNvSpPr/>
          <p:nvPr/>
        </p:nvSpPr>
        <p:spPr>
          <a:xfrm>
            <a:off x="6619298" y="3714874"/>
            <a:ext cx="225894" cy="1777537"/>
          </a:xfrm>
          <a:custGeom>
            <a:avLst/>
            <a:gdLst/>
            <a:ahLst/>
            <a:cxnLst/>
            <a:rect r="r" b="b" t="t" l="l"/>
            <a:pathLst>
              <a:path h="1777537" w="225894">
                <a:moveTo>
                  <a:pt x="0" y="1355844"/>
                </a:moveTo>
                <a:lnTo>
                  <a:pt x="11147" y="1777537"/>
                </a:lnTo>
                <a:lnTo>
                  <a:pt x="225894" y="1719846"/>
                </a:lnTo>
                <a:lnTo>
                  <a:pt x="225127" y="0"/>
                </a:lnTo>
                <a:lnTo>
                  <a:pt x="43951" y="0"/>
                </a:lnTo>
                <a:lnTo>
                  <a:pt x="16611" y="180428"/>
                </a:lnTo>
                <a:close/>
              </a:path>
            </a:pathLst>
          </a:custGeom>
          <a:gradFill>
            <a:gsLst>
              <a:gs pos="0">
                <a:srgbClr val="845CCC">
                  <a:alpha val="100000"/>
                </a:srgbClr>
              </a:gs>
              <a:gs pos="100000">
                <a:srgbClr val="4F377A">
                  <a:alpha val="10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to get</a:t>
            </a:r>
          </a:p>
        </p:txBody>
      </p:sp>
      <p:sp>
        <p:nvSpPr>
          <p:cNvPr name="Freeform 21" id="22"/>
          <p:cNvSpPr/>
          <p:nvPr/>
        </p:nvSpPr>
        <p:spPr>
          <a:xfrm>
            <a:off x="6134100" y="5026779"/>
            <a:ext cx="527811" cy="1655961"/>
          </a:xfrm>
          <a:custGeom>
            <a:avLst/>
            <a:gdLst/>
            <a:ahLst/>
            <a:cxnLst/>
            <a:rect r="r" b="b" t="t" l="l"/>
            <a:pathLst>
              <a:path h="1655961" w="527811">
                <a:moveTo>
                  <a:pt x="0" y="0"/>
                </a:moveTo>
                <a:lnTo>
                  <a:pt x="0" y="1655961"/>
                </a:lnTo>
                <a:lnTo>
                  <a:pt x="527811" y="1655961"/>
                </a:lnTo>
                <a:lnTo>
                  <a:pt x="485198" y="43939"/>
                </a:lnTo>
                <a:close/>
              </a:path>
            </a:pathLst>
          </a:custGeom>
          <a:gradFill>
            <a:gsLst>
              <a:gs pos="0">
                <a:srgbClr val="99454F">
                  <a:alpha val="100000"/>
                </a:srgbClr>
              </a:gs>
              <a:gs pos="100000">
                <a:srgbClr val="5C292F">
                  <a:alpha val="10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I think</a:t>
            </a:r>
          </a:p>
        </p:txBody>
      </p:sp>
      <p:sp>
        <p:nvSpPr>
          <p:cNvPr name="Freeform 22" id="23"/>
          <p:cNvSpPr/>
          <p:nvPr/>
        </p:nvSpPr>
        <p:spPr>
          <a:xfrm>
            <a:off x="6333583" y="4416008"/>
            <a:ext cx="294444" cy="654710"/>
          </a:xfrm>
          <a:custGeom>
            <a:avLst/>
            <a:gdLst/>
            <a:ahLst/>
            <a:cxnLst/>
            <a:rect r="r" b="b" t="t" l="l"/>
            <a:pathLst>
              <a:path h="654710" w="294444">
                <a:moveTo>
                  <a:pt x="0" y="628836"/>
                </a:moveTo>
                <a:lnTo>
                  <a:pt x="285715" y="654710"/>
                </a:lnTo>
                <a:lnTo>
                  <a:pt x="294444" y="36988"/>
                </a:lnTo>
                <a:lnTo>
                  <a:pt x="90044" y="0"/>
                </a:lnTo>
                <a:lnTo>
                  <a:pt x="4595" y="84202"/>
                </a:lnTo>
                <a:close/>
              </a:path>
            </a:pathLst>
          </a:custGeom>
          <a:gradFill>
            <a:gsLst>
              <a:gs pos="0">
                <a:srgbClr val="929945">
                  <a:alpha val="100000"/>
                </a:srgbClr>
              </a:gs>
              <a:gs pos="100000">
                <a:srgbClr val="585C29">
                  <a:alpha val="10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Incident Summary</a:t>
            </a:r>
          </a:p>
        </p:txBody>
      </p:sp>
      <p:sp>
        <p:nvSpPr>
          <p:cNvPr name="Freeform 23" id="24"/>
          <p:cNvSpPr/>
          <p:nvPr/>
        </p:nvSpPr>
        <p:spPr>
          <a:xfrm>
            <a:off x="6134100" y="4427482"/>
            <a:ext cx="204078" cy="617362"/>
          </a:xfrm>
          <a:custGeom>
            <a:avLst/>
            <a:gdLst/>
            <a:ahLst/>
            <a:cxnLst/>
            <a:rect r="r" b="b" t="t" l="l"/>
            <a:pathLst>
              <a:path h="617362" w="204078">
                <a:moveTo>
                  <a:pt x="0" y="599297"/>
                </a:moveTo>
                <a:lnTo>
                  <a:pt x="199483" y="617362"/>
                </a:lnTo>
                <a:lnTo>
                  <a:pt x="204078" y="72728"/>
                </a:lnTo>
                <a:lnTo>
                  <a:pt x="177253" y="26421"/>
                </a:lnTo>
                <a:lnTo>
                  <a:pt x="87128" y="0"/>
                </a:lnTo>
                <a:lnTo>
                  <a:pt x="0" y="29403"/>
                </a:lnTo>
                <a:close/>
              </a:path>
            </a:pathLst>
          </a:custGeom>
          <a:gradFill>
            <a:gsLst>
              <a:gs pos="0">
                <a:srgbClr val="90A64B">
                  <a:alpha val="100000"/>
                </a:srgbClr>
              </a:gs>
              <a:gs pos="100000">
                <a:srgbClr val="56632D">
                  <a:alpha val="10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group claimed responsibility</a:t>
            </a:r>
          </a:p>
        </p:txBody>
      </p:sp>
      <p:sp>
        <p:nvSpPr>
          <p:cNvPr name="Freeform 24" id="25"/>
          <p:cNvSpPr/>
          <p:nvPr/>
        </p:nvSpPr>
        <p:spPr>
          <a:xfrm>
            <a:off x="6398073" y="3895302"/>
            <a:ext cx="237836" cy="557694"/>
          </a:xfrm>
          <a:custGeom>
            <a:avLst/>
            <a:gdLst/>
            <a:ahLst/>
            <a:cxnLst/>
            <a:rect r="r" b="b" t="t" l="l"/>
            <a:pathLst>
              <a:path h="557694" w="237836">
                <a:moveTo>
                  <a:pt x="0" y="16615"/>
                </a:moveTo>
                <a:lnTo>
                  <a:pt x="25554" y="520706"/>
                </a:lnTo>
                <a:lnTo>
                  <a:pt x="229954" y="557694"/>
                </a:lnTo>
                <a:lnTo>
                  <a:pt x="237836" y="0"/>
                </a:lnTo>
                <a:close/>
              </a:path>
            </a:pathLst>
          </a:custGeom>
          <a:gradFill>
            <a:gsLst>
              <a:gs pos="0">
                <a:srgbClr val="8BB350">
                  <a:alpha val="100000"/>
                </a:srgbClr>
              </a:gs>
              <a:gs pos="100000">
                <a:srgbClr val="546B30">
                  <a:alpha val="10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No group claimed responsibility</a:t>
            </a:r>
          </a:p>
        </p:txBody>
      </p:sp>
      <p:sp>
        <p:nvSpPr>
          <p:cNvPr name="Freeform 25" id="26"/>
          <p:cNvSpPr/>
          <p:nvPr/>
        </p:nvSpPr>
        <p:spPr>
          <a:xfrm>
            <a:off x="6311353" y="3911917"/>
            <a:ext cx="112274" cy="588294"/>
          </a:xfrm>
          <a:custGeom>
            <a:avLst/>
            <a:gdLst/>
            <a:ahLst/>
            <a:cxnLst/>
            <a:rect r="r" b="b" t="t" l="l"/>
            <a:pathLst>
              <a:path h="588294" w="112274">
                <a:moveTo>
                  <a:pt x="0" y="541986"/>
                </a:moveTo>
                <a:lnTo>
                  <a:pt x="26825" y="588293"/>
                </a:lnTo>
                <a:lnTo>
                  <a:pt x="112274" y="504091"/>
                </a:lnTo>
                <a:lnTo>
                  <a:pt x="86720" y="0"/>
                </a:lnTo>
                <a:lnTo>
                  <a:pt x="14985" y="5011"/>
                </a:lnTo>
                <a:close/>
              </a:path>
            </a:pathLst>
          </a:custGeom>
          <a:gradFill>
            <a:gsLst>
              <a:gs pos="0">
                <a:srgbClr val="BF9556">
                  <a:alpha val="100000"/>
                </a:srgbClr>
              </a:gs>
              <a:gs pos="100000">
                <a:srgbClr val="735A34">
                  <a:alpha val="10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casualties were reported</a:t>
            </a:r>
          </a:p>
        </p:txBody>
      </p:sp>
      <p:sp>
        <p:nvSpPr>
          <p:cNvPr name="Freeform 26" id="27"/>
          <p:cNvSpPr/>
          <p:nvPr/>
        </p:nvSpPr>
        <p:spPr>
          <a:xfrm>
            <a:off x="6221228" y="3916928"/>
            <a:ext cx="105110" cy="536976"/>
          </a:xfrm>
          <a:custGeom>
            <a:avLst/>
            <a:gdLst/>
            <a:ahLst/>
            <a:cxnLst/>
            <a:rect r="r" b="b" t="t" l="l"/>
            <a:pathLst>
              <a:path h="536976" w="105110">
                <a:moveTo>
                  <a:pt x="19410" y="5986"/>
                </a:moveTo>
                <a:lnTo>
                  <a:pt x="0" y="510554"/>
                </a:lnTo>
                <a:lnTo>
                  <a:pt x="90125" y="536975"/>
                </a:lnTo>
                <a:lnTo>
                  <a:pt x="105110" y="0"/>
                </a:lnTo>
                <a:close/>
              </a:path>
            </a:pathLst>
          </a:custGeom>
          <a:gradFill>
            <a:gsLst>
              <a:gs pos="0">
                <a:srgbClr val="CCB15C">
                  <a:alpha val="100000"/>
                </a:srgbClr>
              </a:gs>
              <a:gs pos="100000">
                <a:srgbClr val="7A6A37">
                  <a:alpha val="10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Assailants attacked</a:t>
            </a:r>
          </a:p>
        </p:txBody>
      </p:sp>
      <p:sp>
        <p:nvSpPr>
          <p:cNvPr name="Freeform 27" id="28"/>
          <p:cNvSpPr/>
          <p:nvPr/>
        </p:nvSpPr>
        <p:spPr>
          <a:xfrm>
            <a:off x="6134100" y="3922914"/>
            <a:ext cx="106538" cy="533970"/>
          </a:xfrm>
          <a:custGeom>
            <a:avLst/>
            <a:gdLst/>
            <a:ahLst/>
            <a:cxnLst/>
            <a:rect r="r" b="b" t="t" l="l"/>
            <a:pathLst>
              <a:path h="533970" w="106538">
                <a:moveTo>
                  <a:pt x="0" y="7442"/>
                </a:moveTo>
                <a:lnTo>
                  <a:pt x="0" y="533971"/>
                </a:lnTo>
                <a:lnTo>
                  <a:pt x="87128" y="504568"/>
                </a:lnTo>
                <a:lnTo>
                  <a:pt x="106538" y="0"/>
                </a:lnTo>
                <a:close/>
              </a:path>
            </a:pathLst>
          </a:custGeom>
          <a:gradFill>
            <a:gsLst>
              <a:gs pos="0">
                <a:srgbClr val="D9CF62">
                  <a:alpha val="100000"/>
                </a:srgbClr>
              </a:gs>
              <a:gs pos="100000">
                <a:srgbClr val="827C3B">
                  <a:alpha val="10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attack to</a:t>
            </a:r>
          </a:p>
        </p:txBody>
      </p:sp>
      <p:sp>
        <p:nvSpPr>
          <p:cNvPr name="Freeform 28" id="29"/>
          <p:cNvSpPr/>
          <p:nvPr/>
        </p:nvSpPr>
        <p:spPr>
          <a:xfrm>
            <a:off x="6383384" y="3714874"/>
            <a:ext cx="279865" cy="198018"/>
          </a:xfrm>
          <a:custGeom>
            <a:avLst/>
            <a:gdLst/>
            <a:ahLst/>
            <a:cxnLst/>
            <a:rect r="r" b="b" t="t" l="l"/>
            <a:pathLst>
              <a:path h="198018" w="279865">
                <a:moveTo>
                  <a:pt x="0" y="0"/>
                </a:moveTo>
                <a:lnTo>
                  <a:pt x="719" y="198018"/>
                </a:lnTo>
                <a:lnTo>
                  <a:pt x="252525" y="180428"/>
                </a:lnTo>
                <a:lnTo>
                  <a:pt x="279865" y="0"/>
                </a:lnTo>
                <a:close/>
              </a:path>
            </a:pathLst>
          </a:custGeom>
          <a:gradFill>
            <a:gsLst>
              <a:gs pos="0">
                <a:srgbClr val="45995C">
                  <a:alpha val="100000"/>
                </a:srgbClr>
              </a:gs>
              <a:gs pos="100000">
                <a:srgbClr val="295C37">
                  <a:alpha val="10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Congo Research Group</a:t>
            </a:r>
          </a:p>
        </p:txBody>
      </p:sp>
      <p:sp>
        <p:nvSpPr>
          <p:cNvPr name="Freeform 29" id="30"/>
          <p:cNvSpPr/>
          <p:nvPr/>
        </p:nvSpPr>
        <p:spPr>
          <a:xfrm>
            <a:off x="6134100" y="3714874"/>
            <a:ext cx="250003" cy="215482"/>
          </a:xfrm>
          <a:custGeom>
            <a:avLst/>
            <a:gdLst/>
            <a:ahLst/>
            <a:cxnLst/>
            <a:rect r="r" b="b" t="t" l="l"/>
            <a:pathLst>
              <a:path h="215482" w="250003">
                <a:moveTo>
                  <a:pt x="0" y="0"/>
                </a:moveTo>
                <a:lnTo>
                  <a:pt x="0" y="215482"/>
                </a:lnTo>
                <a:lnTo>
                  <a:pt x="250003" y="198018"/>
                </a:lnTo>
                <a:lnTo>
                  <a:pt x="249284" y="0"/>
                </a:lnTo>
                <a:close/>
              </a:path>
            </a:pathLst>
          </a:custGeom>
          <a:gradFill>
            <a:gsLst>
              <a:gs pos="0">
                <a:srgbClr val="6BBF56">
                  <a:alpha val="100000"/>
                </a:srgbClr>
              </a:gs>
              <a:gs pos="100000">
                <a:srgbClr val="407334">
                  <a:alpha val="10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Groupe d'Etude Sur le Congo</a:t>
            </a:r>
          </a:p>
        </p:txBody>
      </p:sp>
      <p:sp>
        <p:nvSpPr>
          <p:cNvPr name="Freeform 30" id="31"/>
          <p:cNvSpPr/>
          <p:nvPr/>
        </p:nvSpPr>
        <p:spPr>
          <a:xfrm>
            <a:off x="7185872" y="3714874"/>
            <a:ext cx="1859068" cy="2967866"/>
          </a:xfrm>
          <a:custGeom>
            <a:avLst/>
            <a:gdLst/>
            <a:ahLst/>
            <a:cxnLst/>
            <a:rect r="r" b="b" t="t" l="l"/>
            <a:pathLst>
              <a:path h="2967866" w="1859068">
                <a:moveTo>
                  <a:pt x="0" y="0"/>
                </a:moveTo>
                <a:lnTo>
                  <a:pt x="0" y="2967866"/>
                </a:lnTo>
                <a:lnTo>
                  <a:pt x="1859068" y="2967866"/>
                </a:lnTo>
                <a:lnTo>
                  <a:pt x="1859068" y="0"/>
                </a:lnTo>
                <a:close/>
              </a:path>
            </a:pathLst>
          </a:custGeom>
          <a:gradFill>
            <a:gsLst>
              <a:gs pos="0">
                <a:srgbClr val="2EE6E6">
                  <a:alpha val="80000"/>
                </a:srgbClr>
              </a:gs>
              <a:gs pos="100000">
                <a:srgbClr val="1C8A8A">
                  <a:alpha val="8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is that</a:t>
            </a:r>
          </a:p>
        </p:txBody>
      </p:sp>
      <p:sp>
        <p:nvSpPr>
          <p:cNvPr name="Freeform 31" id="32"/>
          <p:cNvSpPr/>
          <p:nvPr/>
        </p:nvSpPr>
        <p:spPr>
          <a:xfrm>
            <a:off x="6619298" y="3714874"/>
            <a:ext cx="566575" cy="2967866"/>
          </a:xfrm>
          <a:custGeom>
            <a:avLst/>
            <a:gdLst/>
            <a:ahLst/>
            <a:cxnLst/>
            <a:rect r="r" b="b" t="t" l="l"/>
            <a:pathLst>
              <a:path h="2967866" w="566575">
                <a:moveTo>
                  <a:pt x="42613" y="2967866"/>
                </a:moveTo>
                <a:lnTo>
                  <a:pt x="566574" y="2967866"/>
                </a:lnTo>
                <a:lnTo>
                  <a:pt x="566574" y="0"/>
                </a:lnTo>
                <a:lnTo>
                  <a:pt x="43951" y="0"/>
                </a:lnTo>
                <a:lnTo>
                  <a:pt x="16611" y="180428"/>
                </a:lnTo>
                <a:lnTo>
                  <a:pt x="0" y="1355844"/>
                </a:lnTo>
                <a:close/>
              </a:path>
            </a:pathLst>
          </a:custGeom>
          <a:gradFill>
            <a:gsLst>
              <a:gs pos="0">
                <a:srgbClr val="532EE6">
                  <a:alpha val="80000"/>
                </a:srgbClr>
              </a:gs>
              <a:gs pos="100000">
                <a:srgbClr val="321C8A">
                  <a:alpha val="8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and I</a:t>
            </a:r>
          </a:p>
        </p:txBody>
      </p:sp>
      <p:sp>
        <p:nvSpPr>
          <p:cNvPr name="Freeform 32" id="33"/>
          <p:cNvSpPr/>
          <p:nvPr/>
        </p:nvSpPr>
        <p:spPr>
          <a:xfrm>
            <a:off x="6134100" y="5026779"/>
            <a:ext cx="527811" cy="1655961"/>
          </a:xfrm>
          <a:custGeom>
            <a:avLst/>
            <a:gdLst/>
            <a:ahLst/>
            <a:cxnLst/>
            <a:rect r="r" b="b" t="t" l="l"/>
            <a:pathLst>
              <a:path h="1655961" w="527811">
                <a:moveTo>
                  <a:pt x="0" y="0"/>
                </a:moveTo>
                <a:lnTo>
                  <a:pt x="0" y="1655961"/>
                </a:lnTo>
                <a:lnTo>
                  <a:pt x="527811" y="1655961"/>
                </a:lnTo>
                <a:lnTo>
                  <a:pt x="485198" y="43939"/>
                </a:lnTo>
                <a:close/>
              </a:path>
            </a:pathLst>
          </a:custGeom>
          <a:gradFill>
            <a:gsLst>
              <a:gs pos="0">
                <a:srgbClr val="E62E9C">
                  <a:alpha val="80000"/>
                </a:srgbClr>
              </a:gs>
              <a:gs pos="100000">
                <a:srgbClr val="8A1C5E">
                  <a:alpha val="8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I think</a:t>
            </a:r>
          </a:p>
        </p:txBody>
      </p:sp>
      <p:sp>
        <p:nvSpPr>
          <p:cNvPr name="Freeform 33" id="34"/>
          <p:cNvSpPr/>
          <p:nvPr/>
        </p:nvSpPr>
        <p:spPr>
          <a:xfrm>
            <a:off x="6134100" y="3895302"/>
            <a:ext cx="501809" cy="1175416"/>
          </a:xfrm>
          <a:custGeom>
            <a:avLst/>
            <a:gdLst/>
            <a:ahLst/>
            <a:cxnLst/>
            <a:rect r="r" b="b" t="t" l="l"/>
            <a:pathLst>
              <a:path h="1175416" w="501809">
                <a:moveTo>
                  <a:pt x="0" y="35054"/>
                </a:moveTo>
                <a:lnTo>
                  <a:pt x="0" y="1131477"/>
                </a:lnTo>
                <a:lnTo>
                  <a:pt x="485198" y="1175416"/>
                </a:lnTo>
                <a:lnTo>
                  <a:pt x="501809" y="0"/>
                </a:lnTo>
                <a:close/>
              </a:path>
            </a:pathLst>
          </a:custGeom>
          <a:gradFill>
            <a:gsLst>
              <a:gs pos="0">
                <a:srgbClr val="E69C2E">
                  <a:alpha val="80000"/>
                </a:srgbClr>
              </a:gs>
              <a:gs pos="100000">
                <a:srgbClr val="8A5E1C">
                  <a:alpha val="8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Incident Summary</a:t>
            </a:r>
          </a:p>
        </p:txBody>
      </p:sp>
      <p:sp>
        <p:nvSpPr>
          <p:cNvPr name="Freeform 34" id="35"/>
          <p:cNvSpPr/>
          <p:nvPr/>
        </p:nvSpPr>
        <p:spPr>
          <a:xfrm>
            <a:off x="6134100" y="3714874"/>
            <a:ext cx="529149" cy="215482"/>
          </a:xfrm>
          <a:custGeom>
            <a:avLst/>
            <a:gdLst/>
            <a:ahLst/>
            <a:cxnLst/>
            <a:rect r="r" b="b" t="t" l="l"/>
            <a:pathLst>
              <a:path h="215482" w="529149">
                <a:moveTo>
                  <a:pt x="0" y="0"/>
                </a:moveTo>
                <a:lnTo>
                  <a:pt x="0" y="215482"/>
                </a:lnTo>
                <a:lnTo>
                  <a:pt x="501809" y="180428"/>
                </a:lnTo>
                <a:lnTo>
                  <a:pt x="529149" y="0"/>
                </a:lnTo>
                <a:close/>
              </a:path>
            </a:pathLst>
          </a:custGeom>
          <a:gradFill>
            <a:gsLst>
              <a:gs pos="0">
                <a:srgbClr val="53E62E">
                  <a:alpha val="80000"/>
                </a:srgbClr>
              </a:gs>
              <a:gs pos="100000">
                <a:srgbClr val="328A1C">
                  <a:alpha val="80000"/>
                </a:srgbClr>
              </a:gs>
            </a:gsLst>
            <a:lin ang="3300000"/>
          </a:gradFill>
          <a:ln w="25400">
            <a:solidFill>
              <a:srgbClr val="808080"/>
            </a:solidFill>
          </a:ln>
        </p:spPr>
        <p:txBody>
          <a:bodyPr anchor="ctr" rtlCol="false" anchorCtr="true">
            <a:normAutofit/>
          </a:bodyPr>
          <a:lstStyle/>
          <a:p>
            <a:pPr algn="l"/>
            <a:r>
              <a:t/>
            </a:r>
            <a:endParaRPr lang="en-US" sz="1100"/>
          </a:p>
          <a:p>
            <a:r>
              <a:rPr lang="en-US" b="true">
                <a:solidFill>
                  <a:srgbClr val="FFFFFF"/>
                </a:solidFill>
              </a:rPr>
              <a:t>Congo Research Group</a:t>
            </a:r>
          </a:p>
        </p:txBody>
      </p:sp>
      <p:sp>
        <p:nvSpPr>
          <p:cNvPr name="AutoShape 35" id="36"/>
          <p:cNvSpPr/>
          <p:nvPr/>
        </p:nvSpPr>
        <p:spPr>
          <a:xfrm>
            <a:off x="9375140" y="3841874"/>
            <a:ext cx="254000" cy="304800"/>
          </a:xfrm>
          <a:prstGeom prst="snip1Rect">
            <a:avLst/>
          </a:prstGeom>
          <a:ln w="25400">
            <a:solidFill>
              <a:srgbClr val="888888"/>
            </a:solidFill>
          </a:ln>
        </p:spPr>
      </p:sp>
      <p:sp>
        <p:nvSpPr>
          <p:cNvPr name="TextBox 36" id="37"/>
          <p:cNvSpPr txBox="true"/>
          <p:nvPr/>
        </p:nvSpPr>
        <p:spPr>
          <a:xfrm>
            <a:off x="9629140" y="3778374"/>
            <a:ext cx="2148840" cy="2904366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400" b="true">
                <a:solidFill>
                  <a:srgbClr val="000000"/>
                </a:solidFill>
              </a:rPr>
              <a:t>title1</a:t>
            </a:r>
          </a:p>
          <a:p>
            <a:pPr marL="63500"/>
            <a:r>
              <a:rPr lang="en-US" sz="1000" i="true">
                <a:solidFill>
                  <a:srgbClr val="808080"/>
                </a:solidFill>
              </a:rPr>
              <a:t>5 months ago</a:t>
            </a:r>
          </a:p>
          <a:p>
            <a:r>
              <a:rPr lang="en-US" sz="1200">
                <a:solidFill>
                  <a:srgbClr val="808080"/>
                </a:solidFill>
              </a:rPr>
              <a:t>reference</a:t>
            </a:r>
          </a:p>
          <a:p>
            <a:r>
              <a:rPr lang="en-US" sz="1200">
                <a:solidFill>
                  <a:srgbClr val="404040"/>
                </a:solidFill>
              </a:rPr>
              <a:t>summary</a:t>
            </a:r>
          </a:p>
        </p:txBody>
      </p:sp>
      <p:sp>
        <p:nvSpPr>
          <p:cNvPr name="AutoShape 37" id="38"/>
          <p:cNvSpPr/>
          <p:nvPr/>
        </p:nvSpPr>
        <p:spPr>
          <a:xfrm>
            <a:off x="9375140" y="4667374"/>
            <a:ext cx="254000" cy="304800"/>
          </a:xfrm>
          <a:prstGeom prst="snip1Rect">
            <a:avLst/>
          </a:prstGeom>
          <a:ln w="25400">
            <a:solidFill>
              <a:srgbClr val="888888"/>
            </a:solidFill>
          </a:ln>
        </p:spPr>
      </p:sp>
      <p:sp>
        <p:nvSpPr>
          <p:cNvPr name="TextBox 38" id="39"/>
          <p:cNvSpPr txBox="true"/>
          <p:nvPr/>
        </p:nvSpPr>
        <p:spPr>
          <a:xfrm>
            <a:off x="9629140" y="4603874"/>
            <a:ext cx="2148840" cy="2078866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400" b="true">
                <a:solidFill>
                  <a:srgbClr val="000000"/>
                </a:solidFill>
              </a:rPr>
              <a:t>title2</a:t>
            </a:r>
          </a:p>
          <a:p>
            <a:pPr marL="63500"/>
            <a:r>
              <a:rPr lang="en-US" sz="1000" i="true">
                <a:solidFill>
                  <a:srgbClr val="808080"/>
                </a:solidFill>
              </a:rPr>
              <a:t>5 months ago</a:t>
            </a:r>
          </a:p>
          <a:p>
            <a:r>
              <a:rPr lang="en-US" sz="1200">
                <a:solidFill>
                  <a:srgbClr val="404040"/>
                </a:solidFill>
              </a:rPr>
              <a:t>summary</a:t>
            </a:r>
          </a:p>
        </p:txBody>
      </p:sp>
      <p:sp>
        <p:nvSpPr>
          <p:cNvPr name="AutoShape 39" id="40"/>
          <p:cNvSpPr/>
          <p:nvPr/>
        </p:nvSpPr>
        <p:spPr>
          <a:xfrm>
            <a:off x="9375140" y="5302374"/>
            <a:ext cx="254000" cy="304800"/>
          </a:xfrm>
          <a:prstGeom prst="snip1Rect">
            <a:avLst/>
          </a:prstGeom>
          <a:ln w="25400">
            <a:solidFill>
              <a:srgbClr val="888888"/>
            </a:solidFill>
          </a:ln>
        </p:spPr>
      </p:sp>
      <p:sp>
        <p:nvSpPr>
          <p:cNvPr name="TextBox 40" id="41"/>
          <p:cNvSpPr txBox="true"/>
          <p:nvPr/>
        </p:nvSpPr>
        <p:spPr>
          <a:xfrm>
            <a:off x="9629140" y="5238874"/>
            <a:ext cx="2148840" cy="1443866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400" b="true">
                <a:solidFill>
                  <a:srgbClr val="000000"/>
                </a:solidFill>
              </a:rPr>
              <a:t>title3</a:t>
            </a:r>
          </a:p>
          <a:p>
            <a:r>
              <a:rPr lang="en-US" sz="1200">
                <a:solidFill>
                  <a:srgbClr val="808080"/>
                </a:solidFill>
              </a:rPr>
              <a:t>reference</a:t>
            </a:r>
          </a:p>
          <a:p>
            <a:r>
              <a:rPr lang="en-US" sz="1200">
                <a:solidFill>
                  <a:srgbClr val="404040"/>
                </a:solidFill>
              </a:rPr>
              <a:t>summary</a:t>
            </a:r>
          </a:p>
        </p:txBody>
      </p:sp>
      <p:sp>
        <p:nvSpPr>
          <p:cNvPr name="TextBox 43" id="44"/>
          <p:cNvSpPr txBox="true"/>
          <p:nvPr/>
        </p:nvSpPr>
        <p:spPr>
          <a:xfrm>
            <a:off x="160020" y="175260"/>
            <a:ext cx="2910840" cy="321564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200">
                <a:solidFill>
                  <a:srgbClr val="000000"/>
                </a:solidFill>
                <a:latin typeface="Times New Roman"/>
              </a:rPr>
              <a:t>Dategraph</a:t>
            </a:r>
          </a:p>
        </p:txBody>
      </p:sp>
      <p:sp>
        <p:nvSpPr>
          <p:cNvPr name="TextBox 44" id="45"/>
          <p:cNvSpPr txBox="true"/>
          <p:nvPr/>
        </p:nvSpPr>
        <p:spPr>
          <a:xfrm>
            <a:off x="3147060" y="175260"/>
            <a:ext cx="2910840" cy="321564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200">
                <a:solidFill>
                  <a:srgbClr val="000000"/>
                </a:solidFill>
                <a:latin typeface="Times New Roman"/>
              </a:rPr>
              <a:t>Dategraph #2</a:t>
            </a:r>
          </a:p>
        </p:txBody>
      </p:sp>
      <p:sp>
        <p:nvSpPr>
          <p:cNvPr name="TextBox 45" id="46"/>
          <p:cNvSpPr txBox="true"/>
          <p:nvPr/>
        </p:nvSpPr>
        <p:spPr>
          <a:xfrm>
            <a:off x="6134100" y="175260"/>
            <a:ext cx="2910840" cy="321564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200">
                <a:solidFill>
                  <a:srgbClr val="000000"/>
                </a:solidFill>
                <a:latin typeface="Times New Roman"/>
              </a:rPr>
              <a:t>Sunburst</a:t>
            </a:r>
          </a:p>
        </p:txBody>
      </p:sp>
      <p:sp>
        <p:nvSpPr>
          <p:cNvPr name="TextBox 46" id="47"/>
          <p:cNvSpPr txBox="true"/>
          <p:nvPr/>
        </p:nvSpPr>
        <p:spPr>
          <a:xfrm>
            <a:off x="9121140" y="175260"/>
            <a:ext cx="2910840" cy="321564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200">
                <a:solidFill>
                  <a:srgbClr val="000000"/>
                </a:solidFill>
                <a:latin typeface="Times New Roman"/>
              </a:rPr>
              <a:t>Text Data</a:t>
            </a:r>
          </a:p>
        </p:txBody>
      </p:sp>
      <p:sp>
        <p:nvSpPr>
          <p:cNvPr name="TextBox 47" id="48"/>
          <p:cNvSpPr txBox="true"/>
          <p:nvPr/>
        </p:nvSpPr>
        <p:spPr>
          <a:xfrm>
            <a:off x="160020" y="3467100"/>
            <a:ext cx="2910840" cy="321564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200">
                <a:solidFill>
                  <a:srgbClr val="000000"/>
                </a:solidFill>
                <a:latin typeface="Times New Roman"/>
              </a:rPr>
              <a:t>Map</a:t>
            </a:r>
          </a:p>
        </p:txBody>
      </p:sp>
      <p:sp>
        <p:nvSpPr>
          <p:cNvPr name="TextBox 48" id="49"/>
          <p:cNvSpPr txBox="true"/>
          <p:nvPr/>
        </p:nvSpPr>
        <p:spPr>
          <a:xfrm>
            <a:off x="3147060" y="3467100"/>
            <a:ext cx="2910840" cy="321564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200">
                <a:solidFill>
                  <a:srgbClr val="000000"/>
                </a:solidFill>
                <a:latin typeface="Times New Roman"/>
              </a:rPr>
              <a:t>Table</a:t>
            </a:r>
          </a:p>
        </p:txBody>
      </p:sp>
      <p:sp>
        <p:nvSpPr>
          <p:cNvPr name="TextBox 49" id="50"/>
          <p:cNvSpPr txBox="true"/>
          <p:nvPr/>
        </p:nvSpPr>
        <p:spPr>
          <a:xfrm>
            <a:off x="6134100" y="3467100"/>
            <a:ext cx="2910840" cy="321564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200">
                <a:solidFill>
                  <a:srgbClr val="000000"/>
                </a:solidFill>
                <a:latin typeface="Times New Roman"/>
              </a:rPr>
              <a:t>TopicMap</a:t>
            </a:r>
          </a:p>
        </p:txBody>
      </p:sp>
      <p:sp>
        <p:nvSpPr>
          <p:cNvPr name="TextBox 50" id="51"/>
          <p:cNvSpPr txBox="true"/>
          <p:nvPr/>
        </p:nvSpPr>
        <p:spPr>
          <a:xfrm>
            <a:off x="9121140" y="3467100"/>
            <a:ext cx="2910840" cy="321564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200">
                <a:solidFill>
                  <a:srgbClr val="000000"/>
                </a:solidFill>
                <a:latin typeface="Times New Roman"/>
              </a:rPr>
              <a:t>List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6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2017-01-23T15:04:48Z</dcterms:created>
  <dc:creator>Chew, Tung Jin</dc:creator>
  <cp:lastModifiedBy>Chew, Tung Jin</cp:lastModifiedBy>
  <dcterms:modified xsi:type="dcterms:W3CDTF">2017-02-16T16:27:25Z</dcterms:modified>
  <cp:revision>14</cp:revision>
  <dc:title>PowerPoint Presentation</dc:title>
</cp:coreProperties>
</file>