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48C2-49EA-4842-CDC3-D2DACE5BB5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11D0C2-4537-C92B-A0E7-31B3C6BB76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C8B8AD-5DA6-DABD-2681-7AFC8E166AAD}"/>
              </a:ext>
            </a:extLst>
          </p:cNvPr>
          <p:cNvSpPr>
            <a:spLocks noGrp="1"/>
          </p:cNvSpPr>
          <p:nvPr>
            <p:ph type="dt" sz="half" idx="10"/>
          </p:nvPr>
        </p:nvSpPr>
        <p:spPr/>
        <p:txBody>
          <a:bodyPr/>
          <a:lstStyle/>
          <a:p>
            <a:fld id="{5F69AA11-5652-4107-8211-928B1366926B}" type="datetimeFigureOut">
              <a:rPr lang="en-IN" smtClean="0"/>
              <a:t>31-07-2024</a:t>
            </a:fld>
            <a:endParaRPr lang="en-IN"/>
          </a:p>
        </p:txBody>
      </p:sp>
      <p:sp>
        <p:nvSpPr>
          <p:cNvPr id="5" name="Footer Placeholder 4">
            <a:extLst>
              <a:ext uri="{FF2B5EF4-FFF2-40B4-BE49-F238E27FC236}">
                <a16:creationId xmlns:a16="http://schemas.microsoft.com/office/drawing/2014/main" id="{7F169936-6D48-5E66-F2DA-1514D0738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848E73-7464-7AC0-EF16-66E7A43B7926}"/>
              </a:ext>
            </a:extLst>
          </p:cNvPr>
          <p:cNvSpPr>
            <a:spLocks noGrp="1"/>
          </p:cNvSpPr>
          <p:nvPr>
            <p:ph type="sldNum" sz="quarter" idx="12"/>
          </p:nvPr>
        </p:nvSpPr>
        <p:spPr/>
        <p:txBody>
          <a:bodyPr/>
          <a:lstStyle/>
          <a:p>
            <a:fld id="{1AF1011D-7B99-4B2E-A4EE-F2236F709599}" type="slidenum">
              <a:rPr lang="en-IN" smtClean="0"/>
              <a:t>‹#›</a:t>
            </a:fld>
            <a:endParaRPr lang="en-IN"/>
          </a:p>
        </p:txBody>
      </p:sp>
    </p:spTree>
    <p:extLst>
      <p:ext uri="{BB962C8B-B14F-4D97-AF65-F5344CB8AC3E}">
        <p14:creationId xmlns:p14="http://schemas.microsoft.com/office/powerpoint/2010/main" val="180469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30B7-E93E-3248-0C90-8FAF2C59AB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418F0E-776B-1F05-D5BD-505C5A44FC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783FFA-5B47-444B-BBE6-2B0602FBC7DA}"/>
              </a:ext>
            </a:extLst>
          </p:cNvPr>
          <p:cNvSpPr>
            <a:spLocks noGrp="1"/>
          </p:cNvSpPr>
          <p:nvPr>
            <p:ph type="dt" sz="half" idx="10"/>
          </p:nvPr>
        </p:nvSpPr>
        <p:spPr/>
        <p:txBody>
          <a:bodyPr/>
          <a:lstStyle/>
          <a:p>
            <a:fld id="{5F69AA11-5652-4107-8211-928B1366926B}" type="datetimeFigureOut">
              <a:rPr lang="en-IN" smtClean="0"/>
              <a:t>31-07-2024</a:t>
            </a:fld>
            <a:endParaRPr lang="en-IN"/>
          </a:p>
        </p:txBody>
      </p:sp>
      <p:sp>
        <p:nvSpPr>
          <p:cNvPr id="5" name="Footer Placeholder 4">
            <a:extLst>
              <a:ext uri="{FF2B5EF4-FFF2-40B4-BE49-F238E27FC236}">
                <a16:creationId xmlns:a16="http://schemas.microsoft.com/office/drawing/2014/main" id="{CEE21297-31E7-C158-2235-14765C38B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83838C-DD0C-8161-F3D1-DA0082CF9632}"/>
              </a:ext>
            </a:extLst>
          </p:cNvPr>
          <p:cNvSpPr>
            <a:spLocks noGrp="1"/>
          </p:cNvSpPr>
          <p:nvPr>
            <p:ph type="sldNum" sz="quarter" idx="12"/>
          </p:nvPr>
        </p:nvSpPr>
        <p:spPr/>
        <p:txBody>
          <a:bodyPr/>
          <a:lstStyle/>
          <a:p>
            <a:fld id="{1AF1011D-7B99-4B2E-A4EE-F2236F709599}" type="slidenum">
              <a:rPr lang="en-IN" smtClean="0"/>
              <a:t>‹#›</a:t>
            </a:fld>
            <a:endParaRPr lang="en-IN"/>
          </a:p>
        </p:txBody>
      </p:sp>
    </p:spTree>
    <p:extLst>
      <p:ext uri="{BB962C8B-B14F-4D97-AF65-F5344CB8AC3E}">
        <p14:creationId xmlns:p14="http://schemas.microsoft.com/office/powerpoint/2010/main" val="206660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499D74-DB80-D04C-C0CF-3CF4DB5156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2F62E2-0EB8-F4F7-46BF-AF3D90DD6C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90EBBF-1C0F-21D2-B6BB-3824D8C23C7A}"/>
              </a:ext>
            </a:extLst>
          </p:cNvPr>
          <p:cNvSpPr>
            <a:spLocks noGrp="1"/>
          </p:cNvSpPr>
          <p:nvPr>
            <p:ph type="dt" sz="half" idx="10"/>
          </p:nvPr>
        </p:nvSpPr>
        <p:spPr/>
        <p:txBody>
          <a:bodyPr/>
          <a:lstStyle/>
          <a:p>
            <a:fld id="{5F69AA11-5652-4107-8211-928B1366926B}" type="datetimeFigureOut">
              <a:rPr lang="en-IN" smtClean="0"/>
              <a:t>31-07-2024</a:t>
            </a:fld>
            <a:endParaRPr lang="en-IN"/>
          </a:p>
        </p:txBody>
      </p:sp>
      <p:sp>
        <p:nvSpPr>
          <p:cNvPr id="5" name="Footer Placeholder 4">
            <a:extLst>
              <a:ext uri="{FF2B5EF4-FFF2-40B4-BE49-F238E27FC236}">
                <a16:creationId xmlns:a16="http://schemas.microsoft.com/office/drawing/2014/main" id="{30D0E179-026A-52B0-77D7-502295DC4C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E5819-5501-2B3A-7028-33B563DA2DFB}"/>
              </a:ext>
            </a:extLst>
          </p:cNvPr>
          <p:cNvSpPr>
            <a:spLocks noGrp="1"/>
          </p:cNvSpPr>
          <p:nvPr>
            <p:ph type="sldNum" sz="quarter" idx="12"/>
          </p:nvPr>
        </p:nvSpPr>
        <p:spPr/>
        <p:txBody>
          <a:bodyPr/>
          <a:lstStyle/>
          <a:p>
            <a:fld id="{1AF1011D-7B99-4B2E-A4EE-F2236F709599}" type="slidenum">
              <a:rPr lang="en-IN" smtClean="0"/>
              <a:t>‹#›</a:t>
            </a:fld>
            <a:endParaRPr lang="en-IN"/>
          </a:p>
        </p:txBody>
      </p:sp>
    </p:spTree>
    <p:extLst>
      <p:ext uri="{BB962C8B-B14F-4D97-AF65-F5344CB8AC3E}">
        <p14:creationId xmlns:p14="http://schemas.microsoft.com/office/powerpoint/2010/main" val="319534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AF3BC-6A89-A9D4-6911-A2B8AA371F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0B3C9-D235-F8C6-27CA-3645A5A668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E251C-E420-422A-CC4E-D8135E101D54}"/>
              </a:ext>
            </a:extLst>
          </p:cNvPr>
          <p:cNvSpPr>
            <a:spLocks noGrp="1"/>
          </p:cNvSpPr>
          <p:nvPr>
            <p:ph type="dt" sz="half" idx="10"/>
          </p:nvPr>
        </p:nvSpPr>
        <p:spPr/>
        <p:txBody>
          <a:bodyPr/>
          <a:lstStyle/>
          <a:p>
            <a:fld id="{5F69AA11-5652-4107-8211-928B1366926B}" type="datetimeFigureOut">
              <a:rPr lang="en-IN" smtClean="0"/>
              <a:t>31-07-2024</a:t>
            </a:fld>
            <a:endParaRPr lang="en-IN"/>
          </a:p>
        </p:txBody>
      </p:sp>
      <p:sp>
        <p:nvSpPr>
          <p:cNvPr id="5" name="Footer Placeholder 4">
            <a:extLst>
              <a:ext uri="{FF2B5EF4-FFF2-40B4-BE49-F238E27FC236}">
                <a16:creationId xmlns:a16="http://schemas.microsoft.com/office/drawing/2014/main" id="{CA9B89CE-C535-D1BF-4E7C-741B9DE9B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2371F-B9C0-549D-6323-8E8DD1439BEB}"/>
              </a:ext>
            </a:extLst>
          </p:cNvPr>
          <p:cNvSpPr>
            <a:spLocks noGrp="1"/>
          </p:cNvSpPr>
          <p:nvPr>
            <p:ph type="sldNum" sz="quarter" idx="12"/>
          </p:nvPr>
        </p:nvSpPr>
        <p:spPr/>
        <p:txBody>
          <a:bodyPr/>
          <a:lstStyle/>
          <a:p>
            <a:fld id="{1AF1011D-7B99-4B2E-A4EE-F2236F709599}" type="slidenum">
              <a:rPr lang="en-IN" smtClean="0"/>
              <a:t>‹#›</a:t>
            </a:fld>
            <a:endParaRPr lang="en-IN"/>
          </a:p>
        </p:txBody>
      </p:sp>
    </p:spTree>
    <p:extLst>
      <p:ext uri="{BB962C8B-B14F-4D97-AF65-F5344CB8AC3E}">
        <p14:creationId xmlns:p14="http://schemas.microsoft.com/office/powerpoint/2010/main" val="354102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B12B-A57F-4C5B-4BBE-8014A6E122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169330-BBD1-B511-F43E-F3591267F1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603D2-00D6-1788-19F5-2C4DF12E12F4}"/>
              </a:ext>
            </a:extLst>
          </p:cNvPr>
          <p:cNvSpPr>
            <a:spLocks noGrp="1"/>
          </p:cNvSpPr>
          <p:nvPr>
            <p:ph type="dt" sz="half" idx="10"/>
          </p:nvPr>
        </p:nvSpPr>
        <p:spPr/>
        <p:txBody>
          <a:bodyPr/>
          <a:lstStyle/>
          <a:p>
            <a:fld id="{5F69AA11-5652-4107-8211-928B1366926B}" type="datetimeFigureOut">
              <a:rPr lang="en-IN" smtClean="0"/>
              <a:t>31-07-2024</a:t>
            </a:fld>
            <a:endParaRPr lang="en-IN"/>
          </a:p>
        </p:txBody>
      </p:sp>
      <p:sp>
        <p:nvSpPr>
          <p:cNvPr id="5" name="Footer Placeholder 4">
            <a:extLst>
              <a:ext uri="{FF2B5EF4-FFF2-40B4-BE49-F238E27FC236}">
                <a16:creationId xmlns:a16="http://schemas.microsoft.com/office/drawing/2014/main" id="{2A9D0C9B-41C8-5782-2762-9F1270BD9A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3E6A1-1381-6838-A800-ECC7DA41A9EC}"/>
              </a:ext>
            </a:extLst>
          </p:cNvPr>
          <p:cNvSpPr>
            <a:spLocks noGrp="1"/>
          </p:cNvSpPr>
          <p:nvPr>
            <p:ph type="sldNum" sz="quarter" idx="12"/>
          </p:nvPr>
        </p:nvSpPr>
        <p:spPr/>
        <p:txBody>
          <a:bodyPr/>
          <a:lstStyle/>
          <a:p>
            <a:fld id="{1AF1011D-7B99-4B2E-A4EE-F2236F709599}" type="slidenum">
              <a:rPr lang="en-IN" smtClean="0"/>
              <a:t>‹#›</a:t>
            </a:fld>
            <a:endParaRPr lang="en-IN"/>
          </a:p>
        </p:txBody>
      </p:sp>
    </p:spTree>
    <p:extLst>
      <p:ext uri="{BB962C8B-B14F-4D97-AF65-F5344CB8AC3E}">
        <p14:creationId xmlns:p14="http://schemas.microsoft.com/office/powerpoint/2010/main" val="406826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F51B-376A-B7F8-7EB7-DD767D9FA7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857A41-B01B-A358-42BA-1E255A7D8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1AB8D1-A7AF-4C83-3D0C-6D96A12E2C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0B01FA-C6BF-B0C9-FDA3-1731EACB4358}"/>
              </a:ext>
            </a:extLst>
          </p:cNvPr>
          <p:cNvSpPr>
            <a:spLocks noGrp="1"/>
          </p:cNvSpPr>
          <p:nvPr>
            <p:ph type="dt" sz="half" idx="10"/>
          </p:nvPr>
        </p:nvSpPr>
        <p:spPr/>
        <p:txBody>
          <a:bodyPr/>
          <a:lstStyle/>
          <a:p>
            <a:fld id="{5F69AA11-5652-4107-8211-928B1366926B}" type="datetimeFigureOut">
              <a:rPr lang="en-IN" smtClean="0"/>
              <a:t>31-07-2024</a:t>
            </a:fld>
            <a:endParaRPr lang="en-IN"/>
          </a:p>
        </p:txBody>
      </p:sp>
      <p:sp>
        <p:nvSpPr>
          <p:cNvPr id="6" name="Footer Placeholder 5">
            <a:extLst>
              <a:ext uri="{FF2B5EF4-FFF2-40B4-BE49-F238E27FC236}">
                <a16:creationId xmlns:a16="http://schemas.microsoft.com/office/drawing/2014/main" id="{1508DBDD-BB8D-7CE8-C345-2404D34259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3B9CB-C0C6-26C1-DDE2-B54BA9022E55}"/>
              </a:ext>
            </a:extLst>
          </p:cNvPr>
          <p:cNvSpPr>
            <a:spLocks noGrp="1"/>
          </p:cNvSpPr>
          <p:nvPr>
            <p:ph type="sldNum" sz="quarter" idx="12"/>
          </p:nvPr>
        </p:nvSpPr>
        <p:spPr/>
        <p:txBody>
          <a:bodyPr/>
          <a:lstStyle/>
          <a:p>
            <a:fld id="{1AF1011D-7B99-4B2E-A4EE-F2236F709599}" type="slidenum">
              <a:rPr lang="en-IN" smtClean="0"/>
              <a:t>‹#›</a:t>
            </a:fld>
            <a:endParaRPr lang="en-IN"/>
          </a:p>
        </p:txBody>
      </p:sp>
    </p:spTree>
    <p:extLst>
      <p:ext uri="{BB962C8B-B14F-4D97-AF65-F5344CB8AC3E}">
        <p14:creationId xmlns:p14="http://schemas.microsoft.com/office/powerpoint/2010/main" val="16242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2D0C-67BE-DD53-339F-4F7DD8A895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141A1B-2507-F46A-A366-6321C09E3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3208AB-5C0B-BDB1-AB40-C595EF8B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A69BD2-9A65-AC0D-1FA9-E609CA14B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AE0D97-7695-D106-C60A-1CD16FD0A0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26E667-CCF8-337B-05F3-9DA2034ECB3C}"/>
              </a:ext>
            </a:extLst>
          </p:cNvPr>
          <p:cNvSpPr>
            <a:spLocks noGrp="1"/>
          </p:cNvSpPr>
          <p:nvPr>
            <p:ph type="dt" sz="half" idx="10"/>
          </p:nvPr>
        </p:nvSpPr>
        <p:spPr/>
        <p:txBody>
          <a:bodyPr/>
          <a:lstStyle/>
          <a:p>
            <a:fld id="{5F69AA11-5652-4107-8211-928B1366926B}" type="datetimeFigureOut">
              <a:rPr lang="en-IN" smtClean="0"/>
              <a:t>31-07-2024</a:t>
            </a:fld>
            <a:endParaRPr lang="en-IN"/>
          </a:p>
        </p:txBody>
      </p:sp>
      <p:sp>
        <p:nvSpPr>
          <p:cNvPr id="8" name="Footer Placeholder 7">
            <a:extLst>
              <a:ext uri="{FF2B5EF4-FFF2-40B4-BE49-F238E27FC236}">
                <a16:creationId xmlns:a16="http://schemas.microsoft.com/office/drawing/2014/main" id="{9117DC19-961A-203D-CD6D-3B59AE2199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0D9BF4-0D09-F91A-5317-335996FA6FB5}"/>
              </a:ext>
            </a:extLst>
          </p:cNvPr>
          <p:cNvSpPr>
            <a:spLocks noGrp="1"/>
          </p:cNvSpPr>
          <p:nvPr>
            <p:ph type="sldNum" sz="quarter" idx="12"/>
          </p:nvPr>
        </p:nvSpPr>
        <p:spPr/>
        <p:txBody>
          <a:bodyPr/>
          <a:lstStyle/>
          <a:p>
            <a:fld id="{1AF1011D-7B99-4B2E-A4EE-F2236F709599}" type="slidenum">
              <a:rPr lang="en-IN" smtClean="0"/>
              <a:t>‹#›</a:t>
            </a:fld>
            <a:endParaRPr lang="en-IN"/>
          </a:p>
        </p:txBody>
      </p:sp>
    </p:spTree>
    <p:extLst>
      <p:ext uri="{BB962C8B-B14F-4D97-AF65-F5344CB8AC3E}">
        <p14:creationId xmlns:p14="http://schemas.microsoft.com/office/powerpoint/2010/main" val="2175468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53C9-85E1-62C0-F2B3-7AFA183532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8FDF13-86C1-13F9-E8EB-23642A4F6255}"/>
              </a:ext>
            </a:extLst>
          </p:cNvPr>
          <p:cNvSpPr>
            <a:spLocks noGrp="1"/>
          </p:cNvSpPr>
          <p:nvPr>
            <p:ph type="dt" sz="half" idx="10"/>
          </p:nvPr>
        </p:nvSpPr>
        <p:spPr/>
        <p:txBody>
          <a:bodyPr/>
          <a:lstStyle/>
          <a:p>
            <a:fld id="{5F69AA11-5652-4107-8211-928B1366926B}" type="datetimeFigureOut">
              <a:rPr lang="en-IN" smtClean="0"/>
              <a:t>31-07-2024</a:t>
            </a:fld>
            <a:endParaRPr lang="en-IN"/>
          </a:p>
        </p:txBody>
      </p:sp>
      <p:sp>
        <p:nvSpPr>
          <p:cNvPr id="4" name="Footer Placeholder 3">
            <a:extLst>
              <a:ext uri="{FF2B5EF4-FFF2-40B4-BE49-F238E27FC236}">
                <a16:creationId xmlns:a16="http://schemas.microsoft.com/office/drawing/2014/main" id="{5BBC2908-DB40-E22E-5B8B-DEC5ADAA2D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23CB8C-CB76-9373-D377-48B8B6986C18}"/>
              </a:ext>
            </a:extLst>
          </p:cNvPr>
          <p:cNvSpPr>
            <a:spLocks noGrp="1"/>
          </p:cNvSpPr>
          <p:nvPr>
            <p:ph type="sldNum" sz="quarter" idx="12"/>
          </p:nvPr>
        </p:nvSpPr>
        <p:spPr/>
        <p:txBody>
          <a:bodyPr/>
          <a:lstStyle/>
          <a:p>
            <a:fld id="{1AF1011D-7B99-4B2E-A4EE-F2236F709599}" type="slidenum">
              <a:rPr lang="en-IN" smtClean="0"/>
              <a:t>‹#›</a:t>
            </a:fld>
            <a:endParaRPr lang="en-IN"/>
          </a:p>
        </p:txBody>
      </p:sp>
    </p:spTree>
    <p:extLst>
      <p:ext uri="{BB962C8B-B14F-4D97-AF65-F5344CB8AC3E}">
        <p14:creationId xmlns:p14="http://schemas.microsoft.com/office/powerpoint/2010/main" val="307624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C0FE9-7B08-67E0-DE46-90280ED3FC57}"/>
              </a:ext>
            </a:extLst>
          </p:cNvPr>
          <p:cNvSpPr>
            <a:spLocks noGrp="1"/>
          </p:cNvSpPr>
          <p:nvPr>
            <p:ph type="dt" sz="half" idx="10"/>
          </p:nvPr>
        </p:nvSpPr>
        <p:spPr/>
        <p:txBody>
          <a:bodyPr/>
          <a:lstStyle/>
          <a:p>
            <a:fld id="{5F69AA11-5652-4107-8211-928B1366926B}" type="datetimeFigureOut">
              <a:rPr lang="en-IN" smtClean="0"/>
              <a:t>31-07-2024</a:t>
            </a:fld>
            <a:endParaRPr lang="en-IN"/>
          </a:p>
        </p:txBody>
      </p:sp>
      <p:sp>
        <p:nvSpPr>
          <p:cNvPr id="3" name="Footer Placeholder 2">
            <a:extLst>
              <a:ext uri="{FF2B5EF4-FFF2-40B4-BE49-F238E27FC236}">
                <a16:creationId xmlns:a16="http://schemas.microsoft.com/office/drawing/2014/main" id="{C2395D8D-A7D6-AB1A-C268-8A88E4F135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69FC87-6EBF-3C6B-70AF-2D6DCDC7ADAC}"/>
              </a:ext>
            </a:extLst>
          </p:cNvPr>
          <p:cNvSpPr>
            <a:spLocks noGrp="1"/>
          </p:cNvSpPr>
          <p:nvPr>
            <p:ph type="sldNum" sz="quarter" idx="12"/>
          </p:nvPr>
        </p:nvSpPr>
        <p:spPr/>
        <p:txBody>
          <a:bodyPr/>
          <a:lstStyle/>
          <a:p>
            <a:fld id="{1AF1011D-7B99-4B2E-A4EE-F2236F709599}" type="slidenum">
              <a:rPr lang="en-IN" smtClean="0"/>
              <a:t>‹#›</a:t>
            </a:fld>
            <a:endParaRPr lang="en-IN"/>
          </a:p>
        </p:txBody>
      </p:sp>
    </p:spTree>
    <p:extLst>
      <p:ext uri="{BB962C8B-B14F-4D97-AF65-F5344CB8AC3E}">
        <p14:creationId xmlns:p14="http://schemas.microsoft.com/office/powerpoint/2010/main" val="215899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F461-F7C8-4B33-BEA7-A99B63C46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20CF9D-DE8E-9C18-BF76-7A6DA953DA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55D37-2C5D-C5ED-B593-F91F33566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3D7A5-220A-B0BB-2288-3C4694E5304A}"/>
              </a:ext>
            </a:extLst>
          </p:cNvPr>
          <p:cNvSpPr>
            <a:spLocks noGrp="1"/>
          </p:cNvSpPr>
          <p:nvPr>
            <p:ph type="dt" sz="half" idx="10"/>
          </p:nvPr>
        </p:nvSpPr>
        <p:spPr/>
        <p:txBody>
          <a:bodyPr/>
          <a:lstStyle/>
          <a:p>
            <a:fld id="{5F69AA11-5652-4107-8211-928B1366926B}" type="datetimeFigureOut">
              <a:rPr lang="en-IN" smtClean="0"/>
              <a:t>31-07-2024</a:t>
            </a:fld>
            <a:endParaRPr lang="en-IN"/>
          </a:p>
        </p:txBody>
      </p:sp>
      <p:sp>
        <p:nvSpPr>
          <p:cNvPr id="6" name="Footer Placeholder 5">
            <a:extLst>
              <a:ext uri="{FF2B5EF4-FFF2-40B4-BE49-F238E27FC236}">
                <a16:creationId xmlns:a16="http://schemas.microsoft.com/office/drawing/2014/main" id="{8F5FA7CF-3758-A5AF-C611-E50E7A8A8C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F6F166-3E4A-98F7-F7B8-D316B83BCABA}"/>
              </a:ext>
            </a:extLst>
          </p:cNvPr>
          <p:cNvSpPr>
            <a:spLocks noGrp="1"/>
          </p:cNvSpPr>
          <p:nvPr>
            <p:ph type="sldNum" sz="quarter" idx="12"/>
          </p:nvPr>
        </p:nvSpPr>
        <p:spPr/>
        <p:txBody>
          <a:bodyPr/>
          <a:lstStyle/>
          <a:p>
            <a:fld id="{1AF1011D-7B99-4B2E-A4EE-F2236F709599}" type="slidenum">
              <a:rPr lang="en-IN" smtClean="0"/>
              <a:t>‹#›</a:t>
            </a:fld>
            <a:endParaRPr lang="en-IN"/>
          </a:p>
        </p:txBody>
      </p:sp>
    </p:spTree>
    <p:extLst>
      <p:ext uri="{BB962C8B-B14F-4D97-AF65-F5344CB8AC3E}">
        <p14:creationId xmlns:p14="http://schemas.microsoft.com/office/powerpoint/2010/main" val="31861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9430-9135-5A6C-9DF6-3523F94BA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B2D33F-D2D1-4343-4A2F-4B98C938A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D2E63F-EFD0-1189-00F2-E83BC032B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F20F1E-E20F-2596-67D2-BC887567B609}"/>
              </a:ext>
            </a:extLst>
          </p:cNvPr>
          <p:cNvSpPr>
            <a:spLocks noGrp="1"/>
          </p:cNvSpPr>
          <p:nvPr>
            <p:ph type="dt" sz="half" idx="10"/>
          </p:nvPr>
        </p:nvSpPr>
        <p:spPr/>
        <p:txBody>
          <a:bodyPr/>
          <a:lstStyle/>
          <a:p>
            <a:fld id="{5F69AA11-5652-4107-8211-928B1366926B}" type="datetimeFigureOut">
              <a:rPr lang="en-IN" smtClean="0"/>
              <a:t>31-07-2024</a:t>
            </a:fld>
            <a:endParaRPr lang="en-IN"/>
          </a:p>
        </p:txBody>
      </p:sp>
      <p:sp>
        <p:nvSpPr>
          <p:cNvPr id="6" name="Footer Placeholder 5">
            <a:extLst>
              <a:ext uri="{FF2B5EF4-FFF2-40B4-BE49-F238E27FC236}">
                <a16:creationId xmlns:a16="http://schemas.microsoft.com/office/drawing/2014/main" id="{861BDC7B-52F6-0F33-572F-674B8BDD5C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2E9278-40D4-B5B0-7638-85586EB1DF32}"/>
              </a:ext>
            </a:extLst>
          </p:cNvPr>
          <p:cNvSpPr>
            <a:spLocks noGrp="1"/>
          </p:cNvSpPr>
          <p:nvPr>
            <p:ph type="sldNum" sz="quarter" idx="12"/>
          </p:nvPr>
        </p:nvSpPr>
        <p:spPr/>
        <p:txBody>
          <a:bodyPr/>
          <a:lstStyle/>
          <a:p>
            <a:fld id="{1AF1011D-7B99-4B2E-A4EE-F2236F709599}" type="slidenum">
              <a:rPr lang="en-IN" smtClean="0"/>
              <a:t>‹#›</a:t>
            </a:fld>
            <a:endParaRPr lang="en-IN"/>
          </a:p>
        </p:txBody>
      </p:sp>
    </p:spTree>
    <p:extLst>
      <p:ext uri="{BB962C8B-B14F-4D97-AF65-F5344CB8AC3E}">
        <p14:creationId xmlns:p14="http://schemas.microsoft.com/office/powerpoint/2010/main" val="939212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EAFDD-59C0-663C-0504-349989D77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BA74D4-1A90-1430-3072-EF56B0A56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74635-58BA-4C6B-8BD6-140A20AC7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9AA11-5652-4107-8211-928B1366926B}" type="datetimeFigureOut">
              <a:rPr lang="en-IN" smtClean="0"/>
              <a:t>31-07-2024</a:t>
            </a:fld>
            <a:endParaRPr lang="en-IN"/>
          </a:p>
        </p:txBody>
      </p:sp>
      <p:sp>
        <p:nvSpPr>
          <p:cNvPr id="5" name="Footer Placeholder 4">
            <a:extLst>
              <a:ext uri="{FF2B5EF4-FFF2-40B4-BE49-F238E27FC236}">
                <a16:creationId xmlns:a16="http://schemas.microsoft.com/office/drawing/2014/main" id="{BF2E552F-C2D7-303D-BC31-D328C9C558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0807DC-326E-16F1-4548-CA83779EC2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1011D-7B99-4B2E-A4EE-F2236F709599}" type="slidenum">
              <a:rPr lang="en-IN" smtClean="0"/>
              <a:t>‹#›</a:t>
            </a:fld>
            <a:endParaRPr lang="en-IN"/>
          </a:p>
        </p:txBody>
      </p:sp>
    </p:spTree>
    <p:extLst>
      <p:ext uri="{BB962C8B-B14F-4D97-AF65-F5344CB8AC3E}">
        <p14:creationId xmlns:p14="http://schemas.microsoft.com/office/powerpoint/2010/main" val="598228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8E27-598E-4B0C-EBC8-35B4F0974292}"/>
              </a:ext>
            </a:extLst>
          </p:cNvPr>
          <p:cNvSpPr>
            <a:spLocks noGrp="1"/>
          </p:cNvSpPr>
          <p:nvPr>
            <p:ph type="title"/>
          </p:nvPr>
        </p:nvSpPr>
        <p:spPr>
          <a:xfrm>
            <a:off x="1020386" y="688157"/>
            <a:ext cx="10515600" cy="1866409"/>
          </a:xfrm>
        </p:spPr>
        <p:txBody>
          <a:bodyPr/>
          <a:lstStyle/>
          <a:p>
            <a:pPr algn="ctr"/>
            <a:r>
              <a:rPr lang="en-US" u="sng" dirty="0">
                <a:latin typeface="+mn-lt"/>
              </a:rPr>
              <a:t>FINLATICS DATA SCIENCE EXPERIENCE PROGRAM</a:t>
            </a:r>
            <a:endParaRPr lang="en-IN" u="sng" dirty="0">
              <a:latin typeface="+mn-lt"/>
            </a:endParaRPr>
          </a:p>
        </p:txBody>
      </p:sp>
      <p:sp>
        <p:nvSpPr>
          <p:cNvPr id="3" name="Text Placeholder 2">
            <a:extLst>
              <a:ext uri="{FF2B5EF4-FFF2-40B4-BE49-F238E27FC236}">
                <a16:creationId xmlns:a16="http://schemas.microsoft.com/office/drawing/2014/main" id="{68459BCD-99B4-B4AB-9A93-1B8A312D6D19}"/>
              </a:ext>
            </a:extLst>
          </p:cNvPr>
          <p:cNvSpPr>
            <a:spLocks noGrp="1"/>
          </p:cNvSpPr>
          <p:nvPr>
            <p:ph type="body" idx="1"/>
          </p:nvPr>
        </p:nvSpPr>
        <p:spPr>
          <a:xfrm>
            <a:off x="831850" y="3120273"/>
            <a:ext cx="10515600" cy="2969378"/>
          </a:xfrm>
        </p:spPr>
        <p:txBody>
          <a:bodyPr>
            <a:normAutofit/>
          </a:bodyPr>
          <a:lstStyle/>
          <a:p>
            <a:pPr algn="ctr"/>
            <a:r>
              <a:rPr lang="en-US" sz="4000" u="sng" dirty="0">
                <a:solidFill>
                  <a:schemeClr val="tx1"/>
                </a:solidFill>
              </a:rPr>
              <a:t>PROJECT:GLOBAL YOUTUBE STATISTICS</a:t>
            </a:r>
          </a:p>
          <a:p>
            <a:endParaRPr lang="en-US" dirty="0"/>
          </a:p>
          <a:p>
            <a:r>
              <a:rPr lang="en-US" dirty="0">
                <a:solidFill>
                  <a:schemeClr val="tx1"/>
                </a:solidFill>
              </a:rPr>
              <a:t>                                                   </a:t>
            </a:r>
            <a:r>
              <a:rPr lang="en-US" u="sng" dirty="0">
                <a:solidFill>
                  <a:schemeClr val="tx1"/>
                </a:solidFill>
              </a:rPr>
              <a:t>NAME: </a:t>
            </a:r>
            <a:r>
              <a:rPr lang="en-US" sz="2800" u="sng" dirty="0">
                <a:solidFill>
                  <a:schemeClr val="tx1"/>
                </a:solidFill>
              </a:rPr>
              <a:t>CHETAN TEWARI</a:t>
            </a:r>
            <a:r>
              <a:rPr lang="en-US" sz="2800" dirty="0">
                <a:solidFill>
                  <a:schemeClr val="tx1"/>
                </a:solidFill>
              </a:rPr>
              <a:t>.</a:t>
            </a:r>
            <a:endParaRPr lang="en-US" dirty="0">
              <a:solidFill>
                <a:schemeClr val="tx1"/>
              </a:solidFill>
            </a:endParaRPr>
          </a:p>
          <a:p>
            <a:endParaRPr lang="en-US" dirty="0"/>
          </a:p>
          <a:p>
            <a:endParaRPr lang="en-US" dirty="0"/>
          </a:p>
          <a:p>
            <a:endParaRPr lang="en-IN" dirty="0"/>
          </a:p>
        </p:txBody>
      </p:sp>
    </p:spTree>
    <p:extLst>
      <p:ext uri="{BB962C8B-B14F-4D97-AF65-F5344CB8AC3E}">
        <p14:creationId xmlns:p14="http://schemas.microsoft.com/office/powerpoint/2010/main" val="417967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C53A-7C65-5140-D9F6-199D55CD41EB}"/>
              </a:ext>
            </a:extLst>
          </p:cNvPr>
          <p:cNvSpPr>
            <a:spLocks noGrp="1"/>
          </p:cNvSpPr>
          <p:nvPr>
            <p:ph type="title"/>
          </p:nvPr>
        </p:nvSpPr>
        <p:spPr>
          <a:xfrm>
            <a:off x="838200" y="336993"/>
            <a:ext cx="10515600" cy="1174864"/>
          </a:xfrm>
        </p:spPr>
        <p:txBody>
          <a:bodyPr>
            <a:normAutofit/>
          </a:bodyPr>
          <a:lstStyle/>
          <a:p>
            <a:r>
              <a:rPr lang="en-US" sz="3600" b="1" u="sng" dirty="0"/>
              <a:t>Comparison of Top 10 Countries with Highest Number of YouTube Channels by Population</a:t>
            </a:r>
            <a:r>
              <a:rPr lang="en-US" sz="3600" u="sng" dirty="0"/>
              <a:t>:</a:t>
            </a:r>
            <a:endParaRPr lang="en-IN" sz="3600" u="sng" dirty="0"/>
          </a:p>
        </p:txBody>
      </p:sp>
      <p:sp>
        <p:nvSpPr>
          <p:cNvPr id="3" name="Text Placeholder 2">
            <a:extLst>
              <a:ext uri="{FF2B5EF4-FFF2-40B4-BE49-F238E27FC236}">
                <a16:creationId xmlns:a16="http://schemas.microsoft.com/office/drawing/2014/main" id="{4CC9E4B3-A4FD-3929-5E88-34E5D91908F9}"/>
              </a:ext>
            </a:extLst>
          </p:cNvPr>
          <p:cNvSpPr>
            <a:spLocks noGrp="1"/>
          </p:cNvSpPr>
          <p:nvPr>
            <p:ph type="body" idx="1"/>
          </p:nvPr>
        </p:nvSpPr>
        <p:spPr>
          <a:xfrm>
            <a:off x="831850" y="2036191"/>
            <a:ext cx="10515600" cy="4053460"/>
          </a:xfrm>
        </p:spPr>
        <p:txBody>
          <a:bodyPr/>
          <a:lstStyle/>
          <a:p>
            <a:endParaRPr lang="en-IN" dirty="0"/>
          </a:p>
        </p:txBody>
      </p:sp>
      <p:pic>
        <p:nvPicPr>
          <p:cNvPr id="5" name="Picture 4">
            <a:extLst>
              <a:ext uri="{FF2B5EF4-FFF2-40B4-BE49-F238E27FC236}">
                <a16:creationId xmlns:a16="http://schemas.microsoft.com/office/drawing/2014/main" id="{D3EF7440-722A-2355-ADC0-4FDFA0A63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36" y="1511857"/>
            <a:ext cx="11069927" cy="5108148"/>
          </a:xfrm>
          <a:prstGeom prst="rect">
            <a:avLst/>
          </a:prstGeom>
        </p:spPr>
      </p:pic>
    </p:spTree>
    <p:extLst>
      <p:ext uri="{BB962C8B-B14F-4D97-AF65-F5344CB8AC3E}">
        <p14:creationId xmlns:p14="http://schemas.microsoft.com/office/powerpoint/2010/main" val="426727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8A73-61FB-FFE3-5C5F-BD144A487265}"/>
              </a:ext>
            </a:extLst>
          </p:cNvPr>
          <p:cNvSpPr>
            <a:spLocks noGrp="1"/>
          </p:cNvSpPr>
          <p:nvPr>
            <p:ph type="title"/>
          </p:nvPr>
        </p:nvSpPr>
        <p:spPr>
          <a:xfrm>
            <a:off x="766714" y="532031"/>
            <a:ext cx="4005311" cy="1289697"/>
          </a:xfrm>
        </p:spPr>
        <p:txBody>
          <a:bodyPr>
            <a:normAutofit fontScale="90000"/>
          </a:bodyPr>
          <a:lstStyle/>
          <a:p>
            <a:r>
              <a:rPr lang="en-US" b="1" u="sng" dirty="0"/>
              <a:t>Correlation Between Subscribers Gained in Last 30 Days and Unemployment Rate</a:t>
            </a:r>
            <a:r>
              <a:rPr lang="en-US" u="sng" dirty="0"/>
              <a:t>:</a:t>
            </a:r>
            <a:endParaRPr lang="en-IN" u="sng" dirty="0"/>
          </a:p>
        </p:txBody>
      </p:sp>
      <p:pic>
        <p:nvPicPr>
          <p:cNvPr id="6" name="Picture Placeholder 5">
            <a:extLst>
              <a:ext uri="{FF2B5EF4-FFF2-40B4-BE49-F238E27FC236}">
                <a16:creationId xmlns:a16="http://schemas.microsoft.com/office/drawing/2014/main" id="{7E5E7D16-A8A7-C9F0-98AD-E6121D34ED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65" b="665"/>
          <a:stretch>
            <a:fillRect/>
          </a:stretch>
        </p:blipFill>
        <p:spPr>
          <a:xfrm>
            <a:off x="5183187" y="452487"/>
            <a:ext cx="6242099" cy="5637810"/>
          </a:xfrm>
        </p:spPr>
      </p:pic>
      <p:sp>
        <p:nvSpPr>
          <p:cNvPr id="4" name="Text Placeholder 3">
            <a:extLst>
              <a:ext uri="{FF2B5EF4-FFF2-40B4-BE49-F238E27FC236}">
                <a16:creationId xmlns:a16="http://schemas.microsoft.com/office/drawing/2014/main" id="{5C489FDF-1CF7-720C-2CEB-9129B7937AD0}"/>
              </a:ext>
            </a:extLst>
          </p:cNvPr>
          <p:cNvSpPr>
            <a:spLocks noGrp="1"/>
          </p:cNvSpPr>
          <p:nvPr>
            <p:ph type="body" sz="half" idx="2"/>
          </p:nvPr>
        </p:nvSpPr>
        <p:spPr>
          <a:xfrm>
            <a:off x="839788" y="1821728"/>
            <a:ext cx="3932237" cy="4011908"/>
          </a:xfrm>
        </p:spPr>
        <p:txBody>
          <a:bodyPr>
            <a:noAutofit/>
          </a:bodyPr>
          <a:lstStyle/>
          <a:p>
            <a:pPr marL="285750" indent="-285750">
              <a:buFont typeface="Arial" panose="020B0604020202020204" pitchFamily="34" charset="0"/>
              <a:buChar char="•"/>
            </a:pPr>
            <a:r>
              <a:rPr lang="en-US" sz="1800" dirty="0"/>
              <a:t>Investigate if economic conditions influence recent subscriber growth.</a:t>
            </a:r>
          </a:p>
          <a:p>
            <a:pPr marL="285750" indent="-285750">
              <a:buFont typeface="Arial" panose="020B0604020202020204" pitchFamily="34" charset="0"/>
              <a:buChar char="•"/>
            </a:pPr>
            <a:r>
              <a:rPr lang="en-US" sz="1800" dirty="0"/>
              <a:t>The correlation coefficient is very small negative value which suggest that economic condition of the country do not directly influence the subscriber gain in the last one month.</a:t>
            </a:r>
          </a:p>
          <a:p>
            <a:pPr marL="285750" indent="-285750">
              <a:buFont typeface="Arial" panose="020B0604020202020204" pitchFamily="34" charset="0"/>
              <a:buChar char="•"/>
            </a:pPr>
            <a:r>
              <a:rPr lang="en-US" sz="1800" dirty="0"/>
              <a:t>Negative value suggest that increase in unemployment rate may slightly decrease the number of subscriber gained.</a:t>
            </a:r>
          </a:p>
          <a:p>
            <a:pPr marL="285750" indent="-285750">
              <a:buFont typeface="Arial" panose="020B0604020202020204" pitchFamily="34" charset="0"/>
              <a:buChar char="•"/>
            </a:pPr>
            <a:r>
              <a:rPr lang="en-US" sz="1800" dirty="0"/>
              <a:t>A small correlation value suggest that two variables are almost independent of each other, i.e. it doesn’t matter if unemployment rate increase or decrease, the subscribers will remain almost the same.</a:t>
            </a:r>
            <a:endParaRPr lang="en-IN" sz="1800" dirty="0"/>
          </a:p>
        </p:txBody>
      </p:sp>
    </p:spTree>
    <p:extLst>
      <p:ext uri="{BB962C8B-B14F-4D97-AF65-F5344CB8AC3E}">
        <p14:creationId xmlns:p14="http://schemas.microsoft.com/office/powerpoint/2010/main" val="265976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35F1-7D18-A8C4-9DCC-9AAA65C13128}"/>
              </a:ext>
            </a:extLst>
          </p:cNvPr>
          <p:cNvSpPr>
            <a:spLocks noGrp="1"/>
          </p:cNvSpPr>
          <p:nvPr>
            <p:ph type="title"/>
          </p:nvPr>
        </p:nvSpPr>
        <p:spPr>
          <a:xfrm>
            <a:off x="839786" y="1098222"/>
            <a:ext cx="3932237" cy="1600200"/>
          </a:xfrm>
        </p:spPr>
        <p:txBody>
          <a:bodyPr/>
          <a:lstStyle/>
          <a:p>
            <a:r>
              <a:rPr lang="en-US" b="1" u="sng" dirty="0"/>
              <a:t>Distribution of Video Views for Last 30 Days Across Channel Types</a:t>
            </a:r>
            <a:r>
              <a:rPr lang="en-US" u="sng" dirty="0"/>
              <a:t>:</a:t>
            </a:r>
            <a:endParaRPr lang="en-IN" u="sng" dirty="0"/>
          </a:p>
        </p:txBody>
      </p:sp>
      <p:pic>
        <p:nvPicPr>
          <p:cNvPr id="6" name="Picture Placeholder 5">
            <a:extLst>
              <a:ext uri="{FF2B5EF4-FFF2-40B4-BE49-F238E27FC236}">
                <a16:creationId xmlns:a16="http://schemas.microsoft.com/office/drawing/2014/main" id="{15DA3D35-6951-2C73-557F-71671455A94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54803" y="970961"/>
            <a:ext cx="7211506" cy="5118754"/>
          </a:xfrm>
          <a:prstGeom prst="rect">
            <a:avLst/>
          </a:prstGeom>
        </p:spPr>
      </p:pic>
      <p:sp>
        <p:nvSpPr>
          <p:cNvPr id="4" name="Text Placeholder 3">
            <a:extLst>
              <a:ext uri="{FF2B5EF4-FFF2-40B4-BE49-F238E27FC236}">
                <a16:creationId xmlns:a16="http://schemas.microsoft.com/office/drawing/2014/main" id="{E9E58907-F856-5436-6E7A-9582812D4E41}"/>
              </a:ext>
            </a:extLst>
          </p:cNvPr>
          <p:cNvSpPr>
            <a:spLocks noGrp="1"/>
          </p:cNvSpPr>
          <p:nvPr>
            <p:ph type="body" sz="half" idx="2"/>
          </p:nvPr>
        </p:nvSpPr>
        <p:spPr>
          <a:xfrm>
            <a:off x="839786" y="2975711"/>
            <a:ext cx="3932237" cy="2529543"/>
          </a:xfrm>
        </p:spPr>
        <p:txBody>
          <a:bodyPr>
            <a:noAutofit/>
          </a:bodyPr>
          <a:lstStyle/>
          <a:p>
            <a:pPr marL="285750" indent="-285750" algn="just">
              <a:buFont typeface="Arial" panose="020B0604020202020204" pitchFamily="34" charset="0"/>
              <a:buChar char="•"/>
            </a:pPr>
            <a:r>
              <a:rPr lang="en-US" sz="1800" dirty="0"/>
              <a:t>Identify which channel types are currently seeing the most viewership.</a:t>
            </a:r>
          </a:p>
          <a:p>
            <a:pPr marL="285750" indent="-285750" algn="just">
              <a:buFont typeface="Arial" panose="020B0604020202020204" pitchFamily="34" charset="0"/>
              <a:buChar char="•"/>
            </a:pPr>
            <a:r>
              <a:rPr lang="en-US" sz="1800" dirty="0"/>
              <a:t>The analysis suggest that Animal channel type are currently enjoying the most viewership followed by Sports, Comedy, Music, Entertainment etc.</a:t>
            </a:r>
          </a:p>
          <a:p>
            <a:pPr marL="285750" indent="-285750" algn="just">
              <a:buFont typeface="Arial" panose="020B0604020202020204" pitchFamily="34" charset="0"/>
              <a:buChar char="•"/>
            </a:pPr>
            <a:r>
              <a:rPr lang="en-US" sz="1800" dirty="0"/>
              <a:t>Channel types like Tech, How-to and Nonprofit are a bit low in viewership in past one month.</a:t>
            </a:r>
            <a:endParaRPr lang="en-IN" sz="1800" dirty="0"/>
          </a:p>
        </p:txBody>
      </p:sp>
    </p:spTree>
    <p:extLst>
      <p:ext uri="{BB962C8B-B14F-4D97-AF65-F5344CB8AC3E}">
        <p14:creationId xmlns:p14="http://schemas.microsoft.com/office/powerpoint/2010/main" val="352867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C23B-D0E4-63B5-D93C-860D54E49FB3}"/>
              </a:ext>
            </a:extLst>
          </p:cNvPr>
          <p:cNvSpPr>
            <a:spLocks noGrp="1"/>
          </p:cNvSpPr>
          <p:nvPr>
            <p:ph type="title"/>
          </p:nvPr>
        </p:nvSpPr>
        <p:spPr>
          <a:xfrm>
            <a:off x="838200" y="400704"/>
            <a:ext cx="10515600" cy="958048"/>
          </a:xfrm>
        </p:spPr>
        <p:txBody>
          <a:bodyPr>
            <a:normAutofit/>
          </a:bodyPr>
          <a:lstStyle/>
          <a:p>
            <a:r>
              <a:rPr lang="en-US" sz="4000" b="1" u="sng" dirty="0"/>
              <a:t>Conclusion:</a:t>
            </a:r>
            <a:endParaRPr lang="en-IN" sz="4000" b="1" u="sng" dirty="0"/>
          </a:p>
        </p:txBody>
      </p:sp>
      <p:sp>
        <p:nvSpPr>
          <p:cNvPr id="3" name="Text Placeholder 2">
            <a:extLst>
              <a:ext uri="{FF2B5EF4-FFF2-40B4-BE49-F238E27FC236}">
                <a16:creationId xmlns:a16="http://schemas.microsoft.com/office/drawing/2014/main" id="{A6B0431F-20EC-57BE-A598-705D246750A1}"/>
              </a:ext>
            </a:extLst>
          </p:cNvPr>
          <p:cNvSpPr>
            <a:spLocks noGrp="1"/>
          </p:cNvSpPr>
          <p:nvPr>
            <p:ph type="body" idx="1"/>
          </p:nvPr>
        </p:nvSpPr>
        <p:spPr>
          <a:xfrm>
            <a:off x="527901" y="1687397"/>
            <a:ext cx="11349872" cy="5712644"/>
          </a:xfrm>
        </p:spPr>
        <p:txBody>
          <a:bodyPr>
            <a:normAutofit/>
          </a:bodyPr>
          <a:lstStyle/>
          <a:p>
            <a:pPr marL="342900" indent="-342900" algn="just">
              <a:lnSpc>
                <a:spcPct val="100000"/>
              </a:lnSpc>
              <a:buFont typeface="Arial" panose="020B0604020202020204" pitchFamily="34" charset="0"/>
              <a:buChar char="•"/>
            </a:pPr>
            <a:r>
              <a:rPr lang="en-US" sz="1800" dirty="0">
                <a:solidFill>
                  <a:schemeClr val="tx1"/>
                </a:solidFill>
              </a:rPr>
              <a:t>The analysis revealed very weak correlations between some variables, such as the number of subscribers gained and the unemployment rate. This indicates that these variables do not have a strong linear relationship, suggesting the need to explore other factors or non-linear models to fully understand their dynamics.</a:t>
            </a:r>
          </a:p>
          <a:p>
            <a:pPr marL="342900" indent="-342900" algn="just">
              <a:lnSpc>
                <a:spcPct val="100000"/>
              </a:lnSpc>
              <a:buFont typeface="Arial" panose="020B0604020202020204" pitchFamily="34" charset="0"/>
              <a:buChar char="•"/>
            </a:pPr>
            <a:r>
              <a:rPr lang="en-US" sz="1800" dirty="0">
                <a:solidFill>
                  <a:schemeClr val="tx1"/>
                </a:solidFill>
              </a:rPr>
              <a:t>The success of YouTube channels is influenced by a multitude of factors beyond basic metrics like subscriber counts and video views. Elements such as content quality, engagement strategies, country-specific trends, and economic conditions play significant roles and should be considered in a comprehensive analysis.</a:t>
            </a:r>
          </a:p>
          <a:p>
            <a:pPr marL="342900" indent="-342900" algn="just">
              <a:lnSpc>
                <a:spcPct val="100000"/>
              </a:lnSpc>
              <a:buFont typeface="Arial" panose="020B0604020202020204" pitchFamily="34" charset="0"/>
              <a:buChar char="•"/>
            </a:pPr>
            <a:r>
              <a:rPr lang="en-US" sz="1800" dirty="0">
                <a:solidFill>
                  <a:schemeClr val="tx1"/>
                </a:solidFill>
              </a:rPr>
              <a:t>Different content categories exhibit distinct trends in terms of earnings, subscriber growth, and upload frequency. For instance, certain categories may generate higher earnings on average, while others might see more consistent subscriber growth. Understanding these trends can help aspiring creators tailor their content strategies to align with successful patterns in their chosen categories.</a:t>
            </a:r>
          </a:p>
          <a:p>
            <a:pPr marL="342900" indent="-342900" algn="just">
              <a:lnSpc>
                <a:spcPct val="100000"/>
              </a:lnSpc>
              <a:buFont typeface="Arial" panose="020B0604020202020204" pitchFamily="34" charset="0"/>
              <a:buChar char="•"/>
            </a:pPr>
            <a:r>
              <a:rPr lang="en-US" sz="1800" dirty="0">
                <a:solidFill>
                  <a:schemeClr val="tx1"/>
                </a:solidFill>
              </a:rPr>
              <a:t>The YouTube ecosystem is complex and multifaceted, with various interrelated factors affecting channel performance. Simple linear relationships often fail to capture the full picture, highlighting the importance of comprehensive and nuanced analyses to derive actionable insights. Future research could benefit from incorporating advanced analytical techniques and more granular data to uncover deeper patterns and trends.</a:t>
            </a:r>
            <a:endParaRPr lang="en-IN" sz="1800" dirty="0">
              <a:solidFill>
                <a:schemeClr val="tx1"/>
              </a:solidFill>
            </a:endParaRPr>
          </a:p>
        </p:txBody>
      </p:sp>
    </p:spTree>
    <p:extLst>
      <p:ext uri="{BB962C8B-B14F-4D97-AF65-F5344CB8AC3E}">
        <p14:creationId xmlns:p14="http://schemas.microsoft.com/office/powerpoint/2010/main" val="2142088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E3E2-55E6-9AB7-BB55-2B94515B3945}"/>
              </a:ext>
            </a:extLst>
          </p:cNvPr>
          <p:cNvSpPr>
            <a:spLocks noGrp="1"/>
          </p:cNvSpPr>
          <p:nvPr>
            <p:ph type="title"/>
          </p:nvPr>
        </p:nvSpPr>
        <p:spPr>
          <a:xfrm>
            <a:off x="831850" y="361706"/>
            <a:ext cx="7218641" cy="1024036"/>
          </a:xfrm>
        </p:spPr>
        <p:txBody>
          <a:bodyPr>
            <a:normAutofit/>
          </a:bodyPr>
          <a:lstStyle/>
          <a:p>
            <a:r>
              <a:rPr lang="en-US" sz="3600" b="1" u="sng" dirty="0"/>
              <a:t>PROJECT OVERVIEW:</a:t>
            </a:r>
            <a:endParaRPr lang="en-IN" sz="3600" b="1" u="sng" dirty="0"/>
          </a:p>
        </p:txBody>
      </p:sp>
      <p:sp>
        <p:nvSpPr>
          <p:cNvPr id="3" name="Text Placeholder 2">
            <a:extLst>
              <a:ext uri="{FF2B5EF4-FFF2-40B4-BE49-F238E27FC236}">
                <a16:creationId xmlns:a16="http://schemas.microsoft.com/office/drawing/2014/main" id="{DC095AD8-4A9F-9E2E-FCC0-E907AEA87DAC}"/>
              </a:ext>
            </a:extLst>
          </p:cNvPr>
          <p:cNvSpPr>
            <a:spLocks noGrp="1"/>
          </p:cNvSpPr>
          <p:nvPr>
            <p:ph type="body" idx="1"/>
          </p:nvPr>
        </p:nvSpPr>
        <p:spPr>
          <a:xfrm>
            <a:off x="94268" y="1819373"/>
            <a:ext cx="11811786" cy="4270342"/>
          </a:xfrm>
        </p:spPr>
        <p:txBody>
          <a:bodyPr>
            <a:normAutofit/>
          </a:bodyPr>
          <a:lstStyle/>
          <a:p>
            <a:pPr marL="342900" indent="-342900" algn="just">
              <a:buFont typeface="Arial" panose="020B0604020202020204" pitchFamily="34" charset="0"/>
              <a:buChar char="•"/>
            </a:pPr>
            <a:r>
              <a:rPr lang="en-US" sz="1800" dirty="0">
                <a:solidFill>
                  <a:schemeClr val="tx1">
                    <a:lumMod val="95000"/>
                    <a:lumOff val="5000"/>
                  </a:schemeClr>
                </a:solidFill>
              </a:rPr>
              <a:t>This project involves analyzing a detailed dataset of top YouTube channels, focusing on key metrics such as subscriber counts, video views, upload frequency, and earnings. By examining these factors, we aim to uncover trends and insights into what makes successful YouTube channels.</a:t>
            </a:r>
          </a:p>
          <a:p>
            <a:pPr marL="342900" indent="-342900" algn="just">
              <a:buFont typeface="Arial" panose="020B0604020202020204" pitchFamily="34" charset="0"/>
              <a:buChar char="•"/>
            </a:pPr>
            <a:r>
              <a:rPr lang="en-US" sz="1800" dirty="0">
                <a:solidFill>
                  <a:schemeClr val="tx1"/>
                </a:solidFill>
              </a:rPr>
              <a:t>Beyond channel-specific data, the project also explores the relationship between YouTube channel metrics and country-level data such as population, urbanization, unemployment rate, and tertiary education enrollment. This helps in understanding the broader socio-economic context of YouTube success</a:t>
            </a:r>
          </a:p>
          <a:p>
            <a:pPr marL="342900" indent="-342900" algn="just">
              <a:buFont typeface="Arial" panose="020B0604020202020204" pitchFamily="34" charset="0"/>
              <a:buChar char="•"/>
            </a:pPr>
            <a:r>
              <a:rPr lang="en-US" sz="1800" dirty="0">
                <a:solidFill>
                  <a:schemeClr val="tx1"/>
                </a:solidFill>
              </a:rPr>
              <a:t>The findings from this analysis will be valuable for aspiring YouTube creators seeking to optimize their content strategies and for data enthusiasts interested in the dynamics of online content creation. The insights can guide strategic decisions and identify potential areas for growth and improvement.</a:t>
            </a:r>
          </a:p>
          <a:p>
            <a:pPr marL="342900" indent="-342900" algn="just">
              <a:buFont typeface="Arial" panose="020B0604020202020204" pitchFamily="34" charset="0"/>
              <a:buChar char="•"/>
            </a:pPr>
            <a:r>
              <a:rPr lang="en-US" sz="1800" dirty="0">
                <a:solidFill>
                  <a:schemeClr val="tx1"/>
                </a:solidFill>
              </a:rPr>
              <a:t>The project aims to identify correlations between different metrics, such as the relationship between subscriber count and video views, or the impact of economic conditions on channel performance. Additionally, it will look at trends over time, such as seasonal variations in video uploads and long-term growth in subscribers</a:t>
            </a:r>
            <a:r>
              <a:rPr lang="en-US" sz="1400" dirty="0"/>
              <a:t>.</a:t>
            </a:r>
            <a:endParaRPr lang="en-IN" sz="1800" dirty="0">
              <a:solidFill>
                <a:schemeClr val="tx1"/>
              </a:solidFill>
            </a:endParaRPr>
          </a:p>
        </p:txBody>
      </p:sp>
    </p:spTree>
    <p:extLst>
      <p:ext uri="{BB962C8B-B14F-4D97-AF65-F5344CB8AC3E}">
        <p14:creationId xmlns:p14="http://schemas.microsoft.com/office/powerpoint/2010/main" val="421223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F1D0-F051-56B0-2282-B2E8DF9E2327}"/>
              </a:ext>
            </a:extLst>
          </p:cNvPr>
          <p:cNvSpPr>
            <a:spLocks noGrp="1"/>
          </p:cNvSpPr>
          <p:nvPr>
            <p:ph type="title"/>
          </p:nvPr>
        </p:nvSpPr>
        <p:spPr>
          <a:xfrm>
            <a:off x="831850" y="327033"/>
            <a:ext cx="10515600" cy="882633"/>
          </a:xfrm>
        </p:spPr>
        <p:txBody>
          <a:bodyPr>
            <a:normAutofit/>
          </a:bodyPr>
          <a:lstStyle/>
          <a:p>
            <a:r>
              <a:rPr lang="en-US" sz="4400" b="1" u="sng" dirty="0"/>
              <a:t>Key Features:</a:t>
            </a:r>
            <a:endParaRPr lang="en-IN" sz="4400" b="1" u="sng" dirty="0"/>
          </a:p>
        </p:txBody>
      </p:sp>
      <p:sp>
        <p:nvSpPr>
          <p:cNvPr id="3" name="Text Placeholder 2">
            <a:extLst>
              <a:ext uri="{FF2B5EF4-FFF2-40B4-BE49-F238E27FC236}">
                <a16:creationId xmlns:a16="http://schemas.microsoft.com/office/drawing/2014/main" id="{C7CF9AD5-1F10-26BD-9198-C1FFE8043261}"/>
              </a:ext>
            </a:extLst>
          </p:cNvPr>
          <p:cNvSpPr>
            <a:spLocks noGrp="1"/>
          </p:cNvSpPr>
          <p:nvPr>
            <p:ph type="body" idx="1"/>
          </p:nvPr>
        </p:nvSpPr>
        <p:spPr>
          <a:xfrm>
            <a:off x="831850" y="1432874"/>
            <a:ext cx="10515600" cy="4949071"/>
          </a:xfrm>
        </p:spPr>
        <p:txBody>
          <a:bodyPr numCol="2">
            <a:normAutofit fontScale="92500" lnSpcReduction="20000"/>
          </a:bodyPr>
          <a:lstStyle/>
          <a:p>
            <a:pPr marL="285750" indent="-285750">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rank</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Position of the YouTube channel based on the number of subscribers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Youtuber</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Name of the YouTube channel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subscribers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Number of subscribers to the channel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video views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Total views across all videos on the channel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category</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Category or niche of the channel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Title</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Title of the YouTube channel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uploads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Total number of videos uploaded on the channel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Country</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Country where the YouTube channel originates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channel_type</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Type of the YouTube channel </a:t>
            </a:r>
          </a:p>
          <a:p>
            <a:pPr marL="28575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lowest_monthly_earnings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Lowest estimated monthly earnings from the channel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highest_monthly_earnings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Highest estimated monthly earnings from the channel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lowest_yearly_earnings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Lowest estimated yearly earnings from the channel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highest_yearly_earnings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Highest estimated yearly earnings from the channel</a:t>
            </a:r>
          </a:p>
          <a:p>
            <a:pPr marL="285750" indent="-285750">
              <a:lnSpc>
                <a:spcPct val="107000"/>
              </a:lnSpc>
              <a:spcAft>
                <a:spcPts val="800"/>
              </a:spcAft>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Gross tertiary education enrollment (%):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Percentage of the population enrolled in tertiary education in the country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Population</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Total population of the country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Unemployment rate</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Unemployment rate in the country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Urban_population</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Percentage of the population living in urban areas.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0557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0FCF-92F2-CD13-EFC9-5F15E767C9B5}"/>
              </a:ext>
            </a:extLst>
          </p:cNvPr>
          <p:cNvSpPr>
            <a:spLocks noGrp="1"/>
          </p:cNvSpPr>
          <p:nvPr>
            <p:ph type="title"/>
          </p:nvPr>
        </p:nvSpPr>
        <p:spPr/>
        <p:txBody>
          <a:bodyPr/>
          <a:lstStyle/>
          <a:p>
            <a:r>
              <a:rPr lang="en-US" b="1" u="sng" dirty="0"/>
              <a:t>Correlation between Subscribers and video views:</a:t>
            </a:r>
            <a:endParaRPr lang="en-IN" b="1" u="sng" dirty="0"/>
          </a:p>
        </p:txBody>
      </p:sp>
      <p:pic>
        <p:nvPicPr>
          <p:cNvPr id="7" name="Picture Placeholder 6">
            <a:extLst>
              <a:ext uri="{FF2B5EF4-FFF2-40B4-BE49-F238E27FC236}">
                <a16:creationId xmlns:a16="http://schemas.microsoft.com/office/drawing/2014/main" id="{1310CAC1-1DE8-7F23-79A4-DCC58DEF589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827" b="3827"/>
          <a:stretch>
            <a:fillRect/>
          </a:stretch>
        </p:blipFill>
        <p:spPr>
          <a:xfrm>
            <a:off x="5627802" y="302413"/>
            <a:ext cx="5995447" cy="5890997"/>
          </a:xfrm>
        </p:spPr>
      </p:pic>
      <p:sp>
        <p:nvSpPr>
          <p:cNvPr id="4" name="Text Placeholder 3">
            <a:extLst>
              <a:ext uri="{FF2B5EF4-FFF2-40B4-BE49-F238E27FC236}">
                <a16:creationId xmlns:a16="http://schemas.microsoft.com/office/drawing/2014/main" id="{4762A38E-093D-0398-8F77-27E699F8106F}"/>
              </a:ext>
            </a:extLst>
          </p:cNvPr>
          <p:cNvSpPr>
            <a:spLocks noGrp="1"/>
          </p:cNvSpPr>
          <p:nvPr>
            <p:ph type="body" sz="half" idx="2"/>
          </p:nvPr>
        </p:nvSpPr>
        <p:spPr>
          <a:xfrm>
            <a:off x="839788" y="2293070"/>
            <a:ext cx="3932237" cy="4343400"/>
          </a:xfrm>
        </p:spPr>
        <p:txBody>
          <a:bodyPr>
            <a:normAutofit fontScale="92500" lnSpcReduction="10000"/>
          </a:bodyPr>
          <a:lstStyle/>
          <a:p>
            <a:pPr marL="285750" indent="-285750">
              <a:lnSpc>
                <a:spcPct val="100000"/>
              </a:lnSpc>
              <a:buFont typeface="Arial" panose="020B0604020202020204" pitchFamily="34" charset="0"/>
              <a:buChar char="•"/>
            </a:pPr>
            <a:r>
              <a:rPr lang="en-US" sz="1800" dirty="0"/>
              <a:t>Correlation coefficient between the two variables is 0.748179 as seen in the correlation matrix, which suggests that the two variables exhibit strong correlation between them.</a:t>
            </a:r>
          </a:p>
          <a:p>
            <a:pPr marL="285750" indent="-285750">
              <a:lnSpc>
                <a:spcPct val="100000"/>
              </a:lnSpc>
              <a:buFont typeface="Arial" panose="020B0604020202020204" pitchFamily="34" charset="0"/>
              <a:buChar char="•"/>
            </a:pPr>
            <a:r>
              <a:rPr lang="en-US" sz="1800" dirty="0"/>
              <a:t>Also as seen in the scatter plot most the data points is situated for lower subscriber base which have relatively lower video views as compared to those with higher subscribers.</a:t>
            </a:r>
          </a:p>
          <a:p>
            <a:pPr marL="285750" indent="-285750">
              <a:lnSpc>
                <a:spcPct val="100000"/>
              </a:lnSpc>
              <a:buFont typeface="Arial" panose="020B0604020202020204" pitchFamily="34" charset="0"/>
              <a:buChar char="•"/>
            </a:pPr>
            <a:r>
              <a:rPr lang="en-US" sz="1800" dirty="0"/>
              <a:t>Correlation also suggest that the channel with higher subscriber base will have relatively higher number of video views which is also intuitively explainable,</a:t>
            </a:r>
            <a:r>
              <a:rPr lang="en-IN" sz="1800" dirty="0"/>
              <a:t> indicating channel engagement</a:t>
            </a:r>
            <a:r>
              <a:rPr lang="en-IN" dirty="0"/>
              <a:t>.</a:t>
            </a:r>
          </a:p>
        </p:txBody>
      </p:sp>
    </p:spTree>
    <p:extLst>
      <p:ext uri="{BB962C8B-B14F-4D97-AF65-F5344CB8AC3E}">
        <p14:creationId xmlns:p14="http://schemas.microsoft.com/office/powerpoint/2010/main" val="243430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79A9-CF4B-B98E-25FE-C5DFD4650D34}"/>
              </a:ext>
            </a:extLst>
          </p:cNvPr>
          <p:cNvSpPr>
            <a:spLocks noGrp="1"/>
          </p:cNvSpPr>
          <p:nvPr>
            <p:ph type="title"/>
          </p:nvPr>
        </p:nvSpPr>
        <p:spPr>
          <a:xfrm>
            <a:off x="839789" y="692869"/>
            <a:ext cx="3932237" cy="1776953"/>
          </a:xfrm>
        </p:spPr>
        <p:txBody>
          <a:bodyPr/>
          <a:lstStyle/>
          <a:p>
            <a:r>
              <a:rPr lang="en-US" b="1" u="sng" dirty="0"/>
              <a:t>Monthly Earnings Variation Across Categories:</a:t>
            </a:r>
            <a:endParaRPr lang="en-IN" b="1" u="sng" dirty="0"/>
          </a:p>
        </p:txBody>
      </p:sp>
      <p:pic>
        <p:nvPicPr>
          <p:cNvPr id="6" name="Content Placeholder 5">
            <a:extLst>
              <a:ext uri="{FF2B5EF4-FFF2-40B4-BE49-F238E27FC236}">
                <a16:creationId xmlns:a16="http://schemas.microsoft.com/office/drawing/2014/main" id="{0AFCD3B1-E225-B9A3-B80E-33A3F6E58D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7034" y="599296"/>
            <a:ext cx="6205177" cy="2737793"/>
          </a:xfrm>
        </p:spPr>
      </p:pic>
      <p:sp>
        <p:nvSpPr>
          <p:cNvPr id="4" name="Text Placeholder 3">
            <a:extLst>
              <a:ext uri="{FF2B5EF4-FFF2-40B4-BE49-F238E27FC236}">
                <a16:creationId xmlns:a16="http://schemas.microsoft.com/office/drawing/2014/main" id="{DDEF3D90-4897-02ED-0147-AEC204DE1D8B}"/>
              </a:ext>
            </a:extLst>
          </p:cNvPr>
          <p:cNvSpPr>
            <a:spLocks noGrp="1"/>
          </p:cNvSpPr>
          <p:nvPr>
            <p:ph type="body" sz="half" idx="2"/>
          </p:nvPr>
        </p:nvSpPr>
        <p:spPr>
          <a:xfrm>
            <a:off x="957221" y="2660716"/>
            <a:ext cx="3697369" cy="3202757"/>
          </a:xfrm>
        </p:spPr>
        <p:txBody>
          <a:bodyPr>
            <a:noAutofit/>
          </a:bodyPr>
          <a:lstStyle/>
          <a:p>
            <a:pPr marL="285750" indent="-285750" algn="just">
              <a:buFont typeface="Arial" panose="020B0604020202020204" pitchFamily="34" charset="0"/>
              <a:buChar char="•"/>
            </a:pPr>
            <a:r>
              <a:rPr lang="en-US" sz="1800" dirty="0"/>
              <a:t>Determine which content categories are the most lucrative.</a:t>
            </a:r>
          </a:p>
          <a:p>
            <a:pPr marL="285750" indent="-285750" algn="just">
              <a:buFont typeface="Arial" panose="020B0604020202020204" pitchFamily="34" charset="0"/>
              <a:buChar char="•"/>
            </a:pPr>
            <a:r>
              <a:rPr lang="en-US" sz="1800" dirty="0"/>
              <a:t>Analysis reveals that ‘Shows’ category has highest average highest as well as lowest monthly incomes.</a:t>
            </a:r>
          </a:p>
          <a:p>
            <a:pPr marL="285750" indent="-285750" algn="just">
              <a:buFont typeface="Arial" panose="020B0604020202020204" pitchFamily="34" charset="0"/>
              <a:buChar char="•"/>
            </a:pPr>
            <a:r>
              <a:rPr lang="en-US" sz="1800" dirty="0"/>
              <a:t>Followed by ‘Auto and vehicles’, ‘Sports’, ’Film’ and animation’ and ‘Education’.</a:t>
            </a:r>
          </a:p>
          <a:p>
            <a:pPr marL="285750" indent="-285750" algn="just">
              <a:buFont typeface="Arial" panose="020B0604020202020204" pitchFamily="34" charset="0"/>
              <a:buChar char="•"/>
            </a:pPr>
            <a:r>
              <a:rPr lang="en-US" sz="1800" dirty="0"/>
              <a:t>Least monthly income comes for ‘Travel and Events’ category which turns out to be least lucrative in terms of monthly income.</a:t>
            </a:r>
            <a:endParaRPr lang="en-IN" sz="1800" dirty="0"/>
          </a:p>
        </p:txBody>
      </p:sp>
      <p:pic>
        <p:nvPicPr>
          <p:cNvPr id="8" name="Picture 7">
            <a:extLst>
              <a:ext uri="{FF2B5EF4-FFF2-40B4-BE49-F238E27FC236}">
                <a16:creationId xmlns:a16="http://schemas.microsoft.com/office/drawing/2014/main" id="{884A7AF0-5B3C-E70A-D068-F4A3BCC4F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012" y="3520912"/>
            <a:ext cx="6172200" cy="3134412"/>
          </a:xfrm>
          <a:prstGeom prst="rect">
            <a:avLst/>
          </a:prstGeom>
        </p:spPr>
      </p:pic>
    </p:spTree>
    <p:extLst>
      <p:ext uri="{BB962C8B-B14F-4D97-AF65-F5344CB8AC3E}">
        <p14:creationId xmlns:p14="http://schemas.microsoft.com/office/powerpoint/2010/main" val="25688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F4C7-0395-7ED5-70B5-7F4C805AD9C4}"/>
              </a:ext>
            </a:extLst>
          </p:cNvPr>
          <p:cNvSpPr>
            <a:spLocks noGrp="1"/>
          </p:cNvSpPr>
          <p:nvPr>
            <p:ph type="title"/>
          </p:nvPr>
        </p:nvSpPr>
        <p:spPr>
          <a:xfrm>
            <a:off x="839788" y="625072"/>
            <a:ext cx="3932237" cy="987459"/>
          </a:xfrm>
        </p:spPr>
        <p:txBody>
          <a:bodyPr>
            <a:normAutofit/>
          </a:bodyPr>
          <a:lstStyle/>
          <a:p>
            <a:r>
              <a:rPr lang="en-US" b="1" dirty="0"/>
              <a:t>Distribution of Channel Creation Dates</a:t>
            </a:r>
            <a:r>
              <a:rPr lang="en-US" dirty="0"/>
              <a:t>:</a:t>
            </a:r>
            <a:endParaRPr lang="en-IN" dirty="0"/>
          </a:p>
        </p:txBody>
      </p:sp>
      <p:pic>
        <p:nvPicPr>
          <p:cNvPr id="6" name="Content Placeholder 5">
            <a:extLst>
              <a:ext uri="{FF2B5EF4-FFF2-40B4-BE49-F238E27FC236}">
                <a16:creationId xmlns:a16="http://schemas.microsoft.com/office/drawing/2014/main" id="{8D3A6A7F-03CA-FD51-8FB8-93F7D18B65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5" y="457200"/>
            <a:ext cx="7320767" cy="5330859"/>
          </a:xfrm>
        </p:spPr>
      </p:pic>
      <p:sp>
        <p:nvSpPr>
          <p:cNvPr id="7" name="Rectangle 1">
            <a:extLst>
              <a:ext uri="{FF2B5EF4-FFF2-40B4-BE49-F238E27FC236}">
                <a16:creationId xmlns:a16="http://schemas.microsoft.com/office/drawing/2014/main" id="{49ACAAD8-EAFF-0463-CDFE-C2E191A6443F}"/>
              </a:ext>
            </a:extLst>
          </p:cNvPr>
          <p:cNvSpPr>
            <a:spLocks noGrp="1" noChangeArrowheads="1"/>
          </p:cNvSpPr>
          <p:nvPr>
            <p:ph type="body" sz="half" idx="2"/>
          </p:nvPr>
        </p:nvSpPr>
        <p:spPr bwMode="auto">
          <a:xfrm>
            <a:off x="474205" y="1918901"/>
            <a:ext cx="429782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Observe trends in channel creation over time, possibly reflecting the growth of YouTube as a platform.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t>The distribution of the creation of the YouTube channel seems to be normally distributed with the count of the channels peaking in 2014.</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In the recent years the count of the channels seems to be decreasing which seems to be counter intuitive, given the reach of internet connections to further parts of the w</a:t>
            </a:r>
            <a:r>
              <a:rPr lang="en-US" altLang="en-US" sz="1800" dirty="0"/>
              <a:t>orld particularly in India.</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751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1B29-554F-814F-77F8-F5FC7821C866}"/>
              </a:ext>
            </a:extLst>
          </p:cNvPr>
          <p:cNvSpPr>
            <a:spLocks noGrp="1"/>
          </p:cNvSpPr>
          <p:nvPr>
            <p:ph type="title"/>
          </p:nvPr>
        </p:nvSpPr>
        <p:spPr>
          <a:xfrm>
            <a:off x="839788" y="829559"/>
            <a:ext cx="3932237" cy="1649690"/>
          </a:xfrm>
        </p:spPr>
        <p:txBody>
          <a:bodyPr>
            <a:normAutofit/>
          </a:bodyPr>
          <a:lstStyle/>
          <a:p>
            <a:r>
              <a:rPr lang="en-US" sz="2800" b="1" u="sng" dirty="0"/>
              <a:t>Relationship Between Gross Tertiary Education Enrollment and Number of YouTube Channels</a:t>
            </a:r>
            <a:r>
              <a:rPr lang="en-US" sz="2800" u="sng" dirty="0"/>
              <a:t>:</a:t>
            </a:r>
            <a:endParaRPr lang="en-IN" sz="2800" u="sng" dirty="0"/>
          </a:p>
        </p:txBody>
      </p:sp>
      <p:pic>
        <p:nvPicPr>
          <p:cNvPr id="6" name="Picture Placeholder 5">
            <a:extLst>
              <a:ext uri="{FF2B5EF4-FFF2-40B4-BE49-F238E27FC236}">
                <a16:creationId xmlns:a16="http://schemas.microsoft.com/office/drawing/2014/main" id="{3B7D7DC1-70EA-8CA2-B528-FAF792944A6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991" b="1991"/>
          <a:stretch>
            <a:fillRect/>
          </a:stretch>
        </p:blipFill>
        <p:spPr>
          <a:xfrm>
            <a:off x="5183187" y="987425"/>
            <a:ext cx="6449855" cy="5092864"/>
          </a:xfrm>
        </p:spPr>
      </p:pic>
      <p:sp>
        <p:nvSpPr>
          <p:cNvPr id="4" name="Text Placeholder 3">
            <a:extLst>
              <a:ext uri="{FF2B5EF4-FFF2-40B4-BE49-F238E27FC236}">
                <a16:creationId xmlns:a16="http://schemas.microsoft.com/office/drawing/2014/main" id="{9DBF1156-5588-E44D-BDA2-ED85ADC80C5F}"/>
              </a:ext>
            </a:extLst>
          </p:cNvPr>
          <p:cNvSpPr>
            <a:spLocks noGrp="1"/>
          </p:cNvSpPr>
          <p:nvPr>
            <p:ph type="body" sz="half" idx="2"/>
          </p:nvPr>
        </p:nvSpPr>
        <p:spPr>
          <a:xfrm>
            <a:off x="839788" y="2604154"/>
            <a:ext cx="3932237" cy="3811588"/>
          </a:xfrm>
        </p:spPr>
        <p:txBody>
          <a:bodyPr/>
          <a:lstStyle/>
          <a:p>
            <a:pPr marL="285750" indent="-285750" algn="just">
              <a:buFont typeface="Arial" panose="020B0604020202020204" pitchFamily="34" charset="0"/>
              <a:buChar char="•"/>
            </a:pPr>
            <a:r>
              <a:rPr lang="en-US" sz="1800" dirty="0"/>
              <a:t>Explore if higher education levels in a country correlate with the number of YouTube content creators.</a:t>
            </a:r>
          </a:p>
          <a:p>
            <a:pPr marL="285750" indent="-285750" algn="just">
              <a:buFont typeface="Arial" panose="020B0604020202020204" pitchFamily="34" charset="0"/>
              <a:buChar char="•"/>
            </a:pPr>
            <a:r>
              <a:rPr lang="en-US" sz="1800" dirty="0"/>
              <a:t>Correlation coefficient between the two variables is 0.1119 as seen in the correlation matrix, which suggests that the two variables exhibit weak correlation between them.</a:t>
            </a:r>
          </a:p>
          <a:p>
            <a:pPr marL="285750" indent="-285750" algn="just">
              <a:buFont typeface="Arial" panose="020B0604020202020204" pitchFamily="34" charset="0"/>
              <a:buChar char="•"/>
            </a:pPr>
            <a:r>
              <a:rPr lang="en-US" sz="1800" dirty="0"/>
              <a:t>This suggests that there are very less chances that a country with very high percentage of enrollment in tertiary education will have higher number of YouTube Channels.</a:t>
            </a:r>
          </a:p>
          <a:p>
            <a:endParaRPr lang="en-IN" dirty="0"/>
          </a:p>
        </p:txBody>
      </p:sp>
    </p:spTree>
    <p:extLst>
      <p:ext uri="{BB962C8B-B14F-4D97-AF65-F5344CB8AC3E}">
        <p14:creationId xmlns:p14="http://schemas.microsoft.com/office/powerpoint/2010/main" val="373969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C48B-0DFF-266D-4E61-5AB16540C4A5}"/>
              </a:ext>
            </a:extLst>
          </p:cNvPr>
          <p:cNvSpPr>
            <a:spLocks noGrp="1"/>
          </p:cNvSpPr>
          <p:nvPr>
            <p:ph type="title"/>
          </p:nvPr>
        </p:nvSpPr>
        <p:spPr>
          <a:xfrm>
            <a:off x="1035689" y="777711"/>
            <a:ext cx="3932237" cy="1600200"/>
          </a:xfrm>
        </p:spPr>
        <p:txBody>
          <a:bodyPr>
            <a:normAutofit fontScale="90000"/>
          </a:bodyPr>
          <a:lstStyle/>
          <a:p>
            <a:r>
              <a:rPr lang="en-US" b="1" u="sng" dirty="0"/>
              <a:t>Unemployment Rate Among Top 10 Countries with Most YouTube Channels</a:t>
            </a:r>
            <a:r>
              <a:rPr lang="en-US" u="sng" dirty="0"/>
              <a:t>:</a:t>
            </a:r>
            <a:endParaRPr lang="en-IN" u="sng" dirty="0"/>
          </a:p>
        </p:txBody>
      </p:sp>
      <p:pic>
        <p:nvPicPr>
          <p:cNvPr id="6" name="Picture Placeholder 5">
            <a:extLst>
              <a:ext uri="{FF2B5EF4-FFF2-40B4-BE49-F238E27FC236}">
                <a16:creationId xmlns:a16="http://schemas.microsoft.com/office/drawing/2014/main" id="{2854361A-B4A0-A6C0-2FBD-D65E34DB61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67926" y="659876"/>
            <a:ext cx="7013542" cy="5505254"/>
          </a:xfrm>
          <a:prstGeom prst="rect">
            <a:avLst/>
          </a:prstGeom>
        </p:spPr>
      </p:pic>
      <p:sp>
        <p:nvSpPr>
          <p:cNvPr id="4" name="Text Placeholder 3">
            <a:extLst>
              <a:ext uri="{FF2B5EF4-FFF2-40B4-BE49-F238E27FC236}">
                <a16:creationId xmlns:a16="http://schemas.microsoft.com/office/drawing/2014/main" id="{27B3938E-4666-A676-5726-7C193274BE35}"/>
              </a:ext>
            </a:extLst>
          </p:cNvPr>
          <p:cNvSpPr>
            <a:spLocks noGrp="1"/>
          </p:cNvSpPr>
          <p:nvPr>
            <p:ph type="body" sz="half" idx="2"/>
          </p:nvPr>
        </p:nvSpPr>
        <p:spPr>
          <a:xfrm>
            <a:off x="868069" y="2593148"/>
            <a:ext cx="3932237" cy="3811588"/>
          </a:xfrm>
        </p:spPr>
        <p:txBody>
          <a:bodyPr>
            <a:noAutofit/>
          </a:bodyPr>
          <a:lstStyle/>
          <a:p>
            <a:pPr marL="285750" indent="-285750" algn="just">
              <a:buFont typeface="Arial" panose="020B0604020202020204" pitchFamily="34" charset="0"/>
              <a:buChar char="•"/>
            </a:pPr>
            <a:r>
              <a:rPr lang="en-US" sz="1800" dirty="0"/>
              <a:t>Assess if there's a relationship between the number of YouTube channels and the economic conditions in these countries.</a:t>
            </a:r>
          </a:p>
          <a:p>
            <a:pPr marL="285750" indent="-285750" algn="just">
              <a:buFont typeface="Arial" panose="020B0604020202020204" pitchFamily="34" charset="0"/>
              <a:buChar char="•"/>
            </a:pPr>
            <a:r>
              <a:rPr lang="en-US" sz="1800" dirty="0"/>
              <a:t>Turns out that there is no direct relationship between the two, as a country with highest number of channels have higher unemployment rate </a:t>
            </a:r>
          </a:p>
          <a:p>
            <a:pPr marL="285750" indent="-285750" algn="just">
              <a:buFont typeface="Arial" panose="020B0604020202020204" pitchFamily="34" charset="0"/>
              <a:buChar char="•"/>
            </a:pPr>
            <a:r>
              <a:rPr lang="en-US" sz="1800" dirty="0"/>
              <a:t>A country like India with second highest channels have relatively lower unemployment rate compared to a country like Spain with lower channels and higher unemployment rate.</a:t>
            </a:r>
            <a:endParaRPr lang="en-IN" sz="1800" dirty="0"/>
          </a:p>
        </p:txBody>
      </p:sp>
    </p:spTree>
    <p:extLst>
      <p:ext uri="{BB962C8B-B14F-4D97-AF65-F5344CB8AC3E}">
        <p14:creationId xmlns:p14="http://schemas.microsoft.com/office/powerpoint/2010/main" val="278212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A372-A93E-B846-69E5-CCA277FD39D9}"/>
              </a:ext>
            </a:extLst>
          </p:cNvPr>
          <p:cNvSpPr>
            <a:spLocks noGrp="1"/>
          </p:cNvSpPr>
          <p:nvPr>
            <p:ph type="title"/>
          </p:nvPr>
        </p:nvSpPr>
        <p:spPr>
          <a:xfrm>
            <a:off x="839788" y="579748"/>
            <a:ext cx="3932237" cy="1600200"/>
          </a:xfrm>
        </p:spPr>
        <p:txBody>
          <a:bodyPr>
            <a:normAutofit fontScale="90000"/>
          </a:bodyPr>
          <a:lstStyle/>
          <a:p>
            <a:r>
              <a:rPr lang="en-US" b="1" u="sng" dirty="0"/>
              <a:t>Correlation Between Subscribers and Population of a Country</a:t>
            </a:r>
            <a:r>
              <a:rPr lang="en-US" u="sng" dirty="0"/>
              <a:t>:</a:t>
            </a:r>
            <a:endParaRPr lang="en-IN" u="sng" dirty="0"/>
          </a:p>
        </p:txBody>
      </p:sp>
      <p:pic>
        <p:nvPicPr>
          <p:cNvPr id="6" name="Picture Placeholder 5">
            <a:extLst>
              <a:ext uri="{FF2B5EF4-FFF2-40B4-BE49-F238E27FC236}">
                <a16:creationId xmlns:a16="http://schemas.microsoft.com/office/drawing/2014/main" id="{346A193E-ADAF-6252-C22A-2F96B9CEF07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83" r="583"/>
          <a:stretch>
            <a:fillRect/>
          </a:stretch>
        </p:blipFill>
        <p:spPr>
          <a:xfrm>
            <a:off x="5183187" y="987425"/>
            <a:ext cx="6473731" cy="5111717"/>
          </a:xfrm>
        </p:spPr>
      </p:pic>
      <p:sp>
        <p:nvSpPr>
          <p:cNvPr id="4" name="Text Placeholder 3">
            <a:extLst>
              <a:ext uri="{FF2B5EF4-FFF2-40B4-BE49-F238E27FC236}">
                <a16:creationId xmlns:a16="http://schemas.microsoft.com/office/drawing/2014/main" id="{6F080C61-4141-D769-D5B7-06254C85D5FE}"/>
              </a:ext>
            </a:extLst>
          </p:cNvPr>
          <p:cNvSpPr>
            <a:spLocks noGrp="1"/>
          </p:cNvSpPr>
          <p:nvPr>
            <p:ph type="body" sz="half" idx="2"/>
          </p:nvPr>
        </p:nvSpPr>
        <p:spPr>
          <a:xfrm>
            <a:off x="839788" y="2362994"/>
            <a:ext cx="3932237" cy="3811588"/>
          </a:xfrm>
        </p:spPr>
        <p:txBody>
          <a:bodyPr>
            <a:noAutofit/>
          </a:bodyPr>
          <a:lstStyle/>
          <a:p>
            <a:pPr marL="285750" indent="-285750" algn="just">
              <a:buFont typeface="Arial" panose="020B0604020202020204" pitchFamily="34" charset="0"/>
              <a:buChar char="•"/>
            </a:pPr>
            <a:r>
              <a:rPr lang="en-US" sz="1800" dirty="0"/>
              <a:t>Determine if larger populations result in more popular channels.</a:t>
            </a:r>
          </a:p>
          <a:p>
            <a:pPr marL="285750" indent="-285750" algn="just">
              <a:buFont typeface="Arial" panose="020B0604020202020204" pitchFamily="34" charset="0"/>
              <a:buChar char="•"/>
            </a:pPr>
            <a:r>
              <a:rPr lang="en-US" sz="1800" dirty="0"/>
              <a:t>The correlation between the subscribers and the population is very weak which suggests that it is not necessary that country with most population will have higher number of subscribers to the YouTube channels.</a:t>
            </a:r>
          </a:p>
          <a:p>
            <a:pPr marL="285750" indent="-285750" algn="just">
              <a:buFont typeface="Arial" panose="020B0604020202020204" pitchFamily="34" charset="0"/>
              <a:buChar char="•"/>
            </a:pPr>
            <a:r>
              <a:rPr lang="en-US" sz="1800" dirty="0"/>
              <a:t>Although again this is very much counter-intuitive but it can be seen that the countries with highest number of subscribers are not the most populous ones as seen in the bar plot in the next page.</a:t>
            </a:r>
            <a:endParaRPr lang="en-IN" sz="1800" dirty="0"/>
          </a:p>
        </p:txBody>
      </p:sp>
    </p:spTree>
    <p:extLst>
      <p:ext uri="{BB962C8B-B14F-4D97-AF65-F5344CB8AC3E}">
        <p14:creationId xmlns:p14="http://schemas.microsoft.com/office/powerpoint/2010/main" val="1870305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1304</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FINLATICS DATA SCIENCE EXPERIENCE PROGRAM</vt:lpstr>
      <vt:lpstr>PROJECT OVERVIEW:</vt:lpstr>
      <vt:lpstr>Key Features:</vt:lpstr>
      <vt:lpstr>Correlation between Subscribers and video views:</vt:lpstr>
      <vt:lpstr>Monthly Earnings Variation Across Categories:</vt:lpstr>
      <vt:lpstr>Distribution of Channel Creation Dates:</vt:lpstr>
      <vt:lpstr>Relationship Between Gross Tertiary Education Enrollment and Number of YouTube Channels:</vt:lpstr>
      <vt:lpstr>Unemployment Rate Among Top 10 Countries with Most YouTube Channels:</vt:lpstr>
      <vt:lpstr>Correlation Between Subscribers and Population of a Country:</vt:lpstr>
      <vt:lpstr>Comparison of Top 10 Countries with Highest Number of YouTube Channels by Population:</vt:lpstr>
      <vt:lpstr>Correlation Between Subscribers Gained in Last 30 Days and Unemployment Rate:</vt:lpstr>
      <vt:lpstr>Distribution of Video Views for Last 30 Days Across Channel Types: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CHETAN TEWARI-16815</dc:creator>
  <cp:lastModifiedBy>CHETAN TEWARI-16815</cp:lastModifiedBy>
  <cp:revision>1</cp:revision>
  <dcterms:created xsi:type="dcterms:W3CDTF">2024-07-31T16:29:47Z</dcterms:created>
  <dcterms:modified xsi:type="dcterms:W3CDTF">2024-07-31T19:03:38Z</dcterms:modified>
</cp:coreProperties>
</file>