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3"/>
  </p:notesMasterIdLst>
  <p:sldIdLst>
    <p:sldId id="281" r:id="rId2"/>
    <p:sldId id="297" r:id="rId3"/>
    <p:sldId id="298" r:id="rId4"/>
    <p:sldId id="302" r:id="rId5"/>
    <p:sldId id="290" r:id="rId6"/>
    <p:sldId id="304" r:id="rId7"/>
    <p:sldId id="301" r:id="rId8"/>
    <p:sldId id="303" r:id="rId9"/>
    <p:sldId id="300" r:id="rId10"/>
    <p:sldId id="305" r:id="rId11"/>
    <p:sldId id="29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422" y="77"/>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2/11/2025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1</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5</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0792E3-D524-454C-8AFD-A91972900BCB}" type="datetime1">
              <a:rPr lang="en-US" smtClean="0"/>
              <a:pPr/>
              <a:t>2/11/2025</a:t>
            </a:fld>
            <a:endParaRPr lang="en-US"/>
          </a:p>
        </p:txBody>
      </p:sp>
      <p:sp>
        <p:nvSpPr>
          <p:cNvPr id="5" name="Footer Placeholder 4"/>
          <p:cNvSpPr>
            <a:spLocks noGrp="1"/>
          </p:cNvSpPr>
          <p:nvPr>
            <p:ph type="ftr" sz="quarter" idx="11"/>
          </p:nvPr>
        </p:nvSpPr>
        <p:spPr/>
        <p:txBody>
          <a:bodyPr/>
          <a:lstStyle/>
          <a:p>
            <a:pPr>
              <a:defRPr/>
            </a:pPr>
            <a:r>
              <a:rPr lang="en-US"/>
              <a:t>@SIH Idea submission- Template</a:t>
            </a:r>
          </a:p>
        </p:txBody>
      </p:sp>
      <p:sp>
        <p:nvSpPr>
          <p:cNvPr id="6" name="Slide Number Placeholder 5"/>
          <p:cNvSpPr>
            <a:spLocks noGrp="1"/>
          </p:cNvSpPr>
          <p:nvPr>
            <p:ph type="sldNum" sz="quarter" idx="12"/>
          </p:nvPr>
        </p:nvSpPr>
        <p:spPr/>
        <p:txBody>
          <a:bodyPr/>
          <a:lstStyle/>
          <a:p>
            <a:fld id="{5B7E1BAA-A38D-40DE-B22C-DF9BD7D82058}"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90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C3A68-6922-42D3-8905-ECC2D82A3469}" type="datetime1">
              <a:rPr lang="en-US" smtClean="0"/>
              <a:pPr/>
              <a:t>2/11/2025</a:t>
            </a:fld>
            <a:endParaRPr lang="en-US"/>
          </a:p>
        </p:txBody>
      </p:sp>
      <p:sp>
        <p:nvSpPr>
          <p:cNvPr id="5" name="Footer Placeholder 4"/>
          <p:cNvSpPr>
            <a:spLocks noGrp="1"/>
          </p:cNvSpPr>
          <p:nvPr>
            <p:ph type="ftr" sz="quarter" idx="11"/>
          </p:nvPr>
        </p:nvSpPr>
        <p:spPr/>
        <p:txBody>
          <a:bodyPr/>
          <a:lstStyle/>
          <a:p>
            <a:pPr>
              <a:defRPr/>
            </a:pPr>
            <a:r>
              <a:rPr lang="en-US"/>
              <a:t>@SIH Idea submission- Template</a:t>
            </a:r>
          </a:p>
        </p:txBody>
      </p:sp>
      <p:sp>
        <p:nvSpPr>
          <p:cNvPr id="6" name="Slide Number Placeholder 5"/>
          <p:cNvSpPr>
            <a:spLocks noGrp="1"/>
          </p:cNvSpPr>
          <p:nvPr>
            <p:ph type="sldNum" sz="quarter" idx="12"/>
          </p:nvPr>
        </p:nvSpPr>
        <p:spPr/>
        <p:txBody>
          <a:bodyPr/>
          <a:lstStyle/>
          <a:p>
            <a:fld id="{94FDD027-5576-4F27-AAB6-1D994836EE78}" type="slidenum">
              <a:rPr lang="en-US" smtClean="0"/>
              <a:pPr/>
              <a:t>‹#›</a:t>
            </a:fld>
            <a:endParaRPr lang="en-US"/>
          </a:p>
        </p:txBody>
      </p:sp>
    </p:spTree>
    <p:extLst>
      <p:ext uri="{BB962C8B-B14F-4D97-AF65-F5344CB8AC3E}">
        <p14:creationId xmlns:p14="http://schemas.microsoft.com/office/powerpoint/2010/main" val="1808794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69E9F4-7604-4950-A8B2-8ACDEDB1506E}" type="datetime1">
              <a:rPr lang="en-US" smtClean="0"/>
              <a:pPr/>
              <a:t>2/11/2025</a:t>
            </a:fld>
            <a:endParaRPr lang="en-US"/>
          </a:p>
        </p:txBody>
      </p:sp>
      <p:sp>
        <p:nvSpPr>
          <p:cNvPr id="5" name="Footer Placeholder 4"/>
          <p:cNvSpPr>
            <a:spLocks noGrp="1"/>
          </p:cNvSpPr>
          <p:nvPr>
            <p:ph type="ftr" sz="quarter" idx="11"/>
          </p:nvPr>
        </p:nvSpPr>
        <p:spPr/>
        <p:txBody>
          <a:bodyPr/>
          <a:lstStyle/>
          <a:p>
            <a:pPr>
              <a:defRPr/>
            </a:pPr>
            <a:r>
              <a:rPr lang="en-US"/>
              <a:t>@SIH Idea submission- Template</a:t>
            </a:r>
          </a:p>
        </p:txBody>
      </p:sp>
      <p:sp>
        <p:nvSpPr>
          <p:cNvPr id="6" name="Slide Number Placeholder 5"/>
          <p:cNvSpPr>
            <a:spLocks noGrp="1"/>
          </p:cNvSpPr>
          <p:nvPr>
            <p:ph type="sldNum" sz="quarter" idx="12"/>
          </p:nvPr>
        </p:nvSpPr>
        <p:spPr/>
        <p:txBody>
          <a:bodyPr/>
          <a:lstStyle/>
          <a:p>
            <a:fld id="{2957CE61-8714-431B-A40A-01B1C5541AB7}" type="slidenum">
              <a:rPr lang="en-US" smtClean="0"/>
              <a:pPr/>
              <a:t>‹#›</a:t>
            </a:fld>
            <a:endParaRPr lang="en-US"/>
          </a:p>
        </p:txBody>
      </p:sp>
    </p:spTree>
    <p:extLst>
      <p:ext uri="{BB962C8B-B14F-4D97-AF65-F5344CB8AC3E}">
        <p14:creationId xmlns:p14="http://schemas.microsoft.com/office/powerpoint/2010/main" val="334591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B7524-32A2-4C20-A58C-BC3BAA1042FC}" type="datetime1">
              <a:rPr lang="en-US" smtClean="0"/>
              <a:pPr/>
              <a:t>2/11/2025</a:t>
            </a:fld>
            <a:endParaRPr lang="en-US"/>
          </a:p>
        </p:txBody>
      </p:sp>
      <p:sp>
        <p:nvSpPr>
          <p:cNvPr id="5" name="Footer Placeholder 4"/>
          <p:cNvSpPr>
            <a:spLocks noGrp="1"/>
          </p:cNvSpPr>
          <p:nvPr>
            <p:ph type="ftr" sz="quarter" idx="11"/>
          </p:nvPr>
        </p:nvSpPr>
        <p:spPr/>
        <p:txBody>
          <a:bodyPr/>
          <a:lstStyle/>
          <a:p>
            <a:pPr>
              <a:defRPr/>
            </a:pPr>
            <a:r>
              <a:rPr lang="en-US"/>
              <a:t>@SIH Idea submission- Template</a:t>
            </a:r>
          </a:p>
        </p:txBody>
      </p:sp>
      <p:sp>
        <p:nvSpPr>
          <p:cNvPr id="6" name="Slide Number Placeholder 5"/>
          <p:cNvSpPr>
            <a:spLocks noGrp="1"/>
          </p:cNvSpPr>
          <p:nvPr>
            <p:ph type="sldNum" sz="quarter" idx="12"/>
          </p:nvPr>
        </p:nvSpPr>
        <p:spPr/>
        <p:txBody>
          <a:bodyPr/>
          <a:lstStyle/>
          <a:p>
            <a:fld id="{677C3CE7-23F7-4828-823C-E0205DF2CF97}" type="slidenum">
              <a:rPr lang="en-US" smtClean="0"/>
              <a:pPr/>
              <a:t>‹#›</a:t>
            </a:fld>
            <a:endParaRPr lang="en-US"/>
          </a:p>
        </p:txBody>
      </p:sp>
    </p:spTree>
    <p:extLst>
      <p:ext uri="{BB962C8B-B14F-4D97-AF65-F5344CB8AC3E}">
        <p14:creationId xmlns:p14="http://schemas.microsoft.com/office/powerpoint/2010/main" val="4180431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994447-D6B2-43BB-A877-57F1A267B999}" type="datetime1">
              <a:rPr lang="en-US" smtClean="0"/>
              <a:pPr/>
              <a:t>2/11/2025</a:t>
            </a:fld>
            <a:endParaRPr lang="en-US"/>
          </a:p>
        </p:txBody>
      </p:sp>
      <p:sp>
        <p:nvSpPr>
          <p:cNvPr id="5" name="Footer Placeholder 4"/>
          <p:cNvSpPr>
            <a:spLocks noGrp="1"/>
          </p:cNvSpPr>
          <p:nvPr>
            <p:ph type="ftr" sz="quarter" idx="11"/>
          </p:nvPr>
        </p:nvSpPr>
        <p:spPr/>
        <p:txBody>
          <a:bodyPr/>
          <a:lstStyle/>
          <a:p>
            <a:pPr>
              <a:defRPr/>
            </a:pPr>
            <a:r>
              <a:rPr lang="en-US"/>
              <a:t>@SIH Idea submission- Template</a:t>
            </a:r>
          </a:p>
        </p:txBody>
      </p:sp>
      <p:sp>
        <p:nvSpPr>
          <p:cNvPr id="6" name="Slide Number Placeholder 5"/>
          <p:cNvSpPr>
            <a:spLocks noGrp="1"/>
          </p:cNvSpPr>
          <p:nvPr>
            <p:ph type="sldNum" sz="quarter" idx="12"/>
          </p:nvPr>
        </p:nvSpPr>
        <p:spPr/>
        <p:txBody>
          <a:bodyPr/>
          <a:lstStyle/>
          <a:p>
            <a:fld id="{41DB31D2-2A87-4F4C-A9AD-05C6CC2B321D}"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95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920E16-BD35-483C-AA6B-346FC7E46DEA}" type="datetime1">
              <a:rPr lang="en-US" smtClean="0"/>
              <a:pPr/>
              <a:t>2/11/2025</a:t>
            </a:fld>
            <a:endParaRPr lang="en-US"/>
          </a:p>
        </p:txBody>
      </p:sp>
      <p:sp>
        <p:nvSpPr>
          <p:cNvPr id="6" name="Footer Placeholder 5"/>
          <p:cNvSpPr>
            <a:spLocks noGrp="1"/>
          </p:cNvSpPr>
          <p:nvPr>
            <p:ph type="ftr" sz="quarter" idx="11"/>
          </p:nvPr>
        </p:nvSpPr>
        <p:spPr/>
        <p:txBody>
          <a:bodyPr/>
          <a:lstStyle/>
          <a:p>
            <a:pPr>
              <a:defRPr/>
            </a:pPr>
            <a:r>
              <a:rPr lang="en-US"/>
              <a:t>@SIH Idea submission- Template</a:t>
            </a:r>
          </a:p>
        </p:txBody>
      </p:sp>
      <p:sp>
        <p:nvSpPr>
          <p:cNvPr id="7" name="Slide Number Placeholder 6"/>
          <p:cNvSpPr>
            <a:spLocks noGrp="1"/>
          </p:cNvSpPr>
          <p:nvPr>
            <p:ph type="sldNum" sz="quarter" idx="12"/>
          </p:nvPr>
        </p:nvSpPr>
        <p:spPr/>
        <p:txBody>
          <a:bodyPr/>
          <a:lstStyle/>
          <a:p>
            <a:fld id="{E1FC16D9-1635-4844-816A-0A8A2160FADA}" type="slidenum">
              <a:rPr lang="en-US" smtClean="0"/>
              <a:pPr/>
              <a:t>‹#›</a:t>
            </a:fld>
            <a:endParaRPr lang="en-US"/>
          </a:p>
        </p:txBody>
      </p:sp>
    </p:spTree>
    <p:extLst>
      <p:ext uri="{BB962C8B-B14F-4D97-AF65-F5344CB8AC3E}">
        <p14:creationId xmlns:p14="http://schemas.microsoft.com/office/powerpoint/2010/main" val="4077529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EAC6F8-5103-4FC0-A69E-5C6AE6469DA8}" type="datetime1">
              <a:rPr lang="en-US" smtClean="0"/>
              <a:pPr/>
              <a:t>2/11/2025</a:t>
            </a:fld>
            <a:endParaRPr lang="en-US"/>
          </a:p>
        </p:txBody>
      </p:sp>
      <p:sp>
        <p:nvSpPr>
          <p:cNvPr id="8" name="Footer Placeholder 7"/>
          <p:cNvSpPr>
            <a:spLocks noGrp="1"/>
          </p:cNvSpPr>
          <p:nvPr>
            <p:ph type="ftr" sz="quarter" idx="11"/>
          </p:nvPr>
        </p:nvSpPr>
        <p:spPr/>
        <p:txBody>
          <a:bodyPr/>
          <a:lstStyle/>
          <a:p>
            <a:pPr>
              <a:defRPr/>
            </a:pPr>
            <a:r>
              <a:rPr lang="en-US"/>
              <a:t>@SIH Idea submission- Template</a:t>
            </a:r>
          </a:p>
        </p:txBody>
      </p:sp>
      <p:sp>
        <p:nvSpPr>
          <p:cNvPr id="9" name="Slide Number Placeholder 8"/>
          <p:cNvSpPr>
            <a:spLocks noGrp="1"/>
          </p:cNvSpPr>
          <p:nvPr>
            <p:ph type="sldNum" sz="quarter" idx="12"/>
          </p:nvPr>
        </p:nvSpPr>
        <p:spPr/>
        <p:txBody>
          <a:bodyPr/>
          <a:lstStyle/>
          <a:p>
            <a:fld id="{71C4100A-98DE-4944-910A-A93F5CA9F724}" type="slidenum">
              <a:rPr lang="en-US" smtClean="0"/>
              <a:pPr/>
              <a:t>‹#›</a:t>
            </a:fld>
            <a:endParaRPr lang="en-US"/>
          </a:p>
        </p:txBody>
      </p:sp>
    </p:spTree>
    <p:extLst>
      <p:ext uri="{BB962C8B-B14F-4D97-AF65-F5344CB8AC3E}">
        <p14:creationId xmlns:p14="http://schemas.microsoft.com/office/powerpoint/2010/main" val="315946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0C6921-0627-4C8F-83D5-0CF936D2FFDD}" type="datetime1">
              <a:rPr lang="en-US" smtClean="0"/>
              <a:pPr/>
              <a:t>2/11/2025</a:t>
            </a:fld>
            <a:endParaRPr lang="en-US"/>
          </a:p>
        </p:txBody>
      </p:sp>
      <p:sp>
        <p:nvSpPr>
          <p:cNvPr id="4" name="Footer Placeholder 3"/>
          <p:cNvSpPr>
            <a:spLocks noGrp="1"/>
          </p:cNvSpPr>
          <p:nvPr>
            <p:ph type="ftr" sz="quarter" idx="11"/>
          </p:nvPr>
        </p:nvSpPr>
        <p:spPr/>
        <p:txBody>
          <a:bodyPr/>
          <a:lstStyle/>
          <a:p>
            <a:pPr>
              <a:defRPr/>
            </a:pPr>
            <a:r>
              <a:rPr lang="en-US"/>
              <a:t>@SIH Idea submission- Template</a:t>
            </a:r>
          </a:p>
        </p:txBody>
      </p:sp>
      <p:sp>
        <p:nvSpPr>
          <p:cNvPr id="5" name="Slide Number Placeholder 4"/>
          <p:cNvSpPr>
            <a:spLocks noGrp="1"/>
          </p:cNvSpPr>
          <p:nvPr>
            <p:ph type="sldNum" sz="quarter" idx="12"/>
          </p:nvPr>
        </p:nvSpPr>
        <p:spPr/>
        <p:txBody>
          <a:bodyPr/>
          <a:lstStyle/>
          <a:p>
            <a:fld id="{6A63342B-5A73-45DC-864D-086DE78037EF}" type="slidenum">
              <a:rPr lang="en-US" smtClean="0"/>
              <a:pPr/>
              <a:t>‹#›</a:t>
            </a:fld>
            <a:endParaRPr lang="en-US"/>
          </a:p>
        </p:txBody>
      </p:sp>
    </p:spTree>
    <p:extLst>
      <p:ext uri="{BB962C8B-B14F-4D97-AF65-F5344CB8AC3E}">
        <p14:creationId xmlns:p14="http://schemas.microsoft.com/office/powerpoint/2010/main" val="419472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F08AD7-8103-40F8-983C-E2BA6BB9CBE0}" type="datetime1">
              <a:rPr lang="en-US" smtClean="0"/>
              <a:pPr/>
              <a:t>2/11/2025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n-US"/>
              <a:t>@SIH Idea submission- Template</a:t>
            </a:r>
          </a:p>
        </p:txBody>
      </p:sp>
      <p:sp>
        <p:nvSpPr>
          <p:cNvPr id="9" name="Slide Number Placeholder 8"/>
          <p:cNvSpPr>
            <a:spLocks noGrp="1"/>
          </p:cNvSpPr>
          <p:nvPr>
            <p:ph type="sldNum" sz="quarter" idx="12"/>
          </p:nvPr>
        </p:nvSpPr>
        <p:spPr/>
        <p:txBody>
          <a:bodyPr/>
          <a:lstStyle/>
          <a:p>
            <a:fld id="{B635AFB3-1ACD-44AC-8702-86B1729DF035}" type="slidenum">
              <a:rPr lang="en-US" smtClean="0"/>
              <a:pPr/>
              <a:t>‹#›</a:t>
            </a:fld>
            <a:endParaRPr lang="en-US"/>
          </a:p>
        </p:txBody>
      </p:sp>
    </p:spTree>
    <p:extLst>
      <p:ext uri="{BB962C8B-B14F-4D97-AF65-F5344CB8AC3E}">
        <p14:creationId xmlns:p14="http://schemas.microsoft.com/office/powerpoint/2010/main" val="159056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8C06B4-9380-4A4D-AF49-A3596E17DAF5}" type="datetime1">
              <a:rPr lang="en-US" smtClean="0"/>
              <a:pPr/>
              <a:t>2/11/2025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a:defRPr/>
            </a:pPr>
            <a:r>
              <a:rPr lang="en-US"/>
              <a:t>@SIH Idea submission- Template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CF15F3-5E77-4C57-9E21-50D6D1D6C022}" type="slidenum">
              <a:rPr lang="en-US" smtClean="0"/>
              <a:pPr/>
              <a:t>‹#›</a:t>
            </a:fld>
            <a:endParaRPr lang="en-US"/>
          </a:p>
        </p:txBody>
      </p:sp>
    </p:spTree>
    <p:extLst>
      <p:ext uri="{BB962C8B-B14F-4D97-AF65-F5344CB8AC3E}">
        <p14:creationId xmlns:p14="http://schemas.microsoft.com/office/powerpoint/2010/main" val="1379369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7FDEF1-C582-4E22-9E77-D68326471F28}" type="datetime1">
              <a:rPr lang="en-US" smtClean="0"/>
              <a:pPr/>
              <a:t>2/11/2025</a:t>
            </a:fld>
            <a:endParaRPr lang="en-US"/>
          </a:p>
        </p:txBody>
      </p:sp>
      <p:sp>
        <p:nvSpPr>
          <p:cNvPr id="6" name="Footer Placeholder 5"/>
          <p:cNvSpPr>
            <a:spLocks noGrp="1"/>
          </p:cNvSpPr>
          <p:nvPr>
            <p:ph type="ftr" sz="quarter" idx="11"/>
          </p:nvPr>
        </p:nvSpPr>
        <p:spPr/>
        <p:txBody>
          <a:bodyPr/>
          <a:lstStyle/>
          <a:p>
            <a:pPr>
              <a:defRPr/>
            </a:pPr>
            <a:r>
              <a:rPr lang="en-US"/>
              <a:t>@SIH Idea submission- Template</a:t>
            </a:r>
          </a:p>
        </p:txBody>
      </p:sp>
      <p:sp>
        <p:nvSpPr>
          <p:cNvPr id="7" name="Slide Number Placeholder 6"/>
          <p:cNvSpPr>
            <a:spLocks noGrp="1"/>
          </p:cNvSpPr>
          <p:nvPr>
            <p:ph type="sldNum" sz="quarter" idx="12"/>
          </p:nvPr>
        </p:nvSpPr>
        <p:spPr/>
        <p:txBody>
          <a:bodyPr/>
          <a:lstStyle/>
          <a:p>
            <a:fld id="{1242169A-B3C7-4FB6-967F-AF95F4EB3315}" type="slidenum">
              <a:rPr lang="en-US" smtClean="0"/>
              <a:pPr/>
              <a:t>‹#›</a:t>
            </a:fld>
            <a:endParaRPr lang="en-US"/>
          </a:p>
        </p:txBody>
      </p:sp>
    </p:spTree>
    <p:extLst>
      <p:ext uri="{BB962C8B-B14F-4D97-AF65-F5344CB8AC3E}">
        <p14:creationId xmlns:p14="http://schemas.microsoft.com/office/powerpoint/2010/main" val="43342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80A9602-A9A9-453F-AEF1-37B5837E02CD}" type="datetime1">
              <a:rPr lang="en-US" smtClean="0"/>
              <a:pPr/>
              <a:t>2/11/2025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n-US"/>
              <a:t>@SIH Idea submission- Template</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11BA53-830D-4830-BB65-E58DBE17D0B7}"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649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endParaRPr lang="en-US" sz="3600" b="1" dirty="0">
              <a:latin typeface="Times New Roman" panose="02020603050405020304" pitchFamily="18" charset="0"/>
              <a:ea typeface="ＭＳ Ｐゴシック" pitchFamily="1" charset="-128"/>
              <a:cs typeface="Times New Roman" panose="02020603050405020304" pitchFamily="18" charset="0"/>
            </a:endParaRPr>
          </a:p>
        </p:txBody>
      </p:sp>
      <p:sp>
        <p:nvSpPr>
          <p:cNvPr id="7" name="Footer Placeholder 6"/>
          <p:cNvSpPr>
            <a:spLocks noGrp="1"/>
          </p:cNvSpPr>
          <p:nvPr>
            <p:ph type="ftr" sz="quarter" idx="11"/>
          </p:nvPr>
        </p:nvSpPr>
        <p:spPr>
          <a:xfrm>
            <a:off x="4648200" y="6356353"/>
            <a:ext cx="3204000" cy="365125"/>
          </a:xfrm>
        </p:spPr>
        <p:txBody>
          <a:bodyPr/>
          <a:lstStyle/>
          <a:p>
            <a:pPr>
              <a:defRPr/>
            </a:pPr>
            <a:endParaRPr lang="en-US" dirty="0">
              <a:solidFill>
                <a:schemeClr val="bg1"/>
              </a:solidFill>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1</a:t>
            </a:fld>
            <a:endParaRPr lang="en-US" b="1" dirty="0">
              <a:solidFill>
                <a:schemeClr val="bg1"/>
              </a:solidFill>
            </a:endParaRPr>
          </a:p>
        </p:txBody>
      </p:sp>
      <p:sp>
        <p:nvSpPr>
          <p:cNvPr id="15362" name="TextBox 8"/>
          <p:cNvSpPr txBox="1">
            <a:spLocks noChangeArrowheads="1"/>
          </p:cNvSpPr>
          <p:nvPr/>
        </p:nvSpPr>
        <p:spPr bwMode="auto">
          <a:xfrm>
            <a:off x="0" y="189562"/>
            <a:ext cx="12191999" cy="3354765"/>
          </a:xfrm>
          <a:prstGeom prst="rect">
            <a:avLst/>
          </a:prstGeom>
          <a:noFill/>
          <a:ln w="9525">
            <a:noFill/>
            <a:miter lim="800000"/>
            <a:headEnd/>
            <a:tailEnd/>
          </a:ln>
        </p:spPr>
        <p:txBody>
          <a:bodyPr wrap="square">
            <a:spAutoFit/>
          </a:bodyPr>
          <a:lstStyle/>
          <a:p>
            <a:pPr marL="342900" indent="-342900" algn="ctr"/>
            <a:r>
              <a:rPr lang="en-US" sz="3200" b="1" dirty="0">
                <a:solidFill>
                  <a:schemeClr val="tx2"/>
                </a:solidFill>
                <a:latin typeface="Times New Roman" pitchFamily="18" charset="0"/>
                <a:cs typeface="Times New Roman" pitchFamily="18" charset="0"/>
              </a:rPr>
              <a:t>Jain College of Engineering, Belagavi</a:t>
            </a:r>
            <a:br>
              <a:rPr lang="en-US" sz="3200" b="1" dirty="0">
                <a:solidFill>
                  <a:schemeClr val="tx2"/>
                </a:solidFill>
                <a:latin typeface="Times New Roman" pitchFamily="18" charset="0"/>
                <a:cs typeface="Times New Roman" pitchFamily="18" charset="0"/>
              </a:rPr>
            </a:br>
            <a:r>
              <a:rPr lang="en-US" sz="3200" b="1" dirty="0">
                <a:solidFill>
                  <a:schemeClr val="tx2"/>
                </a:solidFill>
                <a:latin typeface="Times New Roman" pitchFamily="18" charset="0"/>
                <a:cs typeface="Times New Roman" pitchFamily="18" charset="0"/>
              </a:rPr>
              <a:t>Dept. of Electronics  and Communication</a:t>
            </a:r>
            <a:br>
              <a:rPr lang="en-US" sz="3200" b="1" dirty="0">
                <a:solidFill>
                  <a:schemeClr val="tx2"/>
                </a:solidFill>
                <a:latin typeface="Times New Roman" pitchFamily="18" charset="0"/>
                <a:cs typeface="Times New Roman" pitchFamily="18" charset="0"/>
              </a:rPr>
            </a:br>
            <a:r>
              <a:rPr lang="en-IN" sz="3200" b="1" dirty="0">
                <a:solidFill>
                  <a:schemeClr val="tx2"/>
                </a:solidFill>
                <a:latin typeface="Times New Roman" pitchFamily="18" charset="0"/>
                <a:cs typeface="Times New Roman" pitchFamily="18" charset="0"/>
              </a:rPr>
              <a:t>Final Project</a:t>
            </a:r>
            <a:r>
              <a:rPr lang="en-US" sz="3200" b="1" dirty="0">
                <a:solidFill>
                  <a:schemeClr val="tx2"/>
                </a:solidFill>
                <a:latin typeface="Times New Roman" pitchFamily="18" charset="0"/>
                <a:cs typeface="Times New Roman" pitchFamily="18" charset="0"/>
              </a:rPr>
              <a:t> Phase</a:t>
            </a:r>
          </a:p>
          <a:p>
            <a:pPr marL="342900" indent="-342900" algn="ctr"/>
            <a:endParaRPr lang="en-US" sz="3200" b="1" u="sng" dirty="0">
              <a:solidFill>
                <a:schemeClr val="tx2"/>
              </a:solidFill>
              <a:latin typeface="Times New Roman" pitchFamily="18" charset="0"/>
              <a:cs typeface="Times New Roman" pitchFamily="18" charset="0"/>
            </a:endParaRPr>
          </a:p>
          <a:p>
            <a:pPr marL="342900" indent="-342900" algn="ctr"/>
            <a:endParaRPr lang="en-US" sz="3200" b="1" u="sng" dirty="0">
              <a:solidFill>
                <a:schemeClr val="tx2"/>
              </a:solidFill>
              <a:latin typeface="Times New Roman" pitchFamily="18" charset="0"/>
              <a:cs typeface="Times New Roman" pitchFamily="18" charset="0"/>
            </a:endParaRPr>
          </a:p>
          <a:p>
            <a:pPr marL="342900" indent="-342900" algn="ctr"/>
            <a:endParaRPr lang="en-US" sz="3200" u="sng" dirty="0">
              <a:solidFill>
                <a:schemeClr val="tx2"/>
              </a:solidFill>
              <a:latin typeface="Times New Roman" pitchFamily="18" charset="0"/>
              <a:cs typeface="Times New Roman" pitchFamily="18" charset="0"/>
            </a:endParaRPr>
          </a:p>
          <a:p>
            <a:pPr marL="342900" indent="-342900">
              <a:buFont typeface="Arial" panose="020B0604020202020204" pitchFamily="34" charset="0"/>
              <a:buChar char="•"/>
            </a:pPr>
            <a:endParaRPr lang="en-US" sz="2000" u="sng" dirty="0">
              <a:solidFill>
                <a:schemeClr val="tx2"/>
              </a:solidFill>
              <a:latin typeface="Arial" pitchFamily="34" charset="0"/>
              <a:cs typeface="Arial" pitchFamily="34" charset="0"/>
            </a:endParaRPr>
          </a:p>
        </p:txBody>
      </p:sp>
      <p:sp>
        <p:nvSpPr>
          <p:cNvPr id="8" name="TextBox 8"/>
          <p:cNvSpPr txBox="1">
            <a:spLocks noChangeArrowheads="1"/>
          </p:cNvSpPr>
          <p:nvPr/>
        </p:nvSpPr>
        <p:spPr bwMode="auto">
          <a:xfrm>
            <a:off x="763800" y="2386035"/>
            <a:ext cx="10972800" cy="954107"/>
          </a:xfrm>
          <a:prstGeom prst="rect">
            <a:avLst/>
          </a:prstGeom>
          <a:noFill/>
          <a:ln w="9525">
            <a:noFill/>
            <a:miter lim="800000"/>
            <a:headEnd/>
            <a:tailEnd/>
          </a:ln>
        </p:spPr>
        <p:txBody>
          <a:bodyPr wrap="square">
            <a:spAutoFit/>
          </a:bodyPr>
          <a:lstStyle/>
          <a:p>
            <a:pPr marL="342900" marR="0" lvl="0" indent="-342900" algn="ctr" defTabSz="457200" rtl="0" eaLnBrk="1" fontAlgn="base" latinLnBrk="0" hangingPunct="1">
              <a:lnSpc>
                <a:spcPct val="100000"/>
              </a:lnSpc>
              <a:spcBef>
                <a:spcPct val="0"/>
              </a:spcBef>
              <a:spcAft>
                <a:spcPct val="0"/>
              </a:spcAft>
              <a:buClrTx/>
              <a:buSzTx/>
              <a:tabLst/>
              <a:defRPr/>
            </a:pPr>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itchFamily="1" charset="-128"/>
                <a:cs typeface="Times New Roman" panose="02020603050405020304" pitchFamily="18" charset="0"/>
              </a:rPr>
              <a:t>Title : </a:t>
            </a:r>
            <a:r>
              <a:rPr lang="en-US" sz="2800" b="1" dirty="0">
                <a:solidFill>
                  <a:prstClr val="black"/>
                </a:solidFill>
                <a:latin typeface="Times New Roman" panose="02020603050405020304" pitchFamily="18" charset="0"/>
                <a:ea typeface="ＭＳ Ｐゴシック" pitchFamily="1" charset="-128"/>
                <a:cs typeface="Times New Roman" panose="02020603050405020304" pitchFamily="18" charset="0"/>
              </a:rPr>
              <a:t>Coal Mine Safety Monitoring and Alerting System with Smart Helmet</a:t>
            </a:r>
          </a:p>
        </p:txBody>
      </p:sp>
      <p:sp>
        <p:nvSpPr>
          <p:cNvPr id="2" name="TextBox 1">
            <a:extLst>
              <a:ext uri="{FF2B5EF4-FFF2-40B4-BE49-F238E27FC236}">
                <a16:creationId xmlns:a16="http://schemas.microsoft.com/office/drawing/2014/main" id="{AC580762-5DEB-E323-75BE-9DFB3A13E083}"/>
              </a:ext>
            </a:extLst>
          </p:cNvPr>
          <p:cNvSpPr txBox="1"/>
          <p:nvPr/>
        </p:nvSpPr>
        <p:spPr>
          <a:xfrm>
            <a:off x="763800" y="3951510"/>
            <a:ext cx="5781368" cy="1631216"/>
          </a:xfrm>
          <a:prstGeom prst="rect">
            <a:avLst/>
          </a:prstGeom>
          <a:noFill/>
        </p:spPr>
        <p:txBody>
          <a:bodyPr wrap="square" rtlCol="0">
            <a:spAutoFit/>
          </a:bodyPr>
          <a:lstStyle/>
          <a:p>
            <a:pPr algn="just"/>
            <a:r>
              <a:rPr lang="en-US" sz="2000" dirty="0">
                <a:ea typeface="Sans Serif Collection" panose="020B0502040504020204" pitchFamily="34" charset="0"/>
                <a:cs typeface="Sans Serif Collection" panose="020B0502040504020204" pitchFamily="34" charset="0"/>
              </a:rPr>
              <a:t>Students name and USN :</a:t>
            </a:r>
          </a:p>
          <a:p>
            <a:pPr marL="342900" indent="-342900" algn="just">
              <a:buFont typeface="+mj-lt"/>
              <a:buAutoNum type="arabicPeriod"/>
            </a:pPr>
            <a:r>
              <a:rPr lang="en-US" sz="2000" dirty="0">
                <a:ea typeface="Sans Serif Collection" panose="020B0502040504020204" pitchFamily="34" charset="0"/>
                <a:cs typeface="Sans Serif Collection" panose="020B0502040504020204" pitchFamily="34" charset="0"/>
              </a:rPr>
              <a:t>Basavaraj B. Gudasalamani – 2JI21EC030</a:t>
            </a:r>
          </a:p>
          <a:p>
            <a:pPr marL="342900" indent="-342900" algn="just">
              <a:buFont typeface="+mj-lt"/>
              <a:buAutoNum type="arabicPeriod"/>
            </a:pPr>
            <a:r>
              <a:rPr lang="en-US" sz="2000" dirty="0">
                <a:ea typeface="Sans Serif Collection" panose="020B0502040504020204" pitchFamily="34" charset="0"/>
                <a:cs typeface="Sans Serif Collection" panose="020B0502040504020204" pitchFamily="34" charset="0"/>
              </a:rPr>
              <a:t>Chetan A. Girigouda – 2JI21EC038</a:t>
            </a:r>
          </a:p>
          <a:p>
            <a:pPr marL="342900" indent="-342900" algn="just">
              <a:buFont typeface="+mj-lt"/>
              <a:buAutoNum type="arabicPeriod"/>
            </a:pPr>
            <a:r>
              <a:rPr lang="en-US" sz="2000" dirty="0">
                <a:ea typeface="Sans Serif Collection" panose="020B0502040504020204" pitchFamily="34" charset="0"/>
                <a:cs typeface="Sans Serif Collection" panose="020B0502040504020204" pitchFamily="34" charset="0"/>
              </a:rPr>
              <a:t>Girish I. Nadakattin – 2JI21EC051</a:t>
            </a:r>
          </a:p>
          <a:p>
            <a:pPr marL="342900" indent="-342900" algn="just">
              <a:buFont typeface="+mj-lt"/>
              <a:buAutoNum type="arabicPeriod"/>
            </a:pPr>
            <a:r>
              <a:rPr lang="en-US" sz="2000" dirty="0">
                <a:ea typeface="Sans Serif Collection" panose="020B0502040504020204" pitchFamily="34" charset="0"/>
                <a:cs typeface="Sans Serif Collection" panose="020B0502040504020204" pitchFamily="34" charset="0"/>
              </a:rPr>
              <a:t>Vishal S. Tikoti – 2JI21EC178</a:t>
            </a:r>
          </a:p>
        </p:txBody>
      </p:sp>
      <p:sp>
        <p:nvSpPr>
          <p:cNvPr id="3" name="TextBox 2">
            <a:extLst>
              <a:ext uri="{FF2B5EF4-FFF2-40B4-BE49-F238E27FC236}">
                <a16:creationId xmlns:a16="http://schemas.microsoft.com/office/drawing/2014/main" id="{535EF0DF-CE5C-B3AE-D346-406851D12D02}"/>
              </a:ext>
            </a:extLst>
          </p:cNvPr>
          <p:cNvSpPr txBox="1"/>
          <p:nvPr/>
        </p:nvSpPr>
        <p:spPr>
          <a:xfrm>
            <a:off x="8295051" y="4304010"/>
            <a:ext cx="4267200" cy="707886"/>
          </a:xfrm>
          <a:prstGeom prst="rect">
            <a:avLst/>
          </a:prstGeom>
          <a:noFill/>
        </p:spPr>
        <p:txBody>
          <a:bodyPr wrap="square" rtlCol="0">
            <a:spAutoFit/>
          </a:bodyPr>
          <a:lstStyle/>
          <a:p>
            <a:r>
              <a:rPr lang="en-US" sz="2000" dirty="0"/>
              <a:t>Guide Name :</a:t>
            </a:r>
          </a:p>
          <a:p>
            <a:r>
              <a:rPr lang="en-US" sz="2000" dirty="0"/>
              <a:t>Prof. Shivanand </a:t>
            </a:r>
            <a:r>
              <a:rPr lang="en-US" sz="2000" dirty="0" err="1"/>
              <a:t>Channi</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7D0561-E478-E0F9-4B1C-4397EF39BC21}"/>
              </a:ext>
            </a:extLst>
          </p:cNvPr>
          <p:cNvSpPr>
            <a:spLocks noGrp="1"/>
          </p:cNvSpPr>
          <p:nvPr>
            <p:ph type="ftr" sz="quarter" idx="11"/>
          </p:nvPr>
        </p:nvSpPr>
        <p:spPr/>
        <p:txBody>
          <a:bodyPr/>
          <a:lstStyle/>
          <a:p>
            <a:pPr>
              <a:defRPr/>
            </a:pPr>
            <a:r>
              <a:rPr lang="en-US"/>
              <a:t>@SIH Idea submission- Template</a:t>
            </a:r>
          </a:p>
        </p:txBody>
      </p:sp>
      <p:sp>
        <p:nvSpPr>
          <p:cNvPr id="3" name="Slide Number Placeholder 2">
            <a:extLst>
              <a:ext uri="{FF2B5EF4-FFF2-40B4-BE49-F238E27FC236}">
                <a16:creationId xmlns:a16="http://schemas.microsoft.com/office/drawing/2014/main" id="{51720A90-0A7E-9FEC-17C5-8A33B91FBA65}"/>
              </a:ext>
            </a:extLst>
          </p:cNvPr>
          <p:cNvSpPr>
            <a:spLocks noGrp="1"/>
          </p:cNvSpPr>
          <p:nvPr>
            <p:ph type="sldNum" sz="quarter" idx="12"/>
          </p:nvPr>
        </p:nvSpPr>
        <p:spPr/>
        <p:txBody>
          <a:bodyPr/>
          <a:lstStyle/>
          <a:p>
            <a:fld id="{B635AFB3-1ACD-44AC-8702-86B1729DF035}" type="slidenum">
              <a:rPr lang="en-US" smtClean="0"/>
              <a:pPr/>
              <a:t>10</a:t>
            </a:fld>
            <a:endParaRPr lang="en-US"/>
          </a:p>
        </p:txBody>
      </p:sp>
      <p:pic>
        <p:nvPicPr>
          <p:cNvPr id="4" name="Content Placeholder 5">
            <a:extLst>
              <a:ext uri="{FF2B5EF4-FFF2-40B4-BE49-F238E27FC236}">
                <a16:creationId xmlns:a16="http://schemas.microsoft.com/office/drawing/2014/main" id="{2496A503-FB86-F479-6DDA-54C624EA52BA}"/>
              </a:ext>
            </a:extLst>
          </p:cNvPr>
          <p:cNvPicPr>
            <a:picLocks noGrp="1" noChangeAspect="1"/>
          </p:cNvPicPr>
          <p:nvPr/>
        </p:nvPicPr>
        <p:blipFill>
          <a:blip r:embed="rId2"/>
          <a:stretch>
            <a:fillRect/>
          </a:stretch>
        </p:blipFill>
        <p:spPr>
          <a:xfrm>
            <a:off x="592953" y="2014535"/>
            <a:ext cx="5956460" cy="3497147"/>
          </a:xfrm>
          <a:prstGeom prst="rect">
            <a:avLst/>
          </a:prstGeom>
        </p:spPr>
      </p:pic>
      <p:pic>
        <p:nvPicPr>
          <p:cNvPr id="5" name="Picture 4">
            <a:extLst>
              <a:ext uri="{FF2B5EF4-FFF2-40B4-BE49-F238E27FC236}">
                <a16:creationId xmlns:a16="http://schemas.microsoft.com/office/drawing/2014/main" id="{87E9A385-3119-D87A-591F-52FB238314EE}"/>
              </a:ext>
            </a:extLst>
          </p:cNvPr>
          <p:cNvPicPr>
            <a:picLocks noChangeAspect="1"/>
          </p:cNvPicPr>
          <p:nvPr/>
        </p:nvPicPr>
        <p:blipFill>
          <a:blip r:embed="rId3"/>
          <a:stretch>
            <a:fillRect/>
          </a:stretch>
        </p:blipFill>
        <p:spPr>
          <a:xfrm>
            <a:off x="6923414" y="2014535"/>
            <a:ext cx="4675633" cy="3497147"/>
          </a:xfrm>
          <a:prstGeom prst="rect">
            <a:avLst/>
          </a:prstGeom>
        </p:spPr>
      </p:pic>
      <p:sp>
        <p:nvSpPr>
          <p:cNvPr id="6" name="TextBox 5">
            <a:extLst>
              <a:ext uri="{FF2B5EF4-FFF2-40B4-BE49-F238E27FC236}">
                <a16:creationId xmlns:a16="http://schemas.microsoft.com/office/drawing/2014/main" id="{753760E7-EB9C-56F7-43C1-97600D05E377}"/>
              </a:ext>
            </a:extLst>
          </p:cNvPr>
          <p:cNvSpPr txBox="1"/>
          <p:nvPr/>
        </p:nvSpPr>
        <p:spPr>
          <a:xfrm>
            <a:off x="592953" y="597877"/>
            <a:ext cx="11006094" cy="830997"/>
          </a:xfrm>
          <a:prstGeom prst="rect">
            <a:avLst/>
          </a:prstGeom>
          <a:noFill/>
        </p:spPr>
        <p:txBody>
          <a:bodyPr wrap="square" rtlCol="0">
            <a:spAutoFit/>
          </a:bodyPr>
          <a:lstStyle/>
          <a:p>
            <a:r>
              <a:rPr lang="en-US" sz="4800" b="1" spc="-50">
                <a:solidFill>
                  <a:schemeClr val="tx1">
                    <a:lumMod val="75000"/>
                    <a:lumOff val="25000"/>
                  </a:schemeClr>
                </a:solidFill>
                <a:latin typeface="Times New Roman" panose="02020603050405020304" pitchFamily="18" charset="0"/>
                <a:ea typeface="+mj-ea"/>
                <a:cs typeface="Times New Roman" panose="02020603050405020304" pitchFamily="18" charset="0"/>
              </a:rPr>
              <a:t>Final Output :</a:t>
            </a:r>
            <a:endParaRPr lang="en-US" sz="4800" b="1" spc="-50" dirty="0">
              <a:solidFill>
                <a:schemeClr val="tx1">
                  <a:lumMod val="75000"/>
                  <a:lumOff val="25000"/>
                </a:schemeClr>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502554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REFERENCES</a:t>
            </a: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11</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17410" name="TextBox 8"/>
          <p:cNvSpPr txBox="1">
            <a:spLocks noChangeArrowheads="1"/>
          </p:cNvSpPr>
          <p:nvPr/>
        </p:nvSpPr>
        <p:spPr bwMode="auto">
          <a:xfrm>
            <a:off x="1097280" y="2045248"/>
            <a:ext cx="9946640" cy="3565079"/>
          </a:xfrm>
          <a:prstGeom prst="rect">
            <a:avLst/>
          </a:prstGeom>
          <a:noFill/>
          <a:ln w="9525">
            <a:noFill/>
            <a:miter lim="800000"/>
            <a:headEnd/>
            <a:tailEnd/>
          </a:ln>
        </p:spPr>
        <p:txBody>
          <a:bodyPr wrap="square">
            <a:spAutoFit/>
          </a:bodyPr>
          <a:lstStyle/>
          <a:p>
            <a:pPr marL="342900" marR="311785" lvl="0" indent="-342900">
              <a:spcBef>
                <a:spcPts val="0"/>
              </a:spcBef>
              <a:spcAft>
                <a:spcPts val="0"/>
              </a:spcAft>
              <a:buFont typeface="+mj-lt"/>
              <a:buAutoNum type="arabicPeriod"/>
              <a:tabLst>
                <a:tab pos="419100" algn="l"/>
              </a:tabLst>
            </a:pPr>
            <a:r>
              <a:rPr lang="en-US" sz="1600" spc="-20" dirty="0">
                <a:effectLst/>
                <a:latin typeface="Times New Roman" panose="02020603050405020304" pitchFamily="18" charset="0"/>
                <a:ea typeface="Times New Roman" panose="02020603050405020304" pitchFamily="18" charset="0"/>
              </a:rPr>
              <a:t>Y. Shi, J. Chen, J. Hao, J. Bi, M. Qi and X. Wang,</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"Statistical</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Analysis</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of</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Coal</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Mine</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Accidents</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of</a:t>
            </a:r>
            <a:r>
              <a:rPr lang="en-US" sz="1600" spc="-23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China</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in</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2018,"</a:t>
            </a:r>
            <a:r>
              <a:rPr lang="en-US" sz="1600"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2019</a:t>
            </a:r>
            <a:r>
              <a:rPr lang="en-US" sz="1600" i="1"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Prognostics</a:t>
            </a:r>
            <a:r>
              <a:rPr lang="en-US" sz="1600" i="1"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and</a:t>
            </a:r>
            <a:r>
              <a:rPr lang="en-US" sz="1600" i="1"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System</a:t>
            </a:r>
            <a:r>
              <a:rPr lang="en-US" sz="1600" i="1"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Health Management Conference (PHM-Qingdao),</a:t>
            </a:r>
            <a:r>
              <a:rPr lang="en-US" sz="1600" i="1"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(2019)</a:t>
            </a:r>
            <a:r>
              <a:rPr lang="en-US" sz="1600" spc="-20" dirty="0">
                <a:effectLst/>
                <a:latin typeface="Times New Roman" panose="02020603050405020304" pitchFamily="18" charset="0"/>
                <a:ea typeface="Times New Roman" panose="02020603050405020304" pitchFamily="18" charset="0"/>
              </a:rPr>
              <a:t>.</a:t>
            </a:r>
          </a:p>
          <a:p>
            <a:pPr marL="342900" marR="315595" lvl="0" indent="-342900">
              <a:spcBef>
                <a:spcPts val="0"/>
              </a:spcBef>
              <a:spcAft>
                <a:spcPts val="0"/>
              </a:spcAft>
              <a:buFont typeface="+mj-lt"/>
              <a:buAutoNum type="arabicPeriod"/>
              <a:tabLst>
                <a:tab pos="419100" algn="l"/>
              </a:tabLst>
            </a:pPr>
            <a:r>
              <a:rPr lang="en-US" sz="1600" spc="-20" dirty="0">
                <a:solidFill>
                  <a:srgbClr val="242424"/>
                </a:solidFill>
                <a:effectLst/>
                <a:latin typeface="Times New Roman" panose="02020603050405020304" pitchFamily="18" charset="0"/>
                <a:ea typeface="Times New Roman" panose="02020603050405020304" pitchFamily="18" charset="0"/>
              </a:rPr>
              <a:t>Ericsson,</a:t>
            </a:r>
            <a:r>
              <a:rPr lang="en-US" sz="1600" spc="5" dirty="0">
                <a:solidFill>
                  <a:srgbClr val="242424"/>
                </a:solidFill>
                <a:effectLst/>
                <a:latin typeface="Times New Roman" panose="02020603050405020304" pitchFamily="18" charset="0"/>
                <a:ea typeface="Times New Roman" panose="02020603050405020304" pitchFamily="18" charset="0"/>
              </a:rPr>
              <a:t> </a:t>
            </a:r>
            <a:r>
              <a:rPr lang="en-US" sz="1600" spc="-20" dirty="0">
                <a:solidFill>
                  <a:srgbClr val="242424"/>
                </a:solidFill>
                <a:effectLst/>
                <a:latin typeface="Times New Roman" panose="02020603050405020304" pitchFamily="18" charset="0"/>
                <a:ea typeface="Times New Roman" panose="02020603050405020304" pitchFamily="18" charset="0"/>
              </a:rPr>
              <a:t>M.,</a:t>
            </a:r>
            <a:r>
              <a:rPr lang="en-US" sz="1600" spc="5" dirty="0">
                <a:solidFill>
                  <a:srgbClr val="242424"/>
                </a:solidFill>
                <a:effectLst/>
                <a:latin typeface="Times New Roman" panose="02020603050405020304" pitchFamily="18" charset="0"/>
                <a:ea typeface="Times New Roman" panose="02020603050405020304" pitchFamily="18" charset="0"/>
              </a:rPr>
              <a:t> </a:t>
            </a:r>
            <a:r>
              <a:rPr lang="en-US" sz="1600" spc="-20" dirty="0" err="1">
                <a:solidFill>
                  <a:srgbClr val="242424"/>
                </a:solidFill>
                <a:effectLst/>
                <a:latin typeface="Times New Roman" panose="02020603050405020304" pitchFamily="18" charset="0"/>
                <a:ea typeface="Times New Roman" panose="02020603050405020304" pitchFamily="18" charset="0"/>
              </a:rPr>
              <a:t>Löf</a:t>
            </a:r>
            <a:r>
              <a:rPr lang="en-US" sz="1600" spc="-20" dirty="0">
                <a:solidFill>
                  <a:srgbClr val="242424"/>
                </a:solidFill>
                <a:effectLst/>
                <a:latin typeface="Times New Roman" panose="02020603050405020304" pitchFamily="18" charset="0"/>
                <a:ea typeface="Times New Roman" panose="02020603050405020304" pitchFamily="18" charset="0"/>
              </a:rPr>
              <a:t>,</a:t>
            </a:r>
            <a:r>
              <a:rPr lang="en-US" sz="1600" spc="5" dirty="0">
                <a:solidFill>
                  <a:srgbClr val="242424"/>
                </a:solidFill>
                <a:effectLst/>
                <a:latin typeface="Times New Roman" panose="02020603050405020304" pitchFamily="18" charset="0"/>
                <a:ea typeface="Times New Roman" panose="02020603050405020304" pitchFamily="18" charset="0"/>
              </a:rPr>
              <a:t> </a:t>
            </a:r>
            <a:r>
              <a:rPr lang="en-US" sz="1600" spc="-20" dirty="0">
                <a:solidFill>
                  <a:srgbClr val="242424"/>
                </a:solidFill>
                <a:effectLst/>
                <a:latin typeface="Times New Roman" panose="02020603050405020304" pitchFamily="18" charset="0"/>
                <a:ea typeface="Times New Roman" panose="02020603050405020304" pitchFamily="18" charset="0"/>
              </a:rPr>
              <a:t>O.</a:t>
            </a:r>
            <a:r>
              <a:rPr lang="en-US" sz="1600" spc="5" dirty="0">
                <a:solidFill>
                  <a:srgbClr val="242424"/>
                </a:solidFill>
                <a:effectLst/>
                <a:latin typeface="Times New Roman" panose="02020603050405020304" pitchFamily="18" charset="0"/>
                <a:ea typeface="Times New Roman" panose="02020603050405020304" pitchFamily="18" charset="0"/>
              </a:rPr>
              <a:t> </a:t>
            </a:r>
            <a:r>
              <a:rPr lang="en-US" sz="1600" spc="-20" dirty="0">
                <a:solidFill>
                  <a:srgbClr val="242424"/>
                </a:solidFill>
                <a:effectLst/>
                <a:latin typeface="Times New Roman" panose="02020603050405020304" pitchFamily="18" charset="0"/>
                <a:ea typeface="Times New Roman" panose="02020603050405020304" pitchFamily="18" charset="0"/>
              </a:rPr>
              <a:t>Mining's</a:t>
            </a:r>
            <a:r>
              <a:rPr lang="en-US" sz="1600" spc="5" dirty="0">
                <a:solidFill>
                  <a:srgbClr val="242424"/>
                </a:solidFill>
                <a:effectLst/>
                <a:latin typeface="Times New Roman" panose="02020603050405020304" pitchFamily="18" charset="0"/>
                <a:ea typeface="Times New Roman" panose="02020603050405020304" pitchFamily="18" charset="0"/>
              </a:rPr>
              <a:t> </a:t>
            </a:r>
            <a:r>
              <a:rPr lang="en-US" sz="1600" spc="-20" dirty="0">
                <a:solidFill>
                  <a:srgbClr val="242424"/>
                </a:solidFill>
                <a:effectLst/>
                <a:latin typeface="Times New Roman" panose="02020603050405020304" pitchFamily="18" charset="0"/>
                <a:ea typeface="Times New Roman" panose="02020603050405020304" pitchFamily="18" charset="0"/>
              </a:rPr>
              <a:t>contribution</a:t>
            </a:r>
            <a:r>
              <a:rPr lang="en-US" sz="1600" spc="5" dirty="0">
                <a:solidFill>
                  <a:srgbClr val="242424"/>
                </a:solidFill>
                <a:effectLst/>
                <a:latin typeface="Times New Roman" panose="02020603050405020304" pitchFamily="18" charset="0"/>
                <a:ea typeface="Times New Roman" panose="02020603050405020304" pitchFamily="18" charset="0"/>
              </a:rPr>
              <a:t> </a:t>
            </a:r>
            <a:r>
              <a:rPr lang="en-US" sz="1600" spc="-20" dirty="0">
                <a:solidFill>
                  <a:srgbClr val="242424"/>
                </a:solidFill>
                <a:effectLst/>
                <a:latin typeface="Times New Roman" panose="02020603050405020304" pitchFamily="18" charset="0"/>
                <a:ea typeface="Times New Roman" panose="02020603050405020304" pitchFamily="18" charset="0"/>
              </a:rPr>
              <a:t>to</a:t>
            </a:r>
            <a:r>
              <a:rPr lang="en-US" sz="1600" spc="5" dirty="0">
                <a:solidFill>
                  <a:srgbClr val="242424"/>
                </a:solidFill>
                <a:effectLst/>
                <a:latin typeface="Times New Roman" panose="02020603050405020304" pitchFamily="18" charset="0"/>
                <a:ea typeface="Times New Roman" panose="02020603050405020304" pitchFamily="18" charset="0"/>
              </a:rPr>
              <a:t> </a:t>
            </a:r>
            <a:r>
              <a:rPr lang="en-US" sz="1600" spc="-20" dirty="0">
                <a:solidFill>
                  <a:srgbClr val="242424"/>
                </a:solidFill>
                <a:effectLst/>
                <a:latin typeface="Times New Roman" panose="02020603050405020304" pitchFamily="18" charset="0"/>
                <a:ea typeface="Times New Roman" panose="02020603050405020304" pitchFamily="18" charset="0"/>
              </a:rPr>
              <a:t>national</a:t>
            </a:r>
            <a:r>
              <a:rPr lang="en-US" sz="1600" spc="-5" dirty="0">
                <a:solidFill>
                  <a:srgbClr val="242424"/>
                </a:solidFill>
                <a:effectLst/>
                <a:latin typeface="Times New Roman" panose="02020603050405020304" pitchFamily="18" charset="0"/>
                <a:ea typeface="Times New Roman" panose="02020603050405020304" pitchFamily="18" charset="0"/>
              </a:rPr>
              <a:t> </a:t>
            </a:r>
            <a:r>
              <a:rPr lang="en-US" sz="1600" spc="-20" dirty="0">
                <a:solidFill>
                  <a:srgbClr val="242424"/>
                </a:solidFill>
                <a:effectLst/>
                <a:latin typeface="Times New Roman" panose="02020603050405020304" pitchFamily="18" charset="0"/>
                <a:ea typeface="Times New Roman" panose="02020603050405020304" pitchFamily="18" charset="0"/>
              </a:rPr>
              <a:t>economies</a:t>
            </a:r>
            <a:r>
              <a:rPr lang="en-US" sz="1600" spc="-10" dirty="0">
                <a:solidFill>
                  <a:srgbClr val="242424"/>
                </a:solidFill>
                <a:effectLst/>
                <a:latin typeface="Times New Roman" panose="02020603050405020304" pitchFamily="18" charset="0"/>
                <a:ea typeface="Times New Roman" panose="02020603050405020304" pitchFamily="18" charset="0"/>
              </a:rPr>
              <a:t> </a:t>
            </a:r>
            <a:r>
              <a:rPr lang="en-US" sz="1600" spc="-20" dirty="0">
                <a:solidFill>
                  <a:srgbClr val="242424"/>
                </a:solidFill>
                <a:effectLst/>
                <a:latin typeface="Times New Roman" panose="02020603050405020304" pitchFamily="18" charset="0"/>
                <a:ea typeface="Times New Roman" panose="02020603050405020304" pitchFamily="18" charset="0"/>
              </a:rPr>
              <a:t>between</a:t>
            </a:r>
            <a:r>
              <a:rPr lang="en-US" sz="1600" spc="5" dirty="0">
                <a:solidFill>
                  <a:srgbClr val="242424"/>
                </a:solidFill>
                <a:effectLst/>
                <a:latin typeface="Times New Roman" panose="02020603050405020304" pitchFamily="18" charset="0"/>
                <a:ea typeface="Times New Roman" panose="02020603050405020304" pitchFamily="18" charset="0"/>
              </a:rPr>
              <a:t> </a:t>
            </a:r>
            <a:r>
              <a:rPr lang="en-US" sz="1600" spc="-20" dirty="0">
                <a:solidFill>
                  <a:srgbClr val="242424"/>
                </a:solidFill>
                <a:effectLst/>
                <a:latin typeface="Times New Roman" panose="02020603050405020304" pitchFamily="18" charset="0"/>
                <a:ea typeface="Times New Roman" panose="02020603050405020304" pitchFamily="18" charset="0"/>
              </a:rPr>
              <a:t>1996 and</a:t>
            </a:r>
            <a:r>
              <a:rPr lang="en-US" sz="1600" spc="5" dirty="0">
                <a:solidFill>
                  <a:srgbClr val="242424"/>
                </a:solidFill>
                <a:effectLst/>
                <a:latin typeface="Times New Roman" panose="02020603050405020304" pitchFamily="18" charset="0"/>
                <a:ea typeface="Times New Roman" panose="02020603050405020304" pitchFamily="18" charset="0"/>
              </a:rPr>
              <a:t> </a:t>
            </a:r>
            <a:r>
              <a:rPr lang="en-US" sz="1600" spc="-20" dirty="0">
                <a:solidFill>
                  <a:srgbClr val="242424"/>
                </a:solidFill>
                <a:effectLst/>
                <a:latin typeface="Times New Roman" panose="02020603050405020304" pitchFamily="18" charset="0"/>
                <a:ea typeface="Times New Roman" panose="02020603050405020304" pitchFamily="18" charset="0"/>
              </a:rPr>
              <a:t>2016.</a:t>
            </a:r>
            <a:endParaRPr lang="en-US" sz="1600" spc="-20" dirty="0">
              <a:effectLst/>
              <a:latin typeface="Times New Roman" panose="02020603050405020304" pitchFamily="18" charset="0"/>
              <a:ea typeface="Times New Roman" panose="02020603050405020304" pitchFamily="18" charset="0"/>
            </a:endParaRPr>
          </a:p>
          <a:p>
            <a:pPr marL="342900" marR="316230" lvl="0" indent="-342900">
              <a:spcBef>
                <a:spcPts val="0"/>
              </a:spcBef>
              <a:spcAft>
                <a:spcPts val="0"/>
              </a:spcAft>
              <a:buFont typeface="+mj-lt"/>
              <a:buAutoNum type="arabicPeriod"/>
              <a:tabLst>
                <a:tab pos="419100" algn="l"/>
              </a:tabLst>
            </a:pPr>
            <a:r>
              <a:rPr lang="en-US" sz="1600" spc="-20" dirty="0">
                <a:effectLst/>
                <a:latin typeface="Times New Roman" panose="02020603050405020304" pitchFamily="18" charset="0"/>
                <a:ea typeface="Times New Roman" panose="02020603050405020304" pitchFamily="18" charset="0"/>
              </a:rPr>
              <a:t>Hong Chen, Hui Qi, </a:t>
            </a:r>
            <a:r>
              <a:rPr lang="en-US" sz="1600" spc="-20" dirty="0" err="1">
                <a:effectLst/>
                <a:latin typeface="Times New Roman" panose="02020603050405020304" pitchFamily="18" charset="0"/>
                <a:ea typeface="Times New Roman" panose="02020603050405020304" pitchFamily="18" charset="0"/>
              </a:rPr>
              <a:t>Ruyin</a:t>
            </a:r>
            <a:r>
              <a:rPr lang="en-US" sz="1600" spc="-20" dirty="0">
                <a:effectLst/>
                <a:latin typeface="Times New Roman" panose="02020603050405020304" pitchFamily="18" charset="0"/>
                <a:ea typeface="Times New Roman" panose="02020603050405020304" pitchFamily="18" charset="0"/>
              </a:rPr>
              <a:t> Long, </a:t>
            </a:r>
            <a:r>
              <a:rPr lang="en-US" sz="1600" spc="-20" dirty="0" err="1">
                <a:effectLst/>
                <a:latin typeface="Times New Roman" panose="02020603050405020304" pitchFamily="18" charset="0"/>
                <a:ea typeface="Times New Roman" panose="02020603050405020304" pitchFamily="18" charset="0"/>
              </a:rPr>
              <a:t>Maolong</a:t>
            </a:r>
            <a:r>
              <a:rPr lang="en-US" sz="1600" spc="-20" dirty="0">
                <a:effectLst/>
                <a:latin typeface="Times New Roman" panose="02020603050405020304" pitchFamily="18" charset="0"/>
                <a:ea typeface="Times New Roman" panose="02020603050405020304" pitchFamily="18" charset="0"/>
              </a:rPr>
              <a:t> Zhang,</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Research on 10-year tendency of China coal mine</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accidents and the characteristics of human factors,</a:t>
            </a:r>
            <a:r>
              <a:rPr lang="en-US" sz="1600"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Safety</a:t>
            </a:r>
            <a:r>
              <a:rPr lang="en-US" sz="1600" i="1"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Science,</a:t>
            </a:r>
            <a:r>
              <a:rPr lang="en-US" sz="1600" i="1" spc="-10"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Volume 50,</a:t>
            </a:r>
            <a:r>
              <a:rPr lang="en-US" sz="1600" i="1"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Issue 4, (2012)</a:t>
            </a:r>
            <a:r>
              <a:rPr lang="en-US" sz="1600" spc="-20" dirty="0">
                <a:effectLst/>
                <a:latin typeface="Times New Roman" panose="02020603050405020304" pitchFamily="18" charset="0"/>
                <a:ea typeface="Times New Roman" panose="02020603050405020304" pitchFamily="18" charset="0"/>
              </a:rPr>
              <a:t>.</a:t>
            </a:r>
          </a:p>
          <a:p>
            <a:pPr marL="342900" marR="311785" lvl="0" indent="-342900">
              <a:spcBef>
                <a:spcPts val="0"/>
              </a:spcBef>
              <a:spcAft>
                <a:spcPts val="0"/>
              </a:spcAft>
              <a:buFont typeface="+mj-lt"/>
              <a:buAutoNum type="arabicPeriod"/>
              <a:tabLst>
                <a:tab pos="419100" algn="l"/>
              </a:tabLst>
            </a:pPr>
            <a:r>
              <a:rPr lang="en-US" sz="1600" spc="-20" dirty="0" err="1">
                <a:effectLst/>
                <a:latin typeface="Times New Roman" panose="02020603050405020304" pitchFamily="18" charset="0"/>
                <a:ea typeface="Times New Roman" panose="02020603050405020304" pitchFamily="18" charset="0"/>
              </a:rPr>
              <a:t>Dennen</a:t>
            </a:r>
            <a:r>
              <a:rPr lang="en-US" sz="1600" spc="-20" dirty="0">
                <a:effectLst/>
                <a:latin typeface="Times New Roman" panose="02020603050405020304" pitchFamily="18" charset="0"/>
                <a:ea typeface="Times New Roman" panose="02020603050405020304" pitchFamily="18" charset="0"/>
              </a:rPr>
              <a:t>, R</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S, and</a:t>
            </a:r>
            <a:r>
              <a:rPr lang="en-US" sz="1600" spc="10"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Stroud, W</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P. Radar</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hazard</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Detection</a:t>
            </a:r>
            <a:r>
              <a:rPr lang="en-US" sz="1600" spc="10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in</a:t>
            </a:r>
            <a:r>
              <a:rPr lang="en-US" sz="1600" spc="10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a</a:t>
            </a:r>
            <a:r>
              <a:rPr lang="en-US" sz="1600" spc="10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coal</a:t>
            </a:r>
            <a:r>
              <a:rPr lang="en-US" sz="1600" spc="-10"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structure.</a:t>
            </a:r>
            <a:r>
              <a:rPr lang="en-US" sz="1600" spc="9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United</a:t>
            </a:r>
            <a:r>
              <a:rPr lang="en-US" sz="1600" i="1" spc="110"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States</a:t>
            </a:r>
            <a:r>
              <a:rPr lang="en-US" sz="1600" i="1" spc="100"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a:t>
            </a:r>
            <a:r>
              <a:rPr lang="en-US" sz="1600" i="1" spc="110" dirty="0">
                <a:effectLst/>
                <a:latin typeface="Times New Roman" panose="02020603050405020304" pitchFamily="18" charset="0"/>
                <a:ea typeface="Times New Roman" panose="02020603050405020304" pitchFamily="18" charset="0"/>
              </a:rPr>
              <a:t> </a:t>
            </a:r>
            <a:r>
              <a:rPr lang="en-US" sz="1600" i="1" spc="-20" dirty="0" err="1">
                <a:effectLst/>
                <a:latin typeface="Times New Roman" panose="02020603050405020304" pitchFamily="18" charset="0"/>
                <a:ea typeface="Times New Roman" panose="02020603050405020304" pitchFamily="18" charset="0"/>
              </a:rPr>
              <a:t>N.p.</a:t>
            </a:r>
            <a:r>
              <a:rPr lang="en-US" sz="1600" i="1" spc="-20" dirty="0">
                <a:effectLst/>
                <a:latin typeface="Times New Roman" panose="02020603050405020304" pitchFamily="18" charset="0"/>
                <a:ea typeface="Times New Roman" panose="02020603050405020304" pitchFamily="18" charset="0"/>
              </a:rPr>
              <a:t>,</a:t>
            </a:r>
            <a:r>
              <a:rPr lang="en-US" sz="1600" i="1" spc="-23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(1991).</a:t>
            </a:r>
            <a:endParaRPr lang="en-US" sz="1600" spc="-20" dirty="0">
              <a:effectLst/>
              <a:latin typeface="Times New Roman" panose="02020603050405020304" pitchFamily="18" charset="0"/>
              <a:ea typeface="Times New Roman" panose="02020603050405020304" pitchFamily="18" charset="0"/>
            </a:endParaRPr>
          </a:p>
          <a:p>
            <a:pPr marL="342900" marR="313690" lvl="0" indent="-342900">
              <a:spcBef>
                <a:spcPts val="0"/>
              </a:spcBef>
              <a:spcAft>
                <a:spcPts val="0"/>
              </a:spcAft>
              <a:buFont typeface="+mj-lt"/>
              <a:buAutoNum type="arabicPeriod"/>
              <a:tabLst>
                <a:tab pos="419100" algn="l"/>
                <a:tab pos="1325880" algn="l"/>
                <a:tab pos="2180590" algn="l"/>
                <a:tab pos="2711450" algn="l"/>
              </a:tabLst>
            </a:pPr>
            <a:r>
              <a:rPr lang="en-US" sz="1600" spc="-20" dirty="0" err="1">
                <a:effectLst/>
                <a:latin typeface="Times New Roman" panose="02020603050405020304" pitchFamily="18" charset="0"/>
                <a:ea typeface="Times New Roman" panose="02020603050405020304" pitchFamily="18" charset="0"/>
              </a:rPr>
              <a:t>Hebblewhite</a:t>
            </a:r>
            <a:r>
              <a:rPr lang="en-US" sz="1600" spc="-20" dirty="0">
                <a:effectLst/>
                <a:latin typeface="Times New Roman" panose="02020603050405020304" pitchFamily="18" charset="0"/>
                <a:ea typeface="Times New Roman" panose="02020603050405020304" pitchFamily="18" charset="0"/>
              </a:rPr>
              <a:t>, Bruce. (2009). Mine safety–through</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appropriate</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combination</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of</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technology</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and</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management</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practice.</a:t>
            </a:r>
            <a:r>
              <a:rPr lang="en-US" sz="1600"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Procedia</a:t>
            </a:r>
            <a:r>
              <a:rPr lang="en-US" sz="1600" i="1"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Earth</a:t>
            </a:r>
            <a:r>
              <a:rPr lang="en-US" sz="1600" i="1"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and</a:t>
            </a:r>
            <a:r>
              <a:rPr lang="en-US" sz="1600" i="1"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Planetary	Science.	1.	</a:t>
            </a:r>
            <a:r>
              <a:rPr lang="en-US" sz="1600" i="1" spc="-5" dirty="0">
                <a:effectLst/>
                <a:latin typeface="Times New Roman" panose="02020603050405020304" pitchFamily="18" charset="0"/>
                <a:ea typeface="Times New Roman" panose="02020603050405020304" pitchFamily="18" charset="0"/>
              </a:rPr>
              <a:t>13-19.</a:t>
            </a:r>
            <a:r>
              <a:rPr lang="en-US" sz="1600" i="1" dirty="0">
                <a:effectLst/>
                <a:latin typeface="Times New Roman" panose="02020603050405020304" pitchFamily="18" charset="0"/>
                <a:ea typeface="Times New Roman" panose="02020603050405020304" pitchFamily="18" charset="0"/>
              </a:rPr>
              <a:t>10.1016</a:t>
            </a:r>
            <a:r>
              <a:rPr lang="en-US" sz="1600" dirty="0">
                <a:effectLst/>
                <a:latin typeface="Times New Roman" panose="02020603050405020304" pitchFamily="18" charset="0"/>
                <a:ea typeface="Times New Roman" panose="02020603050405020304" pitchFamily="18" charset="0"/>
              </a:rPr>
              <a:t>/j.proeps.2009.09.005,</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(2009).</a:t>
            </a:r>
          </a:p>
          <a:p>
            <a:pPr marL="342900" marR="316865" lvl="0" indent="-342900">
              <a:spcBef>
                <a:spcPts val="160"/>
              </a:spcBef>
              <a:spcAft>
                <a:spcPts val="0"/>
              </a:spcAft>
              <a:buFont typeface="+mj-lt"/>
              <a:buAutoNum type="arabicPeriod"/>
              <a:tabLst>
                <a:tab pos="419100" algn="l"/>
              </a:tabLst>
            </a:pPr>
            <a:r>
              <a:rPr lang="en-US" sz="1600" spc="-20" dirty="0">
                <a:effectLst/>
                <a:latin typeface="Times New Roman" panose="02020603050405020304" pitchFamily="18" charset="0"/>
                <a:ea typeface="Times New Roman" panose="02020603050405020304" pitchFamily="18" charset="0"/>
              </a:rPr>
              <a:t>T. Liu et al., "Advances of optical fiber sensors for</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coal</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mine</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safety</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monitoring</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applications,"</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2013</a:t>
            </a:r>
            <a:r>
              <a:rPr lang="en-US" sz="1600" spc="-23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International</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Conference</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on</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Microwave</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and</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Photonics</a:t>
            </a:r>
            <a:r>
              <a:rPr lang="en-US" sz="1600" spc="-10"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(ICMAP),</a:t>
            </a:r>
            <a:r>
              <a:rPr lang="en-US" sz="1600" spc="1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(2013).</a:t>
            </a:r>
          </a:p>
          <a:p>
            <a:pPr marL="342900" marR="313690" lvl="0" indent="-342900">
              <a:spcBef>
                <a:spcPts val="0"/>
              </a:spcBef>
              <a:spcAft>
                <a:spcPts val="0"/>
              </a:spcAft>
              <a:buFont typeface="+mj-lt"/>
              <a:buAutoNum type="arabicPeriod"/>
              <a:tabLst>
                <a:tab pos="419100" algn="l"/>
              </a:tabLst>
            </a:pPr>
            <a:r>
              <a:rPr lang="en-US" sz="1600" spc="-20" dirty="0">
                <a:effectLst/>
                <a:latin typeface="Times New Roman" panose="02020603050405020304" pitchFamily="18" charset="0"/>
                <a:ea typeface="Times New Roman" panose="02020603050405020304" pitchFamily="18" charset="0"/>
              </a:rPr>
              <a:t>Jiang Y, Li Z, Yang G, Zhang Y, Zhang X. Recent</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progress</a:t>
            </a:r>
            <a:r>
              <a:rPr lang="en-US" sz="1600" spc="25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on  </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smart   mining  </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in  </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China:</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Unmanned</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electric</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locomotive.</a:t>
            </a:r>
            <a:r>
              <a:rPr lang="en-US" sz="1600"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Advances</a:t>
            </a:r>
            <a:r>
              <a:rPr lang="en-US" sz="1600" i="1"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in</a:t>
            </a:r>
            <a:r>
              <a:rPr lang="en-US" sz="1600" i="1"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Mechanical</a:t>
            </a:r>
            <a:r>
              <a:rPr lang="en-US" sz="1600" i="1"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Engineering.</a:t>
            </a:r>
            <a:r>
              <a:rPr lang="en-US" sz="1600" i="1"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March</a:t>
            </a:r>
            <a:r>
              <a:rPr lang="en-US" sz="1600" i="1"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2017.</a:t>
            </a:r>
            <a:r>
              <a:rPr lang="en-US" sz="1600" spc="-20" dirty="0">
                <a:effectLst/>
                <a:latin typeface="Times New Roman" panose="02020603050405020304" pitchFamily="18" charset="0"/>
                <a:ea typeface="Times New Roman" panose="02020603050405020304" pitchFamily="18" charset="0"/>
              </a:rPr>
              <a:t>R.</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K.</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Kodali, T. Devi B. and S. C. </a:t>
            </a:r>
            <a:r>
              <a:rPr lang="en-US" sz="1600" spc="-20" dirty="0" err="1">
                <a:effectLst/>
                <a:latin typeface="Times New Roman" panose="02020603050405020304" pitchFamily="18" charset="0"/>
                <a:ea typeface="Times New Roman" panose="02020603050405020304" pitchFamily="18" charset="0"/>
              </a:rPr>
              <a:t>Rajanarayanan</a:t>
            </a:r>
            <a:r>
              <a:rPr lang="en-US" sz="1600" spc="-20" dirty="0">
                <a:effectLst/>
                <a:latin typeface="Times New Roman" panose="02020603050405020304" pitchFamily="18" charset="0"/>
                <a:ea typeface="Times New Roman" panose="02020603050405020304" pitchFamily="18" charset="0"/>
              </a:rPr>
              <a:t>, "IOT</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Based Automatic LPG Gas Booking and Leakage</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Detection</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System,"</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2019</a:t>
            </a:r>
            <a:r>
              <a:rPr lang="en-US" sz="1600"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11th</a:t>
            </a:r>
            <a:r>
              <a:rPr lang="en-US" sz="1600" i="1"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International</a:t>
            </a:r>
            <a:r>
              <a:rPr lang="en-US" sz="1600" i="1" spc="-23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Conference</a:t>
            </a:r>
            <a:r>
              <a:rPr lang="en-US" sz="1600" i="1"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on</a:t>
            </a:r>
            <a:r>
              <a:rPr lang="en-US" sz="1600" i="1"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Advanced</a:t>
            </a:r>
            <a:r>
              <a:rPr lang="en-US" sz="1600" i="1"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Computing</a:t>
            </a:r>
            <a:r>
              <a:rPr lang="en-US" sz="1600" i="1" spc="5" dirty="0">
                <a:effectLst/>
                <a:latin typeface="Times New Roman" panose="02020603050405020304" pitchFamily="18" charset="0"/>
                <a:ea typeface="Times New Roman" panose="02020603050405020304" pitchFamily="18" charset="0"/>
              </a:rPr>
              <a:t> </a:t>
            </a:r>
            <a:r>
              <a:rPr lang="en-US" sz="1600" i="1" spc="-20" dirty="0">
                <a:effectLst/>
                <a:latin typeface="Times New Roman" panose="02020603050405020304" pitchFamily="18" charset="0"/>
                <a:ea typeface="Times New Roman" panose="02020603050405020304" pitchFamily="18" charset="0"/>
              </a:rPr>
              <a:t>(</a:t>
            </a:r>
            <a:r>
              <a:rPr lang="en-US" sz="1600" i="1" spc="-20" dirty="0" err="1">
                <a:effectLst/>
                <a:latin typeface="Times New Roman" panose="02020603050405020304" pitchFamily="18" charset="0"/>
                <a:ea typeface="Times New Roman" panose="02020603050405020304" pitchFamily="18" charset="0"/>
              </a:rPr>
              <a:t>ICoAC</a:t>
            </a:r>
            <a:r>
              <a:rPr lang="en-US" sz="1600" i="1" spc="-20" dirty="0">
                <a:effectLst/>
                <a:latin typeface="Times New Roman" panose="02020603050405020304" pitchFamily="18" charset="0"/>
                <a:ea typeface="Times New Roman" panose="02020603050405020304" pitchFamily="18" charset="0"/>
              </a:rPr>
              <a:t>),(2019).</a:t>
            </a:r>
            <a:endParaRPr lang="en-US" sz="1600" spc="-2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16788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of Contents</a:t>
            </a:r>
          </a:p>
        </p:txBody>
      </p:sp>
      <p:sp>
        <p:nvSpPr>
          <p:cNvPr id="3" name="Content Placeholder 2"/>
          <p:cNvSpPr>
            <a:spLocks noGrp="1"/>
          </p:cNvSpPr>
          <p:nvPr>
            <p:ph idx="1"/>
          </p:nvPr>
        </p:nvSpPr>
        <p:spPr/>
        <p:txBody>
          <a:bodyPr/>
          <a:lstStyle/>
          <a:p>
            <a:endParaRPr lang="en-US" dirty="0"/>
          </a:p>
          <a:p>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677C3CE7-23F7-4828-823C-E0205DF2CF97}" type="slidenum">
              <a:rPr lang="en-US" smtClean="0"/>
              <a:pPr/>
              <a:t>2</a:t>
            </a:fld>
            <a:endParaRPr lang="en-US"/>
          </a:p>
        </p:txBody>
      </p:sp>
      <p:sp>
        <p:nvSpPr>
          <p:cNvPr id="7" name="TextBox 6">
            <a:extLst>
              <a:ext uri="{FF2B5EF4-FFF2-40B4-BE49-F238E27FC236}">
                <a16:creationId xmlns:a16="http://schemas.microsoft.com/office/drawing/2014/main" id="{0D90E49B-0B57-9F5C-8DEE-99AF30168C8B}"/>
              </a:ext>
            </a:extLst>
          </p:cNvPr>
          <p:cNvSpPr txBox="1"/>
          <p:nvPr/>
        </p:nvSpPr>
        <p:spPr>
          <a:xfrm>
            <a:off x="674947" y="1826088"/>
            <a:ext cx="9881523" cy="424731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Problem Statement</a:t>
            </a:r>
          </a:p>
          <a:p>
            <a:pPr marL="285750" indent="-285750">
              <a:lnSpc>
                <a:spcPct val="150000"/>
              </a:lnSpc>
              <a:buFont typeface="Wingdings" panose="05000000000000000000" pitchFamily="2" charset="2"/>
              <a:buChar char="Ø"/>
            </a:pPr>
            <a:r>
              <a:rPr lang="en-US" sz="2400" dirty="0">
                <a:latin typeface="Times New Roman" panose="02020603050405020304" pitchFamily="18" charset="0"/>
                <a:ea typeface="ＭＳ Ｐゴシック" pitchFamily="1" charset="-128"/>
                <a:cs typeface="Times New Roman" panose="02020603050405020304" pitchFamily="18" charset="0"/>
              </a:rPr>
              <a:t>Objectives</a:t>
            </a:r>
          </a:p>
          <a:p>
            <a:pPr marL="285750" indent="-285750">
              <a:lnSpc>
                <a:spcPct val="150000"/>
              </a:lnSpc>
              <a:buFont typeface="Wingdings" panose="05000000000000000000" pitchFamily="2" charset="2"/>
              <a:buChar char="Ø"/>
            </a:pPr>
            <a:r>
              <a:rPr lang="en-US" sz="2400" dirty="0">
                <a:latin typeface="Times New Roman" panose="02020603050405020304" pitchFamily="18" charset="0"/>
                <a:ea typeface="ＭＳ Ｐゴシック" pitchFamily="1" charset="-128"/>
                <a:cs typeface="Times New Roman" panose="02020603050405020304" pitchFamily="18" charset="0"/>
              </a:rPr>
              <a:t>Methodology</a:t>
            </a:r>
          </a:p>
          <a:p>
            <a:pPr marL="285750" indent="-285750">
              <a:lnSpc>
                <a:spcPct val="150000"/>
              </a:lnSpc>
              <a:buFont typeface="Wingdings" panose="05000000000000000000" pitchFamily="2" charset="2"/>
              <a:buChar char="Ø"/>
            </a:pPr>
            <a:r>
              <a:rPr lang="en-US" sz="2400" dirty="0">
                <a:latin typeface="Times New Roman" panose="02020603050405020304" pitchFamily="18" charset="0"/>
                <a:ea typeface="ＭＳ Ｐゴシック" pitchFamily="1" charset="-128"/>
                <a:cs typeface="Times New Roman" panose="02020603050405020304" pitchFamily="18" charset="0"/>
              </a:rPr>
              <a:t>Advantages / Disadvantages</a:t>
            </a:r>
          </a:p>
          <a:p>
            <a:pPr marL="285750" indent="-285750">
              <a:lnSpc>
                <a:spcPct val="150000"/>
              </a:lnSpc>
              <a:buFont typeface="Wingdings" panose="05000000000000000000" pitchFamily="2" charset="2"/>
              <a:buChar char="Ø"/>
            </a:pPr>
            <a:r>
              <a:rPr lang="en-US" sz="2400" dirty="0">
                <a:latin typeface="Times New Roman" panose="02020603050405020304" pitchFamily="18" charset="0"/>
                <a:ea typeface="ＭＳ Ｐゴシック" pitchFamily="1" charset="-128"/>
                <a:cs typeface="Times New Roman" panose="02020603050405020304" pitchFamily="18" charset="0"/>
              </a:rPr>
              <a:t>Applications</a:t>
            </a:r>
          </a:p>
          <a:p>
            <a:pPr marL="285750" indent="-285750">
              <a:lnSpc>
                <a:spcPct val="150000"/>
              </a:lnSpc>
              <a:buFont typeface="Wingdings" panose="05000000000000000000" pitchFamily="2" charset="2"/>
              <a:buChar char="Ø"/>
            </a:pPr>
            <a:r>
              <a:rPr lang="en-US" sz="2400" dirty="0">
                <a:latin typeface="Times New Roman" panose="02020603050405020304" pitchFamily="18" charset="0"/>
                <a:ea typeface="ＭＳ Ｐゴシック" pitchFamily="1" charset="-128"/>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a:t>
            </a:r>
          </a:p>
        </p:txBody>
      </p:sp>
      <p:sp>
        <p:nvSpPr>
          <p:cNvPr id="7" name="Rectangle 2">
            <a:extLst>
              <a:ext uri="{FF2B5EF4-FFF2-40B4-BE49-F238E27FC236}">
                <a16:creationId xmlns:a16="http://schemas.microsoft.com/office/drawing/2014/main" id="{F609C251-77B0-5870-4757-71F9164B94B7}"/>
              </a:ext>
            </a:extLst>
          </p:cNvPr>
          <p:cNvSpPr>
            <a:spLocks noGrp="1" noChangeArrowheads="1"/>
          </p:cNvSpPr>
          <p:nvPr>
            <p:ph idx="1"/>
          </p:nvPr>
        </p:nvSpPr>
        <p:spPr bwMode="auto">
          <a:xfrm>
            <a:off x="1097280" y="2181633"/>
            <a:ext cx="10312400" cy="336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Smart Helmet for Coal Safety Monitoring and Alerting System is a cutting-edge solution designed to improve safety for miners in hazardous coal mining environments. This helmet features integrated sensors that monitor harmful gases, air quality, temperature, and humidity. It provides real-time alerts to the wearer personnel in case of dangerous conditions or health issues, facilitating quick responses. By continuously monitoring these critical parameters, the Smart Helmet significantly reduces risks, enhances miner safety, and contributes to a safer working environment in the coal mining industry.</a:t>
            </a:r>
          </a:p>
          <a:p>
            <a:pPr marL="0" marR="0" lvl="0" indent="0" algn="just" defTabSz="914400" rtl="0" eaLnBrk="0" fontAlgn="base" latinLnBrk="0" hangingPunct="0">
              <a:lnSpc>
                <a:spcPct val="15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@SIH Idea submission- Template</a:t>
            </a:r>
          </a:p>
        </p:txBody>
      </p:sp>
      <p:sp>
        <p:nvSpPr>
          <p:cNvPr id="5" name="Slide Number Placeholder 4"/>
          <p:cNvSpPr>
            <a:spLocks noGrp="1"/>
          </p:cNvSpPr>
          <p:nvPr>
            <p:ph type="sldNum" sz="quarter" idx="12"/>
          </p:nvPr>
        </p:nvSpPr>
        <p:spPr/>
        <p:txBody>
          <a:bodyPr/>
          <a:lstStyle/>
          <a:p>
            <a:fld id="{677C3CE7-23F7-4828-823C-E0205DF2CF97}"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F9432DC-49C6-58E2-B9FB-B3C94246CF3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US" dirty="0"/>
          </a:p>
        </p:txBody>
      </p:sp>
      <p:sp>
        <p:nvSpPr>
          <p:cNvPr id="4" name="Footer Placeholder 3">
            <a:extLst>
              <a:ext uri="{FF2B5EF4-FFF2-40B4-BE49-F238E27FC236}">
                <a16:creationId xmlns:a16="http://schemas.microsoft.com/office/drawing/2014/main" id="{C7CD967B-6F45-FD1F-C54F-8D70035CF734}"/>
              </a:ext>
            </a:extLst>
          </p:cNvPr>
          <p:cNvSpPr>
            <a:spLocks noGrp="1"/>
          </p:cNvSpPr>
          <p:nvPr>
            <p:ph type="ftr" sz="quarter" idx="11"/>
          </p:nvPr>
        </p:nvSpPr>
        <p:spPr/>
        <p:txBody>
          <a:bodyPr/>
          <a:lstStyle/>
          <a:p>
            <a:pPr>
              <a:defRPr/>
            </a:pPr>
            <a:r>
              <a:rPr lang="en-US"/>
              <a:t>@SIH Idea submission- Template</a:t>
            </a:r>
          </a:p>
        </p:txBody>
      </p:sp>
      <p:sp>
        <p:nvSpPr>
          <p:cNvPr id="5" name="Slide Number Placeholder 4">
            <a:extLst>
              <a:ext uri="{FF2B5EF4-FFF2-40B4-BE49-F238E27FC236}">
                <a16:creationId xmlns:a16="http://schemas.microsoft.com/office/drawing/2014/main" id="{0F448E40-1D60-F8E2-804F-F14466574C27}"/>
              </a:ext>
            </a:extLst>
          </p:cNvPr>
          <p:cNvSpPr>
            <a:spLocks noGrp="1"/>
          </p:cNvSpPr>
          <p:nvPr>
            <p:ph type="sldNum" sz="quarter" idx="12"/>
          </p:nvPr>
        </p:nvSpPr>
        <p:spPr/>
        <p:txBody>
          <a:bodyPr/>
          <a:lstStyle/>
          <a:p>
            <a:fld id="{677C3CE7-23F7-4828-823C-E0205DF2CF97}" type="slidenum">
              <a:rPr lang="en-US" smtClean="0"/>
              <a:pPr/>
              <a:t>4</a:t>
            </a:fld>
            <a:endParaRPr lang="en-US"/>
          </a:p>
        </p:txBody>
      </p:sp>
      <p:sp>
        <p:nvSpPr>
          <p:cNvPr id="9" name="TextBox 8">
            <a:extLst>
              <a:ext uri="{FF2B5EF4-FFF2-40B4-BE49-F238E27FC236}">
                <a16:creationId xmlns:a16="http://schemas.microsoft.com/office/drawing/2014/main" id="{123C65C5-2F31-F452-A77C-C055E2531DE3}"/>
              </a:ext>
            </a:extLst>
          </p:cNvPr>
          <p:cNvSpPr txBox="1"/>
          <p:nvPr/>
        </p:nvSpPr>
        <p:spPr>
          <a:xfrm>
            <a:off x="1199535" y="1877961"/>
            <a:ext cx="10058400" cy="2542363"/>
          </a:xfrm>
          <a:prstGeom prst="rect">
            <a:avLst/>
          </a:prstGeom>
          <a:noFill/>
        </p:spPr>
        <p:txBody>
          <a:bodyPr wrap="square" rtlCol="0">
            <a:spAutoFit/>
          </a:bodyPr>
          <a:lstStyle/>
          <a:p>
            <a:pPr algn="just" defTabSz="914400" eaLnBrk="0" fontAlgn="base" hangingPunct="0">
              <a:lnSpc>
                <a:spcPct val="150000"/>
              </a:lnSpc>
              <a:spcBef>
                <a:spcPct val="0"/>
              </a:spcBef>
              <a:spcAft>
                <a:spcPct val="0"/>
              </a:spcAft>
            </a:pPr>
            <a:r>
              <a:rPr lang="en-US" dirty="0">
                <a:latin typeface="Times New Roman" panose="02020603050405020304" pitchFamily="18" charset="0"/>
                <a:cs typeface="Times New Roman" panose="02020603050405020304" pitchFamily="18" charset="0"/>
              </a:rPr>
              <a:t>                                   Coal miners often work in hazardous environments with risks from toxic gases, extreme temperatures, and unsafe conditions. Existing safety measures lack real-time monitoring and immediate alerts for dangerous situations. This project proposes a Smart helmet with sensors to measure gas levels (MQ2 and MQ7), temperature, and humidity (DHT11), along with a buzzer and an LCD display. The helmet provides real-time environmental readings directly on the LCD and triggers a buzzer to alert miners when dangerous thresholds are exceeded, enhancing safety and reducing risks in coal mines.</a:t>
            </a:r>
          </a:p>
        </p:txBody>
      </p:sp>
    </p:spTree>
    <p:extLst>
      <p:ext uri="{BB962C8B-B14F-4D97-AF65-F5344CB8AC3E}">
        <p14:creationId xmlns:p14="http://schemas.microsoft.com/office/powerpoint/2010/main" val="2332008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Objectives:</a:t>
            </a: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a:t>
            </a:r>
            <a:r>
              <a:rPr lang="en-US" dirty="0" err="1">
                <a:solidFill>
                  <a:schemeClr val="bg1"/>
                </a:solidFill>
              </a:rPr>
              <a:t>Tempate</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5</a:t>
            </a:fld>
            <a:endParaRPr lang="en-US" b="1" dirty="0">
              <a:solidFill>
                <a:schemeClr val="bg1"/>
              </a:solidFill>
            </a:endParaRPr>
          </a:p>
        </p:txBody>
      </p:sp>
      <p:sp>
        <p:nvSpPr>
          <p:cNvPr id="17410" name="TextBox 8"/>
          <p:cNvSpPr txBox="1">
            <a:spLocks noChangeArrowheads="1"/>
          </p:cNvSpPr>
          <p:nvPr/>
        </p:nvSpPr>
        <p:spPr bwMode="auto">
          <a:xfrm>
            <a:off x="1422400" y="2533653"/>
            <a:ext cx="8572500" cy="2862322"/>
          </a:xfrm>
          <a:prstGeom prst="rect">
            <a:avLst/>
          </a:prstGeom>
          <a:noFill/>
          <a:ln w="9525">
            <a:noFill/>
            <a:miter lim="800000"/>
            <a:headEnd/>
            <a:tailEnd/>
          </a:ln>
        </p:spPr>
        <p:txBody>
          <a:bodyPr wrap="square">
            <a:spAutoFit/>
          </a:bodyPr>
          <a:lstStyle/>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Real-Time Monitoring: Continuously measure temperature, humidity, and gas concentrations in the mining environment.</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Immediate Alerts: Trigger a buzzer to warn miners of dangerous conditions like toxic gas leaks or high temperatures.</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Local Display: Show real-time readings on an LCD for quick and easy access.</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Enhanced Safety: Provide a proactive safety solution to minimize accidents and health risks in coal mines.</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Portability and Power Efficiency: Ensure the helmet is lightweight, battery-powered, and suitable for prolonged use underground.</a:t>
            </a:r>
          </a:p>
          <a:p>
            <a:pPr marL="514350" indent="-514350" algn="just">
              <a:buFont typeface="+mj-lt"/>
              <a:buAutoNum type="arabicPeriod"/>
            </a:pPr>
            <a:endParaRPr lang="en-US" dirty="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27285-622E-5C4B-FE0F-C8D865C73A09}"/>
              </a:ext>
            </a:extLst>
          </p:cNvPr>
          <p:cNvSpPr>
            <a:spLocks noGrp="1"/>
          </p:cNvSpPr>
          <p:nvPr>
            <p:ph type="title"/>
          </p:nvPr>
        </p:nvSpPr>
        <p:spPr/>
        <p:txBody>
          <a:bodyPr/>
          <a:lstStyle/>
          <a:p>
            <a:pPr algn="just" defTabSz="457200"/>
            <a:r>
              <a:rPr lang="en-US" b="1" dirty="0">
                <a:latin typeface="Times New Roman" panose="02020603050405020304" pitchFamily="18" charset="0"/>
                <a:cs typeface="Times New Roman" panose="02020603050405020304" pitchFamily="18" charset="0"/>
              </a:rPr>
              <a:t>Components Used</a:t>
            </a:r>
          </a:p>
        </p:txBody>
      </p:sp>
      <p:sp>
        <p:nvSpPr>
          <p:cNvPr id="3" name="Footer Placeholder 2">
            <a:extLst>
              <a:ext uri="{FF2B5EF4-FFF2-40B4-BE49-F238E27FC236}">
                <a16:creationId xmlns:a16="http://schemas.microsoft.com/office/drawing/2014/main" id="{06390199-BD28-D87B-9678-85221341E179}"/>
              </a:ext>
            </a:extLst>
          </p:cNvPr>
          <p:cNvSpPr>
            <a:spLocks noGrp="1"/>
          </p:cNvSpPr>
          <p:nvPr>
            <p:ph type="ftr" sz="quarter" idx="11"/>
          </p:nvPr>
        </p:nvSpPr>
        <p:spPr/>
        <p:txBody>
          <a:bodyPr/>
          <a:lstStyle/>
          <a:p>
            <a:pPr>
              <a:defRPr/>
            </a:pPr>
            <a:r>
              <a:rPr lang="en-US"/>
              <a:t>@SIH Idea submission- Template</a:t>
            </a:r>
          </a:p>
        </p:txBody>
      </p:sp>
      <p:sp>
        <p:nvSpPr>
          <p:cNvPr id="4" name="Slide Number Placeholder 3">
            <a:extLst>
              <a:ext uri="{FF2B5EF4-FFF2-40B4-BE49-F238E27FC236}">
                <a16:creationId xmlns:a16="http://schemas.microsoft.com/office/drawing/2014/main" id="{3FE948EB-1BD1-015B-9841-3B167F735F69}"/>
              </a:ext>
            </a:extLst>
          </p:cNvPr>
          <p:cNvSpPr>
            <a:spLocks noGrp="1"/>
          </p:cNvSpPr>
          <p:nvPr>
            <p:ph type="sldNum" sz="quarter" idx="12"/>
          </p:nvPr>
        </p:nvSpPr>
        <p:spPr/>
        <p:txBody>
          <a:bodyPr/>
          <a:lstStyle/>
          <a:p>
            <a:fld id="{6A63342B-5A73-45DC-864D-086DE78037EF}" type="slidenum">
              <a:rPr lang="en-US" smtClean="0"/>
              <a:pPr/>
              <a:t>6</a:t>
            </a:fld>
            <a:endParaRPr lang="en-US"/>
          </a:p>
        </p:txBody>
      </p:sp>
      <p:sp>
        <p:nvSpPr>
          <p:cNvPr id="5" name="Title 1">
            <a:extLst>
              <a:ext uri="{FF2B5EF4-FFF2-40B4-BE49-F238E27FC236}">
                <a16:creationId xmlns:a16="http://schemas.microsoft.com/office/drawing/2014/main" id="{20BA2895-CB16-480F-A0F6-10E46B4E7B0C}"/>
              </a:ext>
            </a:extLst>
          </p:cNvPr>
          <p:cNvSpPr>
            <a:spLocks noGrp="1"/>
          </p:cNvSpPr>
          <p:nvPr/>
        </p:nvSpPr>
        <p:spPr>
          <a:xfrm>
            <a:off x="1038399" y="159847"/>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eaLnBrk="1" hangingPunct="1"/>
            <a:endParaRPr lang="en-US" sz="3600" b="1" dirty="0">
              <a:latin typeface="Times New Roman" panose="02020603050405020304" pitchFamily="18" charset="0"/>
              <a:ea typeface="ＭＳ Ｐゴシック" pitchFamily="1" charset="-128"/>
              <a:cs typeface="Times New Roman" panose="02020603050405020304" pitchFamily="18" charset="0"/>
            </a:endParaRPr>
          </a:p>
        </p:txBody>
      </p:sp>
      <p:sp>
        <p:nvSpPr>
          <p:cNvPr id="6" name="Footer Placeholder 6">
            <a:extLst>
              <a:ext uri="{FF2B5EF4-FFF2-40B4-BE49-F238E27FC236}">
                <a16:creationId xmlns:a16="http://schemas.microsoft.com/office/drawing/2014/main" id="{DCC177FA-2164-0E94-44C4-3D22C93BC33C}"/>
              </a:ext>
            </a:extLst>
          </p:cNvPr>
          <p:cNvSpPr>
            <a:spLocks noGrp="1"/>
          </p:cNvSpPr>
          <p:nvPr/>
        </p:nvSpPr>
        <p:spPr>
          <a:xfrm>
            <a:off x="4589319" y="6229597"/>
            <a:ext cx="3204000"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en-US" dirty="0">
              <a:solidFill>
                <a:schemeClr val="bg1"/>
              </a:solidFill>
            </a:endParaRPr>
          </a:p>
        </p:txBody>
      </p:sp>
      <p:sp>
        <p:nvSpPr>
          <p:cNvPr id="7" name="Slide Number Placeholder 5">
            <a:extLst>
              <a:ext uri="{FF2B5EF4-FFF2-40B4-BE49-F238E27FC236}">
                <a16:creationId xmlns:a16="http://schemas.microsoft.com/office/drawing/2014/main" id="{51CD546F-5A0D-BADD-6BF3-2B4CCA8CC694}"/>
              </a:ext>
            </a:extLst>
          </p:cNvPr>
          <p:cNvSpPr>
            <a:spLocks noGrp="1"/>
          </p:cNvSpPr>
          <p:nvPr/>
        </p:nvSpPr>
        <p:spPr>
          <a:xfrm>
            <a:off x="9841577" y="6333029"/>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77C3CE7-23F7-4828-823C-E0205DF2CF97}" type="slidenum">
              <a:rPr lang="en-US" b="1">
                <a:solidFill>
                  <a:schemeClr val="bg1"/>
                </a:solidFill>
              </a:rPr>
              <a:pPr/>
              <a:t>6</a:t>
            </a:fld>
            <a:endParaRPr lang="en-US" b="1" dirty="0">
              <a:solidFill>
                <a:schemeClr val="bg1"/>
              </a:solidFill>
            </a:endParaRPr>
          </a:p>
        </p:txBody>
      </p:sp>
      <p:sp>
        <p:nvSpPr>
          <p:cNvPr id="8" name="TextBox 8">
            <a:extLst>
              <a:ext uri="{FF2B5EF4-FFF2-40B4-BE49-F238E27FC236}">
                <a16:creationId xmlns:a16="http://schemas.microsoft.com/office/drawing/2014/main" id="{D19F66EB-485C-7212-5986-65BD087FA536}"/>
              </a:ext>
            </a:extLst>
          </p:cNvPr>
          <p:cNvSpPr txBox="1">
            <a:spLocks noChangeArrowheads="1"/>
          </p:cNvSpPr>
          <p:nvPr/>
        </p:nvSpPr>
        <p:spPr bwMode="auto">
          <a:xfrm>
            <a:off x="1363519" y="2406897"/>
            <a:ext cx="8572500" cy="2862322"/>
          </a:xfrm>
          <a:prstGeom prst="rect">
            <a:avLst/>
          </a:prstGeom>
          <a:noFill/>
          <a:ln w="9525">
            <a:noFill/>
            <a:miter lim="800000"/>
            <a:headEnd/>
            <a:tailEnd/>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514350" indent="-514350" algn="just">
              <a:buFont typeface="+mj-lt"/>
              <a:buAutoNum type="arabicPeriod"/>
            </a:pPr>
            <a:r>
              <a:rPr lang="en-US" dirty="0">
                <a:latin typeface="Times New Roman" panose="02020603050405020304" pitchFamily="18" charset="0"/>
              </a:rPr>
              <a:t>Arduino UNO</a:t>
            </a:r>
          </a:p>
          <a:p>
            <a:pPr marL="514350" indent="-514350" algn="just">
              <a:buFont typeface="+mj-lt"/>
              <a:buAutoNum type="arabicPeriod"/>
            </a:pPr>
            <a:r>
              <a:rPr lang="en-US" dirty="0">
                <a:latin typeface="Times New Roman" panose="02020603050405020304" pitchFamily="18" charset="0"/>
              </a:rPr>
              <a:t>DHT11(Temperature sensor)</a:t>
            </a:r>
          </a:p>
          <a:p>
            <a:pPr marL="514350" indent="-514350" algn="just">
              <a:buFont typeface="+mj-lt"/>
              <a:buAutoNum type="arabicPeriod"/>
            </a:pPr>
            <a:r>
              <a:rPr lang="en-US" dirty="0">
                <a:latin typeface="Times New Roman" panose="02020603050405020304" pitchFamily="18" charset="0"/>
              </a:rPr>
              <a:t>Mq2 (Flammable gas sensor)</a:t>
            </a:r>
          </a:p>
          <a:p>
            <a:pPr marL="514350" indent="-514350" algn="just">
              <a:buFont typeface="+mj-lt"/>
              <a:buAutoNum type="arabicPeriod"/>
            </a:pPr>
            <a:r>
              <a:rPr lang="en-US" dirty="0">
                <a:latin typeface="Times New Roman" panose="02020603050405020304" pitchFamily="18" charset="0"/>
              </a:rPr>
              <a:t>MQ7 (CO)</a:t>
            </a:r>
          </a:p>
          <a:p>
            <a:pPr marL="514350" indent="-514350" algn="just">
              <a:buFont typeface="+mj-lt"/>
              <a:buAutoNum type="arabicPeriod"/>
            </a:pPr>
            <a:r>
              <a:rPr lang="en-US" dirty="0">
                <a:latin typeface="Times New Roman" panose="02020603050405020304" pitchFamily="18" charset="0"/>
              </a:rPr>
              <a:t>16x2 LCD display </a:t>
            </a:r>
          </a:p>
          <a:p>
            <a:pPr marL="514350" indent="-514350" algn="just">
              <a:buFont typeface="+mj-lt"/>
              <a:buAutoNum type="arabicPeriod"/>
            </a:pPr>
            <a:r>
              <a:rPr lang="en-US" dirty="0">
                <a:latin typeface="Times New Roman" panose="02020603050405020304" pitchFamily="18" charset="0"/>
              </a:rPr>
              <a:t>Buzzer</a:t>
            </a:r>
          </a:p>
          <a:p>
            <a:pPr marL="514350" indent="-514350" algn="just">
              <a:buFont typeface="+mj-lt"/>
              <a:buAutoNum type="arabicPeriod"/>
            </a:pPr>
            <a:r>
              <a:rPr lang="en-US" dirty="0">
                <a:latin typeface="Times New Roman" panose="02020603050405020304" pitchFamily="18" charset="0"/>
              </a:rPr>
              <a:t>Battery (3.7V*2 power supply)</a:t>
            </a:r>
          </a:p>
          <a:p>
            <a:pPr marL="514350" indent="-514350" algn="just">
              <a:buFont typeface="+mj-lt"/>
              <a:buAutoNum type="arabicPeriod"/>
            </a:pPr>
            <a:r>
              <a:rPr lang="en-US" dirty="0">
                <a:latin typeface="Times New Roman" panose="02020603050405020304" pitchFamily="18" charset="0"/>
              </a:rPr>
              <a:t>TP4056 (charging module)</a:t>
            </a:r>
          </a:p>
          <a:p>
            <a:pPr marL="514350" indent="-514350" algn="just">
              <a:buFont typeface="+mj-lt"/>
              <a:buAutoNum type="arabicPeriod"/>
            </a:pPr>
            <a:r>
              <a:rPr lang="en-US" dirty="0">
                <a:latin typeface="Times New Roman" panose="02020603050405020304" pitchFamily="18" charset="0"/>
              </a:rPr>
              <a:t>Jumper wires</a:t>
            </a:r>
          </a:p>
          <a:p>
            <a:pPr marL="514350" indent="-514350" algn="just">
              <a:buFont typeface="+mj-lt"/>
              <a:buAutoNum type="arabicPeriod"/>
            </a:pPr>
            <a:r>
              <a:rPr lang="en-US" dirty="0">
                <a:latin typeface="Times New Roman" panose="02020603050405020304" pitchFamily="18" charset="0"/>
              </a:rPr>
              <a:t>Breadboard</a:t>
            </a:r>
          </a:p>
        </p:txBody>
      </p:sp>
    </p:spTree>
    <p:extLst>
      <p:ext uri="{BB962C8B-B14F-4D97-AF65-F5344CB8AC3E}">
        <p14:creationId xmlns:p14="http://schemas.microsoft.com/office/powerpoint/2010/main" val="1623892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81BE2AB-E591-C438-F8B9-CFA904CBDA6C}"/>
              </a:ext>
            </a:extLst>
          </p:cNvPr>
          <p:cNvSpPr>
            <a:spLocks noGrp="1"/>
          </p:cNvSpPr>
          <p:nvPr>
            <p:ph type="ftr" sz="quarter" idx="11"/>
          </p:nvPr>
        </p:nvSpPr>
        <p:spPr/>
        <p:txBody>
          <a:bodyPr/>
          <a:lstStyle/>
          <a:p>
            <a:pPr>
              <a:defRPr/>
            </a:pPr>
            <a:r>
              <a:rPr lang="en-US"/>
              <a:t>@SIH Idea submission- Template</a:t>
            </a:r>
          </a:p>
        </p:txBody>
      </p:sp>
      <p:sp>
        <p:nvSpPr>
          <p:cNvPr id="4" name="Slide Number Placeholder 3">
            <a:extLst>
              <a:ext uri="{FF2B5EF4-FFF2-40B4-BE49-F238E27FC236}">
                <a16:creationId xmlns:a16="http://schemas.microsoft.com/office/drawing/2014/main" id="{A6748DA3-D15A-6A5B-1751-0B4A648C1635}"/>
              </a:ext>
            </a:extLst>
          </p:cNvPr>
          <p:cNvSpPr>
            <a:spLocks noGrp="1"/>
          </p:cNvSpPr>
          <p:nvPr>
            <p:ph type="sldNum" sz="quarter" idx="12"/>
          </p:nvPr>
        </p:nvSpPr>
        <p:spPr/>
        <p:txBody>
          <a:bodyPr/>
          <a:lstStyle/>
          <a:p>
            <a:fld id="{6A63342B-5A73-45DC-864D-086DE78037EF}" type="slidenum">
              <a:rPr lang="en-US" smtClean="0"/>
              <a:pPr/>
              <a:t>7</a:t>
            </a:fld>
            <a:endParaRPr lang="en-US"/>
          </a:p>
        </p:txBody>
      </p:sp>
      <p:sp>
        <p:nvSpPr>
          <p:cNvPr id="2" name="Title 1">
            <a:extLst>
              <a:ext uri="{FF2B5EF4-FFF2-40B4-BE49-F238E27FC236}">
                <a16:creationId xmlns:a16="http://schemas.microsoft.com/office/drawing/2014/main" id="{CBCB02C3-6D5C-171E-B639-F2B77B5FDC31}"/>
              </a:ext>
            </a:extLst>
          </p:cNvPr>
          <p:cNvSpPr>
            <a:spLocks noGrp="1"/>
          </p:cNvSpPr>
          <p:nvPr>
            <p:ph type="title" idx="4294967295"/>
          </p:nvPr>
        </p:nvSpPr>
        <p:spPr>
          <a:xfrm>
            <a:off x="2133600" y="287338"/>
            <a:ext cx="10058400" cy="585787"/>
          </a:xfrm>
        </p:spPr>
        <p:txBody>
          <a:bodyPr/>
          <a:lstStyle/>
          <a:p>
            <a:r>
              <a:rPr lang="en-US" sz="3600" b="1" dirty="0">
                <a:latin typeface="Times New Roman" panose="02020603050405020304" pitchFamily="18" charset="0"/>
                <a:ea typeface="ＭＳ Ｐゴシック" pitchFamily="1" charset="-128"/>
                <a:cs typeface="Times New Roman" panose="02020603050405020304" pitchFamily="18" charset="0"/>
              </a:rPr>
              <a:t>Methodology :</a:t>
            </a:r>
          </a:p>
        </p:txBody>
      </p:sp>
      <p:sp>
        <p:nvSpPr>
          <p:cNvPr id="7" name="TextBox 6">
            <a:extLst>
              <a:ext uri="{FF2B5EF4-FFF2-40B4-BE49-F238E27FC236}">
                <a16:creationId xmlns:a16="http://schemas.microsoft.com/office/drawing/2014/main" id="{2B4E6FD7-55CB-6AA0-8A5E-517E9BE91073}"/>
              </a:ext>
            </a:extLst>
          </p:cNvPr>
          <p:cNvSpPr txBox="1"/>
          <p:nvPr/>
        </p:nvSpPr>
        <p:spPr>
          <a:xfrm>
            <a:off x="5295900" y="5219700"/>
            <a:ext cx="624840" cy="369332"/>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8776BC6A-CEBB-2AA2-92D1-08DEB1DDFB2F}"/>
              </a:ext>
            </a:extLst>
          </p:cNvPr>
          <p:cNvPicPr>
            <a:picLocks noChangeAspect="1"/>
          </p:cNvPicPr>
          <p:nvPr/>
        </p:nvPicPr>
        <p:blipFill>
          <a:blip r:embed="rId2"/>
          <a:srcRect r="1969"/>
          <a:stretch/>
        </p:blipFill>
        <p:spPr>
          <a:xfrm>
            <a:off x="3661657" y="1268969"/>
            <a:ext cx="4507477" cy="4942206"/>
          </a:xfrm>
          <a:prstGeom prst="rect">
            <a:avLst/>
          </a:prstGeom>
        </p:spPr>
      </p:pic>
    </p:spTree>
    <p:extLst>
      <p:ext uri="{BB962C8B-B14F-4D97-AF65-F5344CB8AC3E}">
        <p14:creationId xmlns:p14="http://schemas.microsoft.com/office/powerpoint/2010/main" val="888790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1D92C-84C8-3C94-C8A2-0ADF43B44932}"/>
              </a:ext>
            </a:extLst>
          </p:cNvPr>
          <p:cNvSpPr>
            <a:spLocks noGrp="1"/>
          </p:cNvSpPr>
          <p:nvPr>
            <p:ph type="ftr" sz="quarter" idx="11"/>
          </p:nvPr>
        </p:nvSpPr>
        <p:spPr/>
        <p:txBody>
          <a:bodyPr/>
          <a:lstStyle/>
          <a:p>
            <a:pPr>
              <a:defRPr/>
            </a:pPr>
            <a:r>
              <a:rPr lang="en-US"/>
              <a:t>@SIH Idea submission- Template</a:t>
            </a:r>
          </a:p>
        </p:txBody>
      </p:sp>
      <p:sp>
        <p:nvSpPr>
          <p:cNvPr id="3" name="Slide Number Placeholder 2">
            <a:extLst>
              <a:ext uri="{FF2B5EF4-FFF2-40B4-BE49-F238E27FC236}">
                <a16:creationId xmlns:a16="http://schemas.microsoft.com/office/drawing/2014/main" id="{DDC45B25-31A4-1BB9-439B-AD0C43554F57}"/>
              </a:ext>
            </a:extLst>
          </p:cNvPr>
          <p:cNvSpPr>
            <a:spLocks noGrp="1"/>
          </p:cNvSpPr>
          <p:nvPr>
            <p:ph type="sldNum" sz="quarter" idx="12"/>
          </p:nvPr>
        </p:nvSpPr>
        <p:spPr/>
        <p:txBody>
          <a:bodyPr/>
          <a:lstStyle/>
          <a:p>
            <a:fld id="{B635AFB3-1ACD-44AC-8702-86B1729DF035}" type="slidenum">
              <a:rPr lang="en-US" smtClean="0"/>
              <a:pPr/>
              <a:t>8</a:t>
            </a:fld>
            <a:endParaRPr lang="en-US"/>
          </a:p>
        </p:txBody>
      </p:sp>
      <p:sp>
        <p:nvSpPr>
          <p:cNvPr id="5" name="TextBox 4">
            <a:extLst>
              <a:ext uri="{FF2B5EF4-FFF2-40B4-BE49-F238E27FC236}">
                <a16:creationId xmlns:a16="http://schemas.microsoft.com/office/drawing/2014/main" id="{879DE650-5DED-F202-47D7-9875961B4111}"/>
              </a:ext>
            </a:extLst>
          </p:cNvPr>
          <p:cNvSpPr txBox="1"/>
          <p:nvPr/>
        </p:nvSpPr>
        <p:spPr>
          <a:xfrm>
            <a:off x="975359" y="352306"/>
            <a:ext cx="6916409"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Advantages :</a:t>
            </a:r>
          </a:p>
        </p:txBody>
      </p:sp>
      <p:cxnSp>
        <p:nvCxnSpPr>
          <p:cNvPr id="15" name="Straight Connector 14">
            <a:extLst>
              <a:ext uri="{FF2B5EF4-FFF2-40B4-BE49-F238E27FC236}">
                <a16:creationId xmlns:a16="http://schemas.microsoft.com/office/drawing/2014/main" id="{1FE1AC8A-E947-D540-1F24-2EA275FFE5D3}"/>
              </a:ext>
            </a:extLst>
          </p:cNvPr>
          <p:cNvCxnSpPr>
            <a:cxnSpLocks/>
          </p:cNvCxnSpPr>
          <p:nvPr/>
        </p:nvCxnSpPr>
        <p:spPr>
          <a:xfrm>
            <a:off x="975359" y="1242060"/>
            <a:ext cx="10294621" cy="0"/>
          </a:xfrm>
          <a:prstGeom prst="line">
            <a:avLst/>
          </a:prstGeom>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7E244D39-A6D1-3CC3-21E9-06D883DC1623}"/>
              </a:ext>
            </a:extLst>
          </p:cNvPr>
          <p:cNvSpPr txBox="1"/>
          <p:nvPr/>
        </p:nvSpPr>
        <p:spPr>
          <a:xfrm>
            <a:off x="975359" y="1330960"/>
            <a:ext cx="10294621" cy="2230739"/>
          </a:xfrm>
          <a:prstGeom prst="rect">
            <a:avLst/>
          </a:prstGeom>
          <a:noFill/>
        </p:spPr>
        <p:txBody>
          <a:bodyPr wrap="square" rtlCol="0">
            <a:spAutoFit/>
          </a:bodyPr>
          <a:lstStyle/>
          <a:p>
            <a:pPr marL="514350" indent="-514350" algn="just">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Enhanced Safety</a:t>
            </a:r>
            <a:r>
              <a:rPr lang="en-US" dirty="0">
                <a:latin typeface="Times New Roman" panose="02020603050405020304" pitchFamily="18" charset="0"/>
                <a:cs typeface="Times New Roman" panose="02020603050405020304" pitchFamily="18" charset="0"/>
              </a:rPr>
              <a:t>: Provides real-time monitoring of hazardous conditions to prevent accidents.</a:t>
            </a:r>
          </a:p>
          <a:p>
            <a:pPr marL="514350" indent="-514350" algn="just">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Immediate Alerts</a:t>
            </a:r>
            <a:r>
              <a:rPr lang="en-US" dirty="0">
                <a:latin typeface="Times New Roman" panose="02020603050405020304" pitchFamily="18" charset="0"/>
                <a:cs typeface="Times New Roman" panose="02020603050405020304" pitchFamily="18" charset="0"/>
              </a:rPr>
              <a:t>: Warns miners instantly with a buzzer for quick action.</a:t>
            </a:r>
          </a:p>
          <a:p>
            <a:pPr marL="514350" indent="-514350" algn="just">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Cost-Effective</a:t>
            </a:r>
            <a:r>
              <a:rPr lang="en-US" dirty="0">
                <a:latin typeface="Times New Roman" panose="02020603050405020304" pitchFamily="18" charset="0"/>
                <a:cs typeface="Times New Roman" panose="02020603050405020304" pitchFamily="18" charset="0"/>
              </a:rPr>
              <a:t>: Uses affordable components for economical implementation.</a:t>
            </a:r>
          </a:p>
          <a:p>
            <a:pPr marL="285750" indent="-285750">
              <a:lnSpc>
                <a:spcPct val="200000"/>
              </a:lnSpc>
              <a:buFont typeface="Arial" panose="020B0604020202020204" pitchFamily="34" charset="0"/>
              <a:buChar char="•"/>
            </a:pPr>
            <a:endParaRPr lang="en-US" dirty="0"/>
          </a:p>
        </p:txBody>
      </p:sp>
      <p:sp>
        <p:nvSpPr>
          <p:cNvPr id="20" name="TextBox 19">
            <a:extLst>
              <a:ext uri="{FF2B5EF4-FFF2-40B4-BE49-F238E27FC236}">
                <a16:creationId xmlns:a16="http://schemas.microsoft.com/office/drawing/2014/main" id="{3FB2B514-CC6E-DC9F-D202-7B4457A440B3}"/>
              </a:ext>
            </a:extLst>
          </p:cNvPr>
          <p:cNvSpPr txBox="1"/>
          <p:nvPr/>
        </p:nvSpPr>
        <p:spPr>
          <a:xfrm>
            <a:off x="1066800" y="3190240"/>
            <a:ext cx="3048000"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Disadvantages</a:t>
            </a:r>
          </a:p>
        </p:txBody>
      </p:sp>
      <p:sp>
        <p:nvSpPr>
          <p:cNvPr id="21" name="TextBox 20">
            <a:extLst>
              <a:ext uri="{FF2B5EF4-FFF2-40B4-BE49-F238E27FC236}">
                <a16:creationId xmlns:a16="http://schemas.microsoft.com/office/drawing/2014/main" id="{873103CB-592F-91BD-A41C-FAE32A951EC6}"/>
              </a:ext>
            </a:extLst>
          </p:cNvPr>
          <p:cNvSpPr txBox="1"/>
          <p:nvPr/>
        </p:nvSpPr>
        <p:spPr>
          <a:xfrm>
            <a:off x="975359" y="3863142"/>
            <a:ext cx="10294621" cy="1676741"/>
          </a:xfrm>
          <a:prstGeom prst="rect">
            <a:avLst/>
          </a:prstGeom>
          <a:noFill/>
        </p:spPr>
        <p:txBody>
          <a:bodyPr wrap="square" rtlCol="0">
            <a:spAutoFit/>
          </a:bodyPr>
          <a:lstStyle/>
          <a:p>
            <a:pPr marL="514350" indent="-514350" algn="just">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Limited Range: </a:t>
            </a:r>
            <a:r>
              <a:rPr lang="en-US" dirty="0">
                <a:latin typeface="Times New Roman" panose="02020603050405020304" pitchFamily="18" charset="0"/>
                <a:cs typeface="Times New Roman" panose="02020603050405020304" pitchFamily="18" charset="0"/>
              </a:rPr>
              <a:t>Data is accessible only on-site without remote connectivity</a:t>
            </a:r>
            <a:r>
              <a:rPr lang="en-US" b="1" dirty="0">
                <a:latin typeface="Times New Roman" panose="02020603050405020304" pitchFamily="18" charset="0"/>
                <a:cs typeface="Times New Roman" panose="02020603050405020304" pitchFamily="18" charset="0"/>
              </a:rPr>
              <a:t>.</a:t>
            </a:r>
          </a:p>
          <a:p>
            <a:pPr marL="514350" indent="-514350" algn="just">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Power Dependency: </a:t>
            </a:r>
            <a:r>
              <a:rPr lang="en-US" dirty="0">
                <a:latin typeface="Times New Roman" panose="02020603050405020304" pitchFamily="18" charset="0"/>
                <a:cs typeface="Times New Roman" panose="02020603050405020304" pitchFamily="18" charset="0"/>
              </a:rPr>
              <a:t>Requires regular battery recharging to ensure functionality.</a:t>
            </a:r>
          </a:p>
          <a:p>
            <a:pPr marL="514350" indent="-514350" algn="just">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Sensor</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Maintenance</a:t>
            </a:r>
            <a:r>
              <a:rPr lang="en-US" dirty="0">
                <a:latin typeface="Times New Roman" panose="02020603050405020304" pitchFamily="18" charset="0"/>
                <a:cs typeface="Times New Roman" panose="02020603050405020304" pitchFamily="18" charset="0"/>
              </a:rPr>
              <a:t>: Sensors need periodic calibration for accurate readings</a:t>
            </a:r>
            <a:r>
              <a:rPr lang="en-US" dirty="0"/>
              <a:t>.</a:t>
            </a:r>
          </a:p>
        </p:txBody>
      </p:sp>
    </p:spTree>
    <p:extLst>
      <p:ext uri="{BB962C8B-B14F-4D97-AF65-F5344CB8AC3E}">
        <p14:creationId xmlns:p14="http://schemas.microsoft.com/office/powerpoint/2010/main" val="44798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anose="02020603050405020304" pitchFamily="18" charset="0"/>
                <a:ea typeface="ＭＳ Ｐゴシック" pitchFamily="1" charset="-128"/>
                <a:cs typeface="Times New Roman" panose="02020603050405020304" pitchFamily="18" charset="0"/>
              </a:rPr>
              <a:t>Applications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1800" b="1" dirty="0">
                <a:solidFill>
                  <a:schemeClr val="tx1"/>
                </a:solidFill>
                <a:latin typeface="Times New Roman" panose="02020603050405020304" pitchFamily="18" charset="0"/>
              </a:rPr>
              <a:t>Real-Time Environmental Monitoring</a:t>
            </a:r>
            <a:r>
              <a:rPr lang="en-US" sz="1800" dirty="0">
                <a:solidFill>
                  <a:schemeClr val="tx1"/>
                </a:solidFill>
                <a:latin typeface="Times New Roman" panose="02020603050405020304" pitchFamily="18" charset="0"/>
              </a:rPr>
              <a:t>: Constantly tracks air quality, temperature, humidity, and gas levels, providing immediate warnings to miners when unsafe conditions are detected. </a:t>
            </a:r>
          </a:p>
          <a:p>
            <a:pPr>
              <a:buFont typeface="Wingdings" panose="05000000000000000000" pitchFamily="2" charset="2"/>
              <a:buChar char="Ø"/>
            </a:pPr>
            <a:r>
              <a:rPr lang="en-US" sz="1800" dirty="0">
                <a:solidFill>
                  <a:schemeClr val="tx1"/>
                </a:solidFill>
                <a:latin typeface="Times New Roman" panose="02020603050405020304" pitchFamily="18" charset="0"/>
              </a:rPr>
              <a:t> </a:t>
            </a:r>
            <a:r>
              <a:rPr lang="en-US" sz="1800" b="1" dirty="0">
                <a:solidFill>
                  <a:schemeClr val="tx1"/>
                </a:solidFill>
                <a:latin typeface="Times New Roman" panose="02020603050405020304" pitchFamily="18" charset="0"/>
              </a:rPr>
              <a:t>Accident Prevention and Response</a:t>
            </a:r>
            <a:r>
              <a:rPr lang="en-US" sz="1800" dirty="0">
                <a:solidFill>
                  <a:schemeClr val="tx1"/>
                </a:solidFill>
                <a:latin typeface="Times New Roman" panose="02020603050405020304" pitchFamily="18" charset="0"/>
              </a:rPr>
              <a:t>: Detects hazardous events like gas leaks, high temperatures, and sudden drops in pressure, automatically alerting both miners and control rooms to enable fast evacuation or assistance</a:t>
            </a:r>
          </a:p>
          <a:p>
            <a:pPr>
              <a:buFont typeface="Wingdings" panose="05000000000000000000" pitchFamily="2" charset="2"/>
              <a:buChar char="Ø"/>
            </a:pPr>
            <a:r>
              <a:rPr lang="en-US" sz="1800" b="1" dirty="0">
                <a:solidFill>
                  <a:schemeClr val="tx1"/>
                </a:solidFill>
                <a:latin typeface="Times New Roman" panose="02020603050405020304" pitchFamily="18" charset="0"/>
              </a:rPr>
              <a:t>Health and Safety Management</a:t>
            </a:r>
            <a:r>
              <a:rPr lang="en-US" sz="1600" dirty="0"/>
              <a:t>: </a:t>
            </a:r>
            <a:r>
              <a:rPr lang="en-US" sz="1800" dirty="0">
                <a:solidFill>
                  <a:schemeClr val="tx1"/>
                </a:solidFill>
                <a:latin typeface="Times New Roman" panose="02020603050405020304" pitchFamily="18" charset="0"/>
              </a:rPr>
              <a:t>Monitors miners' health metrics, such as heart rate and body temperature, to quickly identify any signs of distress or health issues, which is crucial in remote and underground mining environments. </a:t>
            </a:r>
          </a:p>
          <a:p>
            <a:pPr>
              <a:buFont typeface="Wingdings" panose="05000000000000000000" pitchFamily="2" charset="2"/>
              <a:buChar char="Ø"/>
            </a:pPr>
            <a:r>
              <a:rPr lang="en-US" sz="1800" b="1" dirty="0">
                <a:solidFill>
                  <a:schemeClr val="tx1"/>
                </a:solidFill>
                <a:latin typeface="Times New Roman" panose="02020603050405020304" pitchFamily="18" charset="0"/>
              </a:rPr>
              <a:t>Accident Alerts</a:t>
            </a:r>
            <a:r>
              <a:rPr lang="en-US" sz="1600" dirty="0"/>
              <a:t>: </a:t>
            </a:r>
            <a:r>
              <a:rPr lang="en-US" sz="1800" dirty="0">
                <a:solidFill>
                  <a:schemeClr val="tx1"/>
                </a:solidFill>
                <a:latin typeface="Times New Roman" panose="02020603050405020304" pitchFamily="18" charset="0"/>
              </a:rPr>
              <a:t>Detects falls or sudden movements and sends alerts for quick assistance if a miner is injured.</a:t>
            </a:r>
          </a:p>
        </p:txBody>
      </p:sp>
      <p:sp>
        <p:nvSpPr>
          <p:cNvPr id="4" name="Footer Placeholder 3"/>
          <p:cNvSpPr>
            <a:spLocks noGrp="1"/>
          </p:cNvSpPr>
          <p:nvPr>
            <p:ph type="ftr" sz="quarter" idx="11"/>
          </p:nvPr>
        </p:nvSpPr>
        <p:spPr/>
        <p:txBody>
          <a:bodyPr/>
          <a:lstStyle/>
          <a:p>
            <a:pPr>
              <a:defRPr/>
            </a:pPr>
            <a:r>
              <a:rPr lang="en-US"/>
              <a:t>@SIH Idea submission- Template</a:t>
            </a:r>
          </a:p>
        </p:txBody>
      </p:sp>
      <p:sp>
        <p:nvSpPr>
          <p:cNvPr id="5" name="Slide Number Placeholder 4"/>
          <p:cNvSpPr>
            <a:spLocks noGrp="1"/>
          </p:cNvSpPr>
          <p:nvPr>
            <p:ph type="sldNum" sz="quarter" idx="12"/>
          </p:nvPr>
        </p:nvSpPr>
        <p:spPr/>
        <p:txBody>
          <a:bodyPr/>
          <a:lstStyle/>
          <a:p>
            <a:fld id="{677C3CE7-23F7-4828-823C-E0205DF2CF97}" type="slidenum">
              <a:rPr lang="en-US" smtClean="0"/>
              <a:pPr/>
              <a:t>9</a:t>
            </a:fld>
            <a:endParaRPr lang="en-US"/>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7839</TotalTime>
  <Words>954</Words>
  <Application>Microsoft Office PowerPoint</Application>
  <PresentationFormat>Widescreen</PresentationFormat>
  <Paragraphs>88</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lpstr>
      <vt:lpstr> </vt:lpstr>
      <vt:lpstr>Table of Contents</vt:lpstr>
      <vt:lpstr>Introduction: </vt:lpstr>
      <vt:lpstr>Problem Statement:</vt:lpstr>
      <vt:lpstr>Objectives:</vt:lpstr>
      <vt:lpstr>Components Used</vt:lpstr>
      <vt:lpstr>Methodology :</vt:lpstr>
      <vt:lpstr>PowerPoint Presentation</vt:lpstr>
      <vt:lpstr>Applications</vt:lpstr>
      <vt:lpstr>PowerPoint Presentation</vt:lpstr>
      <vt:lpstr>REFERENCES</vt:lpstr>
    </vt:vector>
  </TitlesOfParts>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creator>Crowdfunder</dc:creator>
  <cp:lastModifiedBy>917829449440</cp:lastModifiedBy>
  <cp:revision>163</cp:revision>
  <dcterms:created xsi:type="dcterms:W3CDTF">2013-12-12T18:46:50Z</dcterms:created>
  <dcterms:modified xsi:type="dcterms:W3CDTF">2025-02-11T02:42:11Z</dcterms:modified>
</cp:coreProperties>
</file>