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Arimo" panose="020B0604020202020204" charset="0"/>
      <p:regular r:id="rId11"/>
    </p:embeddedFont>
    <p:embeddedFont>
      <p:font typeface="Outfit Extra Bold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3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42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4698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Bank Loan Dashboard Analysis: Key Insights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30470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An analytical review of the bank’s loan portfolio reveals key performance indicators and risk factors.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3025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6756440" y="5285661"/>
            <a:ext cx="2188964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Arimo Bold" pitchFamily="34" charset="0"/>
                <a:ea typeface="Arimo Bold" pitchFamily="34" charset="-122"/>
                <a:cs typeface="Arimo Bold" pitchFamily="34" charset="-120"/>
              </a:rPr>
              <a:t>by </a:t>
            </a:r>
            <a:r>
              <a:rPr lang="en-US" sz="2200" b="1" dirty="0" smtClean="0">
                <a:solidFill>
                  <a:srgbClr val="2A2742"/>
                </a:solidFill>
                <a:latin typeface="Arimo Bold" pitchFamily="34" charset="0"/>
                <a:ea typeface="Arimo Bold" pitchFamily="34" charset="-122"/>
                <a:cs typeface="Arimo Bold" pitchFamily="34" charset="-120"/>
              </a:rPr>
              <a:t>CHETAN GOWDA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53352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Portfolio Overview and Key Metrics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29124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017306" y="33691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Loan Portfolio Size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3859530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Total collection at 814.90M; funded loan amount 733M across 65.54K loans.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200203" y="329124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937319" y="33691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Interest and Risk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937319" y="3859530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Average interest rate is 12.03%, delinquency rate 10.8%, default rate 1.6%.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40186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017306" y="5479733"/>
            <a:ext cx="285619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Collection Challenges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5970151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1,020 defaulted loans and 7,106 delinquent clients highlight recovery issues.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07594"/>
            <a:ext cx="76088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Loan Distribution by Religion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2313861" y="30897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Hindu Applicants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580209"/>
            <a:ext cx="435530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Hold 75% of total loan amount, reflecting majority borrower segment.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258" y="2870002"/>
            <a:ext cx="3651885" cy="3651885"/>
          </a:xfrm>
          <a:prstGeom prst="rect">
            <a:avLst/>
          </a:prstGeom>
        </p:spPr>
      </p:pic>
      <p:sp>
        <p:nvSpPr>
          <p:cNvPr id="6" name="Shape 3"/>
          <p:cNvSpPr/>
          <p:nvPr/>
        </p:nvSpPr>
        <p:spPr>
          <a:xfrm>
            <a:off x="5788938" y="3169682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5944791" y="3293626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0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1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9481304" y="30897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Muslim Applicants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9481304" y="3580209"/>
            <a:ext cx="435530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Account for 11%, indicating moderate participation in loan uptake.</a:t>
            </a:r>
            <a:endParaRPr lang="en-US" sz="175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258" y="2870002"/>
            <a:ext cx="3651885" cy="3651885"/>
          </a:xfrm>
          <a:prstGeom prst="rect">
            <a:avLst/>
          </a:prstGeom>
        </p:spPr>
      </p:pic>
      <p:sp>
        <p:nvSpPr>
          <p:cNvPr id="11" name="Shape 7"/>
          <p:cNvSpPr/>
          <p:nvPr/>
        </p:nvSpPr>
        <p:spPr>
          <a:xfrm>
            <a:off x="8274368" y="3169682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8430220" y="3293626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0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2</a:t>
            </a:r>
            <a:endParaRPr lang="en-US" sz="2000" dirty="0"/>
          </a:p>
        </p:txBody>
      </p:sp>
      <p:sp>
        <p:nvSpPr>
          <p:cNvPr id="13" name="Text 9"/>
          <p:cNvSpPr/>
          <p:nvPr/>
        </p:nvSpPr>
        <p:spPr>
          <a:xfrm>
            <a:off x="9481304" y="50857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Sikh Applicants</a:t>
            </a:r>
            <a:endParaRPr lang="en-US" sz="2200" dirty="0"/>
          </a:p>
        </p:txBody>
      </p:sp>
      <p:sp>
        <p:nvSpPr>
          <p:cNvPr id="14" name="Text 10"/>
          <p:cNvSpPr/>
          <p:nvPr/>
        </p:nvSpPr>
        <p:spPr>
          <a:xfrm>
            <a:off x="9481304" y="5576173"/>
            <a:ext cx="435530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Receive 13% of loans, showing significant share within the portfolio.</a:t>
            </a:r>
            <a:endParaRPr lang="en-US" sz="1750" dirty="0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9258" y="2870002"/>
            <a:ext cx="3651885" cy="3651885"/>
          </a:xfrm>
          <a:prstGeom prst="rect">
            <a:avLst/>
          </a:prstGeom>
        </p:spPr>
      </p:pic>
      <p:sp>
        <p:nvSpPr>
          <p:cNvPr id="16" name="Shape 11"/>
          <p:cNvSpPr/>
          <p:nvPr/>
        </p:nvSpPr>
        <p:spPr>
          <a:xfrm>
            <a:off x="8274368" y="5655112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7" name="Text 12"/>
          <p:cNvSpPr/>
          <p:nvPr/>
        </p:nvSpPr>
        <p:spPr>
          <a:xfrm>
            <a:off x="8430220" y="5779056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0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3</a:t>
            </a:r>
            <a:endParaRPr lang="en-US" sz="2000" dirty="0"/>
          </a:p>
        </p:txBody>
      </p:sp>
      <p:sp>
        <p:nvSpPr>
          <p:cNvPr id="18" name="Text 13"/>
          <p:cNvSpPr/>
          <p:nvPr/>
        </p:nvSpPr>
        <p:spPr>
          <a:xfrm>
            <a:off x="2313861" y="50857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Christian Applicants</a:t>
            </a:r>
            <a:endParaRPr lang="en-US" sz="2200" dirty="0"/>
          </a:p>
        </p:txBody>
      </p:sp>
      <p:sp>
        <p:nvSpPr>
          <p:cNvPr id="19" name="Text 14"/>
          <p:cNvSpPr/>
          <p:nvPr/>
        </p:nvSpPr>
        <p:spPr>
          <a:xfrm>
            <a:off x="793790" y="5576173"/>
            <a:ext cx="435530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Minor share at 1%, representing minimal loan distribution.</a:t>
            </a:r>
            <a:endParaRPr lang="en-US" sz="1750" dirty="0"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9258" y="2870002"/>
            <a:ext cx="3651885" cy="3651885"/>
          </a:xfrm>
          <a:prstGeom prst="rect">
            <a:avLst/>
          </a:prstGeom>
        </p:spPr>
      </p:pic>
      <p:sp>
        <p:nvSpPr>
          <p:cNvPr id="21" name="Shape 15"/>
          <p:cNvSpPr/>
          <p:nvPr/>
        </p:nvSpPr>
        <p:spPr>
          <a:xfrm>
            <a:off x="5788938" y="5655112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22" name="Text 16"/>
          <p:cNvSpPr/>
          <p:nvPr/>
        </p:nvSpPr>
        <p:spPr>
          <a:xfrm>
            <a:off x="5944791" y="5779056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0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4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0407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Loan Disbursement Trends Over Time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048941" y="2961799"/>
            <a:ext cx="30480" cy="4063722"/>
          </a:xfrm>
          <a:prstGeom prst="roundRect">
            <a:avLst>
              <a:gd name="adj" fmla="val 312558"/>
            </a:avLst>
          </a:prstGeom>
          <a:solidFill>
            <a:srgbClr val="BDB8DF"/>
          </a:solidFill>
          <a:ln/>
        </p:spPr>
      </p:sp>
      <p:sp>
        <p:nvSpPr>
          <p:cNvPr id="5" name="Shape 2"/>
          <p:cNvSpPr/>
          <p:nvPr/>
        </p:nvSpPr>
        <p:spPr>
          <a:xfrm>
            <a:off x="1273612" y="3201710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BDB8DF"/>
          </a:solidFill>
          <a:ln/>
        </p:spPr>
      </p:sp>
      <p:sp>
        <p:nvSpPr>
          <p:cNvPr id="6" name="Shape 3"/>
          <p:cNvSpPr/>
          <p:nvPr/>
        </p:nvSpPr>
        <p:spPr>
          <a:xfrm>
            <a:off x="793790" y="296179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878860" y="300430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183011" y="30396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FY 2017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183011" y="3530084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Disbursement was 4.17%, marking the start of growth phase.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273612" y="4586526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BDB8DF"/>
          </a:solidFill>
          <a:ln/>
        </p:spPr>
      </p:sp>
      <p:sp>
        <p:nvSpPr>
          <p:cNvPr id="11" name="Shape 8"/>
          <p:cNvSpPr/>
          <p:nvPr/>
        </p:nvSpPr>
        <p:spPr>
          <a:xfrm>
            <a:off x="793790" y="434661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878860" y="438912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183011" y="44244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FY 2019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183011" y="4914900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Peak at 56.87%, signifying strong market expansion.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1273612" y="5971342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BDB8DF"/>
          </a:solidFill>
          <a:ln/>
        </p:spPr>
      </p:sp>
      <p:sp>
        <p:nvSpPr>
          <p:cNvPr id="16" name="Shape 13"/>
          <p:cNvSpPr/>
          <p:nvPr/>
        </p:nvSpPr>
        <p:spPr>
          <a:xfrm>
            <a:off x="793790" y="573143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878860" y="577393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2183011" y="58092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FY 2020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2183011" y="6299716"/>
            <a:ext cx="61671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Declined sharply to 8.51%, reflecting market slowdown and uncertainty.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924282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Age Group and Borrowing Patterns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26–45 Years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Dominates loan disbursement, representing prime working-age borrowing.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18–25 &amp; 56–63 Years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Lower loan amounts indicate reduced borrowing in younger and older groups.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983950"/>
            <a:ext cx="1136392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Loan Grade Composition and Risk Layering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032891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Grade B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5757743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Largest share at 29.99%, reflecting moderate-risk borrower focus.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5032891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51396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Grade C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1396" y="5757743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20% of portfolio, supporting risk diversification strategy.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5032891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74568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Grades D to 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74568" y="5757743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Progressively smaller shares, limiting high-risk exposure (lowest is 1.43%).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919" y="43875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56602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Loan Status and Maturity Insights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323749"/>
            <a:ext cx="1134070" cy="166985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35505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Active Loans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4040981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63% of loans are active with 36-month tenure dominant among outstanding.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4993600"/>
            <a:ext cx="1134070" cy="166985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5220414"/>
            <a:ext cx="30896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Delinquent &amp; Defaulted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5710833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Together constitute 12%, signaling manageable credit risk levels.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993398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Verification Status and Product Focus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Verification Gaps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16,921 loans marked unverified; 25,818 unknown, posing data risk.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35846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Product Group Distribution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Home loans dominate at ₹278.26 Cr; Services follow at ₹155.53 Cr.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Custom</PresentationFormat>
  <Paragraphs>63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Arimo</vt:lpstr>
      <vt:lpstr>Outfit Extra Bold</vt:lpstr>
      <vt:lpstr>Calibri</vt:lpstr>
      <vt:lpstr>Arial</vt:lpstr>
      <vt:lpstr>Arimo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Gopala Gowda</cp:lastModifiedBy>
  <cp:revision>2</cp:revision>
  <dcterms:created xsi:type="dcterms:W3CDTF">2025-05-01T15:51:12Z</dcterms:created>
  <dcterms:modified xsi:type="dcterms:W3CDTF">2025-07-03T13:50:28Z</dcterms:modified>
</cp:coreProperties>
</file>