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B2255-9D97-409C-9011-23CB5A746A2F}">
  <a:tblStyle styleId="{74BB2255-9D97-409C-9011-23CB5A746A2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0301F3-184A-4D1A-9486-F2E8CE47EF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CF1CE8-5CE7-416B-857F-549FD948FF3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4738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885e761b2_0_53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885e761b2_0_5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885e761b2_0_53:notes"/>
          <p:cNvSpPr txBox="1"/>
          <p:nvPr>
            <p:ph idx="12" type="sldNum"/>
          </p:nvPr>
        </p:nvSpPr>
        <p:spPr>
          <a:xfrm>
            <a:off x="5180013" y="4884738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885e761b2_0_78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885e761b2_0_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3885e761b2_0_78:notes"/>
          <p:cNvSpPr txBox="1"/>
          <p:nvPr>
            <p:ph idx="12" type="sldNum"/>
          </p:nvPr>
        </p:nvSpPr>
        <p:spPr>
          <a:xfrm>
            <a:off x="5180013" y="4884738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885e761b2_0_28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885e761b2_0_2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885e761b2_0_28:notes"/>
          <p:cNvSpPr txBox="1"/>
          <p:nvPr>
            <p:ph idx="12" type="sldNum"/>
          </p:nvPr>
        </p:nvSpPr>
        <p:spPr>
          <a:xfrm>
            <a:off x="5180013" y="4884738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6.jpg"/><Relationship Id="rId7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718487" y="887437"/>
            <a:ext cx="7745095" cy="343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173928" y="393329"/>
            <a:ext cx="15240" cy="4405630"/>
          </a:xfrm>
          <a:custGeom>
            <a:rect b="b" l="l" r="r" t="t"/>
            <a:pathLst>
              <a:path extrusionOk="0" h="4405630" w="15239">
                <a:moveTo>
                  <a:pt x="0" y="0"/>
                </a:moveTo>
                <a:lnTo>
                  <a:pt x="15018" y="4405404"/>
                </a:lnTo>
              </a:path>
            </a:pathLst>
          </a:cu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184" y="4793972"/>
            <a:ext cx="249824" cy="2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>
            <a:off x="429273" y="101585"/>
            <a:ext cx="8543925" cy="4917440"/>
          </a:xfrm>
          <a:custGeom>
            <a:rect b="b" l="l" r="r" t="t"/>
            <a:pathLst>
              <a:path extrusionOk="0" h="4917440" w="8543925">
                <a:moveTo>
                  <a:pt x="8529507" y="0"/>
                </a:moveTo>
                <a:lnTo>
                  <a:pt x="8543880" y="4575718"/>
                </a:lnTo>
              </a:path>
              <a:path extrusionOk="0" h="4917440" w="8543925">
                <a:moveTo>
                  <a:pt x="0" y="0"/>
                </a:moveTo>
                <a:lnTo>
                  <a:pt x="8536694" y="0"/>
                </a:lnTo>
              </a:path>
              <a:path extrusionOk="0" h="4917440" w="8543925">
                <a:moveTo>
                  <a:pt x="8543883" y="4575717"/>
                </a:moveTo>
                <a:lnTo>
                  <a:pt x="8538615" y="4614999"/>
                </a:lnTo>
                <a:lnTo>
                  <a:pt x="8502046" y="4676981"/>
                </a:lnTo>
                <a:lnTo>
                  <a:pt x="8443166" y="4724751"/>
                </a:lnTo>
                <a:lnTo>
                  <a:pt x="8410008" y="4746267"/>
                </a:lnTo>
                <a:lnTo>
                  <a:pt x="8376848" y="4767783"/>
                </a:lnTo>
                <a:lnTo>
                  <a:pt x="8345549" y="4790484"/>
                </a:lnTo>
                <a:lnTo>
                  <a:pt x="8317968" y="4815554"/>
                </a:lnTo>
                <a:lnTo>
                  <a:pt x="8295965" y="4844176"/>
                </a:lnTo>
                <a:lnTo>
                  <a:pt x="8281401" y="4877536"/>
                </a:lnTo>
                <a:lnTo>
                  <a:pt x="8276133" y="4916818"/>
                </a:lnTo>
              </a:path>
            </a:pathLst>
          </a:cu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" y="101585"/>
            <a:ext cx="425217" cy="504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87" y="101585"/>
            <a:ext cx="153342" cy="39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1645" y="4532868"/>
            <a:ext cx="651511" cy="48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" y="4661225"/>
            <a:ext cx="1991675" cy="48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9584" y="4753518"/>
            <a:ext cx="6282057" cy="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.xml"/><Relationship Id="rId1" Type="http://schemas.openxmlformats.org/officeDocument/2006/relationships/image" Target="../media/image11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6.jp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21040" y="51435"/>
            <a:ext cx="731519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73928" y="393330"/>
            <a:ext cx="15240" cy="4405630"/>
          </a:xfrm>
          <a:custGeom>
            <a:rect b="b" l="l" r="r" t="t"/>
            <a:pathLst>
              <a:path extrusionOk="0" h="4405630" w="15239">
                <a:moveTo>
                  <a:pt x="0" y="0"/>
                </a:moveTo>
                <a:lnTo>
                  <a:pt x="15018" y="4405404"/>
                </a:lnTo>
              </a:path>
            </a:pathLst>
          </a:cu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185" y="4793972"/>
            <a:ext cx="249824" cy="2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429273" y="101585"/>
            <a:ext cx="8543925" cy="4917440"/>
          </a:xfrm>
          <a:custGeom>
            <a:rect b="b" l="l" r="r" t="t"/>
            <a:pathLst>
              <a:path extrusionOk="0" h="4917440" w="8543925">
                <a:moveTo>
                  <a:pt x="8529507" y="0"/>
                </a:moveTo>
                <a:lnTo>
                  <a:pt x="8543880" y="4575718"/>
                </a:lnTo>
              </a:path>
              <a:path extrusionOk="0" h="4917440" w="8543925">
                <a:moveTo>
                  <a:pt x="0" y="0"/>
                </a:moveTo>
                <a:lnTo>
                  <a:pt x="8536694" y="0"/>
                </a:lnTo>
              </a:path>
              <a:path extrusionOk="0" h="4917440" w="8543925">
                <a:moveTo>
                  <a:pt x="8543883" y="4575717"/>
                </a:moveTo>
                <a:lnTo>
                  <a:pt x="8538615" y="4614999"/>
                </a:lnTo>
                <a:lnTo>
                  <a:pt x="8502046" y="4676981"/>
                </a:lnTo>
                <a:lnTo>
                  <a:pt x="8443166" y="4724751"/>
                </a:lnTo>
                <a:lnTo>
                  <a:pt x="8410008" y="4746267"/>
                </a:lnTo>
                <a:lnTo>
                  <a:pt x="8376848" y="4767783"/>
                </a:lnTo>
                <a:lnTo>
                  <a:pt x="8345549" y="4790484"/>
                </a:lnTo>
                <a:lnTo>
                  <a:pt x="8317968" y="4815554"/>
                </a:lnTo>
                <a:lnTo>
                  <a:pt x="8295965" y="4844176"/>
                </a:lnTo>
                <a:lnTo>
                  <a:pt x="8281401" y="4877536"/>
                </a:lnTo>
                <a:lnTo>
                  <a:pt x="8276133" y="4916818"/>
                </a:lnTo>
              </a:path>
            </a:pathLst>
          </a:custGeom>
          <a:noFill/>
          <a:ln cap="flat" cmpd="sng" w="9525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" y="101585"/>
            <a:ext cx="425217" cy="5041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87" y="101585"/>
            <a:ext cx="153342" cy="39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1645" y="4532868"/>
            <a:ext cx="651511" cy="48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" y="4661225"/>
            <a:ext cx="1991675" cy="48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9584" y="4753518"/>
            <a:ext cx="6282057" cy="3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718487" y="887437"/>
            <a:ext cx="7745095" cy="343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8"/>
    <p:sldLayoutId id="2147483649" r:id="rId9"/>
    <p:sldLayoutId id="2147483650" r:id="rId10"/>
    <p:sldLayoutId id="2147483651" r:id="rId11"/>
    <p:sldLayoutId id="214748365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ruti.mhambrey@somaiy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6.jp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6.jp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939821" y="2220291"/>
            <a:ext cx="7765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Anomaly-Based Cybersecurity Threat Detection System Using Machine Learning</a:t>
            </a:r>
            <a:endParaRPr sz="2100"/>
          </a:p>
        </p:txBody>
      </p:sp>
      <p:sp>
        <p:nvSpPr>
          <p:cNvPr id="65" name="Google Shape;65;p7"/>
          <p:cNvSpPr txBox="1"/>
          <p:nvPr/>
        </p:nvSpPr>
        <p:spPr>
          <a:xfrm>
            <a:off x="3505200" y="4916467"/>
            <a:ext cx="399033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2359949" y="3249303"/>
            <a:ext cx="46119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Chetan Kumar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Roll no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 16034424010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Email ID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:chetan</a:t>
            </a:r>
            <a:r>
              <a:rPr lang="en-US" sz="2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.kumar@somaiya.edu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Guide :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Ms. Sangeeta Nagpure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299275" y="281275"/>
            <a:ext cx="7460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(ARTIFICIAL INTELLIGENCE &amp; DATA SCIENCE)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3536625" y="1296900"/>
            <a:ext cx="257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2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MINIPROJECT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2650225" y="22150"/>
            <a:ext cx="4015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&amp; Novelty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3553460" y="4903376"/>
            <a:ext cx="3112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776199" y="662116"/>
            <a:ext cx="73869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Implementing an ML-based anomaly detection system for cybersecurity threats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Analyzing various ML models for effectiveness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of advanced anomaly detection techniques (e.g., Autoencoders, Isolation Forest)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77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2141302" y="22153"/>
            <a:ext cx="48615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Description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743200" y="4870258"/>
            <a:ext cx="321370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53" y="101585"/>
            <a:ext cx="8972745" cy="5041913"/>
            <a:chOff x="453" y="101585"/>
            <a:chExt cx="8972745" cy="5041913"/>
          </a:xfrm>
        </p:grpSpPr>
        <p:sp>
          <p:nvSpPr>
            <p:cNvPr id="145" name="Google Shape;145;p17"/>
            <p:cNvSpPr/>
            <p:nvPr/>
          </p:nvSpPr>
          <p:spPr>
            <a:xfrm>
              <a:off x="173928" y="393329"/>
              <a:ext cx="15239" cy="4405630"/>
            </a:xfrm>
            <a:custGeom>
              <a:rect b="b" l="l" r="r" t="t"/>
              <a:pathLst>
                <a:path extrusionOk="0" h="4405630" w="15239">
                  <a:moveTo>
                    <a:pt x="0" y="0"/>
                  </a:moveTo>
                  <a:lnTo>
                    <a:pt x="15018" y="4405404"/>
                  </a:lnTo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185" y="4793972"/>
              <a:ext cx="249824" cy="229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7"/>
            <p:cNvSpPr/>
            <p:nvPr/>
          </p:nvSpPr>
          <p:spPr>
            <a:xfrm>
              <a:off x="429273" y="101585"/>
              <a:ext cx="8543925" cy="4917440"/>
            </a:xfrm>
            <a:custGeom>
              <a:rect b="b" l="l" r="r" t="t"/>
              <a:pathLst>
                <a:path extrusionOk="0" h="4917440" w="8543925">
                  <a:moveTo>
                    <a:pt x="8529507" y="0"/>
                  </a:moveTo>
                  <a:lnTo>
                    <a:pt x="8543880" y="4575718"/>
                  </a:lnTo>
                </a:path>
                <a:path extrusionOk="0" h="4917440" w="8543925">
                  <a:moveTo>
                    <a:pt x="0" y="0"/>
                  </a:moveTo>
                  <a:lnTo>
                    <a:pt x="8536694" y="0"/>
                  </a:lnTo>
                </a:path>
                <a:path extrusionOk="0" h="4917440" w="8543925">
                  <a:moveTo>
                    <a:pt x="8543883" y="4575717"/>
                  </a:moveTo>
                  <a:lnTo>
                    <a:pt x="8538615" y="4614999"/>
                  </a:lnTo>
                  <a:lnTo>
                    <a:pt x="8502046" y="4676981"/>
                  </a:lnTo>
                  <a:lnTo>
                    <a:pt x="8443166" y="4724751"/>
                  </a:lnTo>
                  <a:lnTo>
                    <a:pt x="8410008" y="4746267"/>
                  </a:lnTo>
                  <a:lnTo>
                    <a:pt x="8376848" y="4767783"/>
                  </a:lnTo>
                  <a:lnTo>
                    <a:pt x="8345549" y="4790484"/>
                  </a:lnTo>
                  <a:lnTo>
                    <a:pt x="8317968" y="4815554"/>
                  </a:lnTo>
                  <a:lnTo>
                    <a:pt x="8295965" y="4844176"/>
                  </a:lnTo>
                  <a:lnTo>
                    <a:pt x="8281401" y="4877536"/>
                  </a:lnTo>
                  <a:lnTo>
                    <a:pt x="8276133" y="4916818"/>
                  </a:lnTo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8" name="Google Shape;14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" y="101585"/>
              <a:ext cx="425217" cy="5041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587" y="101585"/>
              <a:ext cx="153342" cy="3978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21645" y="4532868"/>
              <a:ext cx="651511" cy="485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3" y="4661225"/>
              <a:ext cx="1991675" cy="482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39584" y="4753518"/>
              <a:ext cx="6282058" cy="3899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7"/>
          <p:cNvSpPr txBox="1"/>
          <p:nvPr/>
        </p:nvSpPr>
        <p:spPr>
          <a:xfrm>
            <a:off x="951025" y="1209600"/>
            <a:ext cx="77688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Name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CIC-IDS2017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the Canadian Institute for Cybersecurity, this dataset contains benign and malicious network traffic, simulating real-world cyberattacks.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NSL-KDD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improved version of the KDDCup99 dataset, addressing redundancy issues and providing better classification balance.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2667000" y="4858122"/>
            <a:ext cx="321370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8"/>
          <p:cNvSpPr txBox="1"/>
          <p:nvPr/>
        </p:nvSpPr>
        <p:spPr>
          <a:xfrm>
            <a:off x="843875" y="281400"/>
            <a:ext cx="78759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the Dataset: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datasets contain multiple network traffic attributes, including: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 Details: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 &amp; destination IP, port numbers, and protocol types (TCP, UDP, ICMP).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Traffic Metrics: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Flow duration, packet size, bytes per second, and connection state.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Features: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failed login attempts, SYN/ACK responses, and anomaly scores.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Labels: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DDoS, Botnet, Brute Force, SQL Injection, XSS, and other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attacks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736700" y="227725"/>
            <a:ext cx="80232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duplicate and irrelevant records.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 using mean/mode imputation.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meaningful features from network flow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categorical features (e.g., protocol type) into numerical representations using one-hot encoding.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&amp; Scaling: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Min-Max scaling or Standardization to normalize traffic metrics.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Data: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the dataset into training and testing sets (e.g., 80% training, 20% testing).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453" y="101585"/>
            <a:ext cx="8972745" cy="5041913"/>
            <a:chOff x="453" y="101585"/>
            <a:chExt cx="8972745" cy="5041913"/>
          </a:xfrm>
        </p:grpSpPr>
        <p:sp>
          <p:nvSpPr>
            <p:cNvPr id="171" name="Google Shape;171;p20"/>
            <p:cNvSpPr/>
            <p:nvPr/>
          </p:nvSpPr>
          <p:spPr>
            <a:xfrm>
              <a:off x="173928" y="393329"/>
              <a:ext cx="15240" cy="4405630"/>
            </a:xfrm>
            <a:custGeom>
              <a:rect b="b" l="l" r="r" t="t"/>
              <a:pathLst>
                <a:path extrusionOk="0" h="4405630" w="15239">
                  <a:moveTo>
                    <a:pt x="0" y="0"/>
                  </a:moveTo>
                  <a:lnTo>
                    <a:pt x="15018" y="4405404"/>
                  </a:lnTo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2" name="Google Shape;1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185" y="4793972"/>
              <a:ext cx="249824" cy="229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0"/>
            <p:cNvSpPr/>
            <p:nvPr/>
          </p:nvSpPr>
          <p:spPr>
            <a:xfrm>
              <a:off x="429273" y="101585"/>
              <a:ext cx="8543925" cy="4917440"/>
            </a:xfrm>
            <a:custGeom>
              <a:rect b="b" l="l" r="r" t="t"/>
              <a:pathLst>
                <a:path extrusionOk="0" h="4917440" w="8543925">
                  <a:moveTo>
                    <a:pt x="8529507" y="0"/>
                  </a:moveTo>
                  <a:lnTo>
                    <a:pt x="8543880" y="4575718"/>
                  </a:lnTo>
                </a:path>
                <a:path extrusionOk="0" h="4917440" w="8543925">
                  <a:moveTo>
                    <a:pt x="0" y="0"/>
                  </a:moveTo>
                  <a:lnTo>
                    <a:pt x="8536694" y="0"/>
                  </a:lnTo>
                </a:path>
                <a:path extrusionOk="0" h="4917440" w="8543925">
                  <a:moveTo>
                    <a:pt x="8543883" y="4575717"/>
                  </a:moveTo>
                  <a:lnTo>
                    <a:pt x="8538615" y="4614999"/>
                  </a:lnTo>
                  <a:lnTo>
                    <a:pt x="8502046" y="4676981"/>
                  </a:lnTo>
                  <a:lnTo>
                    <a:pt x="8443166" y="4724751"/>
                  </a:lnTo>
                  <a:lnTo>
                    <a:pt x="8410008" y="4746267"/>
                  </a:lnTo>
                  <a:lnTo>
                    <a:pt x="8376848" y="4767783"/>
                  </a:lnTo>
                  <a:lnTo>
                    <a:pt x="8345549" y="4790484"/>
                  </a:lnTo>
                  <a:lnTo>
                    <a:pt x="8317968" y="4815554"/>
                  </a:lnTo>
                  <a:lnTo>
                    <a:pt x="8295965" y="4844176"/>
                  </a:lnTo>
                  <a:lnTo>
                    <a:pt x="8281401" y="4877536"/>
                  </a:lnTo>
                  <a:lnTo>
                    <a:pt x="8276133" y="4916818"/>
                  </a:lnTo>
                </a:path>
              </a:pathLst>
            </a:custGeom>
            <a:noFill/>
            <a:ln cap="flat" cmpd="sng" w="9525">
              <a:solidFill>
                <a:srgbClr val="ED7D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4" name="Google Shape;17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" y="101585"/>
              <a:ext cx="425217" cy="5041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587" y="101585"/>
              <a:ext cx="153342" cy="397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21645" y="4532868"/>
              <a:ext cx="651511" cy="485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3" y="4661225"/>
              <a:ext cx="1991675" cy="482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39584" y="4753518"/>
              <a:ext cx="6282057" cy="3899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0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950">
            <a:spAutoFit/>
          </a:bodyPr>
          <a:lstStyle/>
          <a:p>
            <a:pPr indent="0" lvl="0" marL="5156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2478142" y="4826363"/>
            <a:ext cx="321370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20"/>
          <p:cNvSpPr txBox="1"/>
          <p:nvPr/>
        </p:nvSpPr>
        <p:spPr>
          <a:xfrm>
            <a:off x="897425" y="884050"/>
            <a:ext cx="77823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Python. Flexible and widely used in ML.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Matplotlib, Seaborn. Create charts for monitoring anomalies.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Libraries: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Scikit-learn, TensorFlow, PyTorch. Comprehensive ML tools.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736700" y="160725"/>
            <a:ext cx="81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IMPLEMENTATION OVERVIEW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2743200" y="4798109"/>
            <a:ext cx="321370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74" y="600591"/>
            <a:ext cx="3213700" cy="419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1299275" y="1071575"/>
            <a:ext cx="37236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traffic data/logs are ingested.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extraction, anomaly detection using ML models are processed.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 flags potential cyber threats.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527547" y="22153"/>
            <a:ext cx="251333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3553460" y="4903376"/>
            <a:ext cx="3112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776199" y="662116"/>
            <a:ext cx="75336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Summary of the Project: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develop an anomaly-based cybersecurity threat detection system using machine learning.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implement ML algorithms like Isolation Forest, Autoencoder, and One-Class SVM for anomaly detection.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utilize real-world datasets (CIC-IDS2017, NSL-KDD) to train and evaluate the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Key Findings: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Improve threat detection accuracy compared to traditional rule-based methods.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Reduce false positives by fine-tuning anomaly detection techniques.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562373" y="50653"/>
            <a:ext cx="244221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3553460" y="4903376"/>
            <a:ext cx="322833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55400" y="673300"/>
            <a:ext cx="79512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17500" lvl="0" marL="45720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Rehman, F., Mushtaq, F., &amp; Zaman, H. (2024). A Host-based Intrusion Detection Using Signature-based and AI-driven Anomaly Detection for Enhanced Cybersecurity. 24th International Conference on Digital Futures and Transformative Technologies (ICoDT).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Murugan, S., Ram, R. N. S., &amp; Khamar, K. (2024). AI-Driven Network Anomaly Detection for Enhanced Cybersecurity and Performance. 9th International Conference on Communication and Electronics Systems (ICCES).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Korniszuk, K., &amp; Sawicki, B. (2024). Autoencoder-Based Anomaly Detection in Network Traffic. 25th International Conference on Computational Problems of Electrical Engineering (CPEE).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Duraimutharasan, N., Kanimozhi, K. V., &amp; Rao, N. V. (2024). Boosting Cybersecurity Effectiveness through Machine Learning for Proactive Detection and Mitigation of New Threats. 2nd International Conference on Advances in Information Technology (ICAIT).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Vongsuvat, S., &amp; Srisaan, C. (2024). Cybersecurity Threat Detection Analysis via Exploratory Data Analysis. 8th International Conference on Information Technology (InCIT).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870650" y="388450"/>
            <a:ext cx="73671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68775" y="388450"/>
            <a:ext cx="79512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Mohandas, R., Vaigandla, K. K., &amp; Sivapriya, N. (2024). Detection and Evaluation of Cybersecurity Threats in MANET Based on AI. 4th International Conference on Ubiquitous Computing and Intelligent Information Systems (ICUIS).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7. Simon, J., Reddy, N. M., &amp; Kapileswar, N. (2024). Enhanced Network Anomaly Detection Using Autoencoders: A Deep Learning Approach for Proactive Cybersecurity. 2nd International Conference on Intelligent Cyber Physical Systems and Internet of Things (ICoICI).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8. Xu, W., Jang-Jaccard, J., &amp; Singh, A. (2021). Improving Performance of Autoencoder-Based Network Anomaly Detection on NSL-KDD Dataset. IEEE Access, 9.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9.Anand, S., Prabodh, B. M., &amp; Vinoth, N. A. S. (2024). Real-Time Anomaly Detection Without False Positives Using Genetic Algorithm. 5th International Conference on Intelligent Communication Technologies and Virtual Mobile Networks (ICICV).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78765" rtl="0" algn="l">
              <a:lnSpc>
                <a:spcPct val="148333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10. Kalra, A., &amp; Gill, K. S. (2024). Towards Eco-Resilient Networks: CNN-Enabled Anomaly Detection for Green Cybersecurity. 4th International Conference on Advancement in Electronics &amp; Communication Engineering (AECE). IEEE.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748641" y="2024232"/>
            <a:ext cx="1651635" cy="3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THANK YOU</a:t>
            </a:r>
            <a:endParaRPr sz="2100"/>
          </a:p>
        </p:txBody>
      </p:sp>
      <p:sp>
        <p:nvSpPr>
          <p:cNvPr id="218" name="Google Shape;218;p25"/>
          <p:cNvSpPr txBox="1"/>
          <p:nvPr/>
        </p:nvSpPr>
        <p:spPr>
          <a:xfrm>
            <a:off x="3553460" y="4903376"/>
            <a:ext cx="3112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04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3553460" y="4903376"/>
            <a:ext cx="3112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791571" y="923736"/>
            <a:ext cx="2515235" cy="27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Description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Overview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358886" y="22153"/>
            <a:ext cx="2849245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3553460" y="4903376"/>
            <a:ext cx="311269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963100" y="841552"/>
            <a:ext cx="75216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Cybersecurity threats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are changing at a high speed, rendering conventional security measures useless.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has an important role in recognizing abnormal system behavior.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Machine learning (ML)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and artificial intelligence (AI) improve cybersecurity by identifying unknown threats.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project seeks to create an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anomaly-based cybersecurity threat detection system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system will scan network traffic, identify unusual trends, and initiate security alerts. This methodology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reduces dependence on signature-based detection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and enhances response to new threats.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3542545" y="22153"/>
            <a:ext cx="2483485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3553460" y="4903376"/>
            <a:ext cx="311269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776199" y="703264"/>
            <a:ext cx="75723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42900" lvl="0" marL="457200" marR="793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Increasing Cyber Attacks: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rise in cyber threats like malware, phishing, and DDoS attacks necessitates advanced detection mechanisms.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93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Limitations of Traditional Methods: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Signature-based intrusion detection systems fail to detect novel attacks.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93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Reducing False Positives: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ML models help in minimizing false alarms while improving detection accuracy.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93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Proactive Threat Mitigation: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Early detection allows organizations to take preventive actions before a security breach occurs.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7937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2643576" y="22150"/>
            <a:ext cx="4656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	Definition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3553460" y="4903376"/>
            <a:ext cx="3112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76199" y="662116"/>
            <a:ext cx="76734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772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Cybersecurity Threats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72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Increasing cyber-attacks in modern digital infrastructure.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72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Traditional rule-based detection methods struggle with unknown threats.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72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772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Need for an adaptive system that detects cyber anomalies.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ML-based anomaly detection can identify unknown attacks without predefined rules.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90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3080377" y="22150"/>
            <a:ext cx="23655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776199" y="662116"/>
            <a:ext cx="74487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34290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52519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Develop an Anomaly-Based Cybersecurity Threat Detection System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machine learning techniques.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52519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Identify and analyze network anomalies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detect potential cyber threats in real-time.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52519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Compare and evaluate different anomaly detection algorithms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such as Isolation Forest, Autoencoders, and One-Class SVM.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52519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Enhance detection accuracy while minimizing false positives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improved security monitoring.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52519"/>
              </a:buClr>
              <a:buSzPts val="1800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Utilize real-world cybersecurity datasets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(e.g., CIC-IDS2017, NSL-KDD) for training and validation.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8445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2181299" y="4926100"/>
            <a:ext cx="29654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3553460" y="4886534"/>
            <a:ext cx="482853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2141302" y="22153"/>
            <a:ext cx="4861394" cy="7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600">
            <a:spAutoFit/>
          </a:bodyPr>
          <a:lstStyle/>
          <a:p>
            <a:pPr indent="0" lvl="0" marL="645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553460" y="4903376"/>
            <a:ext cx="311269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2181299" y="4941311"/>
            <a:ext cx="2965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7" name="Google Shape;117;p13"/>
          <p:cNvGraphicFramePr/>
          <p:nvPr/>
        </p:nvGraphicFramePr>
        <p:xfrm>
          <a:off x="767812" y="685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{74BB2255-9D97-409C-9011-23CB5A746A2F}</a:tableStyleId>
              </a:tblPr>
              <a:tblGrid>
                <a:gridCol w="1914525"/>
                <a:gridCol w="1914525"/>
                <a:gridCol w="1914525"/>
                <a:gridCol w="2161125"/>
              </a:tblGrid>
              <a:tr h="4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0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Used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2150">
                <a:tc>
                  <a:txBody>
                    <a:bodyPr/>
                    <a:lstStyle/>
                    <a:p>
                      <a:pPr indent="0" lvl="0" marL="66040" marR="13525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Host-based Intrusion Detection Using Signature-based and AI-driven Anomaly Detection[1]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284480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IDS using signature-based and AI-powered anomaly detection achieves 90.37% accuracy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8224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real-time deployment capabilities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8224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8224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8224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450">
                <a:tc>
                  <a:txBody>
                    <a:bodyPr/>
                    <a:lstStyle/>
                    <a:p>
                      <a:pPr indent="0" lvl="0" marL="66040" marR="182880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AI-Driven Network Anomaly Detection for Enhanced Cybersecurity and Performance[2]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19379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learning-based anomaly detection improves security in traditional and next-generation networks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7589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extensive computational resources	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7589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7589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7589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750">
                <a:tc>
                  <a:txBody>
                    <a:bodyPr/>
                    <a:lstStyle/>
                    <a:p>
                      <a:pPr indent="0" lvl="0" marL="66040" marR="14414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Autoencoder-Based Anomaly Detection in Network Traffic[3]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214629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Autoencoder effectively detects network anomalies by learning normal traffic patterns	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false positives due to reconstruction errors	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HIKARI-2021 dataset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6675" marR="168275" rtl="0" algn="ctr">
                        <a:lnSpc>
                          <a:spcPct val="113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4"/>
          <p:cNvGraphicFramePr/>
          <p:nvPr/>
        </p:nvGraphicFramePr>
        <p:xfrm>
          <a:off x="782050" y="337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{290301F3-184A-4D1A-9486-F2E8CE47EFA5}</a:tableStyleId>
              </a:tblPr>
              <a:tblGrid>
                <a:gridCol w="1971875"/>
                <a:gridCol w="1679875"/>
                <a:gridCol w="1679875"/>
                <a:gridCol w="2351800"/>
              </a:tblGrid>
              <a:tr h="1620250"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 Cybersecurity Effectiveness through Machine Learning for Proactive Detection and Mitigation of New Threats[4]</a:t>
                      </a:r>
                      <a:endParaRPr i="0" sz="13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enhances proactive cybersecurity, particularly in anomaly detection and malware classification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666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Susceptible to adversarial attacks and lacks interpretability	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Cybersecurity Threat Detection Analysis via Exploratory Data Analysis[5]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Exploratory Data Analysis (EDA) helps identify cybersecurity threats using large-scale event datasets	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expert knowledge to interpret EDA insights effectively	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Financial institution event logs (2022-2023)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66675" marR="163830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and Evaluation of Cybersecurity Threats in MANET Based on AI[6]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/>
                </a:tc>
                <a:tc>
                  <a:txBody>
                    <a:bodyPr/>
                    <a:lstStyle/>
                    <a:p>
                      <a:pPr indent="0" lvl="0" marL="66040" marR="153670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AI-powered models effectively detect cyber threats in Mobile Ad-hoc Networks (MANETs)	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/>
                </a:tc>
                <a:tc>
                  <a:txBody>
                    <a:bodyPr/>
                    <a:lstStyle/>
                    <a:p>
                      <a:pPr indent="0" lvl="0" marL="66675" marR="178435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dependency on data availability and quality	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85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3" name="Google Shape;123;p14"/>
          <p:cNvSpPr txBox="1"/>
          <p:nvPr/>
        </p:nvSpPr>
        <p:spPr>
          <a:xfrm>
            <a:off x="3276600" y="4804737"/>
            <a:ext cx="3429000" cy="574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Department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15"/>
          <p:cNvGraphicFramePr/>
          <p:nvPr/>
        </p:nvGraphicFramePr>
        <p:xfrm>
          <a:off x="898400" y="19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{88CF1CE8-5CE7-416B-857F-549FD948FF3B}</a:tableStyleId>
              </a:tblPr>
              <a:tblGrid>
                <a:gridCol w="2211750"/>
                <a:gridCol w="1886075"/>
                <a:gridCol w="1886075"/>
                <a:gridCol w="1886075"/>
              </a:tblGrid>
              <a:tr h="1214325">
                <a:tc>
                  <a:txBody>
                    <a:bodyPr/>
                    <a:lstStyle/>
                    <a:p>
                      <a:pPr indent="0" lvl="0" marL="6667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Network Anomaly Detection Using Autoencoders: A Deep Learning Approach for Proactive Cybersecurity[7]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Autoencoder combined with SVM improves network anomaly detection	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667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scalability for high-speed networks	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4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Improving Performance of Autoencoder-Based Network Anomaly Detection on NSL-KDD Dataset[8]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5-layer autoencoder improves anomaly detection with 90.61% accuracy and 92.26% F1-score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high computational power for large datasets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NSL-KDD dataset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20250">
                <a:tc>
                  <a:txBody>
                    <a:bodyPr/>
                    <a:lstStyle/>
                    <a:p>
                      <a:pPr indent="0" lvl="0" marL="66675" marR="163830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Anomaly Detection Without False Positives Using Genetic Algorithm[9]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6040" marR="153670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Genetic algorithm with decision trees reduces false positives in anomaly detection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6675" marR="178435" rtl="0" algn="ctr">
                        <a:lnSpc>
                          <a:spcPct val="1145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testing on real-world environments	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4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Towards Eco-Resilient Networks: CNN-Enabled Anomaly Detection for Green Cybersecurity[10]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CNN-based anomaly detection achieves 93.64% accuracy, outperforming traditional models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Computationally intensive and may not work well in resource-limited environments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CICIDS2017 dataset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