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2" d="100"/>
          <a:sy n="72" d="100"/>
        </p:scale>
        <p:origin x="6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E:\Anusha\Excel\India%20CPI%20Infl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Anusha\Excel\India%20CPI%20Infl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Anusha\Excel\India%20CPI%20Infl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Anusha\Excel\India%20CPI%20Infla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Anusha\Excel\India%20CPI%20Infla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Anusha\Excel\India%20CPI%20Inflation.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solidFill>
            <a:schemeClr val="accent1"/>
          </a:solid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1"/>
          <c:order val="1"/>
          <c:tx>
            <c:strRef>
              <c:f>Sheet2!$E$22</c:f>
              <c:strCache>
                <c:ptCount val="1"/>
                <c:pt idx="0">
                  <c:v>Urban</c:v>
                </c:pt>
              </c:strCache>
            </c:strRef>
          </c:tx>
          <c:spPr>
            <a:effectLst>
              <a:outerShdw blurRad="50800" dist="38100" dir="2700000" algn="tl" rotWithShape="0">
                <a:schemeClr val="bg1"/>
              </a:outerShdw>
            </a:effectLst>
          </c:spPr>
          <c:dPt>
            <c:idx val="0"/>
            <c:bubble3D val="0"/>
            <c:spPr>
              <a:solidFill>
                <a:schemeClr val="accent1"/>
              </a:solidFill>
              <a:ln w="19050">
                <a:solidFill>
                  <a:schemeClr val="lt1"/>
                </a:solidFill>
              </a:ln>
              <a:effectLst>
                <a:outerShdw blurRad="50800" dist="38100" dir="2700000" algn="tl" rotWithShape="0">
                  <a:schemeClr val="bg1"/>
                </a:outerShdw>
              </a:effectLst>
            </c:spPr>
            <c:extLst>
              <c:ext xmlns:c16="http://schemas.microsoft.com/office/drawing/2014/chart" uri="{C3380CC4-5D6E-409C-BE32-E72D297353CC}">
                <c16:uniqueId val="{00000001-75B1-4942-B039-9591910E3A8C}"/>
              </c:ext>
            </c:extLst>
          </c:dPt>
          <c:dPt>
            <c:idx val="1"/>
            <c:bubble3D val="0"/>
            <c:spPr>
              <a:solidFill>
                <a:schemeClr val="accent2"/>
              </a:solidFill>
              <a:ln w="19050">
                <a:solidFill>
                  <a:schemeClr val="lt1"/>
                </a:solidFill>
              </a:ln>
              <a:effectLst>
                <a:outerShdw blurRad="50800" dist="38100" dir="2700000" algn="tl" rotWithShape="0">
                  <a:schemeClr val="bg1"/>
                </a:outerShdw>
              </a:effectLst>
            </c:spPr>
            <c:extLst>
              <c:ext xmlns:c16="http://schemas.microsoft.com/office/drawing/2014/chart" uri="{C3380CC4-5D6E-409C-BE32-E72D297353CC}">
                <c16:uniqueId val="{00000003-75B1-4942-B039-9591910E3A8C}"/>
              </c:ext>
            </c:extLst>
          </c:dPt>
          <c:dPt>
            <c:idx val="2"/>
            <c:bubble3D val="0"/>
            <c:explosion val="4"/>
            <c:spPr>
              <a:solidFill>
                <a:schemeClr val="accent4">
                  <a:lumMod val="75000"/>
                </a:schemeClr>
              </a:solidFill>
              <a:ln w="19050">
                <a:solidFill>
                  <a:schemeClr val="lt1"/>
                </a:solidFill>
              </a:ln>
              <a:effectLst>
                <a:glow rad="139700">
                  <a:schemeClr val="accent2">
                    <a:satMod val="175000"/>
                    <a:alpha val="21000"/>
                  </a:schemeClr>
                </a:glow>
                <a:outerShdw blurRad="50800" dist="38100" dir="16200000" rotWithShape="0">
                  <a:schemeClr val="accent2">
                    <a:lumMod val="75000"/>
                    <a:alpha val="68000"/>
                  </a:schemeClr>
                </a:outerShdw>
              </a:effectLst>
            </c:spPr>
            <c:extLst>
              <c:ext xmlns:c16="http://schemas.microsoft.com/office/drawing/2014/chart" uri="{C3380CC4-5D6E-409C-BE32-E72D297353CC}">
                <c16:uniqueId val="{00000005-75B1-4942-B039-9591910E3A8C}"/>
              </c:ext>
            </c:extLst>
          </c:dPt>
          <c:dPt>
            <c:idx val="3"/>
            <c:bubble3D val="0"/>
            <c:spPr>
              <a:solidFill>
                <a:schemeClr val="accent4"/>
              </a:solidFill>
              <a:ln w="19050">
                <a:solidFill>
                  <a:schemeClr val="lt1"/>
                </a:solidFill>
              </a:ln>
              <a:effectLst>
                <a:outerShdw blurRad="50800" dist="38100" dir="2700000" algn="tl" rotWithShape="0">
                  <a:schemeClr val="bg1"/>
                </a:outerShdw>
              </a:effectLst>
            </c:spPr>
            <c:extLst>
              <c:ext xmlns:c16="http://schemas.microsoft.com/office/drawing/2014/chart" uri="{C3380CC4-5D6E-409C-BE32-E72D297353CC}">
                <c16:uniqueId val="{00000007-75B1-4942-B039-9591910E3A8C}"/>
              </c:ext>
            </c:extLst>
          </c:dPt>
          <c:dPt>
            <c:idx val="4"/>
            <c:bubble3D val="0"/>
            <c:spPr>
              <a:solidFill>
                <a:schemeClr val="accent5"/>
              </a:solidFill>
              <a:ln w="19050">
                <a:solidFill>
                  <a:schemeClr val="lt1"/>
                </a:solidFill>
              </a:ln>
              <a:effectLst>
                <a:outerShdw blurRad="50800" dist="38100" dir="2700000" algn="tl" rotWithShape="0">
                  <a:schemeClr val="bg1"/>
                </a:outerShdw>
              </a:effectLst>
            </c:spPr>
            <c:extLst>
              <c:ext xmlns:c16="http://schemas.microsoft.com/office/drawing/2014/chart" uri="{C3380CC4-5D6E-409C-BE32-E72D297353CC}">
                <c16:uniqueId val="{00000009-75B1-4942-B039-9591910E3A8C}"/>
              </c:ext>
            </c:extLst>
          </c:dPt>
          <c:dPt>
            <c:idx val="5"/>
            <c:bubble3D val="0"/>
            <c:spPr>
              <a:solidFill>
                <a:schemeClr val="accent6"/>
              </a:solidFill>
              <a:ln w="19050">
                <a:solidFill>
                  <a:schemeClr val="lt1"/>
                </a:solidFill>
              </a:ln>
              <a:effectLst>
                <a:outerShdw blurRad="50800" dist="38100" dir="2700000" algn="tl" rotWithShape="0">
                  <a:schemeClr val="bg1"/>
                </a:outerShdw>
              </a:effectLst>
            </c:spPr>
            <c:extLst>
              <c:ext xmlns:c16="http://schemas.microsoft.com/office/drawing/2014/chart" uri="{C3380CC4-5D6E-409C-BE32-E72D297353CC}">
                <c16:uniqueId val="{0000000B-75B1-4942-B039-9591910E3A8C}"/>
              </c:ext>
            </c:extLst>
          </c:dPt>
          <c:dPt>
            <c:idx val="6"/>
            <c:bubble3D val="0"/>
            <c:spPr>
              <a:solidFill>
                <a:schemeClr val="accent1">
                  <a:lumMod val="60000"/>
                </a:schemeClr>
              </a:solidFill>
              <a:ln w="19050">
                <a:solidFill>
                  <a:schemeClr val="lt1"/>
                </a:solidFill>
              </a:ln>
              <a:effectLst>
                <a:outerShdw blurRad="50800" dist="38100" dir="2700000" algn="tl" rotWithShape="0">
                  <a:schemeClr val="bg1"/>
                </a:outerShdw>
              </a:effectLst>
            </c:spPr>
            <c:extLst>
              <c:ext xmlns:c16="http://schemas.microsoft.com/office/drawing/2014/chart" uri="{C3380CC4-5D6E-409C-BE32-E72D297353CC}">
                <c16:uniqueId val="{0000000D-75B1-4942-B039-9591910E3A8C}"/>
              </c:ext>
            </c:extLst>
          </c:dPt>
          <c:dPt>
            <c:idx val="7"/>
            <c:bubble3D val="0"/>
            <c:spPr>
              <a:solidFill>
                <a:schemeClr val="accent2">
                  <a:lumMod val="60000"/>
                </a:schemeClr>
              </a:solidFill>
              <a:ln w="19050">
                <a:solidFill>
                  <a:schemeClr val="lt1"/>
                </a:solidFill>
              </a:ln>
              <a:effectLst>
                <a:outerShdw blurRad="50800" dist="38100" dir="2700000" algn="tl" rotWithShape="0">
                  <a:schemeClr val="bg1"/>
                </a:outerShdw>
              </a:effectLst>
            </c:spPr>
            <c:extLst>
              <c:ext xmlns:c16="http://schemas.microsoft.com/office/drawing/2014/chart" uri="{C3380CC4-5D6E-409C-BE32-E72D297353CC}">
                <c16:uniqueId val="{0000000F-75B1-4942-B039-9591910E3A8C}"/>
              </c:ext>
            </c:extLst>
          </c:dPt>
          <c:dPt>
            <c:idx val="8"/>
            <c:bubble3D val="0"/>
            <c:spPr>
              <a:solidFill>
                <a:schemeClr val="accent3">
                  <a:lumMod val="60000"/>
                </a:schemeClr>
              </a:solidFill>
              <a:ln w="19050">
                <a:solidFill>
                  <a:schemeClr val="lt1"/>
                </a:solidFill>
              </a:ln>
              <a:effectLst>
                <a:outerShdw blurRad="50800" dist="38100" dir="2700000" algn="tl" rotWithShape="0">
                  <a:schemeClr val="bg1"/>
                </a:outerShdw>
              </a:effectLst>
            </c:spPr>
            <c:extLst>
              <c:ext xmlns:c16="http://schemas.microsoft.com/office/drawing/2014/chart" uri="{C3380CC4-5D6E-409C-BE32-E72D297353CC}">
                <c16:uniqueId val="{00000011-75B1-4942-B039-9591910E3A8C}"/>
              </c:ext>
            </c:extLst>
          </c:dPt>
          <c:dPt>
            <c:idx val="9"/>
            <c:bubble3D val="0"/>
            <c:spPr>
              <a:solidFill>
                <a:schemeClr val="accent4">
                  <a:lumMod val="60000"/>
                </a:schemeClr>
              </a:solidFill>
              <a:ln w="19050">
                <a:solidFill>
                  <a:schemeClr val="lt1"/>
                </a:solidFill>
              </a:ln>
              <a:effectLst>
                <a:outerShdw blurRad="50800" dist="38100" dir="2700000" algn="tl" rotWithShape="0">
                  <a:schemeClr val="bg1"/>
                </a:outerShdw>
              </a:effectLst>
            </c:spPr>
            <c:extLst>
              <c:ext xmlns:c16="http://schemas.microsoft.com/office/drawing/2014/chart" uri="{C3380CC4-5D6E-409C-BE32-E72D297353CC}">
                <c16:uniqueId val="{00000013-75B1-4942-B039-9591910E3A8C}"/>
              </c:ext>
            </c:extLst>
          </c:dPt>
          <c:dLbls>
            <c:dLbl>
              <c:idx val="0"/>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5B1-4942-B039-9591910E3A8C}"/>
                </c:ext>
              </c:extLst>
            </c:dLbl>
            <c:dLbl>
              <c:idx val="1"/>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5B1-4942-B039-9591910E3A8C}"/>
                </c:ext>
              </c:extLst>
            </c:dLbl>
            <c:dLbl>
              <c:idx val="3"/>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5B1-4942-B039-9591910E3A8C}"/>
                </c:ext>
              </c:extLst>
            </c:dLbl>
            <c:dLbl>
              <c:idx val="4"/>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5B1-4942-B039-9591910E3A8C}"/>
                </c:ext>
              </c:extLst>
            </c:dLbl>
            <c:dLbl>
              <c:idx val="5"/>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5B1-4942-B039-9591910E3A8C}"/>
                </c:ext>
              </c:extLst>
            </c:dLbl>
            <c:dLbl>
              <c:idx val="6"/>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75B1-4942-B039-9591910E3A8C}"/>
                </c:ext>
              </c:extLst>
            </c:dLbl>
            <c:dLbl>
              <c:idx val="7"/>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75B1-4942-B039-9591910E3A8C}"/>
                </c:ext>
              </c:extLst>
            </c:dLbl>
            <c:dLbl>
              <c:idx val="8"/>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75B1-4942-B039-9591910E3A8C}"/>
                </c:ext>
              </c:extLst>
            </c:dLbl>
            <c:dLbl>
              <c:idx val="9"/>
              <c:dLblPos val="in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75B1-4942-B039-9591910E3A8C}"/>
                </c:ext>
              </c:extLst>
            </c:dLbl>
            <c:spPr>
              <a:no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Sheet2!$B$23:$B$32</c:f>
              <c:strCache>
                <c:ptCount val="10"/>
                <c:pt idx="0">
                  <c:v>Apparel</c:v>
                </c:pt>
                <c:pt idx="1">
                  <c:v>Education and Entertinemnet</c:v>
                </c:pt>
                <c:pt idx="2">
                  <c:v>Food</c:v>
                </c:pt>
                <c:pt idx="3">
                  <c:v>General index</c:v>
                </c:pt>
                <c:pt idx="4">
                  <c:v>Housing</c:v>
                </c:pt>
                <c:pt idx="5">
                  <c:v>Medicare</c:v>
                </c:pt>
                <c:pt idx="6">
                  <c:v>Miscellaneous</c:v>
                </c:pt>
                <c:pt idx="7">
                  <c:v>Non-alcoholic beverages</c:v>
                </c:pt>
                <c:pt idx="8">
                  <c:v>other Good &amp; Services</c:v>
                </c:pt>
                <c:pt idx="9">
                  <c:v>Transport and communication</c:v>
                </c:pt>
              </c:strCache>
            </c:strRef>
          </c:cat>
          <c:val>
            <c:numRef>
              <c:f>Sheet2!$E$23:$E$32</c:f>
              <c:numCache>
                <c:formatCode>0%</c:formatCode>
                <c:ptCount val="10"/>
                <c:pt idx="0">
                  <c:v>0.10970928181610674</c:v>
                </c:pt>
                <c:pt idx="1">
                  <c:v>7.1382623311406684E-2</c:v>
                </c:pt>
                <c:pt idx="2">
                  <c:v>0.45012554211367262</c:v>
                </c:pt>
                <c:pt idx="3">
                  <c:v>3.6977858936315902E-2</c:v>
                </c:pt>
                <c:pt idx="4">
                  <c:v>7.1735386275445609E-2</c:v>
                </c:pt>
                <c:pt idx="5">
                  <c:v>7.6321304807951684E-2</c:v>
                </c:pt>
                <c:pt idx="6">
                  <c:v>3.5608308605341241E-2</c:v>
                </c:pt>
                <c:pt idx="7">
                  <c:v>3.4425515137681308E-2</c:v>
                </c:pt>
                <c:pt idx="8">
                  <c:v>8.0429955800875683E-2</c:v>
                </c:pt>
                <c:pt idx="9">
                  <c:v>3.3284223195202425E-2</c:v>
                </c:pt>
              </c:numCache>
            </c:numRef>
          </c:val>
          <c:extLst>
            <c:ext xmlns:c16="http://schemas.microsoft.com/office/drawing/2014/chart" uri="{C3380CC4-5D6E-409C-BE32-E72D297353CC}">
              <c16:uniqueId val="{00000014-75B1-4942-B039-9591910E3A8C}"/>
            </c:ext>
          </c:extLst>
        </c:ser>
        <c:dLbls>
          <c:dLblPos val="bestFit"/>
          <c:showLegendKey val="0"/>
          <c:showVal val="0"/>
          <c:showCatName val="0"/>
          <c:showSerName val="0"/>
          <c:showPercent val="0"/>
          <c:showBubbleSize val="0"/>
          <c:showLeaderLines val="0"/>
        </c:dLbls>
        <c:firstSliceAng val="0"/>
        <c:extLst>
          <c:ext xmlns:c15="http://schemas.microsoft.com/office/drawing/2012/chart" uri="{02D57815-91ED-43cb-92C2-25804820EDAC}">
            <c15:filteredPieSeries>
              <c15:ser>
                <c:idx val="0"/>
                <c:order val="0"/>
                <c:tx>
                  <c:strRef>
                    <c:extLst>
                      <c:ext uri="{02D57815-91ED-43cb-92C2-25804820EDAC}">
                        <c15:formulaRef>
                          <c15:sqref>Sheet2!$C$22</c15:sqref>
                        </c15:formulaRef>
                      </c:ext>
                    </c:extLst>
                    <c:strCache>
                      <c:ptCount val="1"/>
                      <c:pt idx="0">
                        <c:v>Rural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75B1-4942-B039-9591910E3A8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75B1-4942-B039-9591910E3A8C}"/>
                    </c:ext>
                  </c:extLst>
                </c:dPt>
                <c:dPt>
                  <c:idx val="2"/>
                  <c:bubble3D val="0"/>
                  <c:explosion val="5"/>
                  <c:spPr>
                    <a:solidFill>
                      <a:schemeClr val="accent4">
                        <a:lumMod val="75000"/>
                      </a:schemeClr>
                    </a:solidFill>
                    <a:ln w="19050">
                      <a:solidFill>
                        <a:schemeClr val="lt1"/>
                      </a:solidFill>
                    </a:ln>
                    <a:effectLst>
                      <a:glow rad="101600">
                        <a:schemeClr val="accent2">
                          <a:satMod val="175000"/>
                          <a:alpha val="19000"/>
                        </a:schemeClr>
                      </a:glow>
                      <a:outerShdw blurRad="50800" dist="38100" algn="l" rotWithShape="0">
                        <a:schemeClr val="accent2">
                          <a:lumMod val="75000"/>
                          <a:alpha val="40000"/>
                        </a:schemeClr>
                      </a:outerShdw>
                    </a:effectLst>
                  </c:spPr>
                  <c:extLst>
                    <c:ext xmlns:c16="http://schemas.microsoft.com/office/drawing/2014/chart" uri="{C3380CC4-5D6E-409C-BE32-E72D297353CC}">
                      <c16:uniqueId val="{0000001A-75B1-4942-B039-9591910E3A8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75B1-4942-B039-9591910E3A8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75B1-4942-B039-9591910E3A8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75B1-4942-B039-9591910E3A8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75B1-4942-B039-9591910E3A8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75B1-4942-B039-9591910E3A8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75B1-4942-B039-9591910E3A8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75B1-4942-B039-9591910E3A8C}"/>
                    </c:ext>
                  </c:extLst>
                </c:dPt>
                <c:dLbls>
                  <c:dLbl>
                    <c:idx val="0"/>
                    <c:dLblPos val="inEnd"/>
                    <c:showLegendKey val="0"/>
                    <c:showVal val="1"/>
                    <c:showCatName val="0"/>
                    <c:showSerName val="0"/>
                    <c:showPercent val="0"/>
                    <c:showBubbleSize val="0"/>
                    <c:extLst>
                      <c:ext uri="{CE6537A1-D6FC-4f65-9D91-7224C49458BB}"/>
                      <c:ext xmlns:c16="http://schemas.microsoft.com/office/drawing/2014/chart" uri="{C3380CC4-5D6E-409C-BE32-E72D297353CC}">
                        <c16:uniqueId val="{00000016-75B1-4942-B039-9591910E3A8C}"/>
                      </c:ext>
                    </c:extLst>
                  </c:dLbl>
                  <c:dLbl>
                    <c:idx val="1"/>
                    <c:dLblPos val="inEnd"/>
                    <c:showLegendKey val="0"/>
                    <c:showVal val="1"/>
                    <c:showCatName val="0"/>
                    <c:showSerName val="0"/>
                    <c:showPercent val="0"/>
                    <c:showBubbleSize val="0"/>
                    <c:extLst>
                      <c:ext uri="{CE6537A1-D6FC-4f65-9D91-7224C49458BB}"/>
                      <c:ext xmlns:c16="http://schemas.microsoft.com/office/drawing/2014/chart" uri="{C3380CC4-5D6E-409C-BE32-E72D297353CC}">
                        <c16:uniqueId val="{00000018-75B1-4942-B039-9591910E3A8C}"/>
                      </c:ext>
                    </c:extLst>
                  </c:dLbl>
                  <c:dLbl>
                    <c:idx val="2"/>
                    <c:numFmt formatCode="0%" sourceLinked="0"/>
                    <c:spPr>
                      <a:solidFill>
                        <a:sysClr val="window" lastClr="FFFFFF">
                          <a:alpha val="0"/>
                        </a:sys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1A-75B1-4942-B039-9591910E3A8C}"/>
                      </c:ext>
                    </c:extLst>
                  </c:dLbl>
                  <c:dLbl>
                    <c:idx val="3"/>
                    <c:layout>
                      <c:manualLayout>
                        <c:x val="8.0898895490612049E-2"/>
                        <c:y val="-7.151976688900287E-2"/>
                      </c:manualLayout>
                    </c:layout>
                    <c:dLblPos val="bestFit"/>
                    <c:showLegendKey val="0"/>
                    <c:showVal val="1"/>
                    <c:showCatName val="0"/>
                    <c:showSerName val="0"/>
                    <c:showPercent val="0"/>
                    <c:showBubbleSize val="0"/>
                    <c:extLst>
                      <c:ext uri="{CE6537A1-D6FC-4f65-9D91-7224C49458BB}"/>
                      <c:ext xmlns:c16="http://schemas.microsoft.com/office/drawing/2014/chart" uri="{C3380CC4-5D6E-409C-BE32-E72D297353CC}">
                        <c16:uniqueId val="{0000001C-75B1-4942-B039-9591910E3A8C}"/>
                      </c:ext>
                    </c:extLst>
                  </c:dLbl>
                  <c:dLbl>
                    <c:idx val="4"/>
                    <c:dLblPos val="inEnd"/>
                    <c:showLegendKey val="0"/>
                    <c:showVal val="1"/>
                    <c:showCatName val="0"/>
                    <c:showSerName val="0"/>
                    <c:showPercent val="0"/>
                    <c:showBubbleSize val="0"/>
                    <c:extLst>
                      <c:ext uri="{CE6537A1-D6FC-4f65-9D91-7224C49458BB}"/>
                      <c:ext xmlns:c16="http://schemas.microsoft.com/office/drawing/2014/chart" uri="{C3380CC4-5D6E-409C-BE32-E72D297353CC}">
                        <c16:uniqueId val="{0000001E-75B1-4942-B039-9591910E3A8C}"/>
                      </c:ext>
                    </c:extLst>
                  </c:dLbl>
                  <c:dLbl>
                    <c:idx val="5"/>
                    <c:dLblPos val="inEnd"/>
                    <c:showLegendKey val="0"/>
                    <c:showVal val="1"/>
                    <c:showCatName val="0"/>
                    <c:showSerName val="0"/>
                    <c:showPercent val="0"/>
                    <c:showBubbleSize val="0"/>
                    <c:extLst>
                      <c:ext uri="{CE6537A1-D6FC-4f65-9D91-7224C49458BB}"/>
                      <c:ext xmlns:c16="http://schemas.microsoft.com/office/drawing/2014/chart" uri="{C3380CC4-5D6E-409C-BE32-E72D297353CC}">
                        <c16:uniqueId val="{00000020-75B1-4942-B039-9591910E3A8C}"/>
                      </c:ext>
                    </c:extLst>
                  </c:dLbl>
                  <c:dLbl>
                    <c:idx val="6"/>
                    <c:dLblPos val="inEnd"/>
                    <c:showLegendKey val="0"/>
                    <c:showVal val="1"/>
                    <c:showCatName val="0"/>
                    <c:showSerName val="0"/>
                    <c:showPercent val="0"/>
                    <c:showBubbleSize val="0"/>
                    <c:extLst>
                      <c:ext uri="{CE6537A1-D6FC-4f65-9D91-7224C49458BB}"/>
                      <c:ext xmlns:c16="http://schemas.microsoft.com/office/drawing/2014/chart" uri="{C3380CC4-5D6E-409C-BE32-E72D297353CC}">
                        <c16:uniqueId val="{00000022-75B1-4942-B039-9591910E3A8C}"/>
                      </c:ext>
                    </c:extLst>
                  </c:dLbl>
                  <c:dLbl>
                    <c:idx val="7"/>
                    <c:dLblPos val="inEnd"/>
                    <c:showLegendKey val="0"/>
                    <c:showVal val="1"/>
                    <c:showCatName val="0"/>
                    <c:showSerName val="0"/>
                    <c:showPercent val="0"/>
                    <c:showBubbleSize val="0"/>
                    <c:extLst>
                      <c:ext uri="{CE6537A1-D6FC-4f65-9D91-7224C49458BB}"/>
                      <c:ext xmlns:c16="http://schemas.microsoft.com/office/drawing/2014/chart" uri="{C3380CC4-5D6E-409C-BE32-E72D297353CC}">
                        <c16:uniqueId val="{00000024-75B1-4942-B039-9591910E3A8C}"/>
                      </c:ext>
                    </c:extLst>
                  </c:dLbl>
                  <c:dLbl>
                    <c:idx val="8"/>
                    <c:dLblPos val="inEnd"/>
                    <c:showLegendKey val="0"/>
                    <c:showVal val="1"/>
                    <c:showCatName val="0"/>
                    <c:showSerName val="0"/>
                    <c:showPercent val="0"/>
                    <c:showBubbleSize val="0"/>
                    <c:extLst>
                      <c:ext uri="{CE6537A1-D6FC-4f65-9D91-7224C49458BB}"/>
                      <c:ext xmlns:c16="http://schemas.microsoft.com/office/drawing/2014/chart" uri="{C3380CC4-5D6E-409C-BE32-E72D297353CC}">
                        <c16:uniqueId val="{00000026-75B1-4942-B039-9591910E3A8C}"/>
                      </c:ext>
                    </c:extLst>
                  </c:dLbl>
                  <c:dLbl>
                    <c:idx val="9"/>
                    <c:dLblPos val="inEnd"/>
                    <c:showLegendKey val="0"/>
                    <c:showVal val="1"/>
                    <c:showCatName val="0"/>
                    <c:showSerName val="0"/>
                    <c:showPercent val="0"/>
                    <c:showBubbleSize val="0"/>
                    <c:extLst>
                      <c:ext uri="{CE6537A1-D6FC-4f65-9D91-7224C49458BB}"/>
                      <c:ext xmlns:c16="http://schemas.microsoft.com/office/drawing/2014/chart" uri="{C3380CC4-5D6E-409C-BE32-E72D297353CC}">
                        <c16:uniqueId val="{00000028-75B1-4942-B039-9591910E3A8C}"/>
                      </c:ext>
                    </c:extLst>
                  </c:dLbl>
                  <c:spPr>
                    <a:solidFill>
                      <a:sysClr val="window" lastClr="FFFFFF">
                        <a:alpha val="0"/>
                      </a:sys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0"/>
                  <c:extLst>
                    <c:ext uri="{CE6537A1-D6FC-4f65-9D91-7224C49458BB}">
                      <c15:spPr xmlns:c15="http://schemas.microsoft.com/office/drawing/2012/chart">
                        <a:prstGeom prst="wedgeRectCallout">
                          <a:avLst/>
                        </a:prstGeom>
                        <a:noFill/>
                        <a:ln>
                          <a:noFill/>
                        </a:ln>
                      </c15:spPr>
                    </c:ext>
                  </c:extLst>
                </c:dLbls>
                <c:cat>
                  <c:strRef>
                    <c:extLst>
                      <c:ext uri="{02D57815-91ED-43cb-92C2-25804820EDAC}">
                        <c15:formulaRef>
                          <c15:sqref>Sheet2!$B$23:$B$32</c15:sqref>
                        </c15:formulaRef>
                      </c:ext>
                    </c:extLst>
                    <c:strCache>
                      <c:ptCount val="10"/>
                      <c:pt idx="0">
                        <c:v>Apparel</c:v>
                      </c:pt>
                      <c:pt idx="1">
                        <c:v>Education and Entertinemnet</c:v>
                      </c:pt>
                      <c:pt idx="2">
                        <c:v>Food</c:v>
                      </c:pt>
                      <c:pt idx="3">
                        <c:v>General index</c:v>
                      </c:pt>
                      <c:pt idx="4">
                        <c:v>Housing</c:v>
                      </c:pt>
                      <c:pt idx="5">
                        <c:v>Medicare</c:v>
                      </c:pt>
                      <c:pt idx="6">
                        <c:v>Miscellaneous</c:v>
                      </c:pt>
                      <c:pt idx="7">
                        <c:v>Non-alcoholic beverages</c:v>
                      </c:pt>
                      <c:pt idx="8">
                        <c:v>other Good &amp; Services</c:v>
                      </c:pt>
                      <c:pt idx="9">
                        <c:v>Transport and communication</c:v>
                      </c:pt>
                    </c:strCache>
                  </c:strRef>
                </c:cat>
                <c:val>
                  <c:numRef>
                    <c:extLst>
                      <c:ext uri="{02D57815-91ED-43cb-92C2-25804820EDAC}">
                        <c15:formulaRef>
                          <c15:sqref>Sheet2!$C$23:$C$32</c15:sqref>
                        </c15:formulaRef>
                      </c:ext>
                    </c:extLst>
                    <c:numCache>
                      <c:formatCode>0%</c:formatCode>
                      <c:ptCount val="10"/>
                      <c:pt idx="0">
                        <c:v>0.12180994314538536</c:v>
                      </c:pt>
                      <c:pt idx="1">
                        <c:v>7.568503398452528E-2</c:v>
                      </c:pt>
                      <c:pt idx="2">
                        <c:v>0.45141709058265289</c:v>
                      </c:pt>
                      <c:pt idx="3">
                        <c:v>3.8430299662292139E-2</c:v>
                      </c:pt>
                      <c:pt idx="4">
                        <c:v>3.8430299662292139E-2</c:v>
                      </c:pt>
                      <c:pt idx="5">
                        <c:v>7.9660582225452053E-2</c:v>
                      </c:pt>
                      <c:pt idx="6">
                        <c:v>3.8366177916470734E-2</c:v>
                      </c:pt>
                      <c:pt idx="7">
                        <c:v>3.8195186594280332E-2</c:v>
                      </c:pt>
                      <c:pt idx="8">
                        <c:v>8.1733852007010638E-2</c:v>
                      </c:pt>
                      <c:pt idx="9">
                        <c:v>3.627153421963835E-2</c:v>
                      </c:pt>
                    </c:numCache>
                  </c:numRef>
                </c:val>
                <c:extLst>
                  <c:ext xmlns:c16="http://schemas.microsoft.com/office/drawing/2014/chart" uri="{C3380CC4-5D6E-409C-BE32-E72D297353CC}">
                    <c16:uniqueId val="{00000029-75B1-4942-B039-9591910E3A8C}"/>
                  </c:ext>
                </c:extLst>
              </c15:ser>
            </c15:filteredPieSeries>
          </c:ext>
        </c:extLst>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accent1"/>
      </a:solidFill>
      <a:round/>
    </a:ln>
    <a:effectLst>
      <a:glow>
        <a:schemeClr val="accent1"/>
      </a:glow>
      <a:innerShdw blurRad="114300">
        <a:prstClr val="black"/>
      </a:innerShdw>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a:t>Y-O-Y General Index Inflation Rate (2017-2023)</a:t>
            </a:r>
            <a:endParaRPr lang="en-US" b="1"/>
          </a:p>
        </c:rich>
      </c:tx>
      <c:layout>
        <c:manualLayout>
          <c:xMode val="edge"/>
          <c:yMode val="edge"/>
          <c:x val="0.17279650663136134"/>
          <c:y val="9.0548936887747487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Sheet2!$M$40</c:f>
              <c:strCache>
                <c:ptCount val="1"/>
                <c:pt idx="0">
                  <c:v>2017</c:v>
                </c:pt>
              </c:strCache>
            </c:strRef>
          </c:tx>
          <c:spPr>
            <a:ln w="28575" cap="rnd">
              <a:solidFill>
                <a:schemeClr val="accent1"/>
              </a:solidFill>
              <a:round/>
            </a:ln>
            <a:effectLst/>
          </c:spPr>
          <c:marker>
            <c:symbol val="circle"/>
            <c:size val="5"/>
            <c:spPr>
              <a:solidFill>
                <a:schemeClr val="accent1"/>
              </a:solidFill>
              <a:ln w="19050">
                <a:solidFill>
                  <a:schemeClr val="accent1"/>
                </a:solidFill>
              </a:ln>
              <a:effectLst/>
            </c:spPr>
          </c:marker>
          <c:dPt>
            <c:idx val="11"/>
            <c:marker>
              <c:symbol val="circle"/>
              <c:size val="10"/>
              <c:spPr>
                <a:solidFill>
                  <a:schemeClr val="accent1"/>
                </a:solidFill>
                <a:ln w="19050">
                  <a:solidFill>
                    <a:schemeClr val="accent2">
                      <a:lumMod val="75000"/>
                    </a:schemeClr>
                  </a:solidFill>
                </a:ln>
                <a:effectLst/>
              </c:spPr>
            </c:marker>
            <c:bubble3D val="0"/>
            <c:spPr>
              <a:ln w="28575" cap="rnd">
                <a:solidFill>
                  <a:schemeClr val="accent1">
                    <a:lumMod val="50000"/>
                    <a:alpha val="90000"/>
                  </a:schemeClr>
                </a:solidFill>
                <a:round/>
              </a:ln>
              <a:effectLst/>
            </c:spPr>
            <c:extLst>
              <c:ext xmlns:c16="http://schemas.microsoft.com/office/drawing/2014/chart" uri="{C3380CC4-5D6E-409C-BE32-E72D297353CC}">
                <c16:uniqueId val="{00000001-1211-430C-9766-CE254C7BF1E0}"/>
              </c:ext>
            </c:extLst>
          </c:dPt>
          <c:dLbls>
            <c:dLbl>
              <c:idx val="11"/>
              <c:spPr>
                <a:noFill/>
                <a:ln>
                  <a:noFill/>
                </a:ln>
                <a:effectLst/>
              </c:spPr>
              <c:txPr>
                <a:bodyPr rot="0" spcFirstLastPara="1" vertOverflow="ellipsis" horzOverflow="clip" vert="horz" wrap="square" lIns="38100" tIns="19050" rIns="38100" bIns="19050" anchor="ctr" anchorCtr="1">
                  <a:noAutofit/>
                </a:bodyPr>
                <a:lstStyle/>
                <a:p>
                  <a:pPr>
                    <a:defRPr sz="900" b="1" i="0" u="none" strike="noStrike" kern="1200" baseline="0">
                      <a:solidFill>
                        <a:schemeClr val="accent6">
                          <a:lumMod val="50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1-1211-430C-9766-CE254C7BF1E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6">
                        <a:lumMod val="50000"/>
                      </a:schemeClr>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Sheet2!$L$41:$L$52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Sheet2!$M$41:$M$52</c:f>
              <c:numCache>
                <c:formatCode>0.00%</c:formatCode>
                <c:ptCount val="12"/>
                <c:pt idx="0">
                  <c:v>3.1670625494853638E-2</c:v>
                </c:pt>
                <c:pt idx="1">
                  <c:v>3.6507936507936462E-2</c:v>
                </c:pt>
                <c:pt idx="2">
                  <c:v>3.8888888888888931E-2</c:v>
                </c:pt>
                <c:pt idx="3">
                  <c:v>2.9850746268656695E-2</c:v>
                </c:pt>
                <c:pt idx="4">
                  <c:v>2.1772939346811911E-2</c:v>
                </c:pt>
                <c:pt idx="5">
                  <c:v>1.4604150653343625E-2</c:v>
                </c:pt>
                <c:pt idx="6">
                  <c:v>2.3646071700991568E-2</c:v>
                </c:pt>
                <c:pt idx="7">
                  <c:v>3.2799389778794902E-2</c:v>
                </c:pt>
                <c:pt idx="8">
                  <c:v>3.2849503437738597E-2</c:v>
                </c:pt>
                <c:pt idx="9">
                  <c:v>3.5768645357686368E-2</c:v>
                </c:pt>
                <c:pt idx="10">
                  <c:v>4.8780487804878099E-2</c:v>
                </c:pt>
                <c:pt idx="11">
                  <c:v>5.2147239263803546E-2</c:v>
                </c:pt>
              </c:numCache>
            </c:numRef>
          </c:val>
          <c:smooth val="0"/>
          <c:extLst>
            <c:ext xmlns:c16="http://schemas.microsoft.com/office/drawing/2014/chart" uri="{C3380CC4-5D6E-409C-BE32-E72D297353CC}">
              <c16:uniqueId val="{00000002-1211-430C-9766-CE254C7BF1E0}"/>
            </c:ext>
          </c:extLst>
        </c:ser>
        <c:ser>
          <c:idx val="1"/>
          <c:order val="1"/>
          <c:tx>
            <c:strRef>
              <c:f>Sheet2!$N$40</c:f>
              <c:strCache>
                <c:ptCount val="1"/>
                <c:pt idx="0">
                  <c:v>2018</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Pt>
            <c:idx val="0"/>
            <c:marker>
              <c:symbol val="circle"/>
              <c:size val="10"/>
              <c:spPr>
                <a:solidFill>
                  <a:schemeClr val="accent2"/>
                </a:solidFill>
                <a:ln w="15875">
                  <a:solidFill>
                    <a:srgbClr val="FF0000"/>
                  </a:solidFill>
                </a:ln>
                <a:effectLst/>
              </c:spPr>
            </c:marker>
            <c:bubble3D val="0"/>
            <c:extLst>
              <c:ext xmlns:c16="http://schemas.microsoft.com/office/drawing/2014/chart" uri="{C3380CC4-5D6E-409C-BE32-E72D297353CC}">
                <c16:uniqueId val="{00000003-1211-430C-9766-CE254C7BF1E0}"/>
              </c:ext>
            </c:extLst>
          </c:dPt>
          <c:dLbls>
            <c:dLbl>
              <c:idx val="0"/>
              <c:layout>
                <c:manualLayout>
                  <c:x val="-7.0377627575314142E-2"/>
                  <c:y val="-4.5240601715510254E-2"/>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accent6">
                          <a:lumMod val="50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7.4678558985436558E-2"/>
                      <c:h val="5.4261628675921436E-2"/>
                    </c:manualLayout>
                  </c15:layout>
                </c:ext>
                <c:ext xmlns:c16="http://schemas.microsoft.com/office/drawing/2014/chart" uri="{C3380CC4-5D6E-409C-BE32-E72D297353CC}">
                  <c16:uniqueId val="{00000003-1211-430C-9766-CE254C7BF1E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Sheet2!$L$41:$L$52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Sheet2!$N$41:$N$52</c:f>
              <c:numCache>
                <c:formatCode>0.00%</c:formatCode>
                <c:ptCount val="12"/>
                <c:pt idx="0">
                  <c:v>5.0652340752110468E-2</c:v>
                </c:pt>
                <c:pt idx="1">
                  <c:v>4.441041347626349E-2</c:v>
                </c:pt>
                <c:pt idx="2">
                  <c:v>4.278074866310156E-2</c:v>
                </c:pt>
                <c:pt idx="3">
                  <c:v>4.5766590389016024E-2</c:v>
                </c:pt>
                <c:pt idx="4">
                  <c:v>4.8706240487062444E-2</c:v>
                </c:pt>
                <c:pt idx="5">
                  <c:v>4.924242424242424E-2</c:v>
                </c:pt>
                <c:pt idx="6">
                  <c:v>4.172876304023862E-2</c:v>
                </c:pt>
                <c:pt idx="7">
                  <c:v>3.6927621861152143E-2</c:v>
                </c:pt>
                <c:pt idx="8">
                  <c:v>3.6982248520710061E-2</c:v>
                </c:pt>
                <c:pt idx="9">
                  <c:v>3.4533431300514457E-2</c:v>
                </c:pt>
                <c:pt idx="10">
                  <c:v>2.3255813953488497E-2</c:v>
                </c:pt>
                <c:pt idx="11">
                  <c:v>2.1137026239067099E-2</c:v>
                </c:pt>
              </c:numCache>
            </c:numRef>
          </c:val>
          <c:smooth val="0"/>
          <c:extLst>
            <c:ext xmlns:c16="http://schemas.microsoft.com/office/drawing/2014/chart" uri="{C3380CC4-5D6E-409C-BE32-E72D297353CC}">
              <c16:uniqueId val="{00000004-1211-430C-9766-CE254C7BF1E0}"/>
            </c:ext>
          </c:extLst>
        </c:ser>
        <c:ser>
          <c:idx val="2"/>
          <c:order val="2"/>
          <c:tx>
            <c:strRef>
              <c:f>Sheet2!$O$40</c:f>
              <c:strCache>
                <c:ptCount val="1"/>
                <c:pt idx="0">
                  <c:v>2019</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Pt>
            <c:idx val="11"/>
            <c:marker>
              <c:symbol val="circle"/>
              <c:size val="10"/>
              <c:spPr>
                <a:solidFill>
                  <a:schemeClr val="accent3"/>
                </a:solidFill>
                <a:ln w="15875">
                  <a:solidFill>
                    <a:srgbClr val="FF0000"/>
                  </a:solidFill>
                </a:ln>
                <a:effectLst/>
              </c:spPr>
            </c:marker>
            <c:bubble3D val="0"/>
            <c:extLst>
              <c:ext xmlns:c16="http://schemas.microsoft.com/office/drawing/2014/chart" uri="{C3380CC4-5D6E-409C-BE32-E72D297353CC}">
                <c16:uniqueId val="{00000005-1211-430C-9766-CE254C7BF1E0}"/>
              </c:ext>
            </c:extLst>
          </c:dPt>
          <c:dLbls>
            <c:dLbl>
              <c:idx val="11"/>
              <c:layout>
                <c:manualLayout>
                  <c:x val="-2.0763616937263373E-2"/>
                  <c:y val="-3.16582611823481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211-430C-9766-CE254C7BF1E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Sheet2!$L$41:$L$52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Sheet2!$O$41:$O$52</c:f>
              <c:numCache>
                <c:formatCode>0.00%</c:formatCode>
                <c:ptCount val="12"/>
                <c:pt idx="0">
                  <c:v>1.9722425127830449E-2</c:v>
                </c:pt>
                <c:pt idx="1">
                  <c:v>2.5659824046920819E-2</c:v>
                </c:pt>
                <c:pt idx="2">
                  <c:v>2.8571428571428612E-2</c:v>
                </c:pt>
                <c:pt idx="3">
                  <c:v>3.0148310235837743E-2</c:v>
                </c:pt>
                <c:pt idx="4">
                  <c:v>3.0478955007256808E-2</c:v>
                </c:pt>
                <c:pt idx="5">
                  <c:v>3.17689530685921E-2</c:v>
                </c:pt>
                <c:pt idx="6">
                  <c:v>3.14735336194562E-2</c:v>
                </c:pt>
                <c:pt idx="7">
                  <c:v>3.2763532763532721E-2</c:v>
                </c:pt>
                <c:pt idx="8">
                  <c:v>3.9942938659058652E-2</c:v>
                </c:pt>
                <c:pt idx="9">
                  <c:v>4.5454545454545289E-2</c:v>
                </c:pt>
                <c:pt idx="10">
                  <c:v>5.5397727272727147E-2</c:v>
                </c:pt>
                <c:pt idx="11">
                  <c:v>7.3518915060671028E-2</c:v>
                </c:pt>
              </c:numCache>
            </c:numRef>
          </c:val>
          <c:smooth val="0"/>
          <c:extLst>
            <c:ext xmlns:c16="http://schemas.microsoft.com/office/drawing/2014/chart" uri="{C3380CC4-5D6E-409C-BE32-E72D297353CC}">
              <c16:uniqueId val="{00000006-1211-430C-9766-CE254C7BF1E0}"/>
            </c:ext>
          </c:extLst>
        </c:ser>
        <c:ser>
          <c:idx val="3"/>
          <c:order val="3"/>
          <c:tx>
            <c:strRef>
              <c:f>Sheet2!$P$40</c:f>
              <c:strCache>
                <c:ptCount val="1"/>
                <c:pt idx="0">
                  <c:v>2020</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Pt>
            <c:idx val="0"/>
            <c:marker>
              <c:symbol val="circle"/>
              <c:size val="9"/>
              <c:spPr>
                <a:solidFill>
                  <a:schemeClr val="accent4"/>
                </a:solidFill>
                <a:ln w="19050">
                  <a:solidFill>
                    <a:srgbClr val="FF0000"/>
                  </a:solidFill>
                </a:ln>
                <a:effectLst/>
              </c:spPr>
            </c:marker>
            <c:bubble3D val="0"/>
            <c:extLst>
              <c:ext xmlns:c16="http://schemas.microsoft.com/office/drawing/2014/chart" uri="{C3380CC4-5D6E-409C-BE32-E72D297353CC}">
                <c16:uniqueId val="{00000007-1211-430C-9766-CE254C7BF1E0}"/>
              </c:ext>
            </c:extLst>
          </c:dPt>
          <c:dLbls>
            <c:dLbl>
              <c:idx val="0"/>
              <c:layout>
                <c:manualLayout>
                  <c:x val="-4.913868952221679E-2"/>
                  <c:y val="-4.750432513770391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211-430C-9766-CE254C7BF1E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Sheet2!$L$41:$L$52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Sheet2!$P$41:$P$52</c:f>
              <c:numCache>
                <c:formatCode>0.00%</c:formatCode>
                <c:ptCount val="12"/>
                <c:pt idx="0">
                  <c:v>7.5931232091690504E-2</c:v>
                </c:pt>
                <c:pt idx="1">
                  <c:v>6.5761258041458104E-2</c:v>
                </c:pt>
                <c:pt idx="2">
                  <c:v>5.840455840455832E-2</c:v>
                </c:pt>
                <c:pt idx="3">
                  <c:v>5.971206042010839E-2</c:v>
                </c:pt>
                <c:pt idx="4">
                  <c:v>6.1502347417840483E-2</c:v>
                </c:pt>
                <c:pt idx="5">
                  <c:v>6.2281315605318445E-2</c:v>
                </c:pt>
                <c:pt idx="6">
                  <c:v>5.2704576976421801E-2</c:v>
                </c:pt>
                <c:pt idx="7">
                  <c:v>6.1379310344827624E-2</c:v>
                </c:pt>
                <c:pt idx="8">
                  <c:v>6.1042524005486806E-2</c:v>
                </c:pt>
                <c:pt idx="9">
                  <c:v>6.2500000000000125E-2</c:v>
                </c:pt>
                <c:pt idx="10">
                  <c:v>6.5948855989232918E-2</c:v>
                </c:pt>
                <c:pt idx="11">
                  <c:v>5.6515957446808505E-2</c:v>
                </c:pt>
              </c:numCache>
            </c:numRef>
          </c:val>
          <c:smooth val="0"/>
          <c:extLst>
            <c:ext xmlns:c16="http://schemas.microsoft.com/office/drawing/2014/chart" uri="{C3380CC4-5D6E-409C-BE32-E72D297353CC}">
              <c16:uniqueId val="{00000008-1211-430C-9766-CE254C7BF1E0}"/>
            </c:ext>
          </c:extLst>
        </c:ser>
        <c:ser>
          <c:idx val="4"/>
          <c:order val="4"/>
          <c:tx>
            <c:strRef>
              <c:f>Sheet2!$Q$40</c:f>
              <c:strCache>
                <c:ptCount val="1"/>
                <c:pt idx="0">
                  <c:v>2021</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dPt>
            <c:idx val="6"/>
            <c:marker>
              <c:symbol val="circle"/>
              <c:size val="9"/>
              <c:spPr>
                <a:solidFill>
                  <a:schemeClr val="accent5"/>
                </a:solidFill>
                <a:ln w="22225">
                  <a:solidFill>
                    <a:srgbClr val="FF0000"/>
                  </a:solidFill>
                </a:ln>
                <a:effectLst/>
              </c:spPr>
            </c:marker>
            <c:bubble3D val="0"/>
            <c:extLst>
              <c:ext xmlns:c16="http://schemas.microsoft.com/office/drawing/2014/chart" uri="{C3380CC4-5D6E-409C-BE32-E72D297353CC}">
                <c16:uniqueId val="{00000009-1211-430C-9766-CE254C7BF1E0}"/>
              </c:ext>
            </c:extLst>
          </c:dPt>
          <c:dLbls>
            <c:dLbl>
              <c:idx val="6"/>
              <c:layout>
                <c:manualLayout>
                  <c:x val="-5.1498571528116592E-2"/>
                  <c:y val="-4.750432513770389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211-430C-9766-CE254C7BF1E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Sheet2!$L$41:$L$52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Sheet2!$Q$41:$Q$52</c:f>
              <c:numCache>
                <c:formatCode>0.00%</c:formatCode>
                <c:ptCount val="12"/>
                <c:pt idx="0">
                  <c:v>4.7270306258322389E-2</c:v>
                </c:pt>
                <c:pt idx="1">
                  <c:v>5.030181086519115E-2</c:v>
                </c:pt>
                <c:pt idx="2">
                  <c:v>5.5181695827725558E-2</c:v>
                </c:pt>
                <c:pt idx="3">
                  <c:v>5.4342984409799698E-2</c:v>
                </c:pt>
                <c:pt idx="4">
                  <c:v>6.4130915524104312E-2</c:v>
                </c:pt>
                <c:pt idx="5">
                  <c:v>6.2582345191040833E-2</c:v>
                </c:pt>
                <c:pt idx="6">
                  <c:v>7.0487483530961709E-2</c:v>
                </c:pt>
                <c:pt idx="7">
                  <c:v>6.0428849902533999E-2</c:v>
                </c:pt>
                <c:pt idx="8">
                  <c:v>5.4945054945054951E-2</c:v>
                </c:pt>
                <c:pt idx="9">
                  <c:v>5.8184143222506354E-2</c:v>
                </c:pt>
                <c:pt idx="10">
                  <c:v>5.2398989898989792E-2</c:v>
                </c:pt>
                <c:pt idx="11">
                  <c:v>4.5940843297671383E-2</c:v>
                </c:pt>
              </c:numCache>
            </c:numRef>
          </c:val>
          <c:smooth val="0"/>
          <c:extLst>
            <c:ext xmlns:c16="http://schemas.microsoft.com/office/drawing/2014/chart" uri="{C3380CC4-5D6E-409C-BE32-E72D297353CC}">
              <c16:uniqueId val="{0000000A-1211-430C-9766-CE254C7BF1E0}"/>
            </c:ext>
          </c:extLst>
        </c:ser>
        <c:ser>
          <c:idx val="5"/>
          <c:order val="5"/>
          <c:tx>
            <c:strRef>
              <c:f>Sheet2!$R$40</c:f>
              <c:strCache>
                <c:ptCount val="1"/>
                <c:pt idx="0">
                  <c:v>2022</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dPt>
            <c:idx val="3"/>
            <c:marker>
              <c:symbol val="circle"/>
              <c:size val="9"/>
              <c:spPr>
                <a:solidFill>
                  <a:schemeClr val="accent6"/>
                </a:solidFill>
                <a:ln w="19050">
                  <a:solidFill>
                    <a:srgbClr val="FF0000"/>
                  </a:solidFill>
                </a:ln>
                <a:effectLst/>
              </c:spPr>
            </c:marker>
            <c:bubble3D val="0"/>
            <c:extLst>
              <c:ext xmlns:c16="http://schemas.microsoft.com/office/drawing/2014/chart" uri="{C3380CC4-5D6E-409C-BE32-E72D297353CC}">
                <c16:uniqueId val="{0000000B-1211-430C-9766-CE254C7BF1E0}"/>
              </c:ext>
            </c:extLst>
          </c:dPt>
          <c:dLbls>
            <c:dLbl>
              <c:idx val="3"/>
              <c:layout>
                <c:manualLayout>
                  <c:x val="-5.1498571528116509E-2"/>
                  <c:y val="-3.3921984604541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211-430C-9766-CE254C7BF1E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6">
                        <a:lumMod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Sheet2!$L$41:$L$52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Sheet2!$R$41:$R$52</c:f>
              <c:numCache>
                <c:formatCode>0.00%</c:formatCode>
                <c:ptCount val="12"/>
                <c:pt idx="0">
                  <c:v>5.3401144310235071E-2</c:v>
                </c:pt>
                <c:pt idx="1">
                  <c:v>6.066411238825032E-2</c:v>
                </c:pt>
                <c:pt idx="2">
                  <c:v>6.9515306122448828E-2</c:v>
                </c:pt>
                <c:pt idx="3">
                  <c:v>7.7946768060836391E-2</c:v>
                </c:pt>
                <c:pt idx="4">
                  <c:v>7.0448877805486171E-2</c:v>
                </c:pt>
                <c:pt idx="5">
                  <c:v>7.0055796652200755E-2</c:v>
                </c:pt>
                <c:pt idx="6">
                  <c:v>6.7076923076923117E-2</c:v>
                </c:pt>
                <c:pt idx="7">
                  <c:v>6.8014705882353088E-2</c:v>
                </c:pt>
                <c:pt idx="8">
                  <c:v>7.4142156862745237E-2</c:v>
                </c:pt>
                <c:pt idx="9">
                  <c:v>6.7673716012084523E-2</c:v>
                </c:pt>
                <c:pt idx="10">
                  <c:v>5.8788242351529768E-2</c:v>
                </c:pt>
                <c:pt idx="11">
                  <c:v>5.7160048134777382E-2</c:v>
                </c:pt>
              </c:numCache>
            </c:numRef>
          </c:val>
          <c:smooth val="0"/>
          <c:extLst>
            <c:ext xmlns:c16="http://schemas.microsoft.com/office/drawing/2014/chart" uri="{C3380CC4-5D6E-409C-BE32-E72D297353CC}">
              <c16:uniqueId val="{0000000C-1211-430C-9766-CE254C7BF1E0}"/>
            </c:ext>
          </c:extLst>
        </c:ser>
        <c:ser>
          <c:idx val="6"/>
          <c:order val="6"/>
          <c:tx>
            <c:strRef>
              <c:f>Sheet2!$S$40</c:f>
              <c:strCache>
                <c:ptCount val="1"/>
                <c:pt idx="0">
                  <c:v>2023</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dPt>
            <c:idx val="1"/>
            <c:marker>
              <c:symbol val="circle"/>
              <c:size val="9"/>
              <c:spPr>
                <a:solidFill>
                  <a:schemeClr val="accent1">
                    <a:lumMod val="60000"/>
                  </a:schemeClr>
                </a:solidFill>
                <a:ln w="15875">
                  <a:solidFill>
                    <a:srgbClr val="FF0000"/>
                  </a:solidFill>
                </a:ln>
                <a:effectLst/>
              </c:spPr>
            </c:marker>
            <c:bubble3D val="0"/>
            <c:extLst>
              <c:ext xmlns:c16="http://schemas.microsoft.com/office/drawing/2014/chart" uri="{C3380CC4-5D6E-409C-BE32-E72D297353CC}">
                <c16:uniqueId val="{0000000D-1211-430C-9766-CE254C7BF1E0}"/>
              </c:ext>
            </c:extLst>
          </c:dPt>
          <c:dLbls>
            <c:dLbl>
              <c:idx val="1"/>
              <c:layout>
                <c:manualLayout>
                  <c:x val="-5.1498571528116509E-2"/>
                  <c:y val="-3.8449431448929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211-430C-9766-CE254C7BF1E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Sheet2!$L$41:$L$52</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Sheet2!$S$41:$S$52</c:f>
              <c:numCache>
                <c:formatCode>0.00%</c:formatCode>
                <c:ptCount val="12"/>
                <c:pt idx="0">
                  <c:v>6.5178032589016374E-2</c:v>
                </c:pt>
                <c:pt idx="1">
                  <c:v>6.6827212522576729E-2</c:v>
                </c:pt>
                <c:pt idx="2">
                  <c:v>5.6648777579010143E-2</c:v>
                </c:pt>
                <c:pt idx="3">
                  <c:v>4.7031158142269255E-2</c:v>
                </c:pt>
                <c:pt idx="4">
                  <c:v>4.3098427489807842E-2</c:v>
                </c:pt>
              </c:numCache>
            </c:numRef>
          </c:val>
          <c:smooth val="0"/>
          <c:extLst>
            <c:ext xmlns:c16="http://schemas.microsoft.com/office/drawing/2014/chart" uri="{C3380CC4-5D6E-409C-BE32-E72D297353CC}">
              <c16:uniqueId val="{0000000E-1211-430C-9766-CE254C7BF1E0}"/>
            </c:ext>
          </c:extLst>
        </c:ser>
        <c:dLbls>
          <c:showLegendKey val="0"/>
          <c:showVal val="0"/>
          <c:showCatName val="0"/>
          <c:showSerName val="0"/>
          <c:showPercent val="0"/>
          <c:showBubbleSize val="0"/>
        </c:dLbls>
        <c:marker val="1"/>
        <c:smooth val="0"/>
        <c:axId val="1719677999"/>
        <c:axId val="1725433535"/>
      </c:lineChart>
      <c:catAx>
        <c:axId val="1719677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25433535"/>
        <c:crosses val="autoZero"/>
        <c:auto val="1"/>
        <c:lblAlgn val="ctr"/>
        <c:lblOffset val="100"/>
        <c:noMultiLvlLbl val="0"/>
      </c:catAx>
      <c:valAx>
        <c:axId val="1725433535"/>
        <c:scaling>
          <c:orientation val="minMax"/>
          <c:max val="8.0000000000000016E-2"/>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19677999"/>
        <c:crosses val="autoZero"/>
        <c:crossBetween val="between"/>
        <c:majorUnit val="2.0000000000000004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lumMod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080" b="0" i="0" u="none" strike="noStrike" kern="1200" spc="0" baseline="0">
                <a:solidFill>
                  <a:schemeClr val="tx1"/>
                </a:solidFill>
                <a:latin typeface="+mn-lt"/>
                <a:ea typeface="+mn-ea"/>
                <a:cs typeface="+mn-cs"/>
              </a:defRPr>
            </a:pPr>
            <a:r>
              <a:rPr lang="en-US" b="1">
                <a:latin typeface="Times New Roman" panose="02020603050405020304" pitchFamily="18" charset="0"/>
                <a:cs typeface="Times New Roman" panose="02020603050405020304" pitchFamily="18" charset="0"/>
              </a:rPr>
              <a:t>M-O-M inflation change </a:t>
            </a:r>
          </a:p>
        </c:rich>
      </c:tx>
      <c:overlay val="0"/>
      <c:spPr>
        <a:noFill/>
        <a:ln>
          <a:noFill/>
        </a:ln>
        <a:effectLst/>
      </c:spPr>
      <c:txPr>
        <a:bodyPr rot="0" spcFirstLastPara="1" vertOverflow="ellipsis" vert="horz" wrap="square" anchor="ctr" anchorCtr="1"/>
        <a:lstStyle/>
        <a:p>
          <a:pPr>
            <a:defRPr lang="en-US" sz="108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0720691163604552"/>
          <c:y val="0.16622966254577073"/>
          <c:w val="0.64601531058617678"/>
          <c:h val="0.72980052849855026"/>
        </c:manualLayout>
      </c:layout>
      <c:barChart>
        <c:barDir val="bar"/>
        <c:grouping val="clustered"/>
        <c:varyColors val="0"/>
        <c:ser>
          <c:idx val="0"/>
          <c:order val="0"/>
          <c:spPr>
            <a:solidFill>
              <a:schemeClr val="accent1"/>
            </a:solidFill>
            <a:ln w="66675">
              <a:solidFill>
                <a:schemeClr val="accent1">
                  <a:lumMod val="75000"/>
                </a:schemeClr>
              </a:solidFill>
            </a:ln>
            <a:effectLst/>
          </c:spPr>
          <c:invertIfNegative val="0"/>
          <c:dPt>
            <c:idx val="0"/>
            <c:invertIfNegative val="0"/>
            <c:bubble3D val="0"/>
            <c:spPr>
              <a:solidFill>
                <a:schemeClr val="accent1"/>
              </a:solidFill>
              <a:ln w="66675">
                <a:solidFill>
                  <a:schemeClr val="accent6"/>
                </a:solidFill>
              </a:ln>
              <a:effectLst/>
            </c:spPr>
            <c:extLst>
              <c:ext xmlns:c16="http://schemas.microsoft.com/office/drawing/2014/chart" uri="{C3380CC4-5D6E-409C-BE32-E72D297353CC}">
                <c16:uniqueId val="{00000001-87B1-4153-8711-709A57F177FF}"/>
              </c:ext>
            </c:extLst>
          </c:dPt>
          <c:cat>
            <c:strRef>
              <c:f>CaseStudy_Analysis!$G$59:$G$71</c:f>
              <c:strCache>
                <c:ptCount val="13"/>
                <c:pt idx="0">
                  <c:v>Spices</c:v>
                </c:pt>
                <c:pt idx="1">
                  <c:v>Cereals and products</c:v>
                </c:pt>
                <c:pt idx="2">
                  <c:v>Milk and products</c:v>
                </c:pt>
                <c:pt idx="3">
                  <c:v>Pulses and products</c:v>
                </c:pt>
                <c:pt idx="4">
                  <c:v>Egg</c:v>
                </c:pt>
                <c:pt idx="5">
                  <c:v>Miscellaneous</c:v>
                </c:pt>
                <c:pt idx="6">
                  <c:v>Food and beverages</c:v>
                </c:pt>
                <c:pt idx="7">
                  <c:v>Non-alcoholic beverages</c:v>
                </c:pt>
                <c:pt idx="8">
                  <c:v>Sugar and Confectionery</c:v>
                </c:pt>
                <c:pt idx="9">
                  <c:v>Fruits</c:v>
                </c:pt>
                <c:pt idx="10">
                  <c:v>Meat and fish</c:v>
                </c:pt>
                <c:pt idx="11">
                  <c:v>Vegetables</c:v>
                </c:pt>
                <c:pt idx="12">
                  <c:v>Oils and fats</c:v>
                </c:pt>
              </c:strCache>
            </c:strRef>
          </c:cat>
          <c:val>
            <c:numRef>
              <c:f>CaseStudy_Analysis!$H$59:$H$71</c:f>
              <c:numCache>
                <c:formatCode>0%</c:formatCode>
                <c:ptCount val="13"/>
                <c:pt idx="0">
                  <c:v>0.18435155412647378</c:v>
                </c:pt>
                <c:pt idx="1">
                  <c:v>0.13276651406147796</c:v>
                </c:pt>
                <c:pt idx="2">
                  <c:v>9.1130012150668294E-2</c:v>
                </c:pt>
                <c:pt idx="3">
                  <c:v>6.0000000000000032E-2</c:v>
                </c:pt>
                <c:pt idx="4">
                  <c:v>5.9479553903345687E-2</c:v>
                </c:pt>
                <c:pt idx="5">
                  <c:v>5.0321825629022786E-2</c:v>
                </c:pt>
                <c:pt idx="6">
                  <c:v>3.5128805620608897E-2</c:v>
                </c:pt>
                <c:pt idx="7">
                  <c:v>3.1755196304849888E-2</c:v>
                </c:pt>
                <c:pt idx="8">
                  <c:v>2.5231286795626577E-2</c:v>
                </c:pt>
                <c:pt idx="9">
                  <c:v>5.9523809523809521E-3</c:v>
                </c:pt>
                <c:pt idx="10">
                  <c:v>-1.4904517931998085E-2</c:v>
                </c:pt>
                <c:pt idx="11">
                  <c:v>-7.2942643391521303E-2</c:v>
                </c:pt>
                <c:pt idx="12">
                  <c:v>-0.17436874702239158</c:v>
                </c:pt>
              </c:numCache>
            </c:numRef>
          </c:val>
          <c:extLst>
            <c:ext xmlns:c15="http://schemas.microsoft.com/office/drawing/2012/chart" uri="{02D57815-91ED-43cb-92C2-25804820EDAC}">
              <c15:filteredSeriesTitle>
                <c15:tx>
                  <c:strRef>
                    <c:extLst>
                      <c:ext uri="{02D57815-91ED-43cb-92C2-25804820EDAC}">
                        <c15:formulaRef>
                          <c15:sqref> </c15:sqref>
                        </c15:formulaRef>
                      </c:ext>
                    </c:extLst>
                  </c:strRef>
                </c15:tx>
              </c15:filteredSeriesTitle>
            </c:ext>
            <c:ext xmlns:c16="http://schemas.microsoft.com/office/drawing/2014/chart" uri="{C3380CC4-5D6E-409C-BE32-E72D297353CC}">
              <c16:uniqueId val="{00000002-87B1-4153-8711-709A57F177FF}"/>
            </c:ext>
          </c:extLst>
        </c:ser>
        <c:dLbls>
          <c:showLegendKey val="0"/>
          <c:showVal val="0"/>
          <c:showCatName val="0"/>
          <c:showSerName val="0"/>
          <c:showPercent val="0"/>
          <c:showBubbleSize val="0"/>
        </c:dLbls>
        <c:gapWidth val="176"/>
        <c:overlap val="23"/>
        <c:axId val="437761280"/>
        <c:axId val="1966284160"/>
      </c:barChart>
      <c:catAx>
        <c:axId val="437761280"/>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1"/>
          <a:lstStyle/>
          <a:p>
            <a:pPr>
              <a:defRPr lang="en-US" sz="900" b="0" i="0" u="none" strike="noStrike" kern="1200" baseline="0">
                <a:solidFill>
                  <a:schemeClr val="tx1"/>
                </a:solidFill>
                <a:latin typeface="+mn-lt"/>
                <a:ea typeface="+mn-ea"/>
                <a:cs typeface="+mn-cs"/>
              </a:defRPr>
            </a:pPr>
            <a:endParaRPr lang="en-US"/>
          </a:p>
        </c:txPr>
        <c:crossAx val="1966284160"/>
        <c:crosses val="autoZero"/>
        <c:auto val="1"/>
        <c:lblAlgn val="ctr"/>
        <c:lblOffset val="200"/>
        <c:tickLblSkip val="1"/>
        <c:noMultiLvlLbl val="0"/>
      </c:catAx>
      <c:valAx>
        <c:axId val="1966284160"/>
        <c:scaling>
          <c:orientation val="minMax"/>
          <c:max val="0.19000000000000003"/>
          <c:min val="-0.18000000000000002"/>
        </c:scaling>
        <c:delete val="0"/>
        <c:axPos val="b"/>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solidFill>
                <a:latin typeface="+mn-lt"/>
                <a:ea typeface="+mn-ea"/>
                <a:cs typeface="+mn-cs"/>
              </a:defRPr>
            </a:pPr>
            <a:endParaRPr lang="en-US"/>
          </a:p>
        </c:txPr>
        <c:crossAx val="437761280"/>
        <c:crosses val="autoZero"/>
        <c:crossBetween val="between"/>
        <c:majorUnit val="9.0000000000000024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a:glow rad="63500">
        <a:schemeClr val="tx1">
          <a:lumMod val="50000"/>
          <a:lumOff val="50000"/>
          <a:alpha val="40000"/>
        </a:schemeClr>
      </a:glow>
      <a:innerShdw blurRad="114300">
        <a:schemeClr val="tx1">
          <a:lumMod val="50000"/>
          <a:lumOff val="50000"/>
        </a:schemeClr>
      </a:innerShdw>
    </a:effectLst>
  </c:spPr>
  <c:txPr>
    <a:bodyPr/>
    <a:lstStyle/>
    <a:p>
      <a:pPr>
        <a:defRPr lang="en-US" sz="900" b="0" i="0" u="none" strike="noStrike" kern="1200" baseline="0">
          <a:solidFill>
            <a:schemeClr val="tx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dirty="0">
                <a:effectLst/>
              </a:rPr>
              <a:t>Analyzing Inflation Drivers and Trends</a:t>
            </a:r>
            <a:endParaRPr lang="en-US"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Sheet2!$B$88</c:f>
              <c:strCache>
                <c:ptCount val="1"/>
                <c:pt idx="0">
                  <c:v>Food</c:v>
                </c:pt>
              </c:strCache>
            </c:strRef>
          </c:tx>
          <c:spPr>
            <a:ln w="28575" cap="rnd">
              <a:solidFill>
                <a:schemeClr val="accent1"/>
              </a:solidFill>
              <a:round/>
            </a:ln>
            <a:effectLst/>
          </c:spPr>
          <c:marker>
            <c:symbol val="none"/>
          </c:marker>
          <c:cat>
            <c:numRef>
              <c:f>Sheet2!$C$87:$H$87</c:f>
              <c:numCache>
                <c:formatCode>mmm\-yy</c:formatCode>
                <c:ptCount val="6"/>
                <c:pt idx="0">
                  <c:v>43221</c:v>
                </c:pt>
                <c:pt idx="1">
                  <c:v>43586</c:v>
                </c:pt>
                <c:pt idx="2">
                  <c:v>43952</c:v>
                </c:pt>
                <c:pt idx="3">
                  <c:v>44317</c:v>
                </c:pt>
                <c:pt idx="4">
                  <c:v>44682</c:v>
                </c:pt>
                <c:pt idx="5">
                  <c:v>45047</c:v>
                </c:pt>
              </c:numCache>
            </c:numRef>
          </c:cat>
          <c:val>
            <c:numRef>
              <c:f>Sheet2!$C$88:$H$88</c:f>
              <c:numCache>
                <c:formatCode>0%</c:formatCode>
                <c:ptCount val="6"/>
                <c:pt idx="0">
                  <c:v>3.3183070373153017E-2</c:v>
                </c:pt>
                <c:pt idx="1">
                  <c:v>-3.5147254878196304E-3</c:v>
                </c:pt>
                <c:pt idx="2">
                  <c:v>9.0564947701289186E-2</c:v>
                </c:pt>
                <c:pt idx="3">
                  <c:v>7.6603515815593937E-2</c:v>
                </c:pt>
                <c:pt idx="4">
                  <c:v>6.3655668928367881E-2</c:v>
                </c:pt>
                <c:pt idx="5">
                  <c:v>2.8437865212310134E-2</c:v>
                </c:pt>
              </c:numCache>
            </c:numRef>
          </c:val>
          <c:smooth val="0"/>
          <c:extLst>
            <c:ext xmlns:c16="http://schemas.microsoft.com/office/drawing/2014/chart" uri="{C3380CC4-5D6E-409C-BE32-E72D297353CC}">
              <c16:uniqueId val="{00000000-AD3E-423C-99F0-DB5C0A67260A}"/>
            </c:ext>
          </c:extLst>
        </c:ser>
        <c:ser>
          <c:idx val="1"/>
          <c:order val="1"/>
          <c:tx>
            <c:strRef>
              <c:f>Sheet2!$B$89</c:f>
              <c:strCache>
                <c:ptCount val="1"/>
                <c:pt idx="0">
                  <c:v>Housing</c:v>
                </c:pt>
              </c:strCache>
            </c:strRef>
          </c:tx>
          <c:spPr>
            <a:ln w="28575" cap="rnd">
              <a:solidFill>
                <a:schemeClr val="accent2"/>
              </a:solidFill>
              <a:round/>
            </a:ln>
            <a:effectLst/>
          </c:spPr>
          <c:marker>
            <c:symbol val="none"/>
          </c:marker>
          <c:cat>
            <c:numRef>
              <c:f>Sheet2!$C$87:$H$87</c:f>
              <c:numCache>
                <c:formatCode>mmm\-yy</c:formatCode>
                <c:ptCount val="6"/>
                <c:pt idx="0">
                  <c:v>43221</c:v>
                </c:pt>
                <c:pt idx="1">
                  <c:v>43586</c:v>
                </c:pt>
                <c:pt idx="2">
                  <c:v>43952</c:v>
                </c:pt>
                <c:pt idx="3">
                  <c:v>44317</c:v>
                </c:pt>
                <c:pt idx="4">
                  <c:v>44682</c:v>
                </c:pt>
                <c:pt idx="5">
                  <c:v>45047</c:v>
                </c:pt>
              </c:numCache>
            </c:numRef>
          </c:cat>
          <c:val>
            <c:numRef>
              <c:f>Sheet2!$C$89:$H$89</c:f>
              <c:numCache>
                <c:formatCode>0%</c:formatCode>
                <c:ptCount val="6"/>
                <c:pt idx="0">
                  <c:v>5.1148999258710193E-2</c:v>
                </c:pt>
                <c:pt idx="1">
                  <c:v>5.4301833568406122E-2</c:v>
                </c:pt>
                <c:pt idx="2">
                  <c:v>1.4269788182831611E-2</c:v>
                </c:pt>
                <c:pt idx="3">
                  <c:v>4.7263134754891314E-2</c:v>
                </c:pt>
                <c:pt idx="4">
                  <c:v>6.3602015113350091E-2</c:v>
                </c:pt>
                <c:pt idx="5">
                  <c:v>6.4535227945529933E-2</c:v>
                </c:pt>
              </c:numCache>
            </c:numRef>
          </c:val>
          <c:smooth val="0"/>
          <c:extLst>
            <c:ext xmlns:c16="http://schemas.microsoft.com/office/drawing/2014/chart" uri="{C3380CC4-5D6E-409C-BE32-E72D297353CC}">
              <c16:uniqueId val="{00000001-AD3E-423C-99F0-DB5C0A67260A}"/>
            </c:ext>
          </c:extLst>
        </c:ser>
        <c:ser>
          <c:idx val="2"/>
          <c:order val="2"/>
          <c:tx>
            <c:strRef>
              <c:f>Sheet2!$B$90</c:f>
              <c:strCache>
                <c:ptCount val="1"/>
                <c:pt idx="0">
                  <c:v>Medicare</c:v>
                </c:pt>
              </c:strCache>
            </c:strRef>
          </c:tx>
          <c:spPr>
            <a:ln w="28575" cap="rnd">
              <a:solidFill>
                <a:schemeClr val="accent3"/>
              </a:solidFill>
              <a:round/>
            </a:ln>
            <a:effectLst/>
          </c:spPr>
          <c:marker>
            <c:symbol val="none"/>
          </c:marker>
          <c:cat>
            <c:numRef>
              <c:f>Sheet2!$C$87:$H$87</c:f>
              <c:numCache>
                <c:formatCode>mmm\-yy</c:formatCode>
                <c:ptCount val="6"/>
                <c:pt idx="0">
                  <c:v>43221</c:v>
                </c:pt>
                <c:pt idx="1">
                  <c:v>43586</c:v>
                </c:pt>
                <c:pt idx="2">
                  <c:v>43952</c:v>
                </c:pt>
                <c:pt idx="3">
                  <c:v>44317</c:v>
                </c:pt>
                <c:pt idx="4">
                  <c:v>44682</c:v>
                </c:pt>
                <c:pt idx="5">
                  <c:v>45047</c:v>
                </c:pt>
              </c:numCache>
            </c:numRef>
          </c:cat>
          <c:val>
            <c:numRef>
              <c:f>Sheet2!$C$90:$H$90</c:f>
              <c:numCache>
                <c:formatCode>0%</c:formatCode>
                <c:ptCount val="6"/>
                <c:pt idx="0">
                  <c:v>5.6840454723637905E-2</c:v>
                </c:pt>
                <c:pt idx="1">
                  <c:v>5.7863501483679393E-2</c:v>
                </c:pt>
                <c:pt idx="2">
                  <c:v>7.2989714820009335E-2</c:v>
                </c:pt>
                <c:pt idx="3">
                  <c:v>7.3144164261205791E-2</c:v>
                </c:pt>
                <c:pt idx="4">
                  <c:v>5.4202192448233898E-2</c:v>
                </c:pt>
                <c:pt idx="5">
                  <c:v>7.6545349508954363E-2</c:v>
                </c:pt>
              </c:numCache>
            </c:numRef>
          </c:val>
          <c:smooth val="0"/>
          <c:extLst>
            <c:ext xmlns:c16="http://schemas.microsoft.com/office/drawing/2014/chart" uri="{C3380CC4-5D6E-409C-BE32-E72D297353CC}">
              <c16:uniqueId val="{00000002-AD3E-423C-99F0-DB5C0A67260A}"/>
            </c:ext>
          </c:extLst>
        </c:ser>
        <c:ser>
          <c:idx val="3"/>
          <c:order val="3"/>
          <c:tx>
            <c:strRef>
              <c:f>Sheet2!$B$91</c:f>
              <c:strCache>
                <c:ptCount val="1"/>
                <c:pt idx="0">
                  <c:v>Miscellaneous</c:v>
                </c:pt>
              </c:strCache>
            </c:strRef>
          </c:tx>
          <c:spPr>
            <a:ln w="28575" cap="rnd">
              <a:solidFill>
                <a:schemeClr val="accent4"/>
              </a:solidFill>
              <a:round/>
            </a:ln>
            <a:effectLst/>
          </c:spPr>
          <c:marker>
            <c:symbol val="none"/>
          </c:marker>
          <c:cat>
            <c:numRef>
              <c:f>Sheet2!$C$87:$H$87</c:f>
              <c:numCache>
                <c:formatCode>mmm\-yy</c:formatCode>
                <c:ptCount val="6"/>
                <c:pt idx="0">
                  <c:v>43221</c:v>
                </c:pt>
                <c:pt idx="1">
                  <c:v>43586</c:v>
                </c:pt>
                <c:pt idx="2">
                  <c:v>43952</c:v>
                </c:pt>
                <c:pt idx="3">
                  <c:v>44317</c:v>
                </c:pt>
                <c:pt idx="4">
                  <c:v>44682</c:v>
                </c:pt>
                <c:pt idx="5">
                  <c:v>45047</c:v>
                </c:pt>
              </c:numCache>
            </c:numRef>
          </c:cat>
          <c:val>
            <c:numRef>
              <c:f>Sheet2!$C$91:$H$91</c:f>
              <c:numCache>
                <c:formatCode>0%</c:formatCode>
                <c:ptCount val="6"/>
                <c:pt idx="0">
                  <c:v>5.6293979671618359E-2</c:v>
                </c:pt>
                <c:pt idx="1">
                  <c:v>5.7735011102886834E-2</c:v>
                </c:pt>
                <c:pt idx="2">
                  <c:v>5.4350361558199098E-2</c:v>
                </c:pt>
                <c:pt idx="3">
                  <c:v>6.9247787610619504E-2</c:v>
                </c:pt>
                <c:pt idx="4">
                  <c:v>6.0831781502172638E-2</c:v>
                </c:pt>
                <c:pt idx="5">
                  <c:v>5.0321825629022786E-2</c:v>
                </c:pt>
              </c:numCache>
            </c:numRef>
          </c:val>
          <c:smooth val="0"/>
          <c:extLst>
            <c:ext xmlns:c16="http://schemas.microsoft.com/office/drawing/2014/chart" uri="{C3380CC4-5D6E-409C-BE32-E72D297353CC}">
              <c16:uniqueId val="{00000003-AD3E-423C-99F0-DB5C0A67260A}"/>
            </c:ext>
          </c:extLst>
        </c:ser>
        <c:ser>
          <c:idx val="4"/>
          <c:order val="4"/>
          <c:tx>
            <c:strRef>
              <c:f>Sheet2!$B$92</c:f>
              <c:strCache>
                <c:ptCount val="1"/>
                <c:pt idx="0">
                  <c:v>other Good &amp; Services</c:v>
                </c:pt>
              </c:strCache>
            </c:strRef>
          </c:tx>
          <c:spPr>
            <a:ln w="28575" cap="rnd">
              <a:solidFill>
                <a:schemeClr val="accent5"/>
              </a:solidFill>
              <a:round/>
            </a:ln>
            <a:effectLst/>
          </c:spPr>
          <c:marker>
            <c:symbol val="none"/>
          </c:marker>
          <c:cat>
            <c:numRef>
              <c:f>Sheet2!$C$87:$H$87</c:f>
              <c:numCache>
                <c:formatCode>mmm\-yy</c:formatCode>
                <c:ptCount val="6"/>
                <c:pt idx="0">
                  <c:v>43221</c:v>
                </c:pt>
                <c:pt idx="1">
                  <c:v>43586</c:v>
                </c:pt>
                <c:pt idx="2">
                  <c:v>43952</c:v>
                </c:pt>
                <c:pt idx="3">
                  <c:v>44317</c:v>
                </c:pt>
                <c:pt idx="4">
                  <c:v>44682</c:v>
                </c:pt>
                <c:pt idx="5">
                  <c:v>45047</c:v>
                </c:pt>
              </c:numCache>
            </c:numRef>
          </c:cat>
          <c:val>
            <c:numRef>
              <c:f>Sheet2!$C$92:$H$92</c:f>
              <c:numCache>
                <c:formatCode>0%</c:formatCode>
                <c:ptCount val="6"/>
                <c:pt idx="0">
                  <c:v>7.4153297682709493E-2</c:v>
                </c:pt>
                <c:pt idx="1">
                  <c:v>2.9538665781612933E-2</c:v>
                </c:pt>
                <c:pt idx="2">
                  <c:v>5.2009456264775572E-2</c:v>
                </c:pt>
                <c:pt idx="3">
                  <c:v>7.6506639427987647E-2</c:v>
                </c:pt>
                <c:pt idx="4">
                  <c:v>4.8107031027611664E-2</c:v>
                </c:pt>
                <c:pt idx="5">
                  <c:v>3.8565996740901651E-2</c:v>
                </c:pt>
              </c:numCache>
            </c:numRef>
          </c:val>
          <c:smooth val="0"/>
          <c:extLst>
            <c:ext xmlns:c16="http://schemas.microsoft.com/office/drawing/2014/chart" uri="{C3380CC4-5D6E-409C-BE32-E72D297353CC}">
              <c16:uniqueId val="{00000004-AD3E-423C-99F0-DB5C0A67260A}"/>
            </c:ext>
          </c:extLst>
        </c:ser>
        <c:ser>
          <c:idx val="5"/>
          <c:order val="5"/>
          <c:tx>
            <c:strRef>
              <c:f>Sheet2!$B$93</c:f>
              <c:strCache>
                <c:ptCount val="1"/>
                <c:pt idx="0">
                  <c:v>Transport and communication</c:v>
                </c:pt>
              </c:strCache>
            </c:strRef>
          </c:tx>
          <c:spPr>
            <a:ln w="28575" cap="rnd">
              <a:solidFill>
                <a:schemeClr val="accent6"/>
              </a:solidFill>
              <a:round/>
            </a:ln>
            <a:effectLst/>
          </c:spPr>
          <c:marker>
            <c:symbol val="none"/>
          </c:marker>
          <c:cat>
            <c:numRef>
              <c:f>Sheet2!$C$87:$H$87</c:f>
              <c:numCache>
                <c:formatCode>mmm\-yy</c:formatCode>
                <c:ptCount val="6"/>
                <c:pt idx="0">
                  <c:v>43221</c:v>
                </c:pt>
                <c:pt idx="1">
                  <c:v>43586</c:v>
                </c:pt>
                <c:pt idx="2">
                  <c:v>43952</c:v>
                </c:pt>
                <c:pt idx="3">
                  <c:v>44317</c:v>
                </c:pt>
                <c:pt idx="4">
                  <c:v>44682</c:v>
                </c:pt>
                <c:pt idx="5">
                  <c:v>45047</c:v>
                </c:pt>
              </c:numCache>
            </c:numRef>
          </c:cat>
          <c:val>
            <c:numRef>
              <c:f>Sheet2!$C$93:$H$93</c:f>
              <c:numCache>
                <c:formatCode>0%</c:formatCode>
                <c:ptCount val="6"/>
                <c:pt idx="0">
                  <c:v>5.8626465661641536E-2</c:v>
                </c:pt>
                <c:pt idx="1">
                  <c:v>3.0063291139240372E-2</c:v>
                </c:pt>
                <c:pt idx="2">
                  <c:v>7.1684587813620151E-2</c:v>
                </c:pt>
                <c:pt idx="3">
                  <c:v>9.7945532728141355E-2</c:v>
                </c:pt>
                <c:pt idx="4">
                  <c:v>9.0731070496083588E-2</c:v>
                </c:pt>
                <c:pt idx="5">
                  <c:v>1.55595451825254E-2</c:v>
                </c:pt>
              </c:numCache>
            </c:numRef>
          </c:val>
          <c:smooth val="0"/>
          <c:extLst>
            <c:ext xmlns:c16="http://schemas.microsoft.com/office/drawing/2014/chart" uri="{C3380CC4-5D6E-409C-BE32-E72D297353CC}">
              <c16:uniqueId val="{00000005-AD3E-423C-99F0-DB5C0A67260A}"/>
            </c:ext>
          </c:extLst>
        </c:ser>
        <c:dLbls>
          <c:showLegendKey val="0"/>
          <c:showVal val="0"/>
          <c:showCatName val="0"/>
          <c:showSerName val="0"/>
          <c:showPercent val="0"/>
          <c:showBubbleSize val="0"/>
        </c:dLbls>
        <c:smooth val="0"/>
        <c:axId val="1988138768"/>
        <c:axId val="1884051232"/>
      </c:lineChart>
      <c:catAx>
        <c:axId val="1988138768"/>
        <c:scaling>
          <c:orientation val="minMax"/>
          <c:max val="6"/>
          <c:min val="1"/>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4051232"/>
        <c:crosses val="autoZero"/>
        <c:auto val="0"/>
        <c:lblAlgn val="ctr"/>
        <c:lblOffset val="100"/>
        <c:noMultiLvlLbl val="0"/>
      </c:catAx>
      <c:valAx>
        <c:axId val="1884051232"/>
        <c:scaling>
          <c:orientation val="minMax"/>
          <c:min val="-3.0000000000000006E-2"/>
        </c:scaling>
        <c:delete val="0"/>
        <c:axPos val="l"/>
        <c:majorGridlines>
          <c:spPr>
            <a:ln w="9525" cap="flat" cmpd="sng" algn="ctr">
              <a:solidFill>
                <a:schemeClr val="tx1">
                  <a:lumMod val="15000"/>
                  <a:lumOff val="85000"/>
                </a:schemeClr>
              </a:solidFill>
              <a:round/>
            </a:ln>
            <a:effectLst/>
          </c:spPr>
        </c:majorGridlines>
        <c:numFmt formatCode="0%" sourceLinked="1"/>
        <c:majorTickMark val="in"/>
        <c:minorTickMark val="none"/>
        <c:tickLblPos val="low"/>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8138768"/>
        <c:crosses val="autoZero"/>
        <c:crossBetween val="between"/>
        <c:majorUnit val="3.0000000000000006E-2"/>
      </c:valAx>
      <c:spPr>
        <a:noFill/>
        <a:ln>
          <a:noFill/>
        </a:ln>
        <a:effectLst/>
      </c:spPr>
    </c:plotArea>
    <c:legend>
      <c:legendPos val="b"/>
      <c:layout>
        <c:manualLayout>
          <c:xMode val="edge"/>
          <c:yMode val="edge"/>
          <c:x val="2.0332020997375327E-2"/>
          <c:y val="0.79571595217264512"/>
          <c:w val="0.95100262467191576"/>
          <c:h val="0.13483960338291046"/>
        </c:manualLayout>
      </c:layout>
      <c:overlay val="0"/>
      <c:spPr>
        <a:noFill/>
        <a:ln>
          <a:noFill/>
        </a:ln>
        <a:effectLst/>
      </c:spPr>
      <c:txPr>
        <a:bodyPr rot="0" spcFirstLastPara="1" vertOverflow="ellipsis" vert="horz" wrap="square" anchor="b" anchorCtr="1"/>
        <a:lstStyle/>
        <a:p>
          <a:pPr>
            <a:defRPr sz="900"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M-O-M price fluctuation for the year 2021 to 2023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2021</c:v>
          </c:tx>
          <c:spPr>
            <a:solidFill>
              <a:schemeClr val="accent1"/>
            </a:solidFill>
            <a:ln>
              <a:noFill/>
            </a:ln>
            <a:effectLst/>
          </c:spPr>
          <c:invertIfNegative val="0"/>
          <c:cat>
            <c:strRef>
              <c:extLst>
                <c:ext xmlns:c15="http://schemas.microsoft.com/office/drawing/2012/chart" uri="{02D57815-91ED-43cb-92C2-25804820EDAC}">
                  <c15:fullRef>
                    <c15:sqref>CaseStudy_Analysis!$B$115:$B$127</c15:sqref>
                  </c15:fullRef>
                </c:ext>
              </c:extLst>
              <c:f>CaseStudy_Analysis!$B$116:$B$127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ullRef>
                    <c15:sqref>CaseStudy_Analysis!$C$115:$C$127</c15:sqref>
                  </c15:fullRef>
                </c:ext>
              </c:extLst>
              <c:f>CaseStudy_Analysis!$C$116:$C$127</c:f>
              <c:numCache>
                <c:formatCode>General</c:formatCode>
                <c:ptCount val="12"/>
                <c:pt idx="0">
                  <c:v>0</c:v>
                </c:pt>
                <c:pt idx="1" formatCode="0%">
                  <c:v>0.11719313991187599</c:v>
                </c:pt>
                <c:pt idx="2" formatCode="0%">
                  <c:v>5.7393046940909617E-2</c:v>
                </c:pt>
                <c:pt idx="3" formatCode="0%">
                  <c:v>-2.0585982416700527E-2</c:v>
                </c:pt>
                <c:pt idx="4" formatCode="0%">
                  <c:v>5.6092712133380143E-2</c:v>
                </c:pt>
                <c:pt idx="5" formatCode="0%">
                  <c:v>7.512070034381102E-2</c:v>
                </c:pt>
                <c:pt idx="6" formatCode="0%">
                  <c:v>2.1622058941749817E-2</c:v>
                </c:pt>
                <c:pt idx="7" formatCode="0%">
                  <c:v>-5.078030739324535E-2</c:v>
                </c:pt>
                <c:pt idx="8" formatCode="0%">
                  <c:v>4.7647403493843964E-2</c:v>
                </c:pt>
                <c:pt idx="9" formatCode="0%">
                  <c:v>0.122748049582014</c:v>
                </c:pt>
                <c:pt idx="10" formatCode="0%">
                  <c:v>-1.7904511325026917E-2</c:v>
                </c:pt>
                <c:pt idx="11" formatCode="0%">
                  <c:v>-9.1005991108670498E-2</c:v>
                </c:pt>
              </c:numCache>
            </c:numRef>
          </c:val>
          <c:extLst>
            <c:ext xmlns:c16="http://schemas.microsoft.com/office/drawing/2014/chart" uri="{C3380CC4-5D6E-409C-BE32-E72D297353CC}">
              <c16:uniqueId val="{00000000-804A-436A-BF40-CB81D6E2A76B}"/>
            </c:ext>
          </c:extLst>
        </c:ser>
        <c:ser>
          <c:idx val="1"/>
          <c:order val="1"/>
          <c:tx>
            <c:v>2022</c:v>
          </c:tx>
          <c:spPr>
            <a:solidFill>
              <a:schemeClr val="accent2"/>
            </a:solidFill>
            <a:ln>
              <a:noFill/>
            </a:ln>
            <a:effectLst/>
          </c:spPr>
          <c:invertIfNegative val="0"/>
          <c:cat>
            <c:strRef>
              <c:extLst>
                <c:ext xmlns:c15="http://schemas.microsoft.com/office/drawing/2012/chart" uri="{02D57815-91ED-43cb-92C2-25804820EDAC}">
                  <c15:fullRef>
                    <c15:sqref>CaseStudy_Analysis!$B$115:$B$127</c15:sqref>
                  </c15:fullRef>
                </c:ext>
              </c:extLst>
              <c:f>CaseStudy_Analysis!$B$116:$B$127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ullRef>
                    <c15:sqref>CaseStudy_Analysis!$D$115:$D$127</c15:sqref>
                  </c15:fullRef>
                </c:ext>
              </c:extLst>
              <c:f>CaseStudy_Analysis!$D$116:$D$127</c:f>
              <c:numCache>
                <c:formatCode>General</c:formatCode>
                <c:ptCount val="12"/>
                <c:pt idx="0">
                  <c:v>0</c:v>
                </c:pt>
                <c:pt idx="1" formatCode="0%">
                  <c:v>0.11104057112312367</c:v>
                </c:pt>
                <c:pt idx="2" formatCode="0%">
                  <c:v>0.19993126557988886</c:v>
                </c:pt>
                <c:pt idx="3" formatCode="0%">
                  <c:v>-8.7785717712309114E-2</c:v>
                </c:pt>
                <c:pt idx="4" formatCode="0%">
                  <c:v>6.3506788685496113E-2</c:v>
                </c:pt>
                <c:pt idx="5" formatCode="0%">
                  <c:v>5.9415963389681525E-2</c:v>
                </c:pt>
                <c:pt idx="6" formatCode="0%">
                  <c:v>-9.0681941866876919E-2</c:v>
                </c:pt>
                <c:pt idx="7" formatCode="0%">
                  <c:v>-7.6658321402549315E-2</c:v>
                </c:pt>
                <c:pt idx="8" formatCode="0%">
                  <c:v>-6.8766052866020555E-2</c:v>
                </c:pt>
                <c:pt idx="9" formatCode="0%">
                  <c:v>1.0943048058662044E-2</c:v>
                </c:pt>
                <c:pt idx="10" formatCode="0%">
                  <c:v>-4.5220612565410795E-2</c:v>
                </c:pt>
                <c:pt idx="11" formatCode="0%">
                  <c:v>-0.1079506472833215</c:v>
                </c:pt>
              </c:numCache>
            </c:numRef>
          </c:val>
          <c:extLst>
            <c:ext xmlns:c16="http://schemas.microsoft.com/office/drawing/2014/chart" uri="{C3380CC4-5D6E-409C-BE32-E72D297353CC}">
              <c16:uniqueId val="{00000001-804A-436A-BF40-CB81D6E2A76B}"/>
            </c:ext>
          </c:extLst>
        </c:ser>
        <c:ser>
          <c:idx val="2"/>
          <c:order val="2"/>
          <c:tx>
            <c:v>2023</c:v>
          </c:tx>
          <c:spPr>
            <a:solidFill>
              <a:schemeClr val="accent3"/>
            </a:solidFill>
            <a:ln>
              <a:noFill/>
            </a:ln>
            <a:effectLst/>
          </c:spPr>
          <c:invertIfNegative val="0"/>
          <c:cat>
            <c:strRef>
              <c:extLst>
                <c:ext xmlns:c15="http://schemas.microsoft.com/office/drawing/2012/chart" uri="{02D57815-91ED-43cb-92C2-25804820EDAC}">
                  <c15:fullRef>
                    <c15:sqref>CaseStudy_Analysis!$B$115:$B$127</c15:sqref>
                  </c15:fullRef>
                </c:ext>
              </c:extLst>
              <c:f>CaseStudy_Analysis!$B$116:$B$127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extLst>
                <c:ext xmlns:c15="http://schemas.microsoft.com/office/drawing/2012/chart" uri="{02D57815-91ED-43cb-92C2-25804820EDAC}">
                  <c15:fullRef>
                    <c15:sqref>CaseStudy_Analysis!$E$115:$E$127</c15:sqref>
                  </c15:fullRef>
                </c:ext>
              </c:extLst>
              <c:f>CaseStudy_Analysis!$E$116:$E$127</c:f>
              <c:numCache>
                <c:formatCode>General</c:formatCode>
                <c:ptCount val="12"/>
                <c:pt idx="0">
                  <c:v>0</c:v>
                </c:pt>
                <c:pt idx="1" formatCode="0%">
                  <c:v>1.676222127830582E-2</c:v>
                </c:pt>
                <c:pt idx="2" formatCode="0%">
                  <c:v>-4.5445857664744529E-2</c:v>
                </c:pt>
                <c:pt idx="3" formatCode="0%">
                  <c:v>6.6410907167830421E-2</c:v>
                </c:pt>
                <c:pt idx="4" formatCode="0%">
                  <c:v>-0.10475521515911457</c:v>
                </c:pt>
                <c:pt idx="5" formatCode="0%">
                  <c:v>-7.1078554052242632E-4</c:v>
                </c:pt>
                <c:pt idx="6" formatCode="0%">
                  <c:v>7.2605996490566385E-2</c:v>
                </c:pt>
                <c:pt idx="7" formatCode="0%">
                  <c:v>7.5380427705766209E-2</c:v>
                </c:pt>
                <c:pt idx="8" formatCode="0%">
                  <c:v>8.2296736176468127E-2</c:v>
                </c:pt>
                <c:pt idx="9" formatCode="0%">
                  <c:v>-3.6979055010011544E-2</c:v>
                </c:pt>
                <c:pt idx="10" formatCode="0%">
                  <c:v>-7.3545177406463519E-2</c:v>
                </c:pt>
                <c:pt idx="11" formatCode="0%">
                  <c:v>-7.2321849532905103E-2</c:v>
                </c:pt>
              </c:numCache>
            </c:numRef>
          </c:val>
          <c:extLst>
            <c:ext xmlns:c16="http://schemas.microsoft.com/office/drawing/2014/chart" uri="{C3380CC4-5D6E-409C-BE32-E72D297353CC}">
              <c16:uniqueId val="{00000002-804A-436A-BF40-CB81D6E2A76B}"/>
            </c:ext>
          </c:extLst>
        </c:ser>
        <c:dLbls>
          <c:showLegendKey val="0"/>
          <c:showVal val="0"/>
          <c:showCatName val="0"/>
          <c:showSerName val="0"/>
          <c:showPercent val="0"/>
          <c:showBubbleSize val="0"/>
        </c:dLbls>
        <c:gapWidth val="150"/>
        <c:axId val="949238240"/>
        <c:axId val="1898020672"/>
      </c:barChart>
      <c:catAx>
        <c:axId val="949238240"/>
        <c:scaling>
          <c:orientation val="minMax"/>
        </c:scaling>
        <c:delete val="0"/>
        <c:axPos val="b"/>
        <c:numFmt formatCode="mmmm" sourceLinked="1"/>
        <c:majorTickMark val="out"/>
        <c:minorTickMark val="in"/>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8020672"/>
        <c:crosses val="autoZero"/>
        <c:auto val="0"/>
        <c:lblAlgn val="ctr"/>
        <c:lblOffset val="100"/>
        <c:noMultiLvlLbl val="0"/>
      </c:catAx>
      <c:valAx>
        <c:axId val="1898020672"/>
        <c:scaling>
          <c:orientation val="minMax"/>
          <c:max val="0.2"/>
          <c:min val="-0.15000000000000002"/>
        </c:scaling>
        <c:delete val="0"/>
        <c:axPos val="l"/>
        <c:majorGridlines>
          <c:spPr>
            <a:ln w="9525" cap="flat" cmpd="sng" algn="ctr">
              <a:solidFill>
                <a:schemeClr val="tx1">
                  <a:lumMod val="15000"/>
                  <a:lumOff val="85000"/>
                </a:schemeClr>
              </a:solidFill>
              <a:round/>
            </a:ln>
            <a:effectLst/>
          </c:spPr>
        </c:majorGridlines>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9238240"/>
        <c:crosses val="autoZero"/>
        <c:crossBetween val="between"/>
        <c:majorUnit val="5.000000000000001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a:innerShdw blurRad="114300">
        <a:prstClr val="black"/>
      </a:innerShdw>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CaseStudy_Analysis!$P$186</c:f>
              <c:strCache>
                <c:ptCount val="1"/>
                <c:pt idx="0">
                  <c:v>Correlation with crude oil price</c:v>
                </c:pt>
              </c:strCache>
            </c:strRef>
          </c:tx>
          <c:spPr>
            <a:ln w="25400" cap="rnd">
              <a:no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CaseStudy_Analysis!$O$187:$O$196</c:f>
              <c:strCache>
                <c:ptCount val="10"/>
                <c:pt idx="0">
                  <c:v>Apparel</c:v>
                </c:pt>
                <c:pt idx="1">
                  <c:v>Education and Entertinemnet</c:v>
                </c:pt>
                <c:pt idx="2">
                  <c:v>Food</c:v>
                </c:pt>
                <c:pt idx="3">
                  <c:v>General index</c:v>
                </c:pt>
                <c:pt idx="4">
                  <c:v>Housing</c:v>
                </c:pt>
                <c:pt idx="5">
                  <c:v>Medicare</c:v>
                </c:pt>
                <c:pt idx="6">
                  <c:v>Miscellaneous</c:v>
                </c:pt>
                <c:pt idx="7">
                  <c:v>Non-alcoholic beverages</c:v>
                </c:pt>
                <c:pt idx="8">
                  <c:v>other Good &amp; Services</c:v>
                </c:pt>
                <c:pt idx="9">
                  <c:v>Transport and communication</c:v>
                </c:pt>
              </c:strCache>
            </c:strRef>
          </c:xVal>
          <c:yVal>
            <c:numRef>
              <c:f>CaseStudy_Analysis!$P$187:$P$196</c:f>
              <c:numCache>
                <c:formatCode>0.000</c:formatCode>
                <c:ptCount val="10"/>
                <c:pt idx="0">
                  <c:v>9.8931594347565266E-2</c:v>
                </c:pt>
                <c:pt idx="1">
                  <c:v>0.20800351392838037</c:v>
                </c:pt>
                <c:pt idx="2">
                  <c:v>5.0387709188661804E-2</c:v>
                </c:pt>
                <c:pt idx="3">
                  <c:v>8.8804339277930883E-2</c:v>
                </c:pt>
                <c:pt idx="4">
                  <c:v>9.5343640714601288E-2</c:v>
                </c:pt>
                <c:pt idx="5">
                  <c:v>-0.19495798921636334</c:v>
                </c:pt>
                <c:pt idx="6">
                  <c:v>-0.10903691112755232</c:v>
                </c:pt>
                <c:pt idx="7">
                  <c:v>-0.12509155571945937</c:v>
                </c:pt>
                <c:pt idx="8">
                  <c:v>0.19140187786611793</c:v>
                </c:pt>
                <c:pt idx="9">
                  <c:v>-0.12813365394732318</c:v>
                </c:pt>
              </c:numCache>
            </c:numRef>
          </c:yVal>
          <c:smooth val="0"/>
          <c:extLst>
            <c:ext xmlns:c16="http://schemas.microsoft.com/office/drawing/2014/chart" uri="{C3380CC4-5D6E-409C-BE32-E72D297353CC}">
              <c16:uniqueId val="{00000000-001F-40A7-BB43-94A85F98D193}"/>
            </c:ext>
          </c:extLst>
        </c:ser>
        <c:dLbls>
          <c:dLblPos val="b"/>
          <c:showLegendKey val="0"/>
          <c:showVal val="1"/>
          <c:showCatName val="0"/>
          <c:showSerName val="0"/>
          <c:showPercent val="0"/>
          <c:showBubbleSize val="0"/>
        </c:dLbls>
        <c:axId val="2021257600"/>
        <c:axId val="1820858176"/>
      </c:scatterChart>
      <c:valAx>
        <c:axId val="202125760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858176"/>
        <c:crosses val="autoZero"/>
        <c:crossBetween val="midCat"/>
      </c:valAx>
      <c:valAx>
        <c:axId val="1820858176"/>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12576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CD34E4-4B4F-4F47-BF89-4E43148C1D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INDIA_CPI_INFLATION </a:t>
            </a:r>
          </a:p>
        </p:txBody>
      </p:sp>
      <p:sp>
        <p:nvSpPr>
          <p:cNvPr id="3" name="Date Placeholder 2">
            <a:extLst>
              <a:ext uri="{FF2B5EF4-FFF2-40B4-BE49-F238E27FC236}">
                <a16:creationId xmlns:a16="http://schemas.microsoft.com/office/drawing/2014/main" id="{76674CD1-6EB7-4649-AB80-98B57D8748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64E5B1-DC7D-4E93-AB66-EFD097C34CD4}" type="datetime1">
              <a:rPr lang="en-US" smtClean="0"/>
              <a:t>21/10/2024</a:t>
            </a:fld>
            <a:endParaRPr lang="en-US"/>
          </a:p>
        </p:txBody>
      </p:sp>
      <p:sp>
        <p:nvSpPr>
          <p:cNvPr id="4" name="Footer Placeholder 3">
            <a:extLst>
              <a:ext uri="{FF2B5EF4-FFF2-40B4-BE49-F238E27FC236}">
                <a16:creationId xmlns:a16="http://schemas.microsoft.com/office/drawing/2014/main" id="{86A3FA77-C482-4B03-9196-C41A377271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0716A45-9419-4D01-8035-5D494B434D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A1A512-6C91-4DA6-90B7-E7DEF9F7F04D}" type="slidenum">
              <a:rPr lang="en-US" smtClean="0"/>
              <a:t>‹#›</a:t>
            </a:fld>
            <a:endParaRPr lang="en-US"/>
          </a:p>
        </p:txBody>
      </p:sp>
    </p:spTree>
    <p:extLst>
      <p:ext uri="{BB962C8B-B14F-4D97-AF65-F5344CB8AC3E}">
        <p14:creationId xmlns:p14="http://schemas.microsoft.com/office/powerpoint/2010/main" val="290743045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INDIA_CPI_INFLATION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7185A-23C9-4C32-B3DA-38399CD3339E}" type="datetime1">
              <a:rPr lang="en-US" smtClean="0"/>
              <a:t>21/10/2024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4EE75-5249-4C15-A774-B364D43048A2}" type="slidenum">
              <a:rPr lang="en-US" smtClean="0"/>
              <a:t>‹#›</a:t>
            </a:fld>
            <a:endParaRPr lang="en-US"/>
          </a:p>
        </p:txBody>
      </p:sp>
    </p:spTree>
    <p:extLst>
      <p:ext uri="{BB962C8B-B14F-4D97-AF65-F5344CB8AC3E}">
        <p14:creationId xmlns:p14="http://schemas.microsoft.com/office/powerpoint/2010/main" val="2629845071"/>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5ADA-1D01-4020-B9E9-F044974ECA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D65011-F216-4281-9AFE-7168EAA281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5761BA-03AE-471D-AB01-4E0DF0F89F74}"/>
              </a:ext>
            </a:extLst>
          </p:cNvPr>
          <p:cNvSpPr>
            <a:spLocks noGrp="1"/>
          </p:cNvSpPr>
          <p:nvPr>
            <p:ph type="dt" sz="half" idx="10"/>
          </p:nvPr>
        </p:nvSpPr>
        <p:spPr/>
        <p:txBody>
          <a:bodyPr/>
          <a:lstStyle/>
          <a:p>
            <a:fld id="{99887293-F946-4D13-9360-5BB8FFB61687}" type="datetime1">
              <a:rPr lang="en-US" smtClean="0"/>
              <a:t>21/10/2024</a:t>
            </a:fld>
            <a:endParaRPr lang="en-US"/>
          </a:p>
        </p:txBody>
      </p:sp>
      <p:sp>
        <p:nvSpPr>
          <p:cNvPr id="5" name="Footer Placeholder 4">
            <a:extLst>
              <a:ext uri="{FF2B5EF4-FFF2-40B4-BE49-F238E27FC236}">
                <a16:creationId xmlns:a16="http://schemas.microsoft.com/office/drawing/2014/main" id="{E676D34D-4F76-434E-90EC-E4AABB9BD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61270-5C35-4FCF-8595-7C19EC4B5720}"/>
              </a:ext>
            </a:extLst>
          </p:cNvPr>
          <p:cNvSpPr>
            <a:spLocks noGrp="1"/>
          </p:cNvSpPr>
          <p:nvPr>
            <p:ph type="sldNum" sz="quarter" idx="12"/>
          </p:nvPr>
        </p:nvSpPr>
        <p:spPr/>
        <p:txBody>
          <a:bodyPr/>
          <a:lstStyle/>
          <a:p>
            <a:fld id="{C481F627-4838-4DD9-B0AC-DAD88ECD804D}" type="slidenum">
              <a:rPr lang="en-US" smtClean="0"/>
              <a:t>‹#›</a:t>
            </a:fld>
            <a:endParaRPr lang="en-US"/>
          </a:p>
        </p:txBody>
      </p:sp>
    </p:spTree>
    <p:extLst>
      <p:ext uri="{BB962C8B-B14F-4D97-AF65-F5344CB8AC3E}">
        <p14:creationId xmlns:p14="http://schemas.microsoft.com/office/powerpoint/2010/main" val="251968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981E-CF72-4174-9411-B5E655EA22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8165A5-3F50-45AD-8AD5-F393D887D7B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75E96-FD6F-4707-AAC0-B511F058F723}"/>
              </a:ext>
            </a:extLst>
          </p:cNvPr>
          <p:cNvSpPr>
            <a:spLocks noGrp="1"/>
          </p:cNvSpPr>
          <p:nvPr>
            <p:ph type="dt" sz="half" idx="10"/>
          </p:nvPr>
        </p:nvSpPr>
        <p:spPr/>
        <p:txBody>
          <a:bodyPr/>
          <a:lstStyle/>
          <a:p>
            <a:fld id="{D0E2BD38-7AC4-4B1F-ADC1-CC87D865605B}" type="datetime1">
              <a:rPr lang="en-US" smtClean="0"/>
              <a:t>21/10/2024</a:t>
            </a:fld>
            <a:endParaRPr lang="en-US"/>
          </a:p>
        </p:txBody>
      </p:sp>
      <p:sp>
        <p:nvSpPr>
          <p:cNvPr id="5" name="Footer Placeholder 4">
            <a:extLst>
              <a:ext uri="{FF2B5EF4-FFF2-40B4-BE49-F238E27FC236}">
                <a16:creationId xmlns:a16="http://schemas.microsoft.com/office/drawing/2014/main" id="{1B1BB663-8EA9-45C6-87AF-5183F57A3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FAF12-AF16-4B1A-AC1E-0AB877B06E7A}"/>
              </a:ext>
            </a:extLst>
          </p:cNvPr>
          <p:cNvSpPr>
            <a:spLocks noGrp="1"/>
          </p:cNvSpPr>
          <p:nvPr>
            <p:ph type="sldNum" sz="quarter" idx="12"/>
          </p:nvPr>
        </p:nvSpPr>
        <p:spPr/>
        <p:txBody>
          <a:bodyPr/>
          <a:lstStyle/>
          <a:p>
            <a:fld id="{C481F627-4838-4DD9-B0AC-DAD88ECD804D}" type="slidenum">
              <a:rPr lang="en-US" smtClean="0"/>
              <a:t>‹#›</a:t>
            </a:fld>
            <a:endParaRPr lang="en-US"/>
          </a:p>
        </p:txBody>
      </p:sp>
    </p:spTree>
    <p:extLst>
      <p:ext uri="{BB962C8B-B14F-4D97-AF65-F5344CB8AC3E}">
        <p14:creationId xmlns:p14="http://schemas.microsoft.com/office/powerpoint/2010/main" val="342314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3E3EF-29BF-4B18-ADEF-C53FC3680F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110B8A-A3E1-4789-8202-AB0E3636FF7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79C28-7C52-4741-B171-1CFE6B54E6E9}"/>
              </a:ext>
            </a:extLst>
          </p:cNvPr>
          <p:cNvSpPr>
            <a:spLocks noGrp="1"/>
          </p:cNvSpPr>
          <p:nvPr>
            <p:ph type="dt" sz="half" idx="10"/>
          </p:nvPr>
        </p:nvSpPr>
        <p:spPr/>
        <p:txBody>
          <a:bodyPr/>
          <a:lstStyle/>
          <a:p>
            <a:fld id="{580185BA-A0E9-498B-B471-FE916C5E61D2}" type="datetime1">
              <a:rPr lang="en-US" smtClean="0"/>
              <a:t>21/10/2024</a:t>
            </a:fld>
            <a:endParaRPr lang="en-US"/>
          </a:p>
        </p:txBody>
      </p:sp>
      <p:sp>
        <p:nvSpPr>
          <p:cNvPr id="5" name="Footer Placeholder 4">
            <a:extLst>
              <a:ext uri="{FF2B5EF4-FFF2-40B4-BE49-F238E27FC236}">
                <a16:creationId xmlns:a16="http://schemas.microsoft.com/office/drawing/2014/main" id="{5A82A3B4-73F5-424D-A5FA-022B6A1E2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6C298-47D2-40A4-9E83-3D76533BCD0D}"/>
              </a:ext>
            </a:extLst>
          </p:cNvPr>
          <p:cNvSpPr>
            <a:spLocks noGrp="1"/>
          </p:cNvSpPr>
          <p:nvPr>
            <p:ph type="sldNum" sz="quarter" idx="12"/>
          </p:nvPr>
        </p:nvSpPr>
        <p:spPr/>
        <p:txBody>
          <a:bodyPr/>
          <a:lstStyle/>
          <a:p>
            <a:fld id="{C481F627-4838-4DD9-B0AC-DAD88ECD804D}" type="slidenum">
              <a:rPr lang="en-US" smtClean="0"/>
              <a:t>‹#›</a:t>
            </a:fld>
            <a:endParaRPr lang="en-US"/>
          </a:p>
        </p:txBody>
      </p:sp>
    </p:spTree>
    <p:extLst>
      <p:ext uri="{BB962C8B-B14F-4D97-AF65-F5344CB8AC3E}">
        <p14:creationId xmlns:p14="http://schemas.microsoft.com/office/powerpoint/2010/main" val="3121594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4544-3C1D-4E2E-BAF2-30250EA06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AB000-E6C3-4563-985A-2EA193F73E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1AD06-AF41-4C7B-8CC3-4E656729A39B}"/>
              </a:ext>
            </a:extLst>
          </p:cNvPr>
          <p:cNvSpPr>
            <a:spLocks noGrp="1"/>
          </p:cNvSpPr>
          <p:nvPr>
            <p:ph type="dt" sz="half" idx="10"/>
          </p:nvPr>
        </p:nvSpPr>
        <p:spPr/>
        <p:txBody>
          <a:bodyPr/>
          <a:lstStyle/>
          <a:p>
            <a:fld id="{F5581319-354A-424D-9B7F-5DBE5ED90A3C}" type="datetime1">
              <a:rPr lang="en-US" smtClean="0"/>
              <a:t>21/10/2024</a:t>
            </a:fld>
            <a:endParaRPr lang="en-US"/>
          </a:p>
        </p:txBody>
      </p:sp>
      <p:sp>
        <p:nvSpPr>
          <p:cNvPr id="5" name="Footer Placeholder 4">
            <a:extLst>
              <a:ext uri="{FF2B5EF4-FFF2-40B4-BE49-F238E27FC236}">
                <a16:creationId xmlns:a16="http://schemas.microsoft.com/office/drawing/2014/main" id="{8B700CB3-09EC-45E7-B418-1D88129B2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104DE-D91E-4128-89D7-45D1528DCC7E}"/>
              </a:ext>
            </a:extLst>
          </p:cNvPr>
          <p:cNvSpPr>
            <a:spLocks noGrp="1"/>
          </p:cNvSpPr>
          <p:nvPr>
            <p:ph type="sldNum" sz="quarter" idx="12"/>
          </p:nvPr>
        </p:nvSpPr>
        <p:spPr/>
        <p:txBody>
          <a:bodyPr/>
          <a:lstStyle/>
          <a:p>
            <a:fld id="{C481F627-4838-4DD9-B0AC-DAD88ECD804D}" type="slidenum">
              <a:rPr lang="en-US" smtClean="0"/>
              <a:t>‹#›</a:t>
            </a:fld>
            <a:endParaRPr lang="en-US"/>
          </a:p>
        </p:txBody>
      </p:sp>
    </p:spTree>
    <p:extLst>
      <p:ext uri="{BB962C8B-B14F-4D97-AF65-F5344CB8AC3E}">
        <p14:creationId xmlns:p14="http://schemas.microsoft.com/office/powerpoint/2010/main" val="253294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42DC-1418-4C2E-97A5-EA86F756F7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589FB4-E745-4964-89FE-B5C1171461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19CA7E5-AFAA-49F4-81F2-D5000F6AA5B6}"/>
              </a:ext>
            </a:extLst>
          </p:cNvPr>
          <p:cNvSpPr>
            <a:spLocks noGrp="1"/>
          </p:cNvSpPr>
          <p:nvPr>
            <p:ph type="dt" sz="half" idx="10"/>
          </p:nvPr>
        </p:nvSpPr>
        <p:spPr/>
        <p:txBody>
          <a:bodyPr/>
          <a:lstStyle/>
          <a:p>
            <a:fld id="{419EDFE2-E7F3-4668-B10F-734D3E2A8BF3}" type="datetime1">
              <a:rPr lang="en-US" smtClean="0"/>
              <a:t>21/10/2024</a:t>
            </a:fld>
            <a:endParaRPr lang="en-US"/>
          </a:p>
        </p:txBody>
      </p:sp>
      <p:sp>
        <p:nvSpPr>
          <p:cNvPr id="5" name="Footer Placeholder 4">
            <a:extLst>
              <a:ext uri="{FF2B5EF4-FFF2-40B4-BE49-F238E27FC236}">
                <a16:creationId xmlns:a16="http://schemas.microsoft.com/office/drawing/2014/main" id="{5C686BCE-47BE-49C4-9778-D987D366B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B9027-AC50-49A6-883F-428FCC57D10E}"/>
              </a:ext>
            </a:extLst>
          </p:cNvPr>
          <p:cNvSpPr>
            <a:spLocks noGrp="1"/>
          </p:cNvSpPr>
          <p:nvPr>
            <p:ph type="sldNum" sz="quarter" idx="12"/>
          </p:nvPr>
        </p:nvSpPr>
        <p:spPr/>
        <p:txBody>
          <a:bodyPr/>
          <a:lstStyle/>
          <a:p>
            <a:fld id="{C481F627-4838-4DD9-B0AC-DAD88ECD804D}" type="slidenum">
              <a:rPr lang="en-US" smtClean="0"/>
              <a:t>‹#›</a:t>
            </a:fld>
            <a:endParaRPr lang="en-US"/>
          </a:p>
        </p:txBody>
      </p:sp>
    </p:spTree>
    <p:extLst>
      <p:ext uri="{BB962C8B-B14F-4D97-AF65-F5344CB8AC3E}">
        <p14:creationId xmlns:p14="http://schemas.microsoft.com/office/powerpoint/2010/main" val="418503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E37E-113A-4B5E-826F-CD9E2FFD4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DE50B-1E9F-4D05-A248-96159A4E04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D11DE9-AD16-45F0-9403-355C0B990DE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7F253-AD73-4585-B18B-91434D6D505A}"/>
              </a:ext>
            </a:extLst>
          </p:cNvPr>
          <p:cNvSpPr>
            <a:spLocks noGrp="1"/>
          </p:cNvSpPr>
          <p:nvPr>
            <p:ph type="dt" sz="half" idx="10"/>
          </p:nvPr>
        </p:nvSpPr>
        <p:spPr/>
        <p:txBody>
          <a:bodyPr/>
          <a:lstStyle/>
          <a:p>
            <a:fld id="{8C2445AC-04CB-43F0-8D48-4F81476EF499}" type="datetime1">
              <a:rPr lang="en-US" smtClean="0"/>
              <a:t>21/10/2024</a:t>
            </a:fld>
            <a:endParaRPr lang="en-US"/>
          </a:p>
        </p:txBody>
      </p:sp>
      <p:sp>
        <p:nvSpPr>
          <p:cNvPr id="6" name="Footer Placeholder 5">
            <a:extLst>
              <a:ext uri="{FF2B5EF4-FFF2-40B4-BE49-F238E27FC236}">
                <a16:creationId xmlns:a16="http://schemas.microsoft.com/office/drawing/2014/main" id="{B386E60F-AA04-4B60-A369-D4BCFC73E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E3264-064E-4961-A2F6-D81FF5FF097A}"/>
              </a:ext>
            </a:extLst>
          </p:cNvPr>
          <p:cNvSpPr>
            <a:spLocks noGrp="1"/>
          </p:cNvSpPr>
          <p:nvPr>
            <p:ph type="sldNum" sz="quarter" idx="12"/>
          </p:nvPr>
        </p:nvSpPr>
        <p:spPr/>
        <p:txBody>
          <a:bodyPr/>
          <a:lstStyle/>
          <a:p>
            <a:fld id="{C481F627-4838-4DD9-B0AC-DAD88ECD804D}" type="slidenum">
              <a:rPr lang="en-US" smtClean="0"/>
              <a:t>‹#›</a:t>
            </a:fld>
            <a:endParaRPr lang="en-US"/>
          </a:p>
        </p:txBody>
      </p:sp>
    </p:spTree>
    <p:extLst>
      <p:ext uri="{BB962C8B-B14F-4D97-AF65-F5344CB8AC3E}">
        <p14:creationId xmlns:p14="http://schemas.microsoft.com/office/powerpoint/2010/main" val="242365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F1CE-3AFA-40AF-855F-0FB7393493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DA54CE-91BA-45ED-9E24-0227CC760B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8055FB-91F8-4E6C-835C-E2266AE3BA2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23D50-4E8D-44F0-AE1E-A5E771414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53B2412-2B4D-4286-A46A-B0702E4ED1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5DD3F8-0048-4FB4-9F17-0CD2E2B7046F}"/>
              </a:ext>
            </a:extLst>
          </p:cNvPr>
          <p:cNvSpPr>
            <a:spLocks noGrp="1"/>
          </p:cNvSpPr>
          <p:nvPr>
            <p:ph type="dt" sz="half" idx="10"/>
          </p:nvPr>
        </p:nvSpPr>
        <p:spPr/>
        <p:txBody>
          <a:bodyPr/>
          <a:lstStyle/>
          <a:p>
            <a:fld id="{F0EE93FA-E265-443D-9771-A640C1F11E13}" type="datetime1">
              <a:rPr lang="en-US" smtClean="0"/>
              <a:t>21/10/2024</a:t>
            </a:fld>
            <a:endParaRPr lang="en-US"/>
          </a:p>
        </p:txBody>
      </p:sp>
      <p:sp>
        <p:nvSpPr>
          <p:cNvPr id="8" name="Footer Placeholder 7">
            <a:extLst>
              <a:ext uri="{FF2B5EF4-FFF2-40B4-BE49-F238E27FC236}">
                <a16:creationId xmlns:a16="http://schemas.microsoft.com/office/drawing/2014/main" id="{DE3AFBC0-F959-4804-BE91-5CEE1E01FC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3423BE-B3C4-46B2-B69A-8ADF5D3BF329}"/>
              </a:ext>
            </a:extLst>
          </p:cNvPr>
          <p:cNvSpPr>
            <a:spLocks noGrp="1"/>
          </p:cNvSpPr>
          <p:nvPr>
            <p:ph type="sldNum" sz="quarter" idx="12"/>
          </p:nvPr>
        </p:nvSpPr>
        <p:spPr/>
        <p:txBody>
          <a:bodyPr/>
          <a:lstStyle/>
          <a:p>
            <a:fld id="{C481F627-4838-4DD9-B0AC-DAD88ECD804D}" type="slidenum">
              <a:rPr lang="en-US" smtClean="0"/>
              <a:t>‹#›</a:t>
            </a:fld>
            <a:endParaRPr lang="en-US"/>
          </a:p>
        </p:txBody>
      </p:sp>
    </p:spTree>
    <p:extLst>
      <p:ext uri="{BB962C8B-B14F-4D97-AF65-F5344CB8AC3E}">
        <p14:creationId xmlns:p14="http://schemas.microsoft.com/office/powerpoint/2010/main" val="1242405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BB1D-7385-45C2-B694-DF1C2DA363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55C9E4-B47B-4A18-8C47-5AD2D2C9DCCD}"/>
              </a:ext>
            </a:extLst>
          </p:cNvPr>
          <p:cNvSpPr>
            <a:spLocks noGrp="1"/>
          </p:cNvSpPr>
          <p:nvPr>
            <p:ph type="dt" sz="half" idx="10"/>
          </p:nvPr>
        </p:nvSpPr>
        <p:spPr/>
        <p:txBody>
          <a:bodyPr/>
          <a:lstStyle/>
          <a:p>
            <a:fld id="{FEB7DC26-B089-4678-9496-0FD6321795A2}" type="datetime1">
              <a:rPr lang="en-US" smtClean="0"/>
              <a:t>21/10/2024</a:t>
            </a:fld>
            <a:endParaRPr lang="en-US"/>
          </a:p>
        </p:txBody>
      </p:sp>
      <p:sp>
        <p:nvSpPr>
          <p:cNvPr id="4" name="Footer Placeholder 3">
            <a:extLst>
              <a:ext uri="{FF2B5EF4-FFF2-40B4-BE49-F238E27FC236}">
                <a16:creationId xmlns:a16="http://schemas.microsoft.com/office/drawing/2014/main" id="{E8E0BF86-74CB-4ADB-AB66-15DFEF1227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76CC3D-1FD3-49DF-9CFE-5F32CD02627B}"/>
              </a:ext>
            </a:extLst>
          </p:cNvPr>
          <p:cNvSpPr>
            <a:spLocks noGrp="1"/>
          </p:cNvSpPr>
          <p:nvPr>
            <p:ph type="sldNum" sz="quarter" idx="12"/>
          </p:nvPr>
        </p:nvSpPr>
        <p:spPr/>
        <p:txBody>
          <a:bodyPr/>
          <a:lstStyle/>
          <a:p>
            <a:fld id="{C481F627-4838-4DD9-B0AC-DAD88ECD804D}" type="slidenum">
              <a:rPr lang="en-US" smtClean="0"/>
              <a:t>‹#›</a:t>
            </a:fld>
            <a:endParaRPr lang="en-US"/>
          </a:p>
        </p:txBody>
      </p:sp>
    </p:spTree>
    <p:extLst>
      <p:ext uri="{BB962C8B-B14F-4D97-AF65-F5344CB8AC3E}">
        <p14:creationId xmlns:p14="http://schemas.microsoft.com/office/powerpoint/2010/main" val="182476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84D70C-3AC3-4197-AC49-7E5AF3D6EA98}"/>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3" name="Footer Placeholder 2">
            <a:extLst>
              <a:ext uri="{FF2B5EF4-FFF2-40B4-BE49-F238E27FC236}">
                <a16:creationId xmlns:a16="http://schemas.microsoft.com/office/drawing/2014/main" id="{C77A7888-ABB0-42A5-9DE3-BB11E99764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DBB410-87EA-4575-94FE-F4B213F4D2A2}"/>
              </a:ext>
            </a:extLst>
          </p:cNvPr>
          <p:cNvSpPr>
            <a:spLocks noGrp="1"/>
          </p:cNvSpPr>
          <p:nvPr>
            <p:ph type="sldNum" sz="quarter" idx="12"/>
          </p:nvPr>
        </p:nvSpPr>
        <p:spPr/>
        <p:txBody>
          <a:bodyPr/>
          <a:lstStyle/>
          <a:p>
            <a:fld id="{C481F627-4838-4DD9-B0AC-DAD88ECD804D}" type="slidenum">
              <a:rPr lang="en-US" smtClean="0"/>
              <a:t>‹#›</a:t>
            </a:fld>
            <a:endParaRPr lang="en-US"/>
          </a:p>
        </p:txBody>
      </p:sp>
    </p:spTree>
    <p:extLst>
      <p:ext uri="{BB962C8B-B14F-4D97-AF65-F5344CB8AC3E}">
        <p14:creationId xmlns:p14="http://schemas.microsoft.com/office/powerpoint/2010/main" val="1107021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F86E-A8FC-4A78-93DB-0AC60633F6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5E0D3B-CA5F-4FD2-9809-4B63547B88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E34431-A40F-4E38-86CE-2F72928A3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206CEB-D495-469C-A765-412EDB907E0A}"/>
              </a:ext>
            </a:extLst>
          </p:cNvPr>
          <p:cNvSpPr>
            <a:spLocks noGrp="1"/>
          </p:cNvSpPr>
          <p:nvPr>
            <p:ph type="dt" sz="half" idx="10"/>
          </p:nvPr>
        </p:nvSpPr>
        <p:spPr/>
        <p:txBody>
          <a:bodyPr/>
          <a:lstStyle/>
          <a:p>
            <a:fld id="{D5108274-ACFD-4DBE-A658-5AD1722B8EEB}" type="datetime1">
              <a:rPr lang="en-US" smtClean="0"/>
              <a:t>21/10/2024</a:t>
            </a:fld>
            <a:endParaRPr lang="en-US"/>
          </a:p>
        </p:txBody>
      </p:sp>
      <p:sp>
        <p:nvSpPr>
          <p:cNvPr id="6" name="Footer Placeholder 5">
            <a:extLst>
              <a:ext uri="{FF2B5EF4-FFF2-40B4-BE49-F238E27FC236}">
                <a16:creationId xmlns:a16="http://schemas.microsoft.com/office/drawing/2014/main" id="{F9F9837F-29A5-4718-A877-9DE7AFF648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449F37-EF34-4F13-A058-FB1872C227FB}"/>
              </a:ext>
            </a:extLst>
          </p:cNvPr>
          <p:cNvSpPr>
            <a:spLocks noGrp="1"/>
          </p:cNvSpPr>
          <p:nvPr>
            <p:ph type="sldNum" sz="quarter" idx="12"/>
          </p:nvPr>
        </p:nvSpPr>
        <p:spPr/>
        <p:txBody>
          <a:bodyPr/>
          <a:lstStyle/>
          <a:p>
            <a:fld id="{C481F627-4838-4DD9-B0AC-DAD88ECD804D}" type="slidenum">
              <a:rPr lang="en-US" smtClean="0"/>
              <a:t>‹#›</a:t>
            </a:fld>
            <a:endParaRPr lang="en-US"/>
          </a:p>
        </p:txBody>
      </p:sp>
    </p:spTree>
    <p:extLst>
      <p:ext uri="{BB962C8B-B14F-4D97-AF65-F5344CB8AC3E}">
        <p14:creationId xmlns:p14="http://schemas.microsoft.com/office/powerpoint/2010/main" val="171449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6897-9319-43F8-B709-EA52B13028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A5C89B-F608-4ADF-908B-63AE5F20BC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26C33B-F87F-4CBC-BB92-48C7E899D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D71039-EC3E-402D-B58C-1242B70F4EEF}"/>
              </a:ext>
            </a:extLst>
          </p:cNvPr>
          <p:cNvSpPr>
            <a:spLocks noGrp="1"/>
          </p:cNvSpPr>
          <p:nvPr>
            <p:ph type="dt" sz="half" idx="10"/>
          </p:nvPr>
        </p:nvSpPr>
        <p:spPr/>
        <p:txBody>
          <a:bodyPr/>
          <a:lstStyle/>
          <a:p>
            <a:fld id="{F183DF96-FAD0-42F3-9B8A-134F2BAC18C8}" type="datetime1">
              <a:rPr lang="en-US" smtClean="0"/>
              <a:t>21/10/2024</a:t>
            </a:fld>
            <a:endParaRPr lang="en-US"/>
          </a:p>
        </p:txBody>
      </p:sp>
      <p:sp>
        <p:nvSpPr>
          <p:cNvPr id="6" name="Footer Placeholder 5">
            <a:extLst>
              <a:ext uri="{FF2B5EF4-FFF2-40B4-BE49-F238E27FC236}">
                <a16:creationId xmlns:a16="http://schemas.microsoft.com/office/drawing/2014/main" id="{8C080987-8CCA-4245-8DA6-1E22AFE7D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A1443-A220-4CA0-B4D9-6104E9F5266C}"/>
              </a:ext>
            </a:extLst>
          </p:cNvPr>
          <p:cNvSpPr>
            <a:spLocks noGrp="1"/>
          </p:cNvSpPr>
          <p:nvPr>
            <p:ph type="sldNum" sz="quarter" idx="12"/>
          </p:nvPr>
        </p:nvSpPr>
        <p:spPr/>
        <p:txBody>
          <a:bodyPr/>
          <a:lstStyle/>
          <a:p>
            <a:fld id="{C481F627-4838-4DD9-B0AC-DAD88ECD804D}" type="slidenum">
              <a:rPr lang="en-US" smtClean="0"/>
              <a:t>‹#›</a:t>
            </a:fld>
            <a:endParaRPr lang="en-US"/>
          </a:p>
        </p:txBody>
      </p:sp>
    </p:spTree>
    <p:extLst>
      <p:ext uri="{BB962C8B-B14F-4D97-AF65-F5344CB8AC3E}">
        <p14:creationId xmlns:p14="http://schemas.microsoft.com/office/powerpoint/2010/main" val="229835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241E42-0DA8-4A3F-B377-AA3A7DC360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DBFE8F-8FC9-4DC7-8AA5-AC07B20E1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145ED-F7FE-4E79-BB06-52EDD6C13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E0364-70FB-41DC-ACD1-B443FF585A10}" type="datetime1">
              <a:rPr lang="en-US" smtClean="0"/>
              <a:t>21/10/2024</a:t>
            </a:fld>
            <a:endParaRPr lang="en-US"/>
          </a:p>
        </p:txBody>
      </p:sp>
      <p:sp>
        <p:nvSpPr>
          <p:cNvPr id="5" name="Footer Placeholder 4">
            <a:extLst>
              <a:ext uri="{FF2B5EF4-FFF2-40B4-BE49-F238E27FC236}">
                <a16:creationId xmlns:a16="http://schemas.microsoft.com/office/drawing/2014/main" id="{6CD0AD22-3670-42A4-B179-230051259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D06B55-71AE-4657-9B68-5A9A9B30D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81F627-4838-4DD9-B0AC-DAD88ECD804D}" type="slidenum">
              <a:rPr lang="en-US" smtClean="0"/>
              <a:t>‹#›</a:t>
            </a:fld>
            <a:endParaRPr lang="en-US"/>
          </a:p>
        </p:txBody>
      </p:sp>
    </p:spTree>
    <p:extLst>
      <p:ext uri="{BB962C8B-B14F-4D97-AF65-F5344CB8AC3E}">
        <p14:creationId xmlns:p14="http://schemas.microsoft.com/office/powerpoint/2010/main" val="2110340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CBA3-A90C-4032-9DC6-C36EFCE79F94}"/>
              </a:ext>
            </a:extLst>
          </p:cNvPr>
          <p:cNvSpPr>
            <a:spLocks noGrp="1"/>
          </p:cNvSpPr>
          <p:nvPr>
            <p:ph type="ctrTitle"/>
          </p:nvPr>
        </p:nvSpPr>
        <p:spPr/>
        <p:txBody>
          <a:bodyPr/>
          <a:lstStyle/>
          <a:p>
            <a:r>
              <a:rPr lang="en-US" b="1" dirty="0">
                <a:solidFill>
                  <a:schemeClr val="accent5">
                    <a:lumMod val="75000"/>
                  </a:schemeClr>
                </a:solidFill>
              </a:rPr>
              <a:t>INDIA CPI INFLATION</a:t>
            </a:r>
          </a:p>
        </p:txBody>
      </p:sp>
      <p:sp>
        <p:nvSpPr>
          <p:cNvPr id="3" name="Subtitle 2">
            <a:extLst>
              <a:ext uri="{FF2B5EF4-FFF2-40B4-BE49-F238E27FC236}">
                <a16:creationId xmlns:a16="http://schemas.microsoft.com/office/drawing/2014/main" id="{4C9F675F-FEB4-4186-856C-06BB2DD4DCB6}"/>
              </a:ext>
            </a:extLst>
          </p:cNvPr>
          <p:cNvSpPr>
            <a:spLocks noGrp="1"/>
          </p:cNvSpPr>
          <p:nvPr>
            <p:ph type="subTitle" idx="1"/>
          </p:nvPr>
        </p:nvSpPr>
        <p:spPr/>
        <p:txBody>
          <a:bodyPr/>
          <a:lstStyle/>
          <a:p>
            <a:r>
              <a:rPr lang="en-US" b="1" dirty="0"/>
              <a:t>Case Study Analysis</a:t>
            </a:r>
          </a:p>
        </p:txBody>
      </p:sp>
      <p:sp>
        <p:nvSpPr>
          <p:cNvPr id="4" name="Date Placeholder 3">
            <a:extLst>
              <a:ext uri="{FF2B5EF4-FFF2-40B4-BE49-F238E27FC236}">
                <a16:creationId xmlns:a16="http://schemas.microsoft.com/office/drawing/2014/main" id="{91F01E74-B779-46F5-B466-C50E46D67688}"/>
              </a:ext>
            </a:extLst>
          </p:cNvPr>
          <p:cNvSpPr>
            <a:spLocks noGrp="1"/>
          </p:cNvSpPr>
          <p:nvPr>
            <p:ph type="dt" sz="half" idx="10"/>
          </p:nvPr>
        </p:nvSpPr>
        <p:spPr/>
        <p:txBody>
          <a:bodyPr/>
          <a:lstStyle/>
          <a:p>
            <a:fld id="{E35DAD8A-2A23-4DD4-92AF-40EFA8805655}" type="datetime1">
              <a:rPr lang="en-US" smtClean="0"/>
              <a:t>21/10/2024</a:t>
            </a:fld>
            <a:endParaRPr lang="en-US"/>
          </a:p>
        </p:txBody>
      </p:sp>
    </p:spTree>
    <p:extLst>
      <p:ext uri="{BB962C8B-B14F-4D97-AF65-F5344CB8AC3E}">
        <p14:creationId xmlns:p14="http://schemas.microsoft.com/office/powerpoint/2010/main" val="325062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685ED-937F-4592-BA0C-62F71E3F4F08}"/>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3" name="Rectangle 2">
            <a:extLst>
              <a:ext uri="{FF2B5EF4-FFF2-40B4-BE49-F238E27FC236}">
                <a16:creationId xmlns:a16="http://schemas.microsoft.com/office/drawing/2014/main" id="{FBB5C659-ECE0-4491-995C-2BF2584C6386}"/>
              </a:ext>
            </a:extLst>
          </p:cNvPr>
          <p:cNvSpPr/>
          <p:nvPr/>
        </p:nvSpPr>
        <p:spPr>
          <a:xfrm>
            <a:off x="499890" y="604911"/>
            <a:ext cx="11493305" cy="1754326"/>
          </a:xfrm>
          <a:prstGeom prst="rect">
            <a:avLst/>
          </a:prstGeom>
        </p:spPr>
        <p:txBody>
          <a:bodyPr wrap="square">
            <a:spAutoFit/>
          </a:bodyPr>
          <a:lstStyle/>
          <a:p>
            <a:pPr marL="285750"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biggest contributor to inflation among individual categories is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Spices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with an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18%</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increase over the 12-month period.</a:t>
            </a:r>
          </a:p>
          <a:p>
            <a:pPr marL="285750"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It's worth noting that while some categories like Cereals and products (13%) and Milk and products (9%) also saw significant increases, others like Oils and fats (-17%) and Vegetables (-7%) experienced deflation.</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analysis provides insights into which food categories are driving overall inflation in the given time period, with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Spices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being the most significant contributor to price increases.</a:t>
            </a:r>
          </a:p>
        </p:txBody>
      </p:sp>
      <p:graphicFrame>
        <p:nvGraphicFramePr>
          <p:cNvPr id="4" name="Table 3">
            <a:extLst>
              <a:ext uri="{FF2B5EF4-FFF2-40B4-BE49-F238E27FC236}">
                <a16:creationId xmlns:a16="http://schemas.microsoft.com/office/drawing/2014/main" id="{7B2BBB63-88CA-41C0-A477-BE813345696B}"/>
              </a:ext>
            </a:extLst>
          </p:cNvPr>
          <p:cNvGraphicFramePr>
            <a:graphicFrameLocks noGrp="1"/>
          </p:cNvGraphicFramePr>
          <p:nvPr>
            <p:extLst>
              <p:ext uri="{D42A27DB-BD31-4B8C-83A1-F6EECF244321}">
                <p14:modId xmlns:p14="http://schemas.microsoft.com/office/powerpoint/2010/main" val="4029145162"/>
              </p:ext>
            </p:extLst>
          </p:nvPr>
        </p:nvGraphicFramePr>
        <p:xfrm>
          <a:off x="583124" y="2404989"/>
          <a:ext cx="5512876" cy="3742592"/>
        </p:xfrm>
        <a:graphic>
          <a:graphicData uri="http://schemas.openxmlformats.org/drawingml/2006/table">
            <a:tbl>
              <a:tblPr>
                <a:tableStyleId>{5C22544A-7EE6-4342-B048-85BDC9FD1C3A}</a:tableStyleId>
              </a:tblPr>
              <a:tblGrid>
                <a:gridCol w="1758510">
                  <a:extLst>
                    <a:ext uri="{9D8B030D-6E8A-4147-A177-3AD203B41FA5}">
                      <a16:colId xmlns:a16="http://schemas.microsoft.com/office/drawing/2014/main" val="2757456391"/>
                    </a:ext>
                  </a:extLst>
                </a:gridCol>
                <a:gridCol w="762381">
                  <a:extLst>
                    <a:ext uri="{9D8B030D-6E8A-4147-A177-3AD203B41FA5}">
                      <a16:colId xmlns:a16="http://schemas.microsoft.com/office/drawing/2014/main" val="2107120566"/>
                    </a:ext>
                  </a:extLst>
                </a:gridCol>
                <a:gridCol w="1237071">
                  <a:extLst>
                    <a:ext uri="{9D8B030D-6E8A-4147-A177-3AD203B41FA5}">
                      <a16:colId xmlns:a16="http://schemas.microsoft.com/office/drawing/2014/main" val="233287693"/>
                    </a:ext>
                  </a:extLst>
                </a:gridCol>
                <a:gridCol w="1754914">
                  <a:extLst>
                    <a:ext uri="{9D8B030D-6E8A-4147-A177-3AD203B41FA5}">
                      <a16:colId xmlns:a16="http://schemas.microsoft.com/office/drawing/2014/main" val="2005145042"/>
                    </a:ext>
                  </a:extLst>
                </a:gridCol>
              </a:tblGrid>
              <a:tr h="267328">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May-2022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May-2023</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M-O-M inflation change </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6001527"/>
                  </a:ext>
                </a:extLst>
              </a:tr>
              <a:tr h="267328">
                <a:tc>
                  <a:txBody>
                    <a:bodyPr/>
                    <a:lstStyle/>
                    <a:p>
                      <a:pPr algn="l" fontAlgn="b"/>
                      <a:r>
                        <a:rPr lang="en-US" sz="1100" u="none" strike="noStrike">
                          <a:effectLst/>
                        </a:rPr>
                        <a:t>Cereals and products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57585843"/>
                  </a:ext>
                </a:extLst>
              </a:tr>
              <a:tr h="267328">
                <a:tc>
                  <a:txBody>
                    <a:bodyPr/>
                    <a:lstStyle/>
                    <a:p>
                      <a:pPr algn="l" fontAlgn="b"/>
                      <a:r>
                        <a:rPr lang="en-US" sz="1100" u="none" strike="noStrike">
                          <a:effectLst/>
                        </a:rPr>
                        <a:t>Egg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3699460"/>
                  </a:ext>
                </a:extLst>
              </a:tr>
              <a:tr h="267328">
                <a:tc>
                  <a:txBody>
                    <a:bodyPr/>
                    <a:lstStyle/>
                    <a:p>
                      <a:pPr algn="l" fontAlgn="b"/>
                      <a:r>
                        <a:rPr lang="en-US" sz="1100" u="none" strike="noStrike">
                          <a:effectLst/>
                        </a:rPr>
                        <a:t>Food and beverages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170.8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5070065"/>
                  </a:ext>
                </a:extLst>
              </a:tr>
              <a:tr h="267328">
                <a:tc>
                  <a:txBody>
                    <a:bodyPr/>
                    <a:lstStyle/>
                    <a:p>
                      <a:pPr algn="l" fontAlgn="b"/>
                      <a:r>
                        <a:rPr lang="en-US" sz="1100" u="none" strike="noStrike">
                          <a:effectLst/>
                        </a:rPr>
                        <a:t>Fruits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84385895"/>
                  </a:ext>
                </a:extLst>
              </a:tr>
              <a:tr h="267328">
                <a:tc>
                  <a:txBody>
                    <a:bodyPr/>
                    <a:lstStyle/>
                    <a:p>
                      <a:pPr algn="l" fontAlgn="b"/>
                      <a:r>
                        <a:rPr lang="en-US" sz="1100" u="none" strike="noStrike">
                          <a:effectLst/>
                        </a:rPr>
                        <a:t>Meat and fish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2393948"/>
                  </a:ext>
                </a:extLst>
              </a:tr>
              <a:tr h="267328">
                <a:tc>
                  <a:txBody>
                    <a:bodyPr/>
                    <a:lstStyle/>
                    <a:p>
                      <a:pPr algn="l" fontAlgn="b"/>
                      <a:r>
                        <a:rPr lang="en-US" sz="1100" u="none" strike="noStrike">
                          <a:effectLst/>
                        </a:rPr>
                        <a:t>Milk and products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179.6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3741794"/>
                  </a:ext>
                </a:extLst>
              </a:tr>
              <a:tr h="267328">
                <a:tc>
                  <a:txBody>
                    <a:bodyPr/>
                    <a:lstStyle/>
                    <a:p>
                      <a:pPr algn="l" fontAlgn="b"/>
                      <a:r>
                        <a:rPr lang="en-US" sz="1100" u="none" strike="noStrike">
                          <a:effectLst/>
                        </a:rPr>
                        <a:t>Miscellaneous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4613005"/>
                  </a:ext>
                </a:extLst>
              </a:tr>
              <a:tr h="267328">
                <a:tc>
                  <a:txBody>
                    <a:bodyPr/>
                    <a:lstStyle/>
                    <a:p>
                      <a:pPr algn="l" fontAlgn="b"/>
                      <a:r>
                        <a:rPr lang="en-US" sz="1100" u="none" strike="noStrike">
                          <a:effectLst/>
                        </a:rPr>
                        <a:t>Non-alcoholic beverages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89284311"/>
                  </a:ext>
                </a:extLst>
              </a:tr>
              <a:tr h="267328">
                <a:tc>
                  <a:txBody>
                    <a:bodyPr/>
                    <a:lstStyle/>
                    <a:p>
                      <a:pPr algn="l" fontAlgn="b"/>
                      <a:r>
                        <a:rPr lang="en-US" sz="1100" u="none" strike="noStrike">
                          <a:effectLst/>
                        </a:rPr>
                        <a:t>Oils and fats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0917426"/>
                  </a:ext>
                </a:extLst>
              </a:tr>
              <a:tr h="267328">
                <a:tc>
                  <a:txBody>
                    <a:bodyPr/>
                    <a:lstStyle/>
                    <a:p>
                      <a:pPr algn="l" fontAlgn="b"/>
                      <a:r>
                        <a:rPr lang="en-US" sz="1100" u="none" strike="noStrike">
                          <a:effectLst/>
                        </a:rPr>
                        <a:t>Pulses and products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47816677"/>
                  </a:ext>
                </a:extLst>
              </a:tr>
              <a:tr h="267328">
                <a:tc>
                  <a:txBody>
                    <a:bodyPr/>
                    <a:lstStyle/>
                    <a:p>
                      <a:pPr algn="l" fontAlgn="b"/>
                      <a:r>
                        <a:rPr lang="en-US" sz="1100" u="none" strike="noStrike">
                          <a:effectLst/>
                        </a:rPr>
                        <a:t>Spices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6444622"/>
                  </a:ext>
                </a:extLst>
              </a:tr>
              <a:tr h="267328">
                <a:tc>
                  <a:txBody>
                    <a:bodyPr/>
                    <a:lstStyle/>
                    <a:p>
                      <a:pPr algn="l" fontAlgn="b"/>
                      <a:r>
                        <a:rPr lang="en-US" sz="1100" u="none" strike="noStrike">
                          <a:effectLst/>
                        </a:rPr>
                        <a:t>Sugar and Confectionery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5225032"/>
                  </a:ext>
                </a:extLst>
              </a:tr>
              <a:tr h="267328">
                <a:tc>
                  <a:txBody>
                    <a:bodyPr/>
                    <a:lstStyle/>
                    <a:p>
                      <a:pPr algn="l" fontAlgn="b"/>
                      <a:r>
                        <a:rPr lang="en-US" sz="1100" u="none" strike="noStrike">
                          <a:effectLst/>
                        </a:rPr>
                        <a:t>Vegetables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6530892"/>
                  </a:ext>
                </a:extLst>
              </a:tr>
            </a:tbl>
          </a:graphicData>
        </a:graphic>
      </p:graphicFrame>
      <p:graphicFrame>
        <p:nvGraphicFramePr>
          <p:cNvPr id="6" name="Chart 5">
            <a:extLst>
              <a:ext uri="{FF2B5EF4-FFF2-40B4-BE49-F238E27FC236}">
                <a16:creationId xmlns:a16="http://schemas.microsoft.com/office/drawing/2014/main" id="{07FDDE53-8D58-4447-88D3-BBBD70919B6F}"/>
              </a:ext>
            </a:extLst>
          </p:cNvPr>
          <p:cNvGraphicFramePr>
            <a:graphicFrameLocks/>
          </p:cNvGraphicFramePr>
          <p:nvPr>
            <p:extLst>
              <p:ext uri="{D42A27DB-BD31-4B8C-83A1-F6EECF244321}">
                <p14:modId xmlns:p14="http://schemas.microsoft.com/office/powerpoint/2010/main" val="1219582257"/>
              </p:ext>
            </p:extLst>
          </p:nvPr>
        </p:nvGraphicFramePr>
        <p:xfrm>
          <a:off x="6188765" y="2404989"/>
          <a:ext cx="5804429" cy="37425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27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072E45-041E-47D7-AB7D-F95D0F26AFC6}"/>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5" name="Rectangle 4">
            <a:extLst>
              <a:ext uri="{FF2B5EF4-FFF2-40B4-BE49-F238E27FC236}">
                <a16:creationId xmlns:a16="http://schemas.microsoft.com/office/drawing/2014/main" id="{55244981-93B7-433E-B5EB-8BAD5571D833}"/>
              </a:ext>
            </a:extLst>
          </p:cNvPr>
          <p:cNvSpPr/>
          <p:nvPr/>
        </p:nvSpPr>
        <p:spPr>
          <a:xfrm>
            <a:off x="424069" y="265043"/>
            <a:ext cx="11569147" cy="1200329"/>
          </a:xfrm>
          <a:prstGeom prst="rect">
            <a:avLst/>
          </a:prstGeom>
        </p:spPr>
        <p:txBody>
          <a:bodyPr wrap="square">
            <a:sp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Case study 4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Investigate how the onset and progression of the COVID-2019 pandemic affected inflations rate in India. Analyze the impact of key pandemic milestone(e.g.. Lockdowns) on the CPI inflation % particularly focusing like healthcare,food,essential services.</a:t>
            </a:r>
          </a:p>
        </p:txBody>
      </p:sp>
      <p:sp>
        <p:nvSpPr>
          <p:cNvPr id="6" name="Rectangle 5">
            <a:extLst>
              <a:ext uri="{FF2B5EF4-FFF2-40B4-BE49-F238E27FC236}">
                <a16:creationId xmlns:a16="http://schemas.microsoft.com/office/drawing/2014/main" id="{46B5BDCF-F2DC-4F2D-97B1-D04B80BBD9E7}"/>
              </a:ext>
            </a:extLst>
          </p:cNvPr>
          <p:cNvSpPr/>
          <p:nvPr/>
        </p:nvSpPr>
        <p:spPr>
          <a:xfrm>
            <a:off x="424070" y="238539"/>
            <a:ext cx="11476382"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95DC4327-C2D5-4C85-86A5-3D7B3333E998}"/>
              </a:ext>
            </a:extLst>
          </p:cNvPr>
          <p:cNvGraphicFramePr>
            <a:graphicFrameLocks noGrp="1"/>
          </p:cNvGraphicFramePr>
          <p:nvPr>
            <p:extLst>
              <p:ext uri="{D42A27DB-BD31-4B8C-83A1-F6EECF244321}">
                <p14:modId xmlns:p14="http://schemas.microsoft.com/office/powerpoint/2010/main" val="2639937890"/>
              </p:ext>
            </p:extLst>
          </p:nvPr>
        </p:nvGraphicFramePr>
        <p:xfrm>
          <a:off x="424069" y="1663383"/>
          <a:ext cx="8407403" cy="1678305"/>
        </p:xfrm>
        <a:graphic>
          <a:graphicData uri="http://schemas.openxmlformats.org/drawingml/2006/table">
            <a:tbl>
              <a:tblPr>
                <a:tableStyleId>{5C22544A-7EE6-4342-B048-85BDC9FD1C3A}</a:tableStyleId>
              </a:tblPr>
              <a:tblGrid>
                <a:gridCol w="1865123">
                  <a:extLst>
                    <a:ext uri="{9D8B030D-6E8A-4147-A177-3AD203B41FA5}">
                      <a16:colId xmlns:a16="http://schemas.microsoft.com/office/drawing/2014/main" val="958269726"/>
                    </a:ext>
                  </a:extLst>
                </a:gridCol>
                <a:gridCol w="1090380">
                  <a:extLst>
                    <a:ext uri="{9D8B030D-6E8A-4147-A177-3AD203B41FA5}">
                      <a16:colId xmlns:a16="http://schemas.microsoft.com/office/drawing/2014/main" val="56178299"/>
                    </a:ext>
                  </a:extLst>
                </a:gridCol>
                <a:gridCol w="1090380">
                  <a:extLst>
                    <a:ext uri="{9D8B030D-6E8A-4147-A177-3AD203B41FA5}">
                      <a16:colId xmlns:a16="http://schemas.microsoft.com/office/drawing/2014/main" val="3960892364"/>
                    </a:ext>
                  </a:extLst>
                </a:gridCol>
                <a:gridCol w="1090380">
                  <a:extLst>
                    <a:ext uri="{9D8B030D-6E8A-4147-A177-3AD203B41FA5}">
                      <a16:colId xmlns:a16="http://schemas.microsoft.com/office/drawing/2014/main" val="3042432686"/>
                    </a:ext>
                  </a:extLst>
                </a:gridCol>
                <a:gridCol w="1090380">
                  <a:extLst>
                    <a:ext uri="{9D8B030D-6E8A-4147-A177-3AD203B41FA5}">
                      <a16:colId xmlns:a16="http://schemas.microsoft.com/office/drawing/2014/main" val="3914047812"/>
                    </a:ext>
                  </a:extLst>
                </a:gridCol>
                <a:gridCol w="1090380">
                  <a:extLst>
                    <a:ext uri="{9D8B030D-6E8A-4147-A177-3AD203B41FA5}">
                      <a16:colId xmlns:a16="http://schemas.microsoft.com/office/drawing/2014/main" val="1737532252"/>
                    </a:ext>
                  </a:extLst>
                </a:gridCol>
                <a:gridCol w="1090380">
                  <a:extLst>
                    <a:ext uri="{9D8B030D-6E8A-4147-A177-3AD203B41FA5}">
                      <a16:colId xmlns:a16="http://schemas.microsoft.com/office/drawing/2014/main" val="4165558765"/>
                    </a:ext>
                  </a:extLst>
                </a:gridCol>
              </a:tblGrid>
              <a:tr h="190500">
                <a:tc gridSpan="7">
                  <a:txBody>
                    <a:bodyPr/>
                    <a:lstStyle/>
                    <a:p>
                      <a:pPr algn="ctr" fontAlgn="t"/>
                      <a:r>
                        <a:rPr lang="en-US" sz="1100" u="none" strike="noStrike" dirty="0">
                          <a:effectLst/>
                        </a:rPr>
                        <a:t>Analyzing Inflation Drivers and Trends</a:t>
                      </a:r>
                      <a:br>
                        <a:rPr lang="en-US" sz="1100" u="none" strike="noStrike" dirty="0">
                          <a:effectLst/>
                        </a:rPr>
                      </a:br>
                      <a:endParaRPr lang="en-US" sz="1100" b="1" i="0" u="none" strike="noStrike" dirty="0">
                        <a:solidFill>
                          <a:srgbClr val="000000"/>
                        </a:solidFill>
                        <a:effectLst/>
                        <a:latin typeface="Calibri" panose="020F0502020204030204" pitchFamily="34" charset="0"/>
                      </a:endParaRPr>
                    </a:p>
                  </a:txBody>
                  <a:tcPr marL="9525" marR="9525" marT="9525"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04542917"/>
                  </a:ext>
                </a:extLst>
              </a:tr>
              <a:tr h="190500">
                <a:tc>
                  <a:txBody>
                    <a:bodyPr/>
                    <a:lstStyle/>
                    <a:p>
                      <a:pPr algn="l" fontAlgn="ctr"/>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May-18</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May-19</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May-20</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May-21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May-22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May-23</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1070658"/>
                  </a:ext>
                </a:extLst>
              </a:tr>
              <a:tr h="190500">
                <a:tc>
                  <a:txBody>
                    <a:bodyPr/>
                    <a:lstStyle/>
                    <a:p>
                      <a:pPr algn="l" fontAlgn="b"/>
                      <a:r>
                        <a:rPr lang="en-US" sz="1100" u="none" strike="noStrike">
                          <a:effectLst/>
                        </a:rPr>
                        <a:t>Food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9718564"/>
                  </a:ext>
                </a:extLst>
              </a:tr>
              <a:tr h="190500">
                <a:tc>
                  <a:txBody>
                    <a:bodyPr/>
                    <a:lstStyle/>
                    <a:p>
                      <a:pPr algn="l" fontAlgn="b"/>
                      <a:r>
                        <a:rPr lang="en-US" sz="1100" u="none" strike="noStrike">
                          <a:effectLst/>
                        </a:rPr>
                        <a:t>Housing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8704679"/>
                  </a:ext>
                </a:extLst>
              </a:tr>
              <a:tr h="190500">
                <a:tc>
                  <a:txBody>
                    <a:bodyPr/>
                    <a:lstStyle/>
                    <a:p>
                      <a:pPr algn="l" fontAlgn="b"/>
                      <a:r>
                        <a:rPr lang="en-US" sz="1100" u="none" strike="noStrike">
                          <a:effectLst/>
                        </a:rPr>
                        <a:t>Medicare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3155456"/>
                  </a:ext>
                </a:extLst>
              </a:tr>
              <a:tr h="190500">
                <a:tc>
                  <a:txBody>
                    <a:bodyPr/>
                    <a:lstStyle/>
                    <a:p>
                      <a:pPr algn="l" fontAlgn="b"/>
                      <a:r>
                        <a:rPr lang="en-US" sz="1100" u="none" strike="noStrike">
                          <a:effectLst/>
                        </a:rPr>
                        <a:t>Miscellaneous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1324592"/>
                  </a:ext>
                </a:extLst>
              </a:tr>
              <a:tr h="190500">
                <a:tc>
                  <a:txBody>
                    <a:bodyPr/>
                    <a:lstStyle/>
                    <a:p>
                      <a:pPr algn="l" fontAlgn="b"/>
                      <a:r>
                        <a:rPr lang="en-US" sz="1100" u="none" strike="noStrike">
                          <a:effectLst/>
                        </a:rPr>
                        <a:t>other Good &amp; Services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4435240"/>
                  </a:ext>
                </a:extLst>
              </a:tr>
              <a:tr h="190500">
                <a:tc>
                  <a:txBody>
                    <a:bodyPr/>
                    <a:lstStyle/>
                    <a:p>
                      <a:pPr algn="l" fontAlgn="b"/>
                      <a:r>
                        <a:rPr lang="en-US" sz="1100" u="none" strike="noStrike">
                          <a:effectLst/>
                        </a:rPr>
                        <a:t>Transport and communication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0810168"/>
                  </a:ext>
                </a:extLst>
              </a:tr>
            </a:tbl>
          </a:graphicData>
        </a:graphic>
      </p:graphicFrame>
      <p:graphicFrame>
        <p:nvGraphicFramePr>
          <p:cNvPr id="8" name="Chart 7">
            <a:extLst>
              <a:ext uri="{FF2B5EF4-FFF2-40B4-BE49-F238E27FC236}">
                <a16:creationId xmlns:a16="http://schemas.microsoft.com/office/drawing/2014/main" id="{B6EE982E-31A4-4C74-AECE-8DBC6D71BFA6}"/>
              </a:ext>
            </a:extLst>
          </p:cNvPr>
          <p:cNvGraphicFramePr>
            <a:graphicFrameLocks/>
          </p:cNvGraphicFramePr>
          <p:nvPr>
            <p:extLst>
              <p:ext uri="{D42A27DB-BD31-4B8C-83A1-F6EECF244321}">
                <p14:modId xmlns:p14="http://schemas.microsoft.com/office/powerpoint/2010/main" val="1400215570"/>
              </p:ext>
            </p:extLst>
          </p:nvPr>
        </p:nvGraphicFramePr>
        <p:xfrm>
          <a:off x="6306793" y="3516312"/>
          <a:ext cx="5276850" cy="32051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6244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6D6E41-393C-4ACF-A49C-A26E7F278A3B}"/>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3" name="Rectangle 2">
            <a:extLst>
              <a:ext uri="{FF2B5EF4-FFF2-40B4-BE49-F238E27FC236}">
                <a16:creationId xmlns:a16="http://schemas.microsoft.com/office/drawing/2014/main" id="{F8CBA48F-F3F4-44DF-8475-33743A1D7842}"/>
              </a:ext>
            </a:extLst>
          </p:cNvPr>
          <p:cNvSpPr/>
          <p:nvPr/>
        </p:nvSpPr>
        <p:spPr>
          <a:xfrm>
            <a:off x="679174" y="583095"/>
            <a:ext cx="11181521" cy="5355312"/>
          </a:xfrm>
          <a:prstGeom prst="rect">
            <a:avLst/>
          </a:prstGeom>
        </p:spPr>
        <p:txBody>
          <a:bodyPr wrap="square">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Now, let's analyze the impact of the COVID-19 pandemic on inflation rates in India:</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Pre-pandemic (May 2018 - May 2019): </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Food inflation dropped significantly from 3% to 0%.</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Other categories remained relatively stable.</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Pandemic onset (May 2020): </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Food inflation spiked dramatically to 9%, likely due to supply chain disruptions and panic buying.</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Transport and communication inflation increased to 7%, reflecting logistical challenges.</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Medicare inflation rose to 7%, possibly due to increased healthcare demand.</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Housing inflation dropped to 1%, potentially due to economic uncertainty.</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Peak pandemic impact (May 2021): </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Transport and communication inflation peaked at 10%, indicating severe disruptions.</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Food inflation remained high at 8%, though slightly lower than the previous year.</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Other Goods &amp; Services inflation increased to 8%, showing widespread economic impacts.</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Post-peak adjustments (May 2022 - May 2023): </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Food inflation moderated to 6% in 2022 and further to 3% in 2023, suggesting stabilization.</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Transport inflation remained high at 9% in 2022 but dropped sharply to 2% in 2023.</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Medicare inflation decreased to 5% in 2022 but rose again to 8% in 2023, possibly due to ongoing healthcare pressures.</a:t>
            </a:r>
          </a:p>
        </p:txBody>
      </p:sp>
    </p:spTree>
    <p:extLst>
      <p:ext uri="{BB962C8B-B14F-4D97-AF65-F5344CB8AC3E}">
        <p14:creationId xmlns:p14="http://schemas.microsoft.com/office/powerpoint/2010/main" val="151805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8CA8D-A97A-48EA-960F-13055A232C3B}"/>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3" name="Rectangle 2">
            <a:extLst>
              <a:ext uri="{FF2B5EF4-FFF2-40B4-BE49-F238E27FC236}">
                <a16:creationId xmlns:a16="http://schemas.microsoft.com/office/drawing/2014/main" id="{BFC11902-820F-4A6E-9CCA-9A4A56C9A625}"/>
              </a:ext>
            </a:extLst>
          </p:cNvPr>
          <p:cNvSpPr/>
          <p:nvPr/>
        </p:nvSpPr>
        <p:spPr>
          <a:xfrm>
            <a:off x="838200" y="1126435"/>
            <a:ext cx="10204174" cy="3693319"/>
          </a:xfrm>
          <a:prstGeom prst="rect">
            <a:avLst/>
          </a:prstGeom>
        </p:spPr>
        <p:txBody>
          <a:bodyPr wrap="square">
            <a:sp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Key observations:</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Food inflation was most volatile, with a sharp increase at the pandemic's onset, followed by gradual moderation.</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Transport and communication saw the highest peak (10% in 2021) and most dramatic drop (2% in 2023).</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Medicare inflation showed an overall upward trend, with a dip in 2022 but rising again in 2023.</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Housing inflation remained relatively stable throughout, with a notable dip only in 2020.</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pandemic's impact on inflation in India appears to have been most pronounced in 2020 and 2021, with food and transport sectors hit hardest. The data suggests a general trend towards normalization by 2023, though some sectors (like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medicare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continue to show elevated rates.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analysis reveals how different sectors of the Indian economy responded to the pandemic, with essential services (food, transport, healthcare) showing the most significant fluctuations. The gradual moderation in most categories by 2023 suggests a degree of economic recovery and adaptation to post-pandemic conditions</a:t>
            </a:r>
            <a:r>
              <a:rPr lang="en-US" dirty="0"/>
              <a:t>.</a:t>
            </a:r>
          </a:p>
        </p:txBody>
      </p:sp>
    </p:spTree>
    <p:extLst>
      <p:ext uri="{BB962C8B-B14F-4D97-AF65-F5344CB8AC3E}">
        <p14:creationId xmlns:p14="http://schemas.microsoft.com/office/powerpoint/2010/main" val="197305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661AE-012F-4065-822D-7A64AE355825}"/>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3" name="Rectangle 2">
            <a:extLst>
              <a:ext uri="{FF2B5EF4-FFF2-40B4-BE49-F238E27FC236}">
                <a16:creationId xmlns:a16="http://schemas.microsoft.com/office/drawing/2014/main" id="{19F83ACB-595E-46DB-91B0-17067EDCC399}"/>
              </a:ext>
            </a:extLst>
          </p:cNvPr>
          <p:cNvSpPr/>
          <p:nvPr/>
        </p:nvSpPr>
        <p:spPr>
          <a:xfrm>
            <a:off x="838199" y="455400"/>
            <a:ext cx="10863469" cy="1754326"/>
          </a:xfrm>
          <a:prstGeom prst="rect">
            <a:avLst/>
          </a:prstGeom>
        </p:spPr>
        <p:txBody>
          <a:bodyPr wrap="square">
            <a:spAutoFit/>
          </a:bodyPr>
          <a:lstStyle/>
          <a:p>
            <a:pPr marL="182880" lvl="1"/>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Casestudy 5: </a:t>
            </a:r>
          </a:p>
          <a:p>
            <a:pPr marL="182880" lvl="1"/>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Investigate how major global economic events (like imported oil price fluctuations)</a:t>
            </a:r>
          </a:p>
          <a:p>
            <a:pPr marL="182880" lvl="1"/>
            <a:r>
              <a:rPr lang="en-US" b="1" dirty="0">
                <a:solidFill>
                  <a:schemeClr val="tx1">
                    <a:lumMod val="75000"/>
                    <a:lumOff val="25000"/>
                  </a:schemeClr>
                </a:solidFill>
                <a:latin typeface="Times New Roman" panose="02020603050405020304" pitchFamily="18" charset="0"/>
                <a:cs typeface="Times New Roman" panose="02020603050405020304" pitchFamily="18" charset="0"/>
              </a:rPr>
              <a:t>have influenced India's inflation. This can include an analysis of imported goods and</a:t>
            </a:r>
          </a:p>
          <a:p>
            <a:pPr marL="182880" lvl="1"/>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their price trends.</a:t>
            </a:r>
          </a:p>
          <a:p>
            <a:pPr marL="182880" lvl="1"/>
            <a:r>
              <a:rPr lang="en-US" dirty="0">
                <a:solidFill>
                  <a:schemeClr val="tx1">
                    <a:lumMod val="75000"/>
                    <a:lumOff val="25000"/>
                  </a:schemeClr>
                </a:solidFill>
                <a:latin typeface="Times New Roman" panose="02020603050405020304" pitchFamily="18" charset="0"/>
                <a:cs typeface="Times New Roman" panose="02020603050405020304" pitchFamily="18" charset="0"/>
              </a:rPr>
              <a:t>1. For the purpose of this analysis , focus only on the imported oil prices fluctuations for the year 2021 to 2023(Month-on-Month)</a:t>
            </a:r>
          </a:p>
        </p:txBody>
      </p:sp>
      <p:sp>
        <p:nvSpPr>
          <p:cNvPr id="4" name="Rectangle 3">
            <a:extLst>
              <a:ext uri="{FF2B5EF4-FFF2-40B4-BE49-F238E27FC236}">
                <a16:creationId xmlns:a16="http://schemas.microsoft.com/office/drawing/2014/main" id="{3C64A15B-8346-4F76-BB6D-972ADAC101A7}"/>
              </a:ext>
            </a:extLst>
          </p:cNvPr>
          <p:cNvSpPr/>
          <p:nvPr/>
        </p:nvSpPr>
        <p:spPr>
          <a:xfrm>
            <a:off x="838200" y="437321"/>
            <a:ext cx="10863468" cy="1754325"/>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Rectangle 4">
            <a:extLst>
              <a:ext uri="{FF2B5EF4-FFF2-40B4-BE49-F238E27FC236}">
                <a16:creationId xmlns:a16="http://schemas.microsoft.com/office/drawing/2014/main" id="{F8FC011E-9B1D-4912-8FD9-E2DAC7236B73}"/>
              </a:ext>
            </a:extLst>
          </p:cNvPr>
          <p:cNvSpPr/>
          <p:nvPr/>
        </p:nvSpPr>
        <p:spPr>
          <a:xfrm>
            <a:off x="1275522" y="2291595"/>
            <a:ext cx="10426147" cy="4247317"/>
          </a:xfrm>
          <a:prstGeom prst="rect">
            <a:avLst/>
          </a:prstGeom>
        </p:spPr>
        <p:txBody>
          <a:bodyPr wrap="square">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Here's an analysis based on this visualization:</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Volatility Comparison: </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2022 shows the highest volatility, with the largest positive (20% in March) and negative (-11% in December) changes.</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2021 appears more stable overall, with changes mostly ranging between -5% and 12%.</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2023 shows mixed volatility, with significant swings in both directions.</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Seasonal Patterns: </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February shows positive changes across all three years, though decreasing in magnitude (12%, 11%, 2%).</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December consistently shows negative changes across all years.</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Other months show varied patterns across years.</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Notable Observations: </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March 2022 stands out with a 20% increase, the largest in the dataset.</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May 2023 shows a significant -10% decrease, the largest drop for that year.</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October 2021 and 2022 show positive changes, while 2023 shows a decrease.</a:t>
            </a:r>
          </a:p>
        </p:txBody>
      </p:sp>
    </p:spTree>
    <p:extLst>
      <p:ext uri="{BB962C8B-B14F-4D97-AF65-F5344CB8AC3E}">
        <p14:creationId xmlns:p14="http://schemas.microsoft.com/office/powerpoint/2010/main" val="471731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A26D2A-83B2-47F4-930C-D90251055326}"/>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3" name="Rectangle 1">
            <a:extLst>
              <a:ext uri="{FF2B5EF4-FFF2-40B4-BE49-F238E27FC236}">
                <a16:creationId xmlns:a16="http://schemas.microsoft.com/office/drawing/2014/main" id="{143420B9-2E83-476B-A003-7B2A1478A415}"/>
              </a:ext>
            </a:extLst>
          </p:cNvPr>
          <p:cNvSpPr>
            <a:spLocks noChangeArrowheads="1"/>
          </p:cNvSpPr>
          <p:nvPr/>
        </p:nvSpPr>
        <p:spPr bwMode="auto">
          <a:xfrm>
            <a:off x="198783" y="3790122"/>
            <a:ext cx="11794434" cy="2566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fontAlgn="base">
              <a:lnSpc>
                <a:spcPct val="100000"/>
              </a:lnSpc>
              <a:spcBef>
                <a:spcPct val="0"/>
              </a:spcBef>
              <a:spcAft>
                <a:spcPct val="0"/>
              </a:spcAft>
              <a:buClrTx/>
              <a:buSzTx/>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4.Year-specific Trends: </a:t>
            </a:r>
          </a:p>
          <a:p>
            <a:pPr marL="457200" marR="0" lvl="1" indent="0" fontAlgn="base">
              <a:lnSpc>
                <a:spcPct val="100000"/>
              </a:lnSpc>
              <a:spcBef>
                <a:spcPct val="0"/>
              </a:spcBef>
              <a:spcAft>
                <a:spcPct val="0"/>
              </a:spcAft>
              <a:buClrTx/>
              <a:buSzTx/>
              <a:buFontTx/>
              <a:buChar char="•"/>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2021: More positive changes in the first half, becoming more negative towards the end of the year. </a:t>
            </a:r>
          </a:p>
          <a:p>
            <a:pPr marL="457200" marR="0" lvl="1" indent="0" fontAlgn="base">
              <a:lnSpc>
                <a:spcPct val="100000"/>
              </a:lnSpc>
              <a:spcBef>
                <a:spcPct val="0"/>
              </a:spcBef>
              <a:spcAft>
                <a:spcPct val="0"/>
              </a:spcAft>
              <a:buClrTx/>
              <a:buSzTx/>
              <a:buFontTx/>
              <a:buChar char="•"/>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2022: High positive change early in the year, followed by mostly negative changes in the latter half. </a:t>
            </a:r>
          </a:p>
          <a:p>
            <a:pPr marL="457200" marR="0" lvl="1" indent="0" fontAlgn="base">
              <a:lnSpc>
                <a:spcPct val="100000"/>
              </a:lnSpc>
              <a:spcBef>
                <a:spcPct val="0"/>
              </a:spcBef>
              <a:spcAft>
                <a:spcPct val="0"/>
              </a:spcAft>
              <a:buClrTx/>
              <a:buSzTx/>
              <a:buFontTx/>
              <a:buChar char="•"/>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2023: Alternating positive and negative changes throughout the year. </a:t>
            </a:r>
          </a:p>
          <a:p>
            <a:pPr marL="0" marR="0" lvl="0" indent="0" fontAlgn="base">
              <a:lnSpc>
                <a:spcPct val="100000"/>
              </a:lnSpc>
              <a:spcBef>
                <a:spcPct val="0"/>
              </a:spcBef>
              <a:spcAft>
                <a:spcPct val="0"/>
              </a:spcAft>
              <a:buClrTx/>
              <a:buSzTx/>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5.Stability: </a:t>
            </a:r>
          </a:p>
          <a:p>
            <a:pPr marL="457200" marR="0" lvl="1" indent="0" fontAlgn="base">
              <a:lnSpc>
                <a:spcPct val="100000"/>
              </a:lnSpc>
              <a:spcBef>
                <a:spcPct val="0"/>
              </a:spcBef>
              <a:spcAft>
                <a:spcPct val="0"/>
              </a:spcAft>
              <a:buClrTx/>
              <a:buSzTx/>
              <a:buFontTx/>
              <a:buChar char="•"/>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January is stable across all years (0% change, likely due to it being the first month in the dataset). </a:t>
            </a:r>
          </a:p>
          <a:p>
            <a:pPr marL="457200" marR="0" lvl="1" indent="0" fontAlgn="base">
              <a:lnSpc>
                <a:spcPct val="100000"/>
              </a:lnSpc>
              <a:spcBef>
                <a:spcPct val="0"/>
              </a:spcBef>
              <a:spcAft>
                <a:spcPct val="0"/>
              </a:spcAft>
              <a:buClrTx/>
              <a:buSzTx/>
              <a:buFontTx/>
              <a:buChar char="•"/>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June 2023 shows 0% change, indicating stability for that particular month.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23F1C90D-914C-4BC8-BF8A-D4B38D1F8B3E}"/>
              </a:ext>
            </a:extLst>
          </p:cNvPr>
          <p:cNvGraphicFramePr>
            <a:graphicFrameLocks noGrp="1"/>
          </p:cNvGraphicFramePr>
          <p:nvPr>
            <p:extLst>
              <p:ext uri="{D42A27DB-BD31-4B8C-83A1-F6EECF244321}">
                <p14:modId xmlns:p14="http://schemas.microsoft.com/office/powerpoint/2010/main" val="2352076639"/>
              </p:ext>
            </p:extLst>
          </p:nvPr>
        </p:nvGraphicFramePr>
        <p:xfrm>
          <a:off x="304801" y="658953"/>
          <a:ext cx="5130800" cy="2800350"/>
        </p:xfrm>
        <a:graphic>
          <a:graphicData uri="http://schemas.openxmlformats.org/drawingml/2006/table">
            <a:tbl>
              <a:tblPr>
                <a:tableStyleId>{5C22544A-7EE6-4342-B048-85BDC9FD1C3A}</a:tableStyleId>
              </a:tblPr>
              <a:tblGrid>
                <a:gridCol w="1863140">
                  <a:extLst>
                    <a:ext uri="{9D8B030D-6E8A-4147-A177-3AD203B41FA5}">
                      <a16:colId xmlns:a16="http://schemas.microsoft.com/office/drawing/2014/main" val="3427413966"/>
                    </a:ext>
                  </a:extLst>
                </a:gridCol>
                <a:gridCol w="1089220">
                  <a:extLst>
                    <a:ext uri="{9D8B030D-6E8A-4147-A177-3AD203B41FA5}">
                      <a16:colId xmlns:a16="http://schemas.microsoft.com/office/drawing/2014/main" val="992337523"/>
                    </a:ext>
                  </a:extLst>
                </a:gridCol>
                <a:gridCol w="1089220">
                  <a:extLst>
                    <a:ext uri="{9D8B030D-6E8A-4147-A177-3AD203B41FA5}">
                      <a16:colId xmlns:a16="http://schemas.microsoft.com/office/drawing/2014/main" val="3481234210"/>
                    </a:ext>
                  </a:extLst>
                </a:gridCol>
                <a:gridCol w="1089220">
                  <a:extLst>
                    <a:ext uri="{9D8B030D-6E8A-4147-A177-3AD203B41FA5}">
                      <a16:colId xmlns:a16="http://schemas.microsoft.com/office/drawing/2014/main" val="339040893"/>
                    </a:ext>
                  </a:extLst>
                </a:gridCol>
              </a:tblGrid>
              <a:tr h="200025">
                <a:tc gridSpan="4">
                  <a:txBody>
                    <a:bodyPr/>
                    <a:lstStyle/>
                    <a:p>
                      <a:pPr algn="ctr" fontAlgn="b"/>
                      <a:r>
                        <a:rPr lang="en-US" sz="1100" u="none" strike="noStrike">
                          <a:effectLst/>
                        </a:rPr>
                        <a:t>M-O-M price fluctuation for the year 2021 to 2023</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224503"/>
                  </a:ext>
                </a:extLst>
              </a:tr>
              <a:tr h="200025">
                <a:tc>
                  <a:txBody>
                    <a:bodyPr/>
                    <a:lstStyle/>
                    <a:p>
                      <a:pPr algn="l" fontAlgn="ctr"/>
                      <a:r>
                        <a:rPr lang="en-US" sz="1200" u="none" strike="noStrike">
                          <a:effectLst/>
                        </a:rPr>
                        <a:t>Year</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2021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2022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2023</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6462350"/>
                  </a:ext>
                </a:extLst>
              </a:tr>
              <a:tr h="200025">
                <a:tc>
                  <a:txBody>
                    <a:bodyPr/>
                    <a:lstStyle/>
                    <a:p>
                      <a:pPr algn="r" fontAlgn="ctr"/>
                      <a:r>
                        <a:rPr lang="en-US" sz="1200" u="none" strike="noStrike">
                          <a:effectLst/>
                        </a:rPr>
                        <a:t>January</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0324676"/>
                  </a:ext>
                </a:extLst>
              </a:tr>
              <a:tr h="200025">
                <a:tc>
                  <a:txBody>
                    <a:bodyPr/>
                    <a:lstStyle/>
                    <a:p>
                      <a:pPr algn="r" fontAlgn="ctr"/>
                      <a:r>
                        <a:rPr lang="en-US" sz="1200" u="none" strike="noStrike">
                          <a:effectLst/>
                        </a:rPr>
                        <a:t>February</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4618231"/>
                  </a:ext>
                </a:extLst>
              </a:tr>
              <a:tr h="200025">
                <a:tc>
                  <a:txBody>
                    <a:bodyPr/>
                    <a:lstStyle/>
                    <a:p>
                      <a:pPr algn="r" fontAlgn="ctr"/>
                      <a:r>
                        <a:rPr lang="en-US" sz="1200" u="none" strike="noStrike">
                          <a:effectLst/>
                        </a:rPr>
                        <a:t>March</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8314303"/>
                  </a:ext>
                </a:extLst>
              </a:tr>
              <a:tr h="200025">
                <a:tc>
                  <a:txBody>
                    <a:bodyPr/>
                    <a:lstStyle/>
                    <a:p>
                      <a:pPr algn="r" fontAlgn="ctr"/>
                      <a:r>
                        <a:rPr lang="en-US" sz="1200" u="none" strike="noStrike">
                          <a:effectLst/>
                        </a:rPr>
                        <a:t>April</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6725356"/>
                  </a:ext>
                </a:extLst>
              </a:tr>
              <a:tr h="200025">
                <a:tc>
                  <a:txBody>
                    <a:bodyPr/>
                    <a:lstStyle/>
                    <a:p>
                      <a:pPr algn="r" fontAlgn="ctr"/>
                      <a:r>
                        <a:rPr lang="en-US" sz="1200" u="none" strike="noStrike">
                          <a:effectLst/>
                        </a:rPr>
                        <a:t>May</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71825174"/>
                  </a:ext>
                </a:extLst>
              </a:tr>
              <a:tr h="200025">
                <a:tc>
                  <a:txBody>
                    <a:bodyPr/>
                    <a:lstStyle/>
                    <a:p>
                      <a:pPr algn="r" fontAlgn="ctr"/>
                      <a:r>
                        <a:rPr lang="en-US" sz="1200" u="none" strike="noStrike">
                          <a:effectLst/>
                        </a:rPr>
                        <a:t>June</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9484511"/>
                  </a:ext>
                </a:extLst>
              </a:tr>
              <a:tr h="200025">
                <a:tc>
                  <a:txBody>
                    <a:bodyPr/>
                    <a:lstStyle/>
                    <a:p>
                      <a:pPr algn="r" fontAlgn="ctr"/>
                      <a:r>
                        <a:rPr lang="en-US" sz="1200" u="none" strike="noStrike">
                          <a:effectLst/>
                        </a:rPr>
                        <a:t>July</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80362215"/>
                  </a:ext>
                </a:extLst>
              </a:tr>
              <a:tr h="200025">
                <a:tc>
                  <a:txBody>
                    <a:bodyPr/>
                    <a:lstStyle/>
                    <a:p>
                      <a:pPr algn="r" fontAlgn="ctr"/>
                      <a:r>
                        <a:rPr lang="en-US" sz="1200" u="none" strike="noStrike">
                          <a:effectLst/>
                        </a:rPr>
                        <a:t>August</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9032233"/>
                  </a:ext>
                </a:extLst>
              </a:tr>
              <a:tr h="200025">
                <a:tc>
                  <a:txBody>
                    <a:bodyPr/>
                    <a:lstStyle/>
                    <a:p>
                      <a:pPr algn="r" fontAlgn="ctr"/>
                      <a:r>
                        <a:rPr lang="en-US" sz="1200" u="none" strike="noStrike">
                          <a:effectLst/>
                        </a:rPr>
                        <a:t>September</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4324514"/>
                  </a:ext>
                </a:extLst>
              </a:tr>
              <a:tr h="200025">
                <a:tc>
                  <a:txBody>
                    <a:bodyPr/>
                    <a:lstStyle/>
                    <a:p>
                      <a:pPr algn="r" fontAlgn="ctr"/>
                      <a:r>
                        <a:rPr lang="en-US" sz="1200" u="none" strike="noStrike">
                          <a:effectLst/>
                        </a:rPr>
                        <a:t>October</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7572500"/>
                  </a:ext>
                </a:extLst>
              </a:tr>
              <a:tr h="200025">
                <a:tc>
                  <a:txBody>
                    <a:bodyPr/>
                    <a:lstStyle/>
                    <a:p>
                      <a:pPr algn="r" fontAlgn="ctr"/>
                      <a:r>
                        <a:rPr lang="en-US" sz="1200" u="none" strike="noStrike">
                          <a:effectLst/>
                        </a:rPr>
                        <a:t>November</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57504616"/>
                  </a:ext>
                </a:extLst>
              </a:tr>
              <a:tr h="200025">
                <a:tc>
                  <a:txBody>
                    <a:bodyPr/>
                    <a:lstStyle/>
                    <a:p>
                      <a:pPr algn="r" fontAlgn="ctr"/>
                      <a:r>
                        <a:rPr lang="en-US" sz="1200" u="none" strike="noStrike">
                          <a:effectLst/>
                        </a:rPr>
                        <a:t>December</a:t>
                      </a:r>
                      <a:endParaRPr lang="en-US" sz="1200" b="1" i="0" u="none" strike="noStrike">
                        <a:solidFill>
                          <a:srgbClr val="000000"/>
                        </a:solidFill>
                        <a:effectLst/>
                        <a:latin typeface="Times New Roman" panose="02020603050405020304" pitchFamily="18" charset="0"/>
                      </a:endParaRPr>
                    </a:p>
                  </a:txBody>
                  <a:tcPr marL="9525" marR="9525" marT="9525" marB="0" anchor="ctr"/>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7048355"/>
                  </a:ext>
                </a:extLst>
              </a:tr>
            </a:tbl>
          </a:graphicData>
        </a:graphic>
      </p:graphicFrame>
      <p:graphicFrame>
        <p:nvGraphicFramePr>
          <p:cNvPr id="7" name="Chart 6">
            <a:extLst>
              <a:ext uri="{FF2B5EF4-FFF2-40B4-BE49-F238E27FC236}">
                <a16:creationId xmlns:a16="http://schemas.microsoft.com/office/drawing/2014/main" id="{72FD45C2-6471-4B28-913D-FD34D211BB95}"/>
              </a:ext>
            </a:extLst>
          </p:cNvPr>
          <p:cNvGraphicFramePr>
            <a:graphicFrameLocks/>
          </p:cNvGraphicFramePr>
          <p:nvPr>
            <p:extLst>
              <p:ext uri="{D42A27DB-BD31-4B8C-83A1-F6EECF244321}">
                <p14:modId xmlns:p14="http://schemas.microsoft.com/office/powerpoint/2010/main" val="1212305161"/>
              </p:ext>
            </p:extLst>
          </p:nvPr>
        </p:nvGraphicFramePr>
        <p:xfrm>
          <a:off x="5682324" y="624646"/>
          <a:ext cx="6310893" cy="2868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5896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6CBBD1-C4E9-4AB0-8AB0-F6C2C80E7D90}"/>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3" name="Rectangle 2">
            <a:extLst>
              <a:ext uri="{FF2B5EF4-FFF2-40B4-BE49-F238E27FC236}">
                <a16:creationId xmlns:a16="http://schemas.microsoft.com/office/drawing/2014/main" id="{8E8A2582-9025-4F43-8391-4FCD6850A33C}"/>
              </a:ext>
            </a:extLst>
          </p:cNvPr>
          <p:cNvSpPr/>
          <p:nvPr/>
        </p:nvSpPr>
        <p:spPr>
          <a:xfrm>
            <a:off x="533400" y="278440"/>
            <a:ext cx="10958512" cy="923330"/>
          </a:xfrm>
          <a:prstGeom prst="rect">
            <a:avLst/>
          </a:prstGeom>
        </p:spPr>
        <p:txBody>
          <a:bodyPr wrap="square">
            <a:spAutoFit/>
          </a:bodyPr>
          <a:lstStyle/>
          <a:p>
            <a:pPr marL="182880" lvl="1"/>
            <a:r>
              <a:rPr lang="en-US" b="1" dirty="0">
                <a:solidFill>
                  <a:schemeClr val="tx1">
                    <a:lumMod val="75000"/>
                    <a:lumOff val="25000"/>
                  </a:schemeClr>
                </a:solidFill>
                <a:latin typeface="Times New Roman" panose="02020603050405020304" pitchFamily="18" charset="0"/>
                <a:cs typeface="Times New Roman" panose="02020603050405020304" pitchFamily="18" charset="0"/>
              </a:rPr>
              <a:t>2. Identify trends in oil price change with change in inflation prices of all the categories and identify the category whose inflation prices strongly changes with fluctuations in imported oil price (Hint: you can use </a:t>
            </a:r>
            <a:r>
              <a:rPr lang="en-US" b="1" dirty="0" err="1">
                <a:solidFill>
                  <a:schemeClr val="tx1">
                    <a:lumMod val="75000"/>
                    <a:lumOff val="25000"/>
                  </a:schemeClr>
                </a:solidFill>
                <a:latin typeface="Times New Roman" panose="02020603050405020304" pitchFamily="18" charset="0"/>
                <a:cs typeface="Times New Roman" panose="02020603050405020304" pitchFamily="18" charset="0"/>
              </a:rPr>
              <a:t>correl</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 function)</a:t>
            </a:r>
          </a:p>
        </p:txBody>
      </p:sp>
      <p:sp>
        <p:nvSpPr>
          <p:cNvPr id="4" name="Rectangle 3">
            <a:extLst>
              <a:ext uri="{FF2B5EF4-FFF2-40B4-BE49-F238E27FC236}">
                <a16:creationId xmlns:a16="http://schemas.microsoft.com/office/drawing/2014/main" id="{D90ABBD1-E4F2-4855-A1CE-2B3430757029}"/>
              </a:ext>
            </a:extLst>
          </p:cNvPr>
          <p:cNvSpPr/>
          <p:nvPr/>
        </p:nvSpPr>
        <p:spPr>
          <a:xfrm>
            <a:off x="533400" y="1311698"/>
            <a:ext cx="10958512" cy="4524315"/>
          </a:xfrm>
          <a:prstGeom prst="rect">
            <a:avLst/>
          </a:prstGeom>
        </p:spPr>
        <p:txBody>
          <a:bodyPr wrap="square">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To identify trends in oil price changes with inflation prices across categories and determine which category's inflation prices are most strongly correlated with fluctuations in imported oil prices, I'll analyze the correlation coefficients provided:</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Ranking correlations from strongest to weakest (absolute value): </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Education and Entertainment: 0.208</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Other Goods &amp; Services: 0.191</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Medicare: -0.195</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Transport and communication: -0.128</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Non-alcoholic beverages: -0.125</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Miscellaneous: -0.109</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Apparel: 0.099</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Housing: 0.095</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General index: 0.089</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Food: 0.050</a:t>
            </a:r>
          </a:p>
        </p:txBody>
      </p:sp>
      <p:sp>
        <p:nvSpPr>
          <p:cNvPr id="5" name="Rectangle 4">
            <a:extLst>
              <a:ext uri="{FF2B5EF4-FFF2-40B4-BE49-F238E27FC236}">
                <a16:creationId xmlns:a16="http://schemas.microsoft.com/office/drawing/2014/main" id="{4B6DE232-B5A5-4CED-A95E-71F1CEB503C3}"/>
              </a:ext>
            </a:extLst>
          </p:cNvPr>
          <p:cNvSpPr/>
          <p:nvPr/>
        </p:nvSpPr>
        <p:spPr>
          <a:xfrm>
            <a:off x="533400" y="173950"/>
            <a:ext cx="10958512" cy="1117363"/>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1759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4CDD47-94FB-4FB2-B3D6-DDEE96F83755}"/>
              </a:ext>
            </a:extLst>
          </p:cNvPr>
          <p:cNvSpPr>
            <a:spLocks noGrp="1"/>
          </p:cNvSpPr>
          <p:nvPr>
            <p:ph type="dt" sz="half" idx="10"/>
          </p:nvPr>
        </p:nvSpPr>
        <p:spPr/>
        <p:txBody>
          <a:bodyPr/>
          <a:lstStyle/>
          <a:p>
            <a:fld id="{4B0F7438-195F-4F7F-92BE-709C498944FE}" type="datetime1">
              <a:rPr lang="en-US" smtClean="0"/>
              <a:t>22/10/2024</a:t>
            </a:fld>
            <a:endParaRPr lang="en-US"/>
          </a:p>
        </p:txBody>
      </p:sp>
      <p:sp>
        <p:nvSpPr>
          <p:cNvPr id="3" name="Rectangle 2">
            <a:extLst>
              <a:ext uri="{FF2B5EF4-FFF2-40B4-BE49-F238E27FC236}">
                <a16:creationId xmlns:a16="http://schemas.microsoft.com/office/drawing/2014/main" id="{20C87A7C-0EC8-4B00-9A91-92F262CC6B6A}"/>
              </a:ext>
            </a:extLst>
          </p:cNvPr>
          <p:cNvSpPr/>
          <p:nvPr/>
        </p:nvSpPr>
        <p:spPr>
          <a:xfrm>
            <a:off x="838200" y="629602"/>
            <a:ext cx="9991725" cy="5355312"/>
          </a:xfrm>
          <a:prstGeom prst="rect">
            <a:avLst/>
          </a:prstGeom>
        </p:spPr>
        <p:txBody>
          <a:bodyPr wrap="square">
            <a:spAutoFit/>
          </a:bodyPr>
          <a:lstStyle/>
          <a:p>
            <a:pPr lvl="1"/>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lvl="1"/>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2.Trends: </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Most categories have weak correlations with oil prices (|r| &lt; 0.2).</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There's a mix of positive and negative correlations.</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strongest positive correlation is with Education and Entertainment.</a:t>
            </a:r>
          </a:p>
          <a:p>
            <a:pPr marL="742950" lvl="1" indent="-285750">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strongest negative correlation is with Medicare.</a:t>
            </a:r>
          </a:p>
          <a:p>
            <a:pPr marL="742950" lvl="1" indent="-285750">
              <a:buFont typeface="+mj-lt"/>
              <a:buAutoNum type="arabicPeriod"/>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lvl="1"/>
            <a:r>
              <a:rPr lang="en-US" dirty="0">
                <a:solidFill>
                  <a:schemeClr val="tx1">
                    <a:lumMod val="75000"/>
                    <a:lumOff val="25000"/>
                  </a:schemeClr>
                </a:solidFill>
                <a:latin typeface="Times New Roman" panose="02020603050405020304" pitchFamily="18" charset="0"/>
                <a:cs typeface="Times New Roman" panose="02020603050405020304" pitchFamily="18" charset="0"/>
              </a:rPr>
              <a:t>3.Category most strongly correlated with oil price fluctuations: Education and Entertainment (0.208)</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period saw a general upward trend in oil prices from 2021 to mid-2022, followed by a gradual decline and stabilization in 2023. The dramatic price spike in early 2022 stands out as the most significant event in this timeframe, likely influenced by global events such as the Russia-Ukraine conflict and post-pandemic economic recovery.</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analysis provides insights into the volatility of oil prices during this period, which would have had significant impacts on India's economy, particularly in areas such as transportation, manufacturing, and overall inflation rates.</a:t>
            </a:r>
          </a:p>
          <a:p>
            <a:pPr lvl="1"/>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59D2840-18DB-46D8-8210-9CBF22D836CF}"/>
              </a:ext>
            </a:extLst>
          </p:cNvPr>
          <p:cNvSpPr/>
          <p:nvPr/>
        </p:nvSpPr>
        <p:spPr>
          <a:xfrm>
            <a:off x="755788" y="3429000"/>
            <a:ext cx="10270021" cy="282602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64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AB80B3-DFF4-4C50-8B70-3E75A35EED6F}"/>
              </a:ext>
            </a:extLst>
          </p:cNvPr>
          <p:cNvSpPr>
            <a:spLocks noGrp="1"/>
          </p:cNvSpPr>
          <p:nvPr>
            <p:ph type="dt" sz="half" idx="10"/>
          </p:nvPr>
        </p:nvSpPr>
        <p:spPr/>
        <p:txBody>
          <a:bodyPr/>
          <a:lstStyle/>
          <a:p>
            <a:fld id="{4B0F7438-195F-4F7F-92BE-709C498944FE}" type="datetime1">
              <a:rPr lang="en-US" smtClean="0"/>
              <a:t>21/10/2024</a:t>
            </a:fld>
            <a:endParaRPr lang="en-US"/>
          </a:p>
        </p:txBody>
      </p:sp>
      <p:graphicFrame>
        <p:nvGraphicFramePr>
          <p:cNvPr id="3" name="Table 2">
            <a:extLst>
              <a:ext uri="{FF2B5EF4-FFF2-40B4-BE49-F238E27FC236}">
                <a16:creationId xmlns:a16="http://schemas.microsoft.com/office/drawing/2014/main" id="{65A9C4C3-666A-4011-9BD9-CE50B771CA5B}"/>
              </a:ext>
            </a:extLst>
          </p:cNvPr>
          <p:cNvGraphicFramePr>
            <a:graphicFrameLocks noGrp="1"/>
          </p:cNvGraphicFramePr>
          <p:nvPr>
            <p:extLst>
              <p:ext uri="{D42A27DB-BD31-4B8C-83A1-F6EECF244321}">
                <p14:modId xmlns:p14="http://schemas.microsoft.com/office/powerpoint/2010/main" val="3647630295"/>
              </p:ext>
            </p:extLst>
          </p:nvPr>
        </p:nvGraphicFramePr>
        <p:xfrm>
          <a:off x="300040" y="241298"/>
          <a:ext cx="5486400" cy="2992436"/>
        </p:xfrm>
        <a:graphic>
          <a:graphicData uri="http://schemas.openxmlformats.org/drawingml/2006/table">
            <a:tbl>
              <a:tblPr>
                <a:tableStyleId>{5C22544A-7EE6-4342-B048-85BDC9FD1C3A}</a:tableStyleId>
              </a:tblPr>
              <a:tblGrid>
                <a:gridCol w="2511380">
                  <a:extLst>
                    <a:ext uri="{9D8B030D-6E8A-4147-A177-3AD203B41FA5}">
                      <a16:colId xmlns:a16="http://schemas.microsoft.com/office/drawing/2014/main" val="455205438"/>
                    </a:ext>
                  </a:extLst>
                </a:gridCol>
                <a:gridCol w="2975020">
                  <a:extLst>
                    <a:ext uri="{9D8B030D-6E8A-4147-A177-3AD203B41FA5}">
                      <a16:colId xmlns:a16="http://schemas.microsoft.com/office/drawing/2014/main" val="1133105216"/>
                    </a:ext>
                  </a:extLst>
                </a:gridCol>
              </a:tblGrid>
              <a:tr h="315956">
                <a:tc>
                  <a:txBody>
                    <a:bodyPr/>
                    <a:lstStyle/>
                    <a:p>
                      <a:pPr algn="l" fontAlgn="b"/>
                      <a:r>
                        <a:rPr lang="en-US" sz="1200" u="none" strike="noStrike" dirty="0">
                          <a:effectLst/>
                        </a:rPr>
                        <a:t>Categories</a:t>
                      </a:r>
                      <a:endParaRPr lang="en-US" sz="12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Correlation with crude oil price</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9802224"/>
                  </a:ext>
                </a:extLst>
              </a:tr>
              <a:tr h="267648">
                <a:tc>
                  <a:txBody>
                    <a:bodyPr/>
                    <a:lstStyle/>
                    <a:p>
                      <a:pPr algn="l" fontAlgn="b"/>
                      <a:r>
                        <a:rPr lang="en-US" sz="1100" u="none" strike="noStrike">
                          <a:effectLst/>
                        </a:rPr>
                        <a:t>Apparel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0187004"/>
                  </a:ext>
                </a:extLst>
              </a:tr>
              <a:tr h="267648">
                <a:tc>
                  <a:txBody>
                    <a:bodyPr/>
                    <a:lstStyle/>
                    <a:p>
                      <a:pPr algn="l" fontAlgn="b"/>
                      <a:r>
                        <a:rPr lang="en-US" sz="1100" u="none" strike="noStrike">
                          <a:effectLst/>
                        </a:rPr>
                        <a:t>Education and Entertinemnet</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0.208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2999015"/>
                  </a:ext>
                </a:extLst>
              </a:tr>
              <a:tr h="267648">
                <a:tc>
                  <a:txBody>
                    <a:bodyPr/>
                    <a:lstStyle/>
                    <a:p>
                      <a:pPr algn="l" fontAlgn="b"/>
                      <a:r>
                        <a:rPr lang="en-US" sz="1100" u="none" strike="noStrike">
                          <a:effectLst/>
                        </a:rPr>
                        <a:t>Food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0.050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1121657"/>
                  </a:ext>
                </a:extLst>
              </a:tr>
              <a:tr h="267648">
                <a:tc>
                  <a:txBody>
                    <a:bodyPr/>
                    <a:lstStyle/>
                    <a:p>
                      <a:pPr algn="l" fontAlgn="b"/>
                      <a:r>
                        <a:rPr lang="en-US" sz="1100" u="none" strike="noStrike">
                          <a:effectLst/>
                        </a:rPr>
                        <a:t>General index</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0.089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0946652"/>
                  </a:ext>
                </a:extLst>
              </a:tr>
              <a:tr h="267648">
                <a:tc>
                  <a:txBody>
                    <a:bodyPr/>
                    <a:lstStyle/>
                    <a:p>
                      <a:pPr algn="l" fontAlgn="b"/>
                      <a:r>
                        <a:rPr lang="en-US" sz="1100" u="none" strike="noStrike">
                          <a:effectLst/>
                        </a:rPr>
                        <a:t>Housing</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0.095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3584877"/>
                  </a:ext>
                </a:extLst>
              </a:tr>
              <a:tr h="267648">
                <a:tc>
                  <a:txBody>
                    <a:bodyPr/>
                    <a:lstStyle/>
                    <a:p>
                      <a:pPr algn="l" fontAlgn="b"/>
                      <a:r>
                        <a:rPr lang="en-US" sz="1100" u="none" strike="noStrike">
                          <a:effectLst/>
                        </a:rPr>
                        <a:t>Medicare</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-0.195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4566305"/>
                  </a:ext>
                </a:extLst>
              </a:tr>
              <a:tr h="267648">
                <a:tc>
                  <a:txBody>
                    <a:bodyPr/>
                    <a:lstStyle/>
                    <a:p>
                      <a:pPr algn="l" fontAlgn="b"/>
                      <a:r>
                        <a:rPr lang="en-US" sz="1100" u="none" strike="noStrike">
                          <a:effectLst/>
                        </a:rPr>
                        <a:t>Miscellaneous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-0.109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307169"/>
                  </a:ext>
                </a:extLst>
              </a:tr>
              <a:tr h="267648">
                <a:tc>
                  <a:txBody>
                    <a:bodyPr/>
                    <a:lstStyle/>
                    <a:p>
                      <a:pPr algn="l" fontAlgn="b"/>
                      <a:r>
                        <a:rPr lang="en-US" sz="1100" u="none" strike="noStrike">
                          <a:effectLst/>
                        </a:rPr>
                        <a:t>Non-alcoholic beverages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-0.125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0307489"/>
                  </a:ext>
                </a:extLst>
              </a:tr>
              <a:tr h="267648">
                <a:tc>
                  <a:txBody>
                    <a:bodyPr/>
                    <a:lstStyle/>
                    <a:p>
                      <a:pPr algn="l" fontAlgn="b"/>
                      <a:r>
                        <a:rPr lang="en-US" sz="1100" u="none" strike="noStrike">
                          <a:effectLst/>
                        </a:rPr>
                        <a:t>other Good &amp; Services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0.191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042627"/>
                  </a:ext>
                </a:extLst>
              </a:tr>
              <a:tr h="267648">
                <a:tc>
                  <a:txBody>
                    <a:bodyPr/>
                    <a:lstStyle/>
                    <a:p>
                      <a:pPr algn="l" fontAlgn="b"/>
                      <a:r>
                        <a:rPr lang="en-US" sz="1100" u="none" strike="noStrike">
                          <a:effectLst/>
                        </a:rPr>
                        <a:t>Transport and communication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-0.128</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24800172"/>
                  </a:ext>
                </a:extLst>
              </a:tr>
            </a:tbl>
          </a:graphicData>
        </a:graphic>
      </p:graphicFrame>
      <p:graphicFrame>
        <p:nvGraphicFramePr>
          <p:cNvPr id="4" name="Chart 3">
            <a:extLst>
              <a:ext uri="{FF2B5EF4-FFF2-40B4-BE49-F238E27FC236}">
                <a16:creationId xmlns:a16="http://schemas.microsoft.com/office/drawing/2014/main" id="{C443399C-E32F-4FE2-A493-1B359E8FD689}"/>
              </a:ext>
            </a:extLst>
          </p:cNvPr>
          <p:cNvGraphicFramePr>
            <a:graphicFrameLocks/>
          </p:cNvGraphicFramePr>
          <p:nvPr>
            <p:extLst>
              <p:ext uri="{D42A27DB-BD31-4B8C-83A1-F6EECF244321}">
                <p14:modId xmlns:p14="http://schemas.microsoft.com/office/powerpoint/2010/main" val="3478859017"/>
              </p:ext>
            </p:extLst>
          </p:nvPr>
        </p:nvGraphicFramePr>
        <p:xfrm>
          <a:off x="6200775" y="3171824"/>
          <a:ext cx="5795961" cy="3386139"/>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695BADEC-92DF-4FFD-AB52-0320DA94E84E}"/>
              </a:ext>
            </a:extLst>
          </p:cNvPr>
          <p:cNvSpPr/>
          <p:nvPr/>
        </p:nvSpPr>
        <p:spPr>
          <a:xfrm>
            <a:off x="5991226" y="300037"/>
            <a:ext cx="5795961" cy="2862322"/>
          </a:xfrm>
          <a:prstGeom prst="rect">
            <a:avLst/>
          </a:prstGeom>
          <a:ln>
            <a:solidFill>
              <a:schemeClr val="bg2">
                <a:lumMod val="50000"/>
              </a:schemeClr>
            </a:solidFill>
          </a:ln>
        </p:spPr>
        <p:txBody>
          <a:bodyPr wrap="square">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category shows the strongest positive correlation, meaning as oil prices increase, Education and Entertainment prices tend to increase as well, though the relationship is still relatively weak.</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It's important to note that all correlations are relatively weak, with the strongest being only 0.208. This suggests that while there are some relationships between oil prices and inflation in various categories, these relationships are not very strong or consistent</a:t>
            </a:r>
            <a:endParaRPr lang="en-US" dirty="0"/>
          </a:p>
        </p:txBody>
      </p:sp>
      <p:sp>
        <p:nvSpPr>
          <p:cNvPr id="6" name="Rectangle 5">
            <a:extLst>
              <a:ext uri="{FF2B5EF4-FFF2-40B4-BE49-F238E27FC236}">
                <a16:creationId xmlns:a16="http://schemas.microsoft.com/office/drawing/2014/main" id="{815EF9AC-3D9D-458B-868A-12BAB419042F}"/>
              </a:ext>
            </a:extLst>
          </p:cNvPr>
          <p:cNvSpPr/>
          <p:nvPr/>
        </p:nvSpPr>
        <p:spPr>
          <a:xfrm>
            <a:off x="104775" y="3357499"/>
            <a:ext cx="6096000" cy="3323987"/>
          </a:xfrm>
          <a:prstGeom prst="rect">
            <a:avLst/>
          </a:prstGeom>
          <a:ln>
            <a:solidFill>
              <a:schemeClr val="bg2">
                <a:lumMod val="50000"/>
              </a:schemeClr>
            </a:solidFill>
          </a:ln>
        </p:spPr>
        <p:txBody>
          <a:bodyPr>
            <a:sp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Other observations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t>
            </a:r>
          </a:p>
          <a:p>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1.Some categories, like Transport and communication, surprisingly show a negative correlation with oil prices.</a:t>
            </a:r>
          </a:p>
          <a:p>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2.The General index has a very weak positive correlation (0.089), indicating that overall inflation has only a slight tendency to increase with oil prices.</a:t>
            </a:r>
          </a:p>
          <a:p>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3.Food, which might be expected to correlate more strongly due to transportation costs, shows the weakest correlation (0.050).</a:t>
            </a:r>
          </a:p>
          <a:p>
            <a:endParaRPr 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In conclusion, while Education and Entertainment shows the strongest correlation with oil prices, the relationship is still weak. The data suggests that factors other than oil prices likely play more significant roles in determining inflation across these categories</a:t>
            </a:r>
            <a:endParaRPr lang="en-US" sz="1600" dirty="0"/>
          </a:p>
        </p:txBody>
      </p:sp>
    </p:spTree>
    <p:extLst>
      <p:ext uri="{BB962C8B-B14F-4D97-AF65-F5344CB8AC3E}">
        <p14:creationId xmlns:p14="http://schemas.microsoft.com/office/powerpoint/2010/main" val="2251144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8A35F-BD62-460A-A23A-F4099BE27A58}"/>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3" name="Rectangle 2">
            <a:extLst>
              <a:ext uri="{FF2B5EF4-FFF2-40B4-BE49-F238E27FC236}">
                <a16:creationId xmlns:a16="http://schemas.microsoft.com/office/drawing/2014/main" id="{A55F5C47-AEAE-4413-B7E4-8AB2A1C9594A}"/>
              </a:ext>
            </a:extLst>
          </p:cNvPr>
          <p:cNvSpPr/>
          <p:nvPr/>
        </p:nvSpPr>
        <p:spPr>
          <a:xfrm>
            <a:off x="838200" y="516835"/>
            <a:ext cx="10465904" cy="5685182"/>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DDF6EA-CFAA-4A0B-8EDE-C4F370AF8D4B}"/>
              </a:ext>
            </a:extLst>
          </p:cNvPr>
          <p:cNvSpPr/>
          <p:nvPr/>
        </p:nvSpPr>
        <p:spPr>
          <a:xfrm>
            <a:off x="993912" y="727936"/>
            <a:ext cx="9846365" cy="5570756"/>
          </a:xfrm>
          <a:prstGeom prst="rect">
            <a:avLst/>
          </a:prstGeom>
        </p:spPr>
        <p:txBody>
          <a:bodyPr wrap="square">
            <a:spAutoFit/>
          </a:bodyPr>
          <a:lstStyle/>
          <a:p>
            <a:r>
              <a:rPr lang="en-US" sz="2000" b="1" dirty="0"/>
              <a:t>Narration:</a:t>
            </a:r>
          </a:p>
          <a:p>
            <a:r>
              <a:rPr lang="en-US" sz="1600" dirty="0"/>
              <a:t>India has been experiencing fluctuating inflation rates over the past few years, which has had a significant impact on various sectors of the economy. The inflation analysis provides a comprehensive look at the trends and drivers behind these changes.</a:t>
            </a:r>
          </a:p>
          <a:p>
            <a:pPr marL="285750" indent="-285750">
              <a:buFont typeface="Arial" panose="020B0604020202020204" pitchFamily="34" charset="0"/>
              <a:buChar char="•"/>
            </a:pPr>
            <a:r>
              <a:rPr lang="en-US" sz="1600" dirty="0"/>
              <a:t>The pie chart shows the contributions of different categories to the overall CPI (Consumer Price Index) basket. Food and beverages, which make up 45.86% of the basket, have been a major driver of inflation. Housing, fuel and light, and miscellaneous items also play significant roles, contributing 10.07%, 6.84%, and 28.06% respectively.</a:t>
            </a:r>
          </a:p>
          <a:p>
            <a:pPr marL="285750" indent="-285750">
              <a:buFont typeface="Arial" panose="020B0604020202020204" pitchFamily="34" charset="0"/>
              <a:buChar char="•"/>
            </a:pPr>
            <a:r>
              <a:rPr lang="en-US" sz="1600" dirty="0"/>
              <a:t>The line chart depicts the year-over-year general index inflation rate from 2017 to 2023. It shows that inflation has been on a roller coaster ride, with rates ranging from around 3% to over 7%. The data suggests that inflation peaked in mid-2022 and has been on a downward trend since then, though it is still above the Reserve Bank of India's target range of 2-6%.</a:t>
            </a:r>
          </a:p>
          <a:p>
            <a:pPr marL="285750" indent="-285750">
              <a:buFont typeface="Arial" panose="020B0604020202020204" pitchFamily="34" charset="0"/>
              <a:buChar char="•"/>
            </a:pPr>
            <a:r>
              <a:rPr lang="en-US" sz="1600" dirty="0"/>
              <a:t>The M-o-M (Month-on-Month) price fluctuation chart provides deeper insights into the drivers of these inflation trends. It shows that categories like 'Fuel and light', 'Housing', and 'Miscellaneous' have experienced the most volatile price changes, contributing to the overall inflation dynamics.</a:t>
            </a:r>
          </a:p>
          <a:p>
            <a:pPr marL="285750" indent="-285750">
              <a:buFont typeface="Arial" panose="020B0604020202020204" pitchFamily="34" charset="0"/>
              <a:buChar char="•"/>
            </a:pPr>
            <a:r>
              <a:rPr lang="en-US" sz="1600" dirty="0"/>
              <a:t>Finally, the correlation chart between inflation and crude oil prices suggests a strong positive relationship between the two. This indicates that the volatility in global oil prices has been a significant factor influencing India's inflationary pressures, given the country's heavy dependence on imported crude oil.</a:t>
            </a:r>
          </a:p>
          <a:p>
            <a:r>
              <a:rPr lang="en-US" sz="1600" dirty="0"/>
              <a:t>In summary, the analysis paints a complex picture of India's inflation landscape, with food, housing, and fuel costs playing key roles in driving overall price changes. The data also highlights the influence of external factors, like crude oil prices, on the country's inflation dynamics. Understanding these trends is crucial for policymakers to implement effective measures to manage inflation and its impact on the economy.</a:t>
            </a:r>
          </a:p>
        </p:txBody>
      </p:sp>
    </p:spTree>
    <p:extLst>
      <p:ext uri="{BB962C8B-B14F-4D97-AF65-F5344CB8AC3E}">
        <p14:creationId xmlns:p14="http://schemas.microsoft.com/office/powerpoint/2010/main" val="12399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7BB9E5-4AD8-4916-A8DB-C74F874920F7}"/>
              </a:ext>
            </a:extLst>
          </p:cNvPr>
          <p:cNvSpPr/>
          <p:nvPr/>
        </p:nvSpPr>
        <p:spPr>
          <a:xfrm>
            <a:off x="838200" y="474345"/>
            <a:ext cx="10633364" cy="5632311"/>
          </a:xfrm>
          <a:prstGeom prst="rect">
            <a:avLst/>
          </a:prstGeom>
        </p:spPr>
        <p:txBody>
          <a:bodyPr wrap="square">
            <a:sp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Casestudy 1 :</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Based  on the latest month's data , identify  the contribution of different broader categories (food, energy, transportation ,education, etc.)towards CPI basket .</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Approach : </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	To analyze the contribution of different broad categories towards the CPI basket based on the latest month's data, we'll use the information provided in the "Categories for MAY-2023" .</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Here's how you could approach this in Excel:</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 Create a new worksheet for this analysis.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2. Set up a table with two columns: "Category" and "Contribution (%)“(Includes Rural, Urban &amp; Rural+Urban sectors)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3. Enter this data into your Excel sheet.</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4. To calculate the total, use the SUM function: =SUM(B2:B6)	</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5. To calculate the percentage contribution of each category: </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In a new column,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divide each category's contribution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by the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total</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and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format as a percentage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Formula: =(B2/$B$7) (where B7 is your total sum cell)</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6. Create a pie chart to visualize the contributions: </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Select your data (including headers) Go to Insert &gt; Pie Chart</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7.Add labels and a title to your chart for clarity.</a:t>
            </a:r>
          </a:p>
          <a:p>
            <a:endParaRPr lang="en-US" b="1" dirty="0">
              <a:solidFill>
                <a:schemeClr val="tx1">
                  <a:lumMod val="75000"/>
                  <a:lumOff val="25000"/>
                </a:schemeClr>
              </a:solidFill>
            </a:endParaRPr>
          </a:p>
        </p:txBody>
      </p:sp>
      <p:sp>
        <p:nvSpPr>
          <p:cNvPr id="3" name="Date Placeholder 2">
            <a:extLst>
              <a:ext uri="{FF2B5EF4-FFF2-40B4-BE49-F238E27FC236}">
                <a16:creationId xmlns:a16="http://schemas.microsoft.com/office/drawing/2014/main" id="{3DD79B17-8D6A-4AD2-B9F8-4A165E99BC05}"/>
              </a:ext>
            </a:extLst>
          </p:cNvPr>
          <p:cNvSpPr>
            <a:spLocks noGrp="1"/>
          </p:cNvSpPr>
          <p:nvPr>
            <p:ph type="dt" sz="half" idx="10"/>
          </p:nvPr>
        </p:nvSpPr>
        <p:spPr/>
        <p:txBody>
          <a:bodyPr/>
          <a:lstStyle/>
          <a:p>
            <a:fld id="{FC9D20A4-6522-45FF-A377-2C74DBDADF92}" type="datetime1">
              <a:rPr lang="en-US" smtClean="0"/>
              <a:t>21/10/2024</a:t>
            </a:fld>
            <a:endParaRPr lang="en-US"/>
          </a:p>
        </p:txBody>
      </p:sp>
      <p:sp>
        <p:nvSpPr>
          <p:cNvPr id="4" name="Rectangle 3">
            <a:extLst>
              <a:ext uri="{FF2B5EF4-FFF2-40B4-BE49-F238E27FC236}">
                <a16:creationId xmlns:a16="http://schemas.microsoft.com/office/drawing/2014/main" id="{71B21C6D-4ABE-41B9-8671-F691748B73BC}"/>
              </a:ext>
            </a:extLst>
          </p:cNvPr>
          <p:cNvSpPr/>
          <p:nvPr/>
        </p:nvSpPr>
        <p:spPr>
          <a:xfrm>
            <a:off x="838200" y="424070"/>
            <a:ext cx="10611678" cy="1166191"/>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318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058010F-6762-4883-939D-607D09E7647B}"/>
              </a:ext>
            </a:extLst>
          </p:cNvPr>
          <p:cNvGraphicFramePr>
            <a:graphicFrameLocks noGrp="1"/>
          </p:cNvGraphicFramePr>
          <p:nvPr>
            <p:extLst>
              <p:ext uri="{D42A27DB-BD31-4B8C-83A1-F6EECF244321}">
                <p14:modId xmlns:p14="http://schemas.microsoft.com/office/powerpoint/2010/main" val="1092687630"/>
              </p:ext>
            </p:extLst>
          </p:nvPr>
        </p:nvGraphicFramePr>
        <p:xfrm>
          <a:off x="986736" y="1768129"/>
          <a:ext cx="5016498" cy="3108672"/>
        </p:xfrm>
        <a:graphic>
          <a:graphicData uri="http://schemas.openxmlformats.org/drawingml/2006/table">
            <a:tbl>
              <a:tblPr>
                <a:tableStyleId>{5C22544A-7EE6-4342-B048-85BDC9FD1C3A}</a:tableStyleId>
              </a:tblPr>
              <a:tblGrid>
                <a:gridCol w="2050770">
                  <a:extLst>
                    <a:ext uri="{9D8B030D-6E8A-4147-A177-3AD203B41FA5}">
                      <a16:colId xmlns:a16="http://schemas.microsoft.com/office/drawing/2014/main" val="1203061349"/>
                    </a:ext>
                  </a:extLst>
                </a:gridCol>
                <a:gridCol w="1198912">
                  <a:extLst>
                    <a:ext uri="{9D8B030D-6E8A-4147-A177-3AD203B41FA5}">
                      <a16:colId xmlns:a16="http://schemas.microsoft.com/office/drawing/2014/main" val="2316851786"/>
                    </a:ext>
                  </a:extLst>
                </a:gridCol>
                <a:gridCol w="883408">
                  <a:extLst>
                    <a:ext uri="{9D8B030D-6E8A-4147-A177-3AD203B41FA5}">
                      <a16:colId xmlns:a16="http://schemas.microsoft.com/office/drawing/2014/main" val="3977160223"/>
                    </a:ext>
                  </a:extLst>
                </a:gridCol>
                <a:gridCol w="883408">
                  <a:extLst>
                    <a:ext uri="{9D8B030D-6E8A-4147-A177-3AD203B41FA5}">
                      <a16:colId xmlns:a16="http://schemas.microsoft.com/office/drawing/2014/main" val="2627280408"/>
                    </a:ext>
                  </a:extLst>
                </a:gridCol>
              </a:tblGrid>
              <a:tr h="268650">
                <a:tc>
                  <a:txBody>
                    <a:bodyPr/>
                    <a:lstStyle/>
                    <a:p>
                      <a:pPr algn="l" fontAlgn="b"/>
                      <a:r>
                        <a:rPr lang="en-US" sz="1100" u="none" strike="noStrike">
                          <a:effectLst/>
                        </a:rPr>
                        <a:t>Sum of May-2023</a:t>
                      </a:r>
                      <a:endParaRPr lang="en-US" sz="1100" b="1" i="0" u="none" strike="noStrike">
                        <a:solidFill>
                          <a:srgbClr val="000000"/>
                        </a:solidFill>
                        <a:effectLst/>
                        <a:latin typeface="Calibri" panose="020F0502020204030204" pitchFamily="34" charset="0"/>
                      </a:endParaRPr>
                    </a:p>
                  </a:txBody>
                  <a:tcPr marL="9525" marR="9525" marT="9525" marB="0" anchor="b"/>
                </a:tc>
                <a:tc gridSpan="3">
                  <a:txBody>
                    <a:bodyPr/>
                    <a:lstStyle/>
                    <a:p>
                      <a:pPr algn="l" fontAlgn="b"/>
                      <a:r>
                        <a:rPr lang="en-US" sz="1100" u="none" strike="noStrike">
                          <a:effectLst/>
                        </a:rPr>
                        <a:t>Percentage contribution of each category</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9587631"/>
                  </a:ext>
                </a:extLst>
              </a:tr>
              <a:tr h="268650">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Rural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Rural+Urban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Urban</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3205113"/>
                  </a:ext>
                </a:extLst>
              </a:tr>
              <a:tr h="255858">
                <a:tc>
                  <a:txBody>
                    <a:bodyPr/>
                    <a:lstStyle/>
                    <a:p>
                      <a:pPr algn="l" fontAlgn="b"/>
                      <a:r>
                        <a:rPr lang="en-US" sz="1100" u="none" strike="noStrike">
                          <a:effectLst/>
                        </a:rPr>
                        <a:t>Apparel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3801167"/>
                  </a:ext>
                </a:extLst>
              </a:tr>
              <a:tr h="255858">
                <a:tc>
                  <a:txBody>
                    <a:bodyPr/>
                    <a:lstStyle/>
                    <a:p>
                      <a:pPr algn="l" fontAlgn="b"/>
                      <a:r>
                        <a:rPr lang="en-US" sz="1100" u="none" strike="noStrike">
                          <a:effectLst/>
                        </a:rPr>
                        <a:t>Education and Entertinemnet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8561008"/>
                  </a:ext>
                </a:extLst>
              </a:tr>
              <a:tr h="255858">
                <a:tc>
                  <a:txBody>
                    <a:bodyPr/>
                    <a:lstStyle/>
                    <a:p>
                      <a:pPr algn="l" fontAlgn="b"/>
                      <a:r>
                        <a:rPr lang="en-US" sz="1100" u="none" strike="noStrike">
                          <a:effectLst/>
                        </a:rPr>
                        <a:t>Food</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3172047"/>
                  </a:ext>
                </a:extLst>
              </a:tr>
              <a:tr h="255858">
                <a:tc>
                  <a:txBody>
                    <a:bodyPr/>
                    <a:lstStyle/>
                    <a:p>
                      <a:pPr algn="l" fontAlgn="b"/>
                      <a:r>
                        <a:rPr lang="en-US" sz="1100" u="none" strike="noStrike">
                          <a:effectLst/>
                        </a:rPr>
                        <a:t>General index</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3080948"/>
                  </a:ext>
                </a:extLst>
              </a:tr>
              <a:tr h="255858">
                <a:tc>
                  <a:txBody>
                    <a:bodyPr/>
                    <a:lstStyle/>
                    <a:p>
                      <a:pPr algn="l" fontAlgn="b"/>
                      <a:r>
                        <a:rPr lang="en-US" sz="1100" u="none" strike="noStrike">
                          <a:effectLst/>
                        </a:rPr>
                        <a:t>Housing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8574953"/>
                  </a:ext>
                </a:extLst>
              </a:tr>
              <a:tr h="255858">
                <a:tc>
                  <a:txBody>
                    <a:bodyPr/>
                    <a:lstStyle/>
                    <a:p>
                      <a:pPr algn="l" fontAlgn="b"/>
                      <a:r>
                        <a:rPr lang="en-US" sz="1100" u="none" strike="noStrike">
                          <a:effectLst/>
                        </a:rPr>
                        <a:t>Medicare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7571945"/>
                  </a:ext>
                </a:extLst>
              </a:tr>
              <a:tr h="255858">
                <a:tc>
                  <a:txBody>
                    <a:bodyPr/>
                    <a:lstStyle/>
                    <a:p>
                      <a:pPr algn="l" fontAlgn="b"/>
                      <a:r>
                        <a:rPr lang="en-US" sz="1100" u="none" strike="noStrike">
                          <a:effectLst/>
                        </a:rPr>
                        <a:t>Miscellaneous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3595030"/>
                  </a:ext>
                </a:extLst>
              </a:tr>
              <a:tr h="255858">
                <a:tc>
                  <a:txBody>
                    <a:bodyPr/>
                    <a:lstStyle/>
                    <a:p>
                      <a:pPr algn="l" fontAlgn="b"/>
                      <a:r>
                        <a:rPr lang="en-US" sz="1100" u="none" strike="noStrike">
                          <a:effectLst/>
                        </a:rPr>
                        <a:t>Non-alcoholic beverages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246575"/>
                  </a:ext>
                </a:extLst>
              </a:tr>
              <a:tr h="255858">
                <a:tc>
                  <a:txBody>
                    <a:bodyPr/>
                    <a:lstStyle/>
                    <a:p>
                      <a:pPr algn="l" fontAlgn="b"/>
                      <a:r>
                        <a:rPr lang="en-US" sz="1100" u="none" strike="noStrike">
                          <a:effectLst/>
                        </a:rPr>
                        <a:t>other Good &amp; Services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8904738"/>
                  </a:ext>
                </a:extLst>
              </a:tr>
              <a:tr h="268650">
                <a:tc>
                  <a:txBody>
                    <a:bodyPr/>
                    <a:lstStyle/>
                    <a:p>
                      <a:pPr algn="l" fontAlgn="b"/>
                      <a:r>
                        <a:rPr lang="en-US" sz="1100" u="none" strike="noStrike">
                          <a:effectLst/>
                        </a:rPr>
                        <a:t>Transport and communication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1573435"/>
                  </a:ext>
                </a:extLst>
              </a:tr>
            </a:tbl>
          </a:graphicData>
        </a:graphic>
      </p:graphicFrame>
      <p:graphicFrame>
        <p:nvGraphicFramePr>
          <p:cNvPr id="3" name="Chart 2">
            <a:extLst>
              <a:ext uri="{FF2B5EF4-FFF2-40B4-BE49-F238E27FC236}">
                <a16:creationId xmlns:a16="http://schemas.microsoft.com/office/drawing/2014/main" id="{EFBBB491-2527-447C-8D37-3F82F8018E97}"/>
              </a:ext>
            </a:extLst>
          </p:cNvPr>
          <p:cNvGraphicFramePr>
            <a:graphicFrameLocks/>
          </p:cNvGraphicFramePr>
          <p:nvPr>
            <p:extLst>
              <p:ext uri="{D42A27DB-BD31-4B8C-83A1-F6EECF244321}">
                <p14:modId xmlns:p14="http://schemas.microsoft.com/office/powerpoint/2010/main" val="950030846"/>
              </p:ext>
            </p:extLst>
          </p:nvPr>
        </p:nvGraphicFramePr>
        <p:xfrm>
          <a:off x="6579290" y="1768129"/>
          <a:ext cx="4724813" cy="3108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CA792C81-1852-4A9E-B541-0F2F5DB4BF2F}"/>
              </a:ext>
            </a:extLst>
          </p:cNvPr>
          <p:cNvSpPr txBox="1"/>
          <p:nvPr/>
        </p:nvSpPr>
        <p:spPr>
          <a:xfrm>
            <a:off x="1092752" y="5016411"/>
            <a:ext cx="10211351" cy="1200329"/>
          </a:xfrm>
          <a:prstGeom prst="rect">
            <a:avLst/>
          </a:prstGeom>
          <a:noFill/>
        </p:spPr>
        <p:txBody>
          <a:bodyPr wrap="square" rtlCol="0">
            <a:sp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Insights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342900" indent="-342900">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Food contribute the most to the CPI basket at about 45% of the total contribution.</a:t>
            </a:r>
          </a:p>
          <a:p>
            <a:pPr marL="342900" indent="-342900">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Apparel item are the second largest contributor at about 12%</a:t>
            </a:r>
          </a:p>
          <a:p>
            <a:pPr marL="342900" indent="-342900">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Other List of items will follow in descending order of contribution.</a:t>
            </a:r>
          </a:p>
        </p:txBody>
      </p:sp>
      <p:sp>
        <p:nvSpPr>
          <p:cNvPr id="5" name="Date Placeholder 4">
            <a:extLst>
              <a:ext uri="{FF2B5EF4-FFF2-40B4-BE49-F238E27FC236}">
                <a16:creationId xmlns:a16="http://schemas.microsoft.com/office/drawing/2014/main" id="{A73811BC-565D-4615-A06B-9DBF63514FA0}"/>
              </a:ext>
            </a:extLst>
          </p:cNvPr>
          <p:cNvSpPr>
            <a:spLocks noGrp="1"/>
          </p:cNvSpPr>
          <p:nvPr>
            <p:ph type="dt" sz="half" idx="10"/>
          </p:nvPr>
        </p:nvSpPr>
        <p:spPr/>
        <p:txBody>
          <a:bodyPr/>
          <a:lstStyle/>
          <a:p>
            <a:fld id="{EE4E363D-0686-4D2F-A7BA-FBE31D9B40B0}" type="datetime1">
              <a:rPr lang="en-US" smtClean="0"/>
              <a:t>21/10/2024</a:t>
            </a:fld>
            <a:endParaRPr lang="en-US"/>
          </a:p>
        </p:txBody>
      </p:sp>
    </p:spTree>
    <p:extLst>
      <p:ext uri="{BB962C8B-B14F-4D97-AF65-F5344CB8AC3E}">
        <p14:creationId xmlns:p14="http://schemas.microsoft.com/office/powerpoint/2010/main" val="115593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577AD8-B6E0-4A8A-A183-07E7D75B3A40}"/>
              </a:ext>
            </a:extLst>
          </p:cNvPr>
          <p:cNvSpPr>
            <a:spLocks noGrp="1"/>
          </p:cNvSpPr>
          <p:nvPr>
            <p:ph type="dt" sz="half" idx="10"/>
          </p:nvPr>
        </p:nvSpPr>
        <p:spPr/>
        <p:txBody>
          <a:bodyPr/>
          <a:lstStyle/>
          <a:p>
            <a:fld id="{A2AA119C-83BA-42E9-85DE-B5D74DE66469}" type="datetime1">
              <a:rPr lang="en-US" smtClean="0"/>
              <a:t>21/10/2024</a:t>
            </a:fld>
            <a:endParaRPr lang="en-US"/>
          </a:p>
        </p:txBody>
      </p:sp>
      <p:sp>
        <p:nvSpPr>
          <p:cNvPr id="3" name="TextBox 2">
            <a:extLst>
              <a:ext uri="{FF2B5EF4-FFF2-40B4-BE49-F238E27FC236}">
                <a16:creationId xmlns:a16="http://schemas.microsoft.com/office/drawing/2014/main" id="{A3C09242-D05C-41DD-A925-6ACE6DC4E92D}"/>
              </a:ext>
            </a:extLst>
          </p:cNvPr>
          <p:cNvSpPr txBox="1"/>
          <p:nvPr/>
        </p:nvSpPr>
        <p:spPr>
          <a:xfrm>
            <a:off x="159026" y="278296"/>
            <a:ext cx="11807688" cy="6186309"/>
          </a:xfrm>
          <a:prstGeom prst="rect">
            <a:avLst/>
          </a:prstGeom>
          <a:noFill/>
        </p:spPr>
        <p:txBody>
          <a:bodyPr wrap="square" rtlCol="0">
            <a:sp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Casestudy 2 : </a:t>
            </a:r>
          </a:p>
          <a:p>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A trend of Y-O-Y increase in CPI (rural+ urban)inflation starting 2017 for entire basket of products combined .The GI gives you the overall inflation for the month </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When dealing with missing values in time series data like this inflation index, there are several approaches we can take. Let's consider the options:</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Imputing with average or median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This can be a reasonable approach, especially if the missing values are random and not due to any specific event. However, in this case, the missing values (April and May 2020) likely correspond to the early months of the COVID-19 pandemic, which had a significant economic impact. Using an average or median might not accurately represent the economic reality of that period.</a:t>
            </a:r>
          </a:p>
          <a:p>
            <a:pPr marL="285750" indent="-285750">
              <a:buFont typeface="Arial" panose="020B0604020202020204" pitchFamily="34" charset="0"/>
              <a:buChar cha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Ignoring the missing values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This is often a safe approach when you don't want to introduce potential bias into our calculations. However, it means we'll have gaps in our Y-o-Y calculations for those months in subsequent years.</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Continuing with 0</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This is not recommended as it would severely skew our inflation calculations, showing extreme deflation for those months and then extreme inflation in the following year.</a:t>
            </a:r>
          </a:p>
          <a:p>
            <a:pPr marL="285750" indent="-285750">
              <a:buFont typeface="Arial" panose="020B0604020202020204" pitchFamily="34" charset="0"/>
              <a:buChar cha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Linear interpolation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This involves estimating the missing values based on the values before and after the gap. This could be more representative of the trend, but might still smooth over important fluctuations.</a:t>
            </a:r>
          </a:p>
          <a:p>
            <a:endParaRPr 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E9B524B-BF0E-4B0C-ADD6-6E6E3CFCC62A}"/>
              </a:ext>
            </a:extLst>
          </p:cNvPr>
          <p:cNvSpPr/>
          <p:nvPr/>
        </p:nvSpPr>
        <p:spPr>
          <a:xfrm>
            <a:off x="119270" y="238539"/>
            <a:ext cx="11873947" cy="1325218"/>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322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538B69-46EF-4CB8-9C22-2A2E2C6219D7}"/>
              </a:ext>
            </a:extLst>
          </p:cNvPr>
          <p:cNvSpPr>
            <a:spLocks noGrp="1"/>
          </p:cNvSpPr>
          <p:nvPr>
            <p:ph type="dt" sz="half" idx="10"/>
          </p:nvPr>
        </p:nvSpPr>
        <p:spPr/>
        <p:txBody>
          <a:bodyPr/>
          <a:lstStyle/>
          <a:p>
            <a:fld id="{1EFAAB65-833D-4CBE-910F-5D9F7D063A04}" type="datetime1">
              <a:rPr lang="en-US" smtClean="0"/>
              <a:t>21/10/2024</a:t>
            </a:fld>
            <a:endParaRPr lang="en-US"/>
          </a:p>
        </p:txBody>
      </p:sp>
      <p:sp>
        <p:nvSpPr>
          <p:cNvPr id="3" name="Rectangle 2">
            <a:extLst>
              <a:ext uri="{FF2B5EF4-FFF2-40B4-BE49-F238E27FC236}">
                <a16:creationId xmlns:a16="http://schemas.microsoft.com/office/drawing/2014/main" id="{99B130C5-DCFA-4198-86BD-09F129B25568}"/>
              </a:ext>
            </a:extLst>
          </p:cNvPr>
          <p:cNvSpPr/>
          <p:nvPr/>
        </p:nvSpPr>
        <p:spPr>
          <a:xfrm>
            <a:off x="838200" y="136525"/>
            <a:ext cx="11194774" cy="5909310"/>
          </a:xfrm>
          <a:prstGeom prst="rect">
            <a:avLst/>
          </a:prstGeom>
        </p:spPr>
        <p:txBody>
          <a:bodyPr wrap="square">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Given the context of this data and the importance of accuracy in inflation calculations, here's my recommendation:</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If we need to provide estimates for those months, use linear interpolation as a secondary calculation(but clearly mark these as estimates).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Here's how to proceed:</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Calculate Y-o-Y inflation normally for all months where you have data for both the current and previous year.</a:t>
            </a:r>
          </a:p>
          <a:p>
            <a:pPr marL="285750"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If you want to provide interpolated estimates: </a:t>
            </a:r>
          </a:p>
          <a:p>
            <a:pPr marL="0" lvl="1"/>
            <a:r>
              <a:rPr lang="en-US" dirty="0">
                <a:solidFill>
                  <a:schemeClr val="tx1">
                    <a:lumMod val="75000"/>
                    <a:lumOff val="25000"/>
                  </a:schemeClr>
                </a:solidFill>
                <a:latin typeface="Times New Roman" panose="02020603050405020304" pitchFamily="18" charset="0"/>
                <a:cs typeface="Times New Roman" panose="02020603050405020304" pitchFamily="18" charset="0"/>
              </a:rPr>
              <a:t>For April 2020, interpolate between March (136.8) and June (151.8)</a:t>
            </a:r>
          </a:p>
          <a:p>
            <a:pPr marL="0" lvl="1"/>
            <a:r>
              <a:rPr lang="en-US" dirty="0">
                <a:solidFill>
                  <a:schemeClr val="tx1">
                    <a:lumMod val="75000"/>
                    <a:lumOff val="25000"/>
                  </a:schemeClr>
                </a:solidFill>
                <a:latin typeface="Times New Roman" panose="02020603050405020304" pitchFamily="18" charset="0"/>
                <a:cs typeface="Times New Roman" panose="02020603050405020304" pitchFamily="18" charset="0"/>
              </a:rPr>
              <a:t>For May 2020, interpolate between March (136.8) and June (151.8)</a:t>
            </a:r>
          </a:p>
          <a:p>
            <a:pPr marL="285750" lvl="1"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Use these interpolated values to calculate estimated Y-o-Y for April and May 2021, but clearly mark them as estimates.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If we choose to interpolate:</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For April 2020:</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March value: 148.6</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June value: 151.8</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Interpolated April value: 148.6 + (151.8 - 148.6) * (1/3) = 149.67</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For May 2020:</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Interpolated May value: 148.6 + (151.8 - 148.6) * (2/3) = 150.73</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Using these interpolated values: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April (estimated): (149.67 - 0) / 0 * 100 = N/A (can't calculate due to 0 in 2019)</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May (estimated): (150.73 - 142.0) / 142.0 * 100 = 6.15%</a:t>
            </a:r>
          </a:p>
          <a:p>
            <a:pPr marL="0" lvl="1"/>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7257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BC4A0C-40EA-409E-9895-E7791E53993D}"/>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3" name="Rectangle 2">
            <a:extLst>
              <a:ext uri="{FF2B5EF4-FFF2-40B4-BE49-F238E27FC236}">
                <a16:creationId xmlns:a16="http://schemas.microsoft.com/office/drawing/2014/main" id="{BF7BF4DA-1207-4BA0-8FC1-E41802170D26}"/>
              </a:ext>
            </a:extLst>
          </p:cNvPr>
          <p:cNvSpPr/>
          <p:nvPr/>
        </p:nvSpPr>
        <p:spPr>
          <a:xfrm>
            <a:off x="1173862" y="927856"/>
            <a:ext cx="9165892" cy="4801314"/>
          </a:xfrm>
          <a:prstGeom prst="rect">
            <a:avLst/>
          </a:prstGeom>
        </p:spPr>
        <p:txBody>
          <a:bodyPr wrap="square">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When we're interpolating between two known values over a period of time, we divide the interval into equal parts. In this case:</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We have known values for March and June.</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We're estimating values for April and May.</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creates three equal intervals between March and June (March to April, April to May, May to June).</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So:</a:t>
            </a:r>
          </a:p>
          <a:p>
            <a:pPr>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(1/3) represents the position of April in this interval (1 step out of 3 from March to June)</a:t>
            </a:r>
          </a:p>
          <a:p>
            <a:pPr>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(2/3) represents the position of May in this interval (2 steps out of 3 from March to June)</a:t>
            </a: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Let's break it down further:</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For April (1/3 of the way from March to June): 148.6 + (151.8 - 148.6) * (1/3) = 148.6 + 3.2 * (1/3) = 148.6 + 1.07 = 149.67</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For May (2/3 of the way from March to June): 148.6 + (151.8 - 148.6) * (2/3) = 148.6 + 3.2 * (2/3) = 148.6 + 2.13 = 150.73</a:t>
            </a:r>
          </a:p>
        </p:txBody>
      </p:sp>
    </p:spTree>
    <p:extLst>
      <p:ext uri="{BB962C8B-B14F-4D97-AF65-F5344CB8AC3E}">
        <p14:creationId xmlns:p14="http://schemas.microsoft.com/office/powerpoint/2010/main" val="376985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E70BF9-2BB8-4BCB-8996-A1D77F755B2A}"/>
              </a:ext>
            </a:extLst>
          </p:cNvPr>
          <p:cNvSpPr>
            <a:spLocks noGrp="1"/>
          </p:cNvSpPr>
          <p:nvPr>
            <p:ph type="dt" sz="half" idx="10"/>
          </p:nvPr>
        </p:nvSpPr>
        <p:spPr/>
        <p:txBody>
          <a:bodyPr/>
          <a:lstStyle/>
          <a:p>
            <a:fld id="{4B0F7438-195F-4F7F-92BE-709C498944FE}" type="datetime1">
              <a:rPr lang="en-US" smtClean="0"/>
              <a:t>21/10/2024</a:t>
            </a:fld>
            <a:endParaRPr lang="en-US"/>
          </a:p>
        </p:txBody>
      </p:sp>
      <p:graphicFrame>
        <p:nvGraphicFramePr>
          <p:cNvPr id="3" name="Table 2">
            <a:extLst>
              <a:ext uri="{FF2B5EF4-FFF2-40B4-BE49-F238E27FC236}">
                <a16:creationId xmlns:a16="http://schemas.microsoft.com/office/drawing/2014/main" id="{4AFEAD1B-548A-4CC2-96AB-69100FCD6F02}"/>
              </a:ext>
            </a:extLst>
          </p:cNvPr>
          <p:cNvGraphicFramePr>
            <a:graphicFrameLocks noGrp="1"/>
          </p:cNvGraphicFramePr>
          <p:nvPr>
            <p:extLst>
              <p:ext uri="{D42A27DB-BD31-4B8C-83A1-F6EECF244321}">
                <p14:modId xmlns:p14="http://schemas.microsoft.com/office/powerpoint/2010/main" val="3211846585"/>
              </p:ext>
            </p:extLst>
          </p:nvPr>
        </p:nvGraphicFramePr>
        <p:xfrm>
          <a:off x="340737" y="566678"/>
          <a:ext cx="6254313" cy="2862323"/>
        </p:xfrm>
        <a:graphic>
          <a:graphicData uri="http://schemas.openxmlformats.org/drawingml/2006/table">
            <a:tbl>
              <a:tblPr>
                <a:tableStyleId>{5C22544A-7EE6-4342-B048-85BDC9FD1C3A}</a:tableStyleId>
              </a:tblPr>
              <a:tblGrid>
                <a:gridCol w="717708">
                  <a:extLst>
                    <a:ext uri="{9D8B030D-6E8A-4147-A177-3AD203B41FA5}">
                      <a16:colId xmlns:a16="http://schemas.microsoft.com/office/drawing/2014/main" val="4240884431"/>
                    </a:ext>
                  </a:extLst>
                </a:gridCol>
                <a:gridCol w="659120">
                  <a:extLst>
                    <a:ext uri="{9D8B030D-6E8A-4147-A177-3AD203B41FA5}">
                      <a16:colId xmlns:a16="http://schemas.microsoft.com/office/drawing/2014/main" val="3826745910"/>
                    </a:ext>
                  </a:extLst>
                </a:gridCol>
                <a:gridCol w="659120">
                  <a:extLst>
                    <a:ext uri="{9D8B030D-6E8A-4147-A177-3AD203B41FA5}">
                      <a16:colId xmlns:a16="http://schemas.microsoft.com/office/drawing/2014/main" val="1005403829"/>
                    </a:ext>
                  </a:extLst>
                </a:gridCol>
                <a:gridCol w="908120">
                  <a:extLst>
                    <a:ext uri="{9D8B030D-6E8A-4147-A177-3AD203B41FA5}">
                      <a16:colId xmlns:a16="http://schemas.microsoft.com/office/drawing/2014/main" val="2175522313"/>
                    </a:ext>
                  </a:extLst>
                </a:gridCol>
                <a:gridCol w="908120">
                  <a:extLst>
                    <a:ext uri="{9D8B030D-6E8A-4147-A177-3AD203B41FA5}">
                      <a16:colId xmlns:a16="http://schemas.microsoft.com/office/drawing/2014/main" val="3702889766"/>
                    </a:ext>
                  </a:extLst>
                </a:gridCol>
                <a:gridCol w="834885">
                  <a:extLst>
                    <a:ext uri="{9D8B030D-6E8A-4147-A177-3AD203B41FA5}">
                      <a16:colId xmlns:a16="http://schemas.microsoft.com/office/drawing/2014/main" val="4230279691"/>
                    </a:ext>
                  </a:extLst>
                </a:gridCol>
                <a:gridCol w="659120">
                  <a:extLst>
                    <a:ext uri="{9D8B030D-6E8A-4147-A177-3AD203B41FA5}">
                      <a16:colId xmlns:a16="http://schemas.microsoft.com/office/drawing/2014/main" val="2293224266"/>
                    </a:ext>
                  </a:extLst>
                </a:gridCol>
                <a:gridCol w="908120">
                  <a:extLst>
                    <a:ext uri="{9D8B030D-6E8A-4147-A177-3AD203B41FA5}">
                      <a16:colId xmlns:a16="http://schemas.microsoft.com/office/drawing/2014/main" val="3018115020"/>
                    </a:ext>
                  </a:extLst>
                </a:gridCol>
              </a:tblGrid>
              <a:tr h="213911">
                <a:tc gridSpan="8">
                  <a:txBody>
                    <a:bodyPr/>
                    <a:lstStyle/>
                    <a:p>
                      <a:pPr algn="ctr" fontAlgn="b"/>
                      <a:r>
                        <a:rPr lang="en-US" sz="1100" u="none" strike="noStrike" dirty="0">
                          <a:effectLst/>
                        </a:rPr>
                        <a:t>Y-O-Y General Index Inflation rate </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51571101"/>
                  </a:ext>
                </a:extLst>
              </a:tr>
              <a:tr h="203724">
                <a:tc>
                  <a:txBody>
                    <a:bodyPr/>
                    <a:lstStyle/>
                    <a:p>
                      <a:pPr algn="l" fontAlgn="b"/>
                      <a:r>
                        <a:rPr lang="en-US" sz="1100" u="none" strike="noStrike">
                          <a:effectLst/>
                        </a:rPr>
                        <a:t>Month</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2017</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2018</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2019</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2020</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2021</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2022</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2023</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3389127"/>
                  </a:ext>
                </a:extLst>
              </a:tr>
              <a:tr h="203724">
                <a:tc>
                  <a:txBody>
                    <a:bodyPr/>
                    <a:lstStyle/>
                    <a:p>
                      <a:pPr algn="l" fontAlgn="b"/>
                      <a:r>
                        <a:rPr lang="en-US" sz="1100" u="none" strike="noStrike">
                          <a:effectLst/>
                        </a:rPr>
                        <a:t>Jan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5.34%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6.52%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680532"/>
                  </a:ext>
                </a:extLst>
              </a:tr>
              <a:tr h="203724">
                <a:tc>
                  <a:txBody>
                    <a:bodyPr/>
                    <a:lstStyle/>
                    <a:p>
                      <a:pPr algn="l" fontAlgn="b"/>
                      <a:r>
                        <a:rPr lang="en-US" sz="1100" u="none" strike="noStrike">
                          <a:effectLst/>
                        </a:rPr>
                        <a:t>Feb</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5.03%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6.07%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52079323"/>
                  </a:ext>
                </a:extLst>
              </a:tr>
              <a:tr h="203724">
                <a:tc>
                  <a:txBody>
                    <a:bodyPr/>
                    <a:lstStyle/>
                    <a:p>
                      <a:pPr algn="l" fontAlgn="b"/>
                      <a:r>
                        <a:rPr lang="en-US" sz="1100" u="none" strike="noStrike">
                          <a:effectLst/>
                        </a:rPr>
                        <a:t>Mar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3.89%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5.84%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5.52%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64952748"/>
                  </a:ext>
                </a:extLst>
              </a:tr>
              <a:tr h="203724">
                <a:tc>
                  <a:txBody>
                    <a:bodyPr/>
                    <a:lstStyle/>
                    <a:p>
                      <a:pPr algn="l" fontAlgn="b"/>
                      <a:r>
                        <a:rPr lang="en-US" sz="1100" u="none" strike="noStrike">
                          <a:effectLst/>
                        </a:rPr>
                        <a:t>Apr</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4.70%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087407"/>
                  </a:ext>
                </a:extLst>
              </a:tr>
              <a:tr h="203724">
                <a:tc>
                  <a:txBody>
                    <a:bodyPr/>
                    <a:lstStyle/>
                    <a:p>
                      <a:pPr algn="l" fontAlgn="b"/>
                      <a:r>
                        <a:rPr lang="en-US" sz="1100" u="none" strike="noStrike">
                          <a:effectLst/>
                        </a:rPr>
                        <a:t>May</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4.31%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84361317"/>
                  </a:ext>
                </a:extLst>
              </a:tr>
              <a:tr h="203724">
                <a:tc>
                  <a:txBody>
                    <a:bodyPr/>
                    <a:lstStyle/>
                    <a:p>
                      <a:pPr algn="l" fontAlgn="b"/>
                      <a:r>
                        <a:rPr lang="en-US" sz="1100" u="none" strike="noStrike">
                          <a:effectLst/>
                        </a:rPr>
                        <a:t>Jun</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4.92%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33242105"/>
                  </a:ext>
                </a:extLst>
              </a:tr>
              <a:tr h="203724">
                <a:tc>
                  <a:txBody>
                    <a:bodyPr/>
                    <a:lstStyle/>
                    <a:p>
                      <a:pPr algn="l" fontAlgn="b"/>
                      <a:r>
                        <a:rPr lang="en-US" sz="1100" u="none" strike="noStrike">
                          <a:effectLst/>
                        </a:rPr>
                        <a:t>Jul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7476332"/>
                  </a:ext>
                </a:extLst>
              </a:tr>
              <a:tr h="203724">
                <a:tc>
                  <a:txBody>
                    <a:bodyPr/>
                    <a:lstStyle/>
                    <a:p>
                      <a:pPr algn="l" fontAlgn="b"/>
                      <a:r>
                        <a:rPr lang="en-US" sz="1100" u="none" strike="noStrike">
                          <a:effectLst/>
                        </a:rPr>
                        <a:t>Aug</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3.69%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6.80%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0402077"/>
                  </a:ext>
                </a:extLst>
              </a:tr>
              <a:tr h="203724">
                <a:tc>
                  <a:txBody>
                    <a:bodyPr/>
                    <a:lstStyle/>
                    <a:p>
                      <a:pPr algn="l" fontAlgn="b"/>
                      <a:r>
                        <a:rPr lang="en-US" sz="1100" u="none" strike="noStrike">
                          <a:effectLst/>
                        </a:rPr>
                        <a:t>Sep</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3.70%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7.41%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7908683"/>
                  </a:ext>
                </a:extLst>
              </a:tr>
              <a:tr h="203724">
                <a:tc>
                  <a:txBody>
                    <a:bodyPr/>
                    <a:lstStyle/>
                    <a:p>
                      <a:pPr algn="l" fontAlgn="b"/>
                      <a:r>
                        <a:rPr lang="en-US" sz="1100" u="none" strike="noStrike">
                          <a:effectLst/>
                        </a:rPr>
                        <a:t>Oct</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3.58%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1244500"/>
                  </a:ext>
                </a:extLst>
              </a:tr>
              <a:tr h="203724">
                <a:tc>
                  <a:txBody>
                    <a:bodyPr/>
                    <a:lstStyle/>
                    <a:p>
                      <a:pPr algn="l" fontAlgn="b"/>
                      <a:r>
                        <a:rPr lang="en-US" sz="1100" u="none" strike="noStrike">
                          <a:effectLst/>
                        </a:rPr>
                        <a:t>Nov</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5.88%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3866010"/>
                  </a:ext>
                </a:extLst>
              </a:tr>
              <a:tr h="203724">
                <a:tc>
                  <a:txBody>
                    <a:bodyPr/>
                    <a:lstStyle/>
                    <a:p>
                      <a:pPr algn="l" fontAlgn="b"/>
                      <a:r>
                        <a:rPr lang="en-US" sz="1100" u="none" strike="noStrike">
                          <a:effectLst/>
                        </a:rPr>
                        <a:t>Dec</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7.35%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5.72%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2580577"/>
                  </a:ext>
                </a:extLst>
              </a:tr>
            </a:tbl>
          </a:graphicData>
        </a:graphic>
      </p:graphicFrame>
      <p:graphicFrame>
        <p:nvGraphicFramePr>
          <p:cNvPr id="4" name="Chart 3">
            <a:extLst>
              <a:ext uri="{FF2B5EF4-FFF2-40B4-BE49-F238E27FC236}">
                <a16:creationId xmlns:a16="http://schemas.microsoft.com/office/drawing/2014/main" id="{C4431E6D-0740-48B4-AADD-CC5BB7A86932}"/>
              </a:ext>
            </a:extLst>
          </p:cNvPr>
          <p:cNvGraphicFramePr>
            <a:graphicFrameLocks/>
          </p:cNvGraphicFramePr>
          <p:nvPr>
            <p:extLst>
              <p:ext uri="{D42A27DB-BD31-4B8C-83A1-F6EECF244321}">
                <p14:modId xmlns:p14="http://schemas.microsoft.com/office/powerpoint/2010/main" val="335200436"/>
              </p:ext>
            </p:extLst>
          </p:nvPr>
        </p:nvGraphicFramePr>
        <p:xfrm>
          <a:off x="6594764" y="3582154"/>
          <a:ext cx="5420518" cy="3139321"/>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1338C7B2-AD8F-4F71-9475-F7261237F858}"/>
              </a:ext>
            </a:extLst>
          </p:cNvPr>
          <p:cNvSpPr/>
          <p:nvPr/>
        </p:nvSpPr>
        <p:spPr>
          <a:xfrm>
            <a:off x="6743770" y="566678"/>
            <a:ext cx="5271512" cy="2862322"/>
          </a:xfrm>
          <a:prstGeom prst="rect">
            <a:avLst/>
          </a:prstGeom>
        </p:spPr>
        <p:txBody>
          <a:bodyPr wrap="square">
            <a:sp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Now, to identify the year with the highest inflation rate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t>
            </a:r>
          </a:p>
          <a:p>
            <a:pPr>
              <a:buFont typeface="+mj-lt"/>
              <a:buAutoNum type="arabicPeriod"/>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2017</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Highest rate was 5.21% in December</a:t>
            </a:r>
          </a:p>
          <a:p>
            <a:pPr>
              <a:buFont typeface="+mj-lt"/>
              <a:buAutoNum type="arabicPeriod"/>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2018</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Highest rate was 5.07% in January</a:t>
            </a:r>
          </a:p>
          <a:p>
            <a:pPr>
              <a:buFont typeface="+mj-lt"/>
              <a:buAutoNum type="arabicPeriod"/>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2019</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Highest rate was 7.35% in December</a:t>
            </a:r>
          </a:p>
          <a:p>
            <a:pPr>
              <a:buFont typeface="+mj-lt"/>
              <a:buAutoNum type="arabicPeriod"/>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2020</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Highest rate was 7.59% in January</a:t>
            </a:r>
          </a:p>
          <a:p>
            <a:pPr>
              <a:buFont typeface="+mj-lt"/>
              <a:buAutoNum type="arabicPeriod"/>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2021</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Highest rate was 7.05% in July</a:t>
            </a:r>
          </a:p>
          <a:p>
            <a:pPr>
              <a:buFont typeface="+mj-lt"/>
              <a:buAutoNum type="arabicPeriod"/>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2022</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Highest rate was 7.79% in April</a:t>
            </a:r>
          </a:p>
          <a:p>
            <a:pPr>
              <a:buFont typeface="+mj-lt"/>
              <a:buAutoNum type="arabicPeriod"/>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2023</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(partial year): Highest rate was 6.68% in February</a:t>
            </a:r>
          </a:p>
        </p:txBody>
      </p:sp>
      <p:sp>
        <p:nvSpPr>
          <p:cNvPr id="6" name="Rectangle 5">
            <a:extLst>
              <a:ext uri="{FF2B5EF4-FFF2-40B4-BE49-F238E27FC236}">
                <a16:creationId xmlns:a16="http://schemas.microsoft.com/office/drawing/2014/main" id="{1AFA1F22-C2B0-4FBE-AF0D-F540FA3EDD89}"/>
              </a:ext>
            </a:extLst>
          </p:cNvPr>
          <p:cNvSpPr/>
          <p:nvPr/>
        </p:nvSpPr>
        <p:spPr>
          <a:xfrm>
            <a:off x="340737" y="3582154"/>
            <a:ext cx="6096000" cy="3139321"/>
          </a:xfrm>
          <a:prstGeom prst="rect">
            <a:avLst/>
          </a:prstGeom>
        </p:spPr>
        <p:txBody>
          <a:bodyPr>
            <a:sp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Insights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year with the highest overall inflation rate was 2022, with a peak of 7.79% in April.</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Key observations:</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2022 had consistently high inflation rates throughout the year.</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2020 started with high inflation but showed some moderation later in the year.</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2017 and 2018 had lower inflation rates compared to recent years.</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2023 data is incomplete, but shows signs of moderating inflation compared to 2022</a:t>
            </a:r>
            <a:r>
              <a:rPr lang="en-US" dirty="0"/>
              <a:t>.</a:t>
            </a:r>
          </a:p>
        </p:txBody>
      </p:sp>
    </p:spTree>
    <p:extLst>
      <p:ext uri="{BB962C8B-B14F-4D97-AF65-F5344CB8AC3E}">
        <p14:creationId xmlns:p14="http://schemas.microsoft.com/office/powerpoint/2010/main" val="2619130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F95F4D-5A47-4C24-8BC0-EA28B796F022}"/>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3" name="Rectangle 2">
            <a:extLst>
              <a:ext uri="{FF2B5EF4-FFF2-40B4-BE49-F238E27FC236}">
                <a16:creationId xmlns:a16="http://schemas.microsoft.com/office/drawing/2014/main" id="{495F3693-DF6B-4AC7-AB93-8CB49EB6A1DA}"/>
              </a:ext>
            </a:extLst>
          </p:cNvPr>
          <p:cNvSpPr/>
          <p:nvPr/>
        </p:nvSpPr>
        <p:spPr>
          <a:xfrm>
            <a:off x="427574" y="316984"/>
            <a:ext cx="8485572" cy="369332"/>
          </a:xfrm>
          <a:prstGeom prst="rect">
            <a:avLst/>
          </a:prstGeom>
        </p:spPr>
        <p:txBody>
          <a:bodyPr wrap="square">
            <a:spAutoFit/>
          </a:bodyPr>
          <a:lstStyle/>
          <a:p>
            <a:pPr indent="-285750">
              <a:buFont typeface="Arial" panose="020B0604020202020204" pitchFamily="34" charset="0"/>
              <a:buChar char="•"/>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2.Highlight the reason why the year has the highest inflation </a:t>
            </a:r>
          </a:p>
        </p:txBody>
      </p:sp>
      <p:sp>
        <p:nvSpPr>
          <p:cNvPr id="4" name="Rectangle 3">
            <a:extLst>
              <a:ext uri="{FF2B5EF4-FFF2-40B4-BE49-F238E27FC236}">
                <a16:creationId xmlns:a16="http://schemas.microsoft.com/office/drawing/2014/main" id="{6B7833F5-6015-4065-AB3A-9B8726C8C57C}"/>
              </a:ext>
            </a:extLst>
          </p:cNvPr>
          <p:cNvSpPr/>
          <p:nvPr/>
        </p:nvSpPr>
        <p:spPr>
          <a:xfrm>
            <a:off x="838200" y="711764"/>
            <a:ext cx="10667999" cy="5632311"/>
          </a:xfrm>
          <a:prstGeom prst="rect">
            <a:avLst/>
          </a:prstGeom>
        </p:spPr>
        <p:txBody>
          <a:bodyPr wrap="square">
            <a:spAutoFit/>
          </a:bodyP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Based on the data provided, 2022 had the highest overall inflation rates, with a peak of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7.79%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in April. Let's explore the potential reasons for this high inflation in 2022:</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Post-pandemic economic recovery: </a:t>
            </a:r>
          </a:p>
          <a:p>
            <a:pPr marL="742950" lvl="1"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As COVID-19 restrictions eased globally, there was a surge in consumer demand.</a:t>
            </a:r>
          </a:p>
          <a:p>
            <a:pPr marL="742950" lvl="1"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rapid increase in spending outpaced supply, leading to inflationary pressures.</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Supply chain disruptions: </a:t>
            </a:r>
          </a:p>
          <a:p>
            <a:pPr marL="742950" lvl="1"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Ongoing global supply chain issues from the pandemic continued into 2022.</a:t>
            </a:r>
          </a:p>
          <a:p>
            <a:pPr marL="742950" lvl="1"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Shortages of key components and materials led to increased production costs.</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Energy prices: </a:t>
            </a:r>
          </a:p>
          <a:p>
            <a:pPr marL="742950" lvl="1"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Global energy prices, particularly oil and natural gas, rose significantly in 2022.</a:t>
            </a:r>
          </a:p>
          <a:p>
            <a:pPr marL="742950" lvl="1"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was partly due to geopolitical tensions, including the Russia-Ukraine conflict.</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Labor market tightness: </a:t>
            </a:r>
          </a:p>
          <a:p>
            <a:pPr marL="742950" lvl="1"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Many countries experienced labor shortages as economies reopened.</a:t>
            </a:r>
          </a:p>
          <a:p>
            <a:pPr marL="742950" lvl="1"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led to wage increases, which can contribute to overall inflation.</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Monetary policy: </a:t>
            </a:r>
          </a:p>
          <a:p>
            <a:pPr marL="742950" lvl="1"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Prolonged periods of low interest rates and quantitative easing by central banks may have contributed to inflationary pressures.</a:t>
            </a:r>
          </a:p>
          <a:p>
            <a:pPr>
              <a:buFont typeface="+mj-lt"/>
              <a:buAutoNum type="arabicPeriod"/>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Food prices: </a:t>
            </a:r>
          </a:p>
          <a:p>
            <a:pPr marL="742950" lvl="1" indent="-285750">
              <a:buFont typeface="Arial" panose="020B0604020202020204" pitchFamily="34" charset="0"/>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Global food prices saw significant increases due to various factors including poor harvests, export restrictions, and higher input costs.</a:t>
            </a:r>
          </a:p>
        </p:txBody>
      </p:sp>
    </p:spTree>
    <p:extLst>
      <p:ext uri="{BB962C8B-B14F-4D97-AF65-F5344CB8AC3E}">
        <p14:creationId xmlns:p14="http://schemas.microsoft.com/office/powerpoint/2010/main" val="185776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695BCB-8581-4806-9C4C-E5B278BEE493}"/>
              </a:ext>
            </a:extLst>
          </p:cNvPr>
          <p:cNvSpPr>
            <a:spLocks noGrp="1"/>
          </p:cNvSpPr>
          <p:nvPr>
            <p:ph type="dt" sz="half" idx="10"/>
          </p:nvPr>
        </p:nvSpPr>
        <p:spPr/>
        <p:txBody>
          <a:bodyPr/>
          <a:lstStyle/>
          <a:p>
            <a:fld id="{4B0F7438-195F-4F7F-92BE-709C498944FE}" type="datetime1">
              <a:rPr lang="en-US" smtClean="0"/>
              <a:t>21/10/2024</a:t>
            </a:fld>
            <a:endParaRPr lang="en-US"/>
          </a:p>
        </p:txBody>
      </p:sp>
      <p:sp>
        <p:nvSpPr>
          <p:cNvPr id="3" name="Rectangle 2">
            <a:extLst>
              <a:ext uri="{FF2B5EF4-FFF2-40B4-BE49-F238E27FC236}">
                <a16:creationId xmlns:a16="http://schemas.microsoft.com/office/drawing/2014/main" id="{057F04C5-EBA7-4C1C-9779-DD63443D0393}"/>
              </a:ext>
            </a:extLst>
          </p:cNvPr>
          <p:cNvSpPr/>
          <p:nvPr/>
        </p:nvSpPr>
        <p:spPr>
          <a:xfrm>
            <a:off x="572086" y="189817"/>
            <a:ext cx="10245970" cy="1200329"/>
          </a:xfrm>
          <a:prstGeom prst="rect">
            <a:avLst/>
          </a:prstGeom>
        </p:spPr>
        <p:txBody>
          <a:bodyPr wrap="square">
            <a:sp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Casestudy3</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 </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1.Investigate trends in the prices of boarder food bucket category and evaluate MOM changes.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2.Identify the absolute changes in the inflation over the same 12 month period and identify the biggest contributor of individual category.</a:t>
            </a:r>
          </a:p>
        </p:txBody>
      </p:sp>
      <p:sp>
        <p:nvSpPr>
          <p:cNvPr id="4" name="Rectangle 1">
            <a:extLst>
              <a:ext uri="{FF2B5EF4-FFF2-40B4-BE49-F238E27FC236}">
                <a16:creationId xmlns:a16="http://schemas.microsoft.com/office/drawing/2014/main" id="{2B2F5295-BBDA-49EF-A11E-6CBABED58B5D}"/>
              </a:ext>
            </a:extLst>
          </p:cNvPr>
          <p:cNvSpPr>
            <a:spLocks noChangeArrowheads="1"/>
          </p:cNvSpPr>
          <p:nvPr/>
        </p:nvSpPr>
        <p:spPr bwMode="auto">
          <a:xfrm>
            <a:off x="609599" y="1375607"/>
            <a:ext cx="1101031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To analyze the month-over-month (M-O-M) inflation changes and identify the biggest contributor, I'll examine the "M-O-M inflation " column, which shows the percentage change over the 12-month period from May 2022 to May 2023.</a:t>
            </a:r>
          </a:p>
          <a:p>
            <a:pPr marR="0" lvl="0" indent="0" fontAlgn="base">
              <a:lnSpc>
                <a:spcPct val="100000"/>
              </a:lnSpc>
              <a:spcBef>
                <a:spcPct val="0"/>
              </a:spcBef>
              <a:spcAft>
                <a:spcPct val="0"/>
              </a:spcAft>
              <a:buClrTx/>
              <a:buSzTx/>
              <a:buFontTx/>
              <a:buNone/>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Here are the absolute changes in inflation for each category, sorted from highest to lowest:</a:t>
            </a:r>
          </a:p>
          <a:p>
            <a:pPr marR="0" lvl="0" indent="0" fontAlgn="base">
              <a:lnSpc>
                <a:spcPct val="100000"/>
              </a:lnSpc>
              <a:spcBef>
                <a:spcPct val="0"/>
              </a:spcBef>
              <a:spcAft>
                <a:spcPct val="0"/>
              </a:spcAft>
              <a:buClrTx/>
              <a:buSzTx/>
              <a:buFontTx/>
              <a:buAutoNum type="arabicPeriod"/>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Spices: 18% </a:t>
            </a:r>
          </a:p>
          <a:p>
            <a:pPr marR="0" lvl="0" indent="0" fontAlgn="base">
              <a:lnSpc>
                <a:spcPct val="100000"/>
              </a:lnSpc>
              <a:spcBef>
                <a:spcPct val="0"/>
              </a:spcBef>
              <a:spcAft>
                <a:spcPct val="0"/>
              </a:spcAft>
              <a:buClrTx/>
              <a:buSzTx/>
              <a:buFontTx/>
              <a:buAutoNum type="arabicPeriod" startAt="2"/>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Cereals and products: 13% </a:t>
            </a:r>
          </a:p>
          <a:p>
            <a:pPr marR="0" lvl="0" indent="0" fontAlgn="base">
              <a:lnSpc>
                <a:spcPct val="100000"/>
              </a:lnSpc>
              <a:spcBef>
                <a:spcPct val="0"/>
              </a:spcBef>
              <a:spcAft>
                <a:spcPct val="0"/>
              </a:spcAft>
              <a:buClrTx/>
              <a:buSzTx/>
              <a:buFontTx/>
              <a:buAutoNum type="arabicPeriod" startAt="3"/>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Milk and products: 9% </a:t>
            </a:r>
          </a:p>
          <a:p>
            <a:pPr marR="0" lvl="0" indent="0" fontAlgn="base">
              <a:lnSpc>
                <a:spcPct val="100000"/>
              </a:lnSpc>
              <a:spcBef>
                <a:spcPct val="0"/>
              </a:spcBef>
              <a:spcAft>
                <a:spcPct val="0"/>
              </a:spcAft>
              <a:buClrTx/>
              <a:buSzTx/>
              <a:buFontTx/>
              <a:buAutoNum type="arabicPeriod" startAt="4"/>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Egg: 6% </a:t>
            </a:r>
          </a:p>
          <a:p>
            <a:pPr marR="0" lvl="0" indent="0" fontAlgn="base">
              <a:lnSpc>
                <a:spcPct val="100000"/>
              </a:lnSpc>
              <a:spcBef>
                <a:spcPct val="0"/>
              </a:spcBef>
              <a:spcAft>
                <a:spcPct val="0"/>
              </a:spcAft>
              <a:buClrTx/>
              <a:buSzTx/>
              <a:buFontTx/>
              <a:buAutoNum type="arabicPeriod" startAt="5"/>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Pulses and products: 6% </a:t>
            </a:r>
          </a:p>
          <a:p>
            <a:pPr marR="0" lvl="0" indent="0" fontAlgn="base">
              <a:lnSpc>
                <a:spcPct val="100000"/>
              </a:lnSpc>
              <a:spcBef>
                <a:spcPct val="0"/>
              </a:spcBef>
              <a:spcAft>
                <a:spcPct val="0"/>
              </a:spcAft>
              <a:buClrTx/>
              <a:buSzTx/>
              <a:buFontTx/>
              <a:buAutoNum type="arabicPeriod" startAt="6"/>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Miscellaneous: 5% </a:t>
            </a:r>
          </a:p>
          <a:p>
            <a:pPr marR="0" lvl="0" indent="0" fontAlgn="base">
              <a:lnSpc>
                <a:spcPct val="100000"/>
              </a:lnSpc>
              <a:spcBef>
                <a:spcPct val="0"/>
              </a:spcBef>
              <a:spcAft>
                <a:spcPct val="0"/>
              </a:spcAft>
              <a:buClrTx/>
              <a:buSzTx/>
              <a:buFontTx/>
              <a:buAutoNum type="arabicPeriod" startAt="7"/>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Food and beverages: 4% </a:t>
            </a:r>
          </a:p>
          <a:p>
            <a:pPr marR="0" lvl="0" indent="0" fontAlgn="base">
              <a:lnSpc>
                <a:spcPct val="100000"/>
              </a:lnSpc>
              <a:spcBef>
                <a:spcPct val="0"/>
              </a:spcBef>
              <a:spcAft>
                <a:spcPct val="0"/>
              </a:spcAft>
              <a:buClrTx/>
              <a:buSzTx/>
              <a:buFontTx/>
              <a:buAutoNum type="arabicPeriod" startAt="8"/>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Non-alcoholic beverages: 3% </a:t>
            </a:r>
          </a:p>
          <a:p>
            <a:pPr marR="0" lvl="0" indent="0" fontAlgn="base">
              <a:lnSpc>
                <a:spcPct val="100000"/>
              </a:lnSpc>
              <a:spcBef>
                <a:spcPct val="0"/>
              </a:spcBef>
              <a:spcAft>
                <a:spcPct val="0"/>
              </a:spcAft>
              <a:buClrTx/>
              <a:buSzTx/>
              <a:buFontTx/>
              <a:buAutoNum type="arabicPeriod" startAt="9"/>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Sugar and Confectionery: 3% </a:t>
            </a:r>
          </a:p>
          <a:p>
            <a:pPr marR="0" lvl="0" indent="0" fontAlgn="base">
              <a:lnSpc>
                <a:spcPct val="100000"/>
              </a:lnSpc>
              <a:spcBef>
                <a:spcPct val="0"/>
              </a:spcBef>
              <a:spcAft>
                <a:spcPct val="0"/>
              </a:spcAft>
              <a:buClrTx/>
              <a:buSzTx/>
              <a:buFontTx/>
              <a:buAutoNum type="arabicPeriod" startAt="10"/>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Fruits: 1% </a:t>
            </a:r>
          </a:p>
          <a:p>
            <a:pPr marR="0" lvl="0" indent="0" fontAlgn="base">
              <a:lnSpc>
                <a:spcPct val="100000"/>
              </a:lnSpc>
              <a:spcBef>
                <a:spcPct val="0"/>
              </a:spcBef>
              <a:spcAft>
                <a:spcPct val="0"/>
              </a:spcAft>
              <a:buClrTx/>
              <a:buSzTx/>
              <a:buFontTx/>
              <a:buAutoNum type="arabicPeriod" startAt="11"/>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Meat and fish: -1% </a:t>
            </a:r>
          </a:p>
          <a:p>
            <a:pPr marR="0" lvl="0" indent="0" fontAlgn="base">
              <a:lnSpc>
                <a:spcPct val="100000"/>
              </a:lnSpc>
              <a:spcBef>
                <a:spcPct val="0"/>
              </a:spcBef>
              <a:spcAft>
                <a:spcPct val="0"/>
              </a:spcAft>
              <a:buClrTx/>
              <a:buSzTx/>
              <a:buFontTx/>
              <a:buAutoNum type="arabicPeriod" startAt="12"/>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Vegetables: -7% </a:t>
            </a:r>
          </a:p>
          <a:p>
            <a:pPr marR="0" lvl="0" indent="0" fontAlgn="base">
              <a:lnSpc>
                <a:spcPct val="100000"/>
              </a:lnSpc>
              <a:spcBef>
                <a:spcPct val="0"/>
              </a:spcBef>
              <a:spcAft>
                <a:spcPct val="0"/>
              </a:spcAft>
              <a:buClrTx/>
              <a:buSzTx/>
              <a:buFontTx/>
              <a:buAutoNum type="arabicPeriod" startAt="13"/>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Oils and fats: -17% </a:t>
            </a:r>
          </a:p>
          <a:p>
            <a:pPr marR="0" lvl="0" indent="0" fontAlgn="base">
              <a:lnSpc>
                <a:spcPct val="100000"/>
              </a:lnSpc>
              <a:spcBef>
                <a:spcPct val="0"/>
              </a:spcBef>
              <a:spcAft>
                <a:spcPct val="0"/>
              </a:spcAft>
              <a:buClrTx/>
              <a:buSzTx/>
              <a:buFontTx/>
              <a:buNone/>
              <a:tabLst/>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108496FC-921E-4584-8480-440F0326C1A0}"/>
              </a:ext>
            </a:extLst>
          </p:cNvPr>
          <p:cNvSpPr/>
          <p:nvPr/>
        </p:nvSpPr>
        <p:spPr>
          <a:xfrm>
            <a:off x="572086" y="136525"/>
            <a:ext cx="11047828" cy="1239082"/>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0113BF-E071-47CE-8091-2D3E296D967C}"/>
              </a:ext>
            </a:extLst>
          </p:cNvPr>
          <p:cNvSpPr/>
          <p:nvPr/>
        </p:nvSpPr>
        <p:spPr>
          <a:xfrm>
            <a:off x="4691270" y="2761749"/>
            <a:ext cx="6453808" cy="3427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75000"/>
                    <a:lumOff val="25000"/>
                  </a:schemeClr>
                </a:solidFill>
                <a:latin typeface="Times New Roman" panose="02020603050405020304" pitchFamily="18" charset="0"/>
                <a:cs typeface="Times New Roman" panose="02020603050405020304" pitchFamily="18" charset="0"/>
              </a:rPr>
              <a:t>For a 12-month inflation analysis, comparing May 2022 to May 2023 is indeed the correct approach. We don't need to calculate month-over-month (M-O-M) changes for each month in between. Let's clarify the process:</a:t>
            </a:r>
          </a:p>
          <a:p>
            <a:r>
              <a:rPr lang="en-US" dirty="0">
                <a:solidFill>
                  <a:schemeClr val="tx1">
                    <a:lumMod val="75000"/>
                    <a:lumOff val="25000"/>
                  </a:schemeClr>
                </a:solidFill>
                <a:latin typeface="Times New Roman" panose="02020603050405020304" pitchFamily="18" charset="0"/>
                <a:cs typeface="Times New Roman" panose="02020603050405020304" pitchFamily="18" charset="0"/>
              </a:rPr>
              <a:t>Year-over-Year (Y-O-Y) Calculation: We'll compare May 2023 to May 2022 directly.</a:t>
            </a:r>
          </a:p>
          <a:p>
            <a:pPr algn="ctr"/>
            <a:endParaRPr lang="en-US" dirty="0">
              <a:solidFill>
                <a:schemeClr val="tx1"/>
              </a:solidFill>
            </a:endParaRPr>
          </a:p>
        </p:txBody>
      </p:sp>
    </p:spTree>
    <p:extLst>
      <p:ext uri="{BB962C8B-B14F-4D97-AF65-F5344CB8AC3E}">
        <p14:creationId xmlns:p14="http://schemas.microsoft.com/office/powerpoint/2010/main" val="2225721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3889</Words>
  <Application>Microsoft Office PowerPoint</Application>
  <PresentationFormat>Widescreen</PresentationFormat>
  <Paragraphs>586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INDIA CPI INFLATION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INDIACPI INFLATION</dc:title>
  <dc:creator>ADMIN</dc:creator>
  <cp:lastModifiedBy>ADMIN</cp:lastModifiedBy>
  <cp:revision>49</cp:revision>
  <dcterms:created xsi:type="dcterms:W3CDTF">2024-10-18T18:28:06Z</dcterms:created>
  <dcterms:modified xsi:type="dcterms:W3CDTF">2024-10-21T18:34:56Z</dcterms:modified>
</cp:coreProperties>
</file>