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58" r:id="rId5"/>
    <p:sldId id="259" r:id="rId6"/>
    <p:sldId id="271" r:id="rId7"/>
    <p:sldId id="260" r:id="rId8"/>
    <p:sldId id="269" r:id="rId9"/>
    <p:sldId id="262" r:id="rId10"/>
    <p:sldId id="263" r:id="rId11"/>
    <p:sldId id="261" r:id="rId12"/>
    <p:sldId id="264" r:id="rId13"/>
    <p:sldId id="265" r:id="rId14"/>
    <p:sldId id="266" r:id="rId15"/>
    <p:sldId id="267" r:id="rId16"/>
    <p:sldId id="268" r:id="rId17"/>
    <p:sldId id="276" r:id="rId18"/>
    <p:sldId id="270" r:id="rId19"/>
    <p:sldId id="277" r:id="rId20"/>
    <p:sldId id="278"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1A8C0-F400-48FB-A972-E491AEEB9C24}" v="13" dt="2020-10-14T23:55:32.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han Singh" userId="ffbd72cf994add63" providerId="LiveId" clId="{6311A8C0-F400-48FB-A972-E491AEEB9C24}"/>
    <pc:docChg chg="undo custSel addSld delSld modSld sldOrd">
      <pc:chgData name="Chethan Singh" userId="ffbd72cf994add63" providerId="LiveId" clId="{6311A8C0-F400-48FB-A972-E491AEEB9C24}" dt="2020-10-15T00:01:28.508" v="3359"/>
      <pc:docMkLst>
        <pc:docMk/>
      </pc:docMkLst>
      <pc:sldChg chg="modSp mod">
        <pc:chgData name="Chethan Singh" userId="ffbd72cf994add63" providerId="LiveId" clId="{6311A8C0-F400-48FB-A972-E491AEEB9C24}" dt="2020-10-15T00:00:43.734" v="3357" actId="6549"/>
        <pc:sldMkLst>
          <pc:docMk/>
          <pc:sldMk cId="2732780777" sldId="259"/>
        </pc:sldMkLst>
        <pc:spChg chg="mod">
          <ac:chgData name="Chethan Singh" userId="ffbd72cf994add63" providerId="LiveId" clId="{6311A8C0-F400-48FB-A972-E491AEEB9C24}" dt="2020-10-15T00:00:43.734" v="3357" actId="6549"/>
          <ac:spMkLst>
            <pc:docMk/>
            <pc:sldMk cId="2732780777" sldId="259"/>
            <ac:spMk id="8" creationId="{08246014-40A1-4F95-B970-35B3452E5BF2}"/>
          </ac:spMkLst>
        </pc:spChg>
        <pc:spChg chg="mod">
          <ac:chgData name="Chethan Singh" userId="ffbd72cf994add63" providerId="LiveId" clId="{6311A8C0-F400-48FB-A972-E491AEEB9C24}" dt="2020-10-14T23:59:21.918" v="3336" actId="20577"/>
          <ac:spMkLst>
            <pc:docMk/>
            <pc:sldMk cId="2732780777" sldId="259"/>
            <ac:spMk id="14" creationId="{350FAC5B-B675-402F-8A5C-B19D0F02B4F0}"/>
          </ac:spMkLst>
        </pc:spChg>
      </pc:sldChg>
      <pc:sldChg chg="ord">
        <pc:chgData name="Chethan Singh" userId="ffbd72cf994add63" providerId="LiveId" clId="{6311A8C0-F400-48FB-A972-E491AEEB9C24}" dt="2020-10-15T00:01:28.508" v="3359"/>
        <pc:sldMkLst>
          <pc:docMk/>
          <pc:sldMk cId="4163223048" sldId="270"/>
        </pc:sldMkLst>
      </pc:sldChg>
      <pc:sldChg chg="ord">
        <pc:chgData name="Chethan Singh" userId="ffbd72cf994add63" providerId="LiveId" clId="{6311A8C0-F400-48FB-A972-E491AEEB9C24}" dt="2020-10-14T23:00:16.436" v="1"/>
        <pc:sldMkLst>
          <pc:docMk/>
          <pc:sldMk cId="4275385310" sldId="276"/>
        </pc:sldMkLst>
      </pc:sldChg>
      <pc:sldChg chg="new del">
        <pc:chgData name="Chethan Singh" userId="ffbd72cf994add63" providerId="LiveId" clId="{6311A8C0-F400-48FB-A972-E491AEEB9C24}" dt="2020-10-14T23:00:35.663" v="3" actId="2696"/>
        <pc:sldMkLst>
          <pc:docMk/>
          <pc:sldMk cId="2813966126" sldId="277"/>
        </pc:sldMkLst>
      </pc:sldChg>
      <pc:sldChg chg="addSp delSp modSp add mod">
        <pc:chgData name="Chethan Singh" userId="ffbd72cf994add63" providerId="LiveId" clId="{6311A8C0-F400-48FB-A972-E491AEEB9C24}" dt="2020-10-14T23:58:00.946" v="3329" actId="20577"/>
        <pc:sldMkLst>
          <pc:docMk/>
          <pc:sldMk cId="4140500561" sldId="277"/>
        </pc:sldMkLst>
        <pc:spChg chg="del">
          <ac:chgData name="Chethan Singh" userId="ffbd72cf994add63" providerId="LiveId" clId="{6311A8C0-F400-48FB-A972-E491AEEB9C24}" dt="2020-10-14T23:07:37.542" v="6" actId="478"/>
          <ac:spMkLst>
            <pc:docMk/>
            <pc:sldMk cId="4140500561" sldId="277"/>
            <ac:spMk id="4" creationId="{9AC70A2D-0142-4CB9-806D-16AE7CFDFBEC}"/>
          </ac:spMkLst>
        </pc:spChg>
        <pc:spChg chg="del">
          <ac:chgData name="Chethan Singh" userId="ffbd72cf994add63" providerId="LiveId" clId="{6311A8C0-F400-48FB-A972-E491AEEB9C24}" dt="2020-10-14T23:07:37.542" v="6" actId="478"/>
          <ac:spMkLst>
            <pc:docMk/>
            <pc:sldMk cId="4140500561" sldId="277"/>
            <ac:spMk id="6" creationId="{1AABD47E-22B8-4997-B72E-F0A8DB19FE7D}"/>
          </ac:spMkLst>
        </pc:spChg>
        <pc:spChg chg="mod">
          <ac:chgData name="Chethan Singh" userId="ffbd72cf994add63" providerId="LiveId" clId="{6311A8C0-F400-48FB-A972-E491AEEB9C24}" dt="2020-10-14T23:18:27.808" v="603" actId="313"/>
          <ac:spMkLst>
            <pc:docMk/>
            <pc:sldMk cId="4140500561" sldId="277"/>
            <ac:spMk id="7" creationId="{2EF1875C-F1C1-4336-88F1-7CE08812A2AE}"/>
          </ac:spMkLst>
        </pc:spChg>
        <pc:spChg chg="del">
          <ac:chgData name="Chethan Singh" userId="ffbd72cf994add63" providerId="LiveId" clId="{6311A8C0-F400-48FB-A972-E491AEEB9C24}" dt="2020-10-14T23:07:37.542" v="6" actId="478"/>
          <ac:spMkLst>
            <pc:docMk/>
            <pc:sldMk cId="4140500561" sldId="277"/>
            <ac:spMk id="8" creationId="{0E083D11-840C-4B85-934F-41A2CBBFF1D4}"/>
          </ac:spMkLst>
        </pc:spChg>
        <pc:spChg chg="add mod">
          <ac:chgData name="Chethan Singh" userId="ffbd72cf994add63" providerId="LiveId" clId="{6311A8C0-F400-48FB-A972-E491AEEB9C24}" dt="2020-10-14T23:55:04.108" v="3220" actId="1076"/>
          <ac:spMkLst>
            <pc:docMk/>
            <pc:sldMk cId="4140500561" sldId="277"/>
            <ac:spMk id="9" creationId="{CBBC5F15-636B-47CE-A4B4-AD0300EC2E5D}"/>
          </ac:spMkLst>
        </pc:spChg>
        <pc:spChg chg="del">
          <ac:chgData name="Chethan Singh" userId="ffbd72cf994add63" providerId="LiveId" clId="{6311A8C0-F400-48FB-A972-E491AEEB9C24}" dt="2020-10-14T23:07:33.354" v="5" actId="478"/>
          <ac:spMkLst>
            <pc:docMk/>
            <pc:sldMk cId="4140500561" sldId="277"/>
            <ac:spMk id="13" creationId="{E5EE42DC-326B-4166-9AAB-84534617D3DB}"/>
          </ac:spMkLst>
        </pc:spChg>
        <pc:spChg chg="del">
          <ac:chgData name="Chethan Singh" userId="ffbd72cf994add63" providerId="LiveId" clId="{6311A8C0-F400-48FB-A972-E491AEEB9C24}" dt="2020-10-14T23:07:37.542" v="6" actId="478"/>
          <ac:spMkLst>
            <pc:docMk/>
            <pc:sldMk cId="4140500561" sldId="277"/>
            <ac:spMk id="15" creationId="{D923EEF9-5A0C-4E50-81F6-74C572C1DE34}"/>
          </ac:spMkLst>
        </pc:spChg>
        <pc:graphicFrameChg chg="add del mod">
          <ac:chgData name="Chethan Singh" userId="ffbd72cf994add63" providerId="LiveId" clId="{6311A8C0-F400-48FB-A972-E491AEEB9C24}" dt="2020-10-14T23:09:19.356" v="21" actId="478"/>
          <ac:graphicFrameMkLst>
            <pc:docMk/>
            <pc:sldMk cId="4140500561" sldId="277"/>
            <ac:graphicFrameMk id="2" creationId="{69FF45AB-7DBC-4AB8-BA33-71E3837FABCA}"/>
          </ac:graphicFrameMkLst>
        </pc:graphicFrameChg>
        <pc:graphicFrameChg chg="add del">
          <ac:chgData name="Chethan Singh" userId="ffbd72cf994add63" providerId="LiveId" clId="{6311A8C0-F400-48FB-A972-E491AEEB9C24}" dt="2020-10-14T23:09:31.538" v="23" actId="3680"/>
          <ac:graphicFrameMkLst>
            <pc:docMk/>
            <pc:sldMk cId="4140500561" sldId="277"/>
            <ac:graphicFrameMk id="3" creationId="{5988EC02-7C21-425F-A051-FF05C75A7F0C}"/>
          </ac:graphicFrameMkLst>
        </pc:graphicFrameChg>
        <pc:graphicFrameChg chg="add mod modGraphic">
          <ac:chgData name="Chethan Singh" userId="ffbd72cf994add63" providerId="LiveId" clId="{6311A8C0-F400-48FB-A972-E491AEEB9C24}" dt="2020-10-14T23:58:00.946" v="3329" actId="20577"/>
          <ac:graphicFrameMkLst>
            <pc:docMk/>
            <pc:sldMk cId="4140500561" sldId="277"/>
            <ac:graphicFrameMk id="5" creationId="{B2A296C9-AD7B-4052-9188-859424E61693}"/>
          </ac:graphicFrameMkLst>
        </pc:graphicFrameChg>
      </pc:sldChg>
      <pc:sldChg chg="addSp delSp modSp add mod">
        <pc:chgData name="Chethan Singh" userId="ffbd72cf994add63" providerId="LiveId" clId="{6311A8C0-F400-48FB-A972-E491AEEB9C24}" dt="2020-10-14T23:56:53.971" v="3276" actId="20577"/>
        <pc:sldMkLst>
          <pc:docMk/>
          <pc:sldMk cId="1284727748" sldId="278"/>
        </pc:sldMkLst>
        <pc:spChg chg="add mod">
          <ac:chgData name="Chethan Singh" userId="ffbd72cf994add63" providerId="LiveId" clId="{6311A8C0-F400-48FB-A972-E491AEEB9C24}" dt="2020-10-14T23:37:59.218" v="1581" actId="20577"/>
          <ac:spMkLst>
            <pc:docMk/>
            <pc:sldMk cId="1284727748" sldId="278"/>
            <ac:spMk id="2" creationId="{3EF7CCE6-74E9-43F9-963A-27CAAE8F415B}"/>
          </ac:spMkLst>
        </pc:spChg>
        <pc:spChg chg="mod">
          <ac:chgData name="Chethan Singh" userId="ffbd72cf994add63" providerId="LiveId" clId="{6311A8C0-F400-48FB-A972-E491AEEB9C24}" dt="2020-10-14T23:31:10.098" v="1394" actId="20577"/>
          <ac:spMkLst>
            <pc:docMk/>
            <pc:sldMk cId="1284727748" sldId="278"/>
            <ac:spMk id="7" creationId="{2EF1875C-F1C1-4336-88F1-7CE08812A2AE}"/>
          </ac:spMkLst>
        </pc:spChg>
        <pc:spChg chg="del">
          <ac:chgData name="Chethan Singh" userId="ffbd72cf994add63" providerId="LiveId" clId="{6311A8C0-F400-48FB-A972-E491AEEB9C24}" dt="2020-10-14T23:31:50.958" v="1400" actId="478"/>
          <ac:spMkLst>
            <pc:docMk/>
            <pc:sldMk cId="1284727748" sldId="278"/>
            <ac:spMk id="9" creationId="{CBBC5F15-636B-47CE-A4B4-AD0300EC2E5D}"/>
          </ac:spMkLst>
        </pc:spChg>
        <pc:graphicFrameChg chg="mod modGraphic">
          <ac:chgData name="Chethan Singh" userId="ffbd72cf994add63" providerId="LiveId" clId="{6311A8C0-F400-48FB-A972-E491AEEB9C24}" dt="2020-10-14T23:56:53.971" v="3276" actId="20577"/>
          <ac:graphicFrameMkLst>
            <pc:docMk/>
            <pc:sldMk cId="1284727748" sldId="278"/>
            <ac:graphicFrameMk id="5" creationId="{B2A296C9-AD7B-4052-9188-859424E6169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10/14/2020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rusiano/madrid-airbnb-data"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F67F-47B6-446B-BA3C-33A2354AF70B}"/>
              </a:ext>
            </a:extLst>
          </p:cNvPr>
          <p:cNvSpPr>
            <a:spLocks noGrp="1"/>
          </p:cNvSpPr>
          <p:nvPr>
            <p:ph type="ctrTitle"/>
          </p:nvPr>
        </p:nvSpPr>
        <p:spPr/>
        <p:txBody>
          <a:bodyPr/>
          <a:lstStyle/>
          <a:p>
            <a:r>
              <a:rPr lang="en-US" dirty="0"/>
              <a:t>Spain Airbnb data warehouse </a:t>
            </a:r>
          </a:p>
        </p:txBody>
      </p:sp>
      <p:sp>
        <p:nvSpPr>
          <p:cNvPr id="3" name="Subtitle 2">
            <a:extLst>
              <a:ext uri="{FF2B5EF4-FFF2-40B4-BE49-F238E27FC236}">
                <a16:creationId xmlns:a16="http://schemas.microsoft.com/office/drawing/2014/main" id="{0870DFE8-DC29-4DA1-B3B6-0F5D1B5C375B}"/>
              </a:ext>
            </a:extLst>
          </p:cNvPr>
          <p:cNvSpPr>
            <a:spLocks noGrp="1"/>
          </p:cNvSpPr>
          <p:nvPr>
            <p:ph type="subTitle" idx="1"/>
          </p:nvPr>
        </p:nvSpPr>
        <p:spPr/>
        <p:txBody>
          <a:bodyPr>
            <a:normAutofit fontScale="92500" lnSpcReduction="10000"/>
          </a:bodyPr>
          <a:lstStyle/>
          <a:p>
            <a:r>
              <a:rPr lang="en-US" dirty="0"/>
              <a:t>Tracey Jabbour, Chethan Singh, jose perez Gonzalez 						</a:t>
            </a:r>
          </a:p>
          <a:p>
            <a:r>
              <a:rPr lang="en-US" sz="1200" dirty="0"/>
              <a:t>October 14, 2020</a:t>
            </a:r>
          </a:p>
        </p:txBody>
      </p:sp>
    </p:spTree>
    <p:extLst>
      <p:ext uri="{BB962C8B-B14F-4D97-AF65-F5344CB8AC3E}">
        <p14:creationId xmlns:p14="http://schemas.microsoft.com/office/powerpoint/2010/main" val="262572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Dimensional model - host</a:t>
            </a:r>
          </a:p>
        </p:txBody>
      </p:sp>
      <p:sp>
        <p:nvSpPr>
          <p:cNvPr id="2" name="TextBox 1">
            <a:extLst>
              <a:ext uri="{FF2B5EF4-FFF2-40B4-BE49-F238E27FC236}">
                <a16:creationId xmlns:a16="http://schemas.microsoft.com/office/drawing/2014/main" id="{ED33FD76-4069-4B6F-B696-A73405AEF5B5}"/>
              </a:ext>
            </a:extLst>
          </p:cNvPr>
          <p:cNvSpPr txBox="1"/>
          <p:nvPr/>
        </p:nvSpPr>
        <p:spPr>
          <a:xfrm>
            <a:off x="4527612" y="2452842"/>
            <a:ext cx="7208668" cy="830997"/>
          </a:xfrm>
          <a:prstGeom prst="rect">
            <a:avLst/>
          </a:prstGeom>
          <a:noFill/>
        </p:spPr>
        <p:txBody>
          <a:bodyPr wrap="square" rtlCol="0">
            <a:spAutoFit/>
          </a:bodyPr>
          <a:lstStyle/>
          <a:p>
            <a:r>
              <a:rPr lang="en-US" sz="1600" dirty="0"/>
              <a:t>To be able to determine which host is most profitable, if a host has multiple listings &amp; if a super host has better listing confirmations (i.e. their listings get booked faster than non-super hosts)</a:t>
            </a:r>
          </a:p>
        </p:txBody>
      </p:sp>
      <p:pic>
        <p:nvPicPr>
          <p:cNvPr id="6" name="Picture 5">
            <a:extLst>
              <a:ext uri="{FF2B5EF4-FFF2-40B4-BE49-F238E27FC236}">
                <a16:creationId xmlns:a16="http://schemas.microsoft.com/office/drawing/2014/main" id="{F5AD9D38-5271-4ED0-B06D-B0FF1958FB83}"/>
              </a:ext>
            </a:extLst>
          </p:cNvPr>
          <p:cNvPicPr>
            <a:picLocks noChangeAspect="1"/>
          </p:cNvPicPr>
          <p:nvPr/>
        </p:nvPicPr>
        <p:blipFill>
          <a:blip r:embed="rId2"/>
          <a:stretch>
            <a:fillRect/>
          </a:stretch>
        </p:blipFill>
        <p:spPr>
          <a:xfrm>
            <a:off x="2657151" y="1926453"/>
            <a:ext cx="1675441" cy="4743635"/>
          </a:xfrm>
          <a:prstGeom prst="rect">
            <a:avLst/>
          </a:prstGeom>
        </p:spPr>
      </p:pic>
      <p:sp>
        <p:nvSpPr>
          <p:cNvPr id="9" name="Rectangle 8">
            <a:extLst>
              <a:ext uri="{FF2B5EF4-FFF2-40B4-BE49-F238E27FC236}">
                <a16:creationId xmlns:a16="http://schemas.microsoft.com/office/drawing/2014/main" id="{7BDFE39E-BEBD-4624-B109-481803336505}"/>
              </a:ext>
            </a:extLst>
          </p:cNvPr>
          <p:cNvSpPr/>
          <p:nvPr/>
        </p:nvSpPr>
        <p:spPr>
          <a:xfrm>
            <a:off x="4527612" y="1989428"/>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Why was the </a:t>
            </a:r>
            <a:r>
              <a:rPr lang="en-US" u="sng" dirty="0">
                <a:solidFill>
                  <a:schemeClr val="tx1"/>
                </a:solidFill>
              </a:rPr>
              <a:t>host </a:t>
            </a:r>
            <a:r>
              <a:rPr lang="en-US" dirty="0">
                <a:solidFill>
                  <a:schemeClr val="tx1"/>
                </a:solidFill>
              </a:rPr>
              <a:t>dimension chosen to be included in the data warehouse?</a:t>
            </a:r>
          </a:p>
        </p:txBody>
      </p:sp>
      <p:sp>
        <p:nvSpPr>
          <p:cNvPr id="13" name="Rectangle 12">
            <a:extLst>
              <a:ext uri="{FF2B5EF4-FFF2-40B4-BE49-F238E27FC236}">
                <a16:creationId xmlns:a16="http://schemas.microsoft.com/office/drawing/2014/main" id="{E5EE42DC-326B-4166-9AAB-84534617D3DB}"/>
              </a:ext>
            </a:extLst>
          </p:cNvPr>
          <p:cNvSpPr/>
          <p:nvPr/>
        </p:nvSpPr>
        <p:spPr>
          <a:xfrm>
            <a:off x="4527612" y="3521334"/>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Key Attributes</a:t>
            </a:r>
          </a:p>
        </p:txBody>
      </p:sp>
      <p:sp>
        <p:nvSpPr>
          <p:cNvPr id="15" name="TextBox 14">
            <a:extLst>
              <a:ext uri="{FF2B5EF4-FFF2-40B4-BE49-F238E27FC236}">
                <a16:creationId xmlns:a16="http://schemas.microsoft.com/office/drawing/2014/main" id="{D923EEF9-5A0C-4E50-81F6-74C572C1DE34}"/>
              </a:ext>
            </a:extLst>
          </p:cNvPr>
          <p:cNvSpPr txBox="1"/>
          <p:nvPr/>
        </p:nvSpPr>
        <p:spPr>
          <a:xfrm>
            <a:off x="4660777" y="4140384"/>
            <a:ext cx="7208668" cy="584775"/>
          </a:xfrm>
          <a:prstGeom prst="rect">
            <a:avLst/>
          </a:prstGeom>
          <a:noFill/>
        </p:spPr>
        <p:txBody>
          <a:bodyPr wrap="square" rtlCol="0">
            <a:spAutoFit/>
          </a:bodyPr>
          <a:lstStyle/>
          <a:p>
            <a:r>
              <a:rPr lang="en-US" sz="1600" dirty="0"/>
              <a:t>Host Name, Host Location, Host Neighborhood, Host Response &amp; Host acceptance rate</a:t>
            </a:r>
          </a:p>
        </p:txBody>
      </p:sp>
      <p:cxnSp>
        <p:nvCxnSpPr>
          <p:cNvPr id="17" name="Straight Arrow Connector 16">
            <a:extLst>
              <a:ext uri="{FF2B5EF4-FFF2-40B4-BE49-F238E27FC236}">
                <a16:creationId xmlns:a16="http://schemas.microsoft.com/office/drawing/2014/main" id="{AAC12680-9F6E-428A-A37E-BCECA2775A52}"/>
              </a:ext>
            </a:extLst>
          </p:cNvPr>
          <p:cNvCxnSpPr/>
          <p:nvPr/>
        </p:nvCxnSpPr>
        <p:spPr>
          <a:xfrm>
            <a:off x="1642369" y="3036163"/>
            <a:ext cx="1014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57EAA46-0BE9-4312-A78D-C00AAFC90596}"/>
              </a:ext>
            </a:extLst>
          </p:cNvPr>
          <p:cNvCxnSpPr/>
          <p:nvPr/>
        </p:nvCxnSpPr>
        <p:spPr>
          <a:xfrm>
            <a:off x="1642369" y="4475824"/>
            <a:ext cx="1014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7B3662A-80FD-4CAB-97D3-31FED2D0D9C7}"/>
              </a:ext>
            </a:extLst>
          </p:cNvPr>
          <p:cNvCxnSpPr/>
          <p:nvPr/>
        </p:nvCxnSpPr>
        <p:spPr>
          <a:xfrm>
            <a:off x="1642369" y="4796900"/>
            <a:ext cx="1014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2B4A9F-19B5-4817-9262-68A24C0D9ABA}"/>
              </a:ext>
            </a:extLst>
          </p:cNvPr>
          <p:cNvSpPr/>
          <p:nvPr/>
        </p:nvSpPr>
        <p:spPr>
          <a:xfrm>
            <a:off x="720167" y="2868340"/>
            <a:ext cx="843667" cy="230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SCD Type 2 Fields</a:t>
            </a:r>
          </a:p>
        </p:txBody>
      </p:sp>
      <p:sp>
        <p:nvSpPr>
          <p:cNvPr id="21" name="Rectangle 20">
            <a:extLst>
              <a:ext uri="{FF2B5EF4-FFF2-40B4-BE49-F238E27FC236}">
                <a16:creationId xmlns:a16="http://schemas.microsoft.com/office/drawing/2014/main" id="{77871060-8023-4252-8B68-1AF4A0287780}"/>
              </a:ext>
            </a:extLst>
          </p:cNvPr>
          <p:cNvSpPr/>
          <p:nvPr/>
        </p:nvSpPr>
        <p:spPr>
          <a:xfrm>
            <a:off x="2965142" y="2885682"/>
            <a:ext cx="706791" cy="30096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4D98FAC-4800-47DF-A121-8EDD92061113}"/>
              </a:ext>
            </a:extLst>
          </p:cNvPr>
          <p:cNvSpPr/>
          <p:nvPr/>
        </p:nvSpPr>
        <p:spPr>
          <a:xfrm>
            <a:off x="2965141" y="4278375"/>
            <a:ext cx="1100832" cy="30096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142EA33-BC5C-4D88-BA10-6F008E96BE88}"/>
              </a:ext>
            </a:extLst>
          </p:cNvPr>
          <p:cNvSpPr/>
          <p:nvPr/>
        </p:nvSpPr>
        <p:spPr>
          <a:xfrm>
            <a:off x="2965140" y="4637319"/>
            <a:ext cx="1180731" cy="30096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96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Dimensional model – property type</a:t>
            </a:r>
          </a:p>
        </p:txBody>
      </p:sp>
      <p:sp>
        <p:nvSpPr>
          <p:cNvPr id="2" name="TextBox 1">
            <a:extLst>
              <a:ext uri="{FF2B5EF4-FFF2-40B4-BE49-F238E27FC236}">
                <a16:creationId xmlns:a16="http://schemas.microsoft.com/office/drawing/2014/main" id="{ED33FD76-4069-4B6F-B696-A73405AEF5B5}"/>
              </a:ext>
            </a:extLst>
          </p:cNvPr>
          <p:cNvSpPr txBox="1"/>
          <p:nvPr/>
        </p:nvSpPr>
        <p:spPr>
          <a:xfrm>
            <a:off x="4527612" y="2588226"/>
            <a:ext cx="7208668" cy="1077218"/>
          </a:xfrm>
          <a:prstGeom prst="rect">
            <a:avLst/>
          </a:prstGeom>
          <a:noFill/>
        </p:spPr>
        <p:txBody>
          <a:bodyPr wrap="square" rtlCol="0">
            <a:spAutoFit/>
          </a:bodyPr>
          <a:lstStyle/>
          <a:p>
            <a:r>
              <a:rPr lang="en-US" sz="1600" dirty="0"/>
              <a:t>To be able to determine the type of properties we can compare when doing analysis on most profitable hosts.  For example, a property type that has 3 bedrooms should be compared to differently than one that has 10 bedrooms, likely for a much larger party of occupants. </a:t>
            </a:r>
          </a:p>
        </p:txBody>
      </p:sp>
      <p:sp>
        <p:nvSpPr>
          <p:cNvPr id="9" name="Rectangle 8">
            <a:extLst>
              <a:ext uri="{FF2B5EF4-FFF2-40B4-BE49-F238E27FC236}">
                <a16:creationId xmlns:a16="http://schemas.microsoft.com/office/drawing/2014/main" id="{7BDFE39E-BEBD-4624-B109-481803336505}"/>
              </a:ext>
            </a:extLst>
          </p:cNvPr>
          <p:cNvSpPr/>
          <p:nvPr/>
        </p:nvSpPr>
        <p:spPr>
          <a:xfrm>
            <a:off x="4527612" y="1989428"/>
            <a:ext cx="7208668" cy="585107"/>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Why was the </a:t>
            </a:r>
            <a:r>
              <a:rPr lang="en-US" u="sng" dirty="0">
                <a:solidFill>
                  <a:schemeClr val="tx1"/>
                </a:solidFill>
              </a:rPr>
              <a:t>Property Type</a:t>
            </a:r>
            <a:r>
              <a:rPr lang="en-US" dirty="0">
                <a:solidFill>
                  <a:schemeClr val="tx1"/>
                </a:solidFill>
              </a:rPr>
              <a:t> dimension chosen to be included in the data warehouse?</a:t>
            </a:r>
          </a:p>
        </p:txBody>
      </p:sp>
      <p:sp>
        <p:nvSpPr>
          <p:cNvPr id="13" name="Rectangle 12">
            <a:extLst>
              <a:ext uri="{FF2B5EF4-FFF2-40B4-BE49-F238E27FC236}">
                <a16:creationId xmlns:a16="http://schemas.microsoft.com/office/drawing/2014/main" id="{E5EE42DC-326B-4166-9AAB-84534617D3DB}"/>
              </a:ext>
            </a:extLst>
          </p:cNvPr>
          <p:cNvSpPr/>
          <p:nvPr/>
        </p:nvSpPr>
        <p:spPr>
          <a:xfrm>
            <a:off x="4527612" y="3743598"/>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Key Attributes</a:t>
            </a:r>
          </a:p>
        </p:txBody>
      </p:sp>
      <p:sp>
        <p:nvSpPr>
          <p:cNvPr id="15" name="TextBox 14">
            <a:extLst>
              <a:ext uri="{FF2B5EF4-FFF2-40B4-BE49-F238E27FC236}">
                <a16:creationId xmlns:a16="http://schemas.microsoft.com/office/drawing/2014/main" id="{D923EEF9-5A0C-4E50-81F6-74C572C1DE34}"/>
              </a:ext>
            </a:extLst>
          </p:cNvPr>
          <p:cNvSpPr txBox="1"/>
          <p:nvPr/>
        </p:nvSpPr>
        <p:spPr>
          <a:xfrm>
            <a:off x="4527612" y="4283466"/>
            <a:ext cx="720866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Property Type (Apartment, House, Loft, etc.) </a:t>
            </a:r>
          </a:p>
          <a:p>
            <a:pPr marL="285750" indent="-285750">
              <a:buFont typeface="Arial" panose="020B0604020202020204" pitchFamily="34" charset="0"/>
              <a:buChar char="•"/>
            </a:pPr>
            <a:r>
              <a:rPr lang="en-US" sz="1600" dirty="0"/>
              <a:t>Type of Room (Private room, Entire home/apt)</a:t>
            </a:r>
          </a:p>
          <a:p>
            <a:pPr marL="285750" indent="-285750">
              <a:buFont typeface="Arial" panose="020B0604020202020204" pitchFamily="34" charset="0"/>
              <a:buChar char="•"/>
            </a:pPr>
            <a:r>
              <a:rPr lang="en-US" sz="1600" dirty="0"/>
              <a:t>How many individuals this property accommodates</a:t>
            </a:r>
          </a:p>
          <a:p>
            <a:pPr marL="285750" indent="-285750">
              <a:buFont typeface="Arial" panose="020B0604020202020204" pitchFamily="34" charset="0"/>
              <a:buChar char="•"/>
            </a:pPr>
            <a:r>
              <a:rPr lang="en-US" sz="1600" dirty="0"/>
              <a:t>How many bedrooms &amp; bathrooms are available in this property</a:t>
            </a:r>
          </a:p>
        </p:txBody>
      </p:sp>
      <p:pic>
        <p:nvPicPr>
          <p:cNvPr id="28" name="Picture 27">
            <a:extLst>
              <a:ext uri="{FF2B5EF4-FFF2-40B4-BE49-F238E27FC236}">
                <a16:creationId xmlns:a16="http://schemas.microsoft.com/office/drawing/2014/main" id="{1498CF01-0F73-4E9B-8A5D-B78CA2BD1C03}"/>
              </a:ext>
            </a:extLst>
          </p:cNvPr>
          <p:cNvPicPr>
            <a:picLocks noChangeAspect="1"/>
          </p:cNvPicPr>
          <p:nvPr/>
        </p:nvPicPr>
        <p:blipFill>
          <a:blip r:embed="rId2"/>
          <a:stretch>
            <a:fillRect/>
          </a:stretch>
        </p:blipFill>
        <p:spPr>
          <a:xfrm>
            <a:off x="1179599" y="2282206"/>
            <a:ext cx="2418146" cy="3585934"/>
          </a:xfrm>
          <a:prstGeom prst="rect">
            <a:avLst/>
          </a:prstGeom>
        </p:spPr>
      </p:pic>
      <p:sp>
        <p:nvSpPr>
          <p:cNvPr id="29" name="TextBox 28">
            <a:extLst>
              <a:ext uri="{FF2B5EF4-FFF2-40B4-BE49-F238E27FC236}">
                <a16:creationId xmlns:a16="http://schemas.microsoft.com/office/drawing/2014/main" id="{0458E4ED-85A3-460B-B305-B00E4D4291C0}"/>
              </a:ext>
            </a:extLst>
          </p:cNvPr>
          <p:cNvSpPr txBox="1"/>
          <p:nvPr/>
        </p:nvSpPr>
        <p:spPr>
          <a:xfrm>
            <a:off x="4527611" y="5948039"/>
            <a:ext cx="7554897" cy="523220"/>
          </a:xfrm>
          <a:prstGeom prst="rect">
            <a:avLst/>
          </a:prstGeom>
          <a:noFill/>
        </p:spPr>
        <p:txBody>
          <a:bodyPr wrap="square" rtlCol="0">
            <a:spAutoFit/>
          </a:bodyPr>
          <a:lstStyle/>
          <a:p>
            <a:r>
              <a:rPr lang="en-US" sz="1400" dirty="0"/>
              <a:t>Note – this dimension table is a one- time load with all possible combination of the fields loaded, and the mappings based on primary keys of this table. This table will act as a junk dimensions table.</a:t>
            </a:r>
          </a:p>
        </p:txBody>
      </p:sp>
    </p:spTree>
    <p:extLst>
      <p:ext uri="{BB962C8B-B14F-4D97-AF65-F5344CB8AC3E}">
        <p14:creationId xmlns:p14="http://schemas.microsoft.com/office/powerpoint/2010/main" val="227945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8586E1-88BC-4C57-9142-4D41752BDA67}"/>
              </a:ext>
            </a:extLst>
          </p:cNvPr>
          <p:cNvPicPr>
            <a:picLocks noChangeAspect="1"/>
          </p:cNvPicPr>
          <p:nvPr/>
        </p:nvPicPr>
        <p:blipFill>
          <a:blip r:embed="rId2"/>
          <a:stretch>
            <a:fillRect/>
          </a:stretch>
        </p:blipFill>
        <p:spPr>
          <a:xfrm>
            <a:off x="2216271" y="1933136"/>
            <a:ext cx="1971675" cy="4076700"/>
          </a:xfrm>
          <a:prstGeom prst="rect">
            <a:avLst/>
          </a:prstGeom>
        </p:spPr>
      </p:pic>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Dimensional model - List</a:t>
            </a:r>
          </a:p>
        </p:txBody>
      </p:sp>
      <p:sp>
        <p:nvSpPr>
          <p:cNvPr id="2" name="TextBox 1">
            <a:extLst>
              <a:ext uri="{FF2B5EF4-FFF2-40B4-BE49-F238E27FC236}">
                <a16:creationId xmlns:a16="http://schemas.microsoft.com/office/drawing/2014/main" id="{ED33FD76-4069-4B6F-B696-A73405AEF5B5}"/>
              </a:ext>
            </a:extLst>
          </p:cNvPr>
          <p:cNvSpPr txBox="1"/>
          <p:nvPr/>
        </p:nvSpPr>
        <p:spPr>
          <a:xfrm>
            <a:off x="4527612" y="2452842"/>
            <a:ext cx="7208668" cy="1077218"/>
          </a:xfrm>
          <a:prstGeom prst="rect">
            <a:avLst/>
          </a:prstGeom>
          <a:noFill/>
        </p:spPr>
        <p:txBody>
          <a:bodyPr wrap="square" rtlCol="0">
            <a:spAutoFit/>
          </a:bodyPr>
          <a:lstStyle/>
          <a:p>
            <a:r>
              <a:rPr lang="en-US" sz="1600" dirty="0"/>
              <a:t>To be able to understand how large the listings are in the area, and help determine which listings are most profitable by size and what area they are in. For example, a smaller listings will not be as expensive as a larger listing, so the two should not be compared together in terms of profitability. </a:t>
            </a:r>
          </a:p>
        </p:txBody>
      </p:sp>
      <p:sp>
        <p:nvSpPr>
          <p:cNvPr id="9" name="Rectangle 8">
            <a:extLst>
              <a:ext uri="{FF2B5EF4-FFF2-40B4-BE49-F238E27FC236}">
                <a16:creationId xmlns:a16="http://schemas.microsoft.com/office/drawing/2014/main" id="{7BDFE39E-BEBD-4624-B109-481803336505}"/>
              </a:ext>
            </a:extLst>
          </p:cNvPr>
          <p:cNvSpPr/>
          <p:nvPr/>
        </p:nvSpPr>
        <p:spPr>
          <a:xfrm>
            <a:off x="4527612" y="1989428"/>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Why was the </a:t>
            </a:r>
            <a:r>
              <a:rPr lang="en-US" u="sng" dirty="0">
                <a:solidFill>
                  <a:schemeClr val="tx1"/>
                </a:solidFill>
              </a:rPr>
              <a:t>List</a:t>
            </a:r>
            <a:r>
              <a:rPr lang="en-US" dirty="0">
                <a:solidFill>
                  <a:schemeClr val="tx1"/>
                </a:solidFill>
              </a:rPr>
              <a:t> dimension chosen to be included in the data warehouse?</a:t>
            </a:r>
          </a:p>
        </p:txBody>
      </p:sp>
      <p:sp>
        <p:nvSpPr>
          <p:cNvPr id="13" name="Rectangle 12">
            <a:extLst>
              <a:ext uri="{FF2B5EF4-FFF2-40B4-BE49-F238E27FC236}">
                <a16:creationId xmlns:a16="http://schemas.microsoft.com/office/drawing/2014/main" id="{E5EE42DC-326B-4166-9AAB-84534617D3DB}"/>
              </a:ext>
            </a:extLst>
          </p:cNvPr>
          <p:cNvSpPr/>
          <p:nvPr/>
        </p:nvSpPr>
        <p:spPr>
          <a:xfrm>
            <a:off x="4527612" y="3640800"/>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Key Attributes</a:t>
            </a:r>
          </a:p>
        </p:txBody>
      </p:sp>
      <p:sp>
        <p:nvSpPr>
          <p:cNvPr id="15" name="TextBox 14">
            <a:extLst>
              <a:ext uri="{FF2B5EF4-FFF2-40B4-BE49-F238E27FC236}">
                <a16:creationId xmlns:a16="http://schemas.microsoft.com/office/drawing/2014/main" id="{D923EEF9-5A0C-4E50-81F6-74C572C1DE34}"/>
              </a:ext>
            </a:extLst>
          </p:cNvPr>
          <p:cNvSpPr txBox="1"/>
          <p:nvPr/>
        </p:nvSpPr>
        <p:spPr>
          <a:xfrm>
            <a:off x="4660777" y="4140384"/>
            <a:ext cx="7208668" cy="1077218"/>
          </a:xfrm>
          <a:prstGeom prst="rect">
            <a:avLst/>
          </a:prstGeom>
          <a:noFill/>
        </p:spPr>
        <p:txBody>
          <a:bodyPr wrap="square" rtlCol="0">
            <a:spAutoFit/>
          </a:bodyPr>
          <a:lstStyle/>
          <a:p>
            <a:r>
              <a:rPr lang="en-US" sz="1600" dirty="0"/>
              <a:t>Name of the listing</a:t>
            </a:r>
          </a:p>
          <a:p>
            <a:r>
              <a:rPr lang="en-US" sz="1600" dirty="0"/>
              <a:t>Listing Summary (an advertising mechanism to attract customers) </a:t>
            </a:r>
          </a:p>
          <a:p>
            <a:r>
              <a:rPr lang="en-US" sz="1600" dirty="0"/>
              <a:t>Listing Street</a:t>
            </a:r>
          </a:p>
          <a:p>
            <a:r>
              <a:rPr lang="en-US" sz="1600" dirty="0"/>
              <a:t>Square Feet of listing</a:t>
            </a:r>
          </a:p>
        </p:txBody>
      </p:sp>
      <p:cxnSp>
        <p:nvCxnSpPr>
          <p:cNvPr id="17" name="Straight Arrow Connector 16">
            <a:extLst>
              <a:ext uri="{FF2B5EF4-FFF2-40B4-BE49-F238E27FC236}">
                <a16:creationId xmlns:a16="http://schemas.microsoft.com/office/drawing/2014/main" id="{AAC12680-9F6E-428A-A37E-BCECA2775A52}"/>
              </a:ext>
            </a:extLst>
          </p:cNvPr>
          <p:cNvCxnSpPr/>
          <p:nvPr/>
        </p:nvCxnSpPr>
        <p:spPr>
          <a:xfrm>
            <a:off x="1563834" y="3402367"/>
            <a:ext cx="1014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57EAA46-0BE9-4312-A78D-C00AAFC90596}"/>
              </a:ext>
            </a:extLst>
          </p:cNvPr>
          <p:cNvCxnSpPr/>
          <p:nvPr/>
        </p:nvCxnSpPr>
        <p:spPr>
          <a:xfrm>
            <a:off x="1563834" y="3808939"/>
            <a:ext cx="1014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7B3662A-80FD-4CAB-97D3-31FED2D0D9C7}"/>
              </a:ext>
            </a:extLst>
          </p:cNvPr>
          <p:cNvCxnSpPr/>
          <p:nvPr/>
        </p:nvCxnSpPr>
        <p:spPr>
          <a:xfrm>
            <a:off x="1563834" y="4574678"/>
            <a:ext cx="1014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2B4A9F-19B5-4817-9262-68A24C0D9ABA}"/>
              </a:ext>
            </a:extLst>
          </p:cNvPr>
          <p:cNvSpPr/>
          <p:nvPr/>
        </p:nvSpPr>
        <p:spPr>
          <a:xfrm>
            <a:off x="720167" y="2868340"/>
            <a:ext cx="843667" cy="230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SCD Type 2 Fields</a:t>
            </a:r>
          </a:p>
        </p:txBody>
      </p:sp>
      <p:sp>
        <p:nvSpPr>
          <p:cNvPr id="21" name="Rectangle 20">
            <a:extLst>
              <a:ext uri="{FF2B5EF4-FFF2-40B4-BE49-F238E27FC236}">
                <a16:creationId xmlns:a16="http://schemas.microsoft.com/office/drawing/2014/main" id="{77871060-8023-4252-8B68-1AF4A0287780}"/>
              </a:ext>
            </a:extLst>
          </p:cNvPr>
          <p:cNvSpPr/>
          <p:nvPr/>
        </p:nvSpPr>
        <p:spPr>
          <a:xfrm>
            <a:off x="2679343" y="3224418"/>
            <a:ext cx="706791" cy="30096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4D98FAC-4800-47DF-A121-8EDD92061113}"/>
              </a:ext>
            </a:extLst>
          </p:cNvPr>
          <p:cNvSpPr/>
          <p:nvPr/>
        </p:nvSpPr>
        <p:spPr>
          <a:xfrm>
            <a:off x="2679343" y="3658458"/>
            <a:ext cx="826641" cy="30096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142EA33-BC5C-4D88-BA10-6F008E96BE88}"/>
              </a:ext>
            </a:extLst>
          </p:cNvPr>
          <p:cNvSpPr/>
          <p:nvPr/>
        </p:nvSpPr>
        <p:spPr>
          <a:xfrm>
            <a:off x="2679343" y="4424197"/>
            <a:ext cx="933173" cy="30096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44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Dimensional model – location</a:t>
            </a:r>
          </a:p>
        </p:txBody>
      </p:sp>
      <p:sp>
        <p:nvSpPr>
          <p:cNvPr id="2" name="TextBox 1">
            <a:extLst>
              <a:ext uri="{FF2B5EF4-FFF2-40B4-BE49-F238E27FC236}">
                <a16:creationId xmlns:a16="http://schemas.microsoft.com/office/drawing/2014/main" id="{ED33FD76-4069-4B6F-B696-A73405AEF5B5}"/>
              </a:ext>
            </a:extLst>
          </p:cNvPr>
          <p:cNvSpPr txBox="1"/>
          <p:nvPr/>
        </p:nvSpPr>
        <p:spPr>
          <a:xfrm>
            <a:off x="4527612" y="2588226"/>
            <a:ext cx="7208668" cy="830997"/>
          </a:xfrm>
          <a:prstGeom prst="rect">
            <a:avLst/>
          </a:prstGeom>
          <a:noFill/>
        </p:spPr>
        <p:txBody>
          <a:bodyPr wrap="square" rtlCol="0">
            <a:spAutoFit/>
          </a:bodyPr>
          <a:lstStyle/>
          <a:p>
            <a:r>
              <a:rPr lang="en-US" sz="1600" dirty="0"/>
              <a:t>To be able to determine the location of properties that we are comparing price to; the City and State will be key attributes in this dimension to split locations for each listing.</a:t>
            </a:r>
          </a:p>
        </p:txBody>
      </p:sp>
      <p:sp>
        <p:nvSpPr>
          <p:cNvPr id="9" name="Rectangle 8">
            <a:extLst>
              <a:ext uri="{FF2B5EF4-FFF2-40B4-BE49-F238E27FC236}">
                <a16:creationId xmlns:a16="http://schemas.microsoft.com/office/drawing/2014/main" id="{7BDFE39E-BEBD-4624-B109-481803336505}"/>
              </a:ext>
            </a:extLst>
          </p:cNvPr>
          <p:cNvSpPr/>
          <p:nvPr/>
        </p:nvSpPr>
        <p:spPr>
          <a:xfrm>
            <a:off x="4527612" y="1989428"/>
            <a:ext cx="7208668" cy="585107"/>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Why was the </a:t>
            </a:r>
            <a:r>
              <a:rPr lang="en-US" u="sng" dirty="0">
                <a:solidFill>
                  <a:schemeClr val="tx1"/>
                </a:solidFill>
              </a:rPr>
              <a:t>Location </a:t>
            </a:r>
            <a:r>
              <a:rPr lang="en-US" dirty="0">
                <a:solidFill>
                  <a:schemeClr val="tx1"/>
                </a:solidFill>
              </a:rPr>
              <a:t>dimension chosen to be included in the data warehouse?</a:t>
            </a:r>
          </a:p>
        </p:txBody>
      </p:sp>
      <p:sp>
        <p:nvSpPr>
          <p:cNvPr id="13" name="Rectangle 12">
            <a:extLst>
              <a:ext uri="{FF2B5EF4-FFF2-40B4-BE49-F238E27FC236}">
                <a16:creationId xmlns:a16="http://schemas.microsoft.com/office/drawing/2014/main" id="{E5EE42DC-326B-4166-9AAB-84534617D3DB}"/>
              </a:ext>
            </a:extLst>
          </p:cNvPr>
          <p:cNvSpPr/>
          <p:nvPr/>
        </p:nvSpPr>
        <p:spPr>
          <a:xfrm>
            <a:off x="4527612" y="3743598"/>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Key Attributes</a:t>
            </a:r>
          </a:p>
        </p:txBody>
      </p:sp>
      <p:sp>
        <p:nvSpPr>
          <p:cNvPr id="15" name="TextBox 14">
            <a:extLst>
              <a:ext uri="{FF2B5EF4-FFF2-40B4-BE49-F238E27FC236}">
                <a16:creationId xmlns:a16="http://schemas.microsoft.com/office/drawing/2014/main" id="{D923EEF9-5A0C-4E50-81F6-74C572C1DE34}"/>
              </a:ext>
            </a:extLst>
          </p:cNvPr>
          <p:cNvSpPr txBox="1"/>
          <p:nvPr/>
        </p:nvSpPr>
        <p:spPr>
          <a:xfrm>
            <a:off x="4527612" y="4283466"/>
            <a:ext cx="720866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Neighborhood</a:t>
            </a:r>
          </a:p>
          <a:p>
            <a:pPr marL="285750" indent="-285750">
              <a:buFont typeface="Arial" panose="020B0604020202020204" pitchFamily="34" charset="0"/>
              <a:buChar char="•"/>
            </a:pPr>
            <a:r>
              <a:rPr lang="en-US" sz="1600" dirty="0"/>
              <a:t>Neighborhood Groupings (summary view of neighborhood)</a:t>
            </a:r>
          </a:p>
          <a:p>
            <a:pPr marL="285750" indent="-285750">
              <a:buFont typeface="Arial" panose="020B0604020202020204" pitchFamily="34" charset="0"/>
              <a:buChar char="•"/>
            </a:pPr>
            <a:r>
              <a:rPr lang="en-US" sz="1600" dirty="0"/>
              <a:t>City</a:t>
            </a:r>
          </a:p>
          <a:p>
            <a:pPr marL="285750" indent="-285750">
              <a:buFont typeface="Arial" panose="020B0604020202020204" pitchFamily="34" charset="0"/>
              <a:buChar char="•"/>
            </a:pPr>
            <a:r>
              <a:rPr lang="en-US" sz="1600" dirty="0"/>
              <a:t>State</a:t>
            </a:r>
          </a:p>
          <a:p>
            <a:pPr marL="285750" indent="-285750">
              <a:buFont typeface="Arial" panose="020B0604020202020204" pitchFamily="34" charset="0"/>
              <a:buChar char="•"/>
            </a:pPr>
            <a:r>
              <a:rPr lang="en-US" sz="1600" dirty="0" err="1"/>
              <a:t>ZipCode</a:t>
            </a:r>
            <a:endParaRPr lang="en-US" sz="1600" dirty="0"/>
          </a:p>
        </p:txBody>
      </p:sp>
      <p:sp>
        <p:nvSpPr>
          <p:cNvPr id="29" name="TextBox 28">
            <a:extLst>
              <a:ext uri="{FF2B5EF4-FFF2-40B4-BE49-F238E27FC236}">
                <a16:creationId xmlns:a16="http://schemas.microsoft.com/office/drawing/2014/main" id="{0458E4ED-85A3-460B-B305-B00E4D4291C0}"/>
              </a:ext>
            </a:extLst>
          </p:cNvPr>
          <p:cNvSpPr txBox="1"/>
          <p:nvPr/>
        </p:nvSpPr>
        <p:spPr>
          <a:xfrm>
            <a:off x="4527611" y="5948039"/>
            <a:ext cx="7554897" cy="523220"/>
          </a:xfrm>
          <a:prstGeom prst="rect">
            <a:avLst/>
          </a:prstGeom>
          <a:noFill/>
        </p:spPr>
        <p:txBody>
          <a:bodyPr wrap="square" rtlCol="0">
            <a:spAutoFit/>
          </a:bodyPr>
          <a:lstStyle/>
          <a:p>
            <a:r>
              <a:rPr lang="en-US" sz="1400" dirty="0"/>
              <a:t>Note – this dimension table is a one- time load with all possible combination of the fields loaded, and the mappings based on primary keys of this table. This table will act as a junk dimensions table.</a:t>
            </a:r>
          </a:p>
        </p:txBody>
      </p:sp>
      <p:pic>
        <p:nvPicPr>
          <p:cNvPr id="4" name="Picture 3">
            <a:extLst>
              <a:ext uri="{FF2B5EF4-FFF2-40B4-BE49-F238E27FC236}">
                <a16:creationId xmlns:a16="http://schemas.microsoft.com/office/drawing/2014/main" id="{666DD94E-6BE9-4DC5-849E-2C5424443360}"/>
              </a:ext>
            </a:extLst>
          </p:cNvPr>
          <p:cNvPicPr>
            <a:picLocks noChangeAspect="1"/>
          </p:cNvPicPr>
          <p:nvPr/>
        </p:nvPicPr>
        <p:blipFill>
          <a:blip r:embed="rId2"/>
          <a:stretch>
            <a:fillRect/>
          </a:stretch>
        </p:blipFill>
        <p:spPr>
          <a:xfrm>
            <a:off x="1507077" y="2596390"/>
            <a:ext cx="1543050" cy="3057525"/>
          </a:xfrm>
          <a:prstGeom prst="rect">
            <a:avLst/>
          </a:prstGeom>
        </p:spPr>
      </p:pic>
    </p:spTree>
    <p:extLst>
      <p:ext uri="{BB962C8B-B14F-4D97-AF65-F5344CB8AC3E}">
        <p14:creationId xmlns:p14="http://schemas.microsoft.com/office/powerpoint/2010/main" val="53533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Dimensional model – review</a:t>
            </a:r>
          </a:p>
        </p:txBody>
      </p:sp>
      <p:sp>
        <p:nvSpPr>
          <p:cNvPr id="2" name="TextBox 1">
            <a:extLst>
              <a:ext uri="{FF2B5EF4-FFF2-40B4-BE49-F238E27FC236}">
                <a16:creationId xmlns:a16="http://schemas.microsoft.com/office/drawing/2014/main" id="{ED33FD76-4069-4B6F-B696-A73405AEF5B5}"/>
              </a:ext>
            </a:extLst>
          </p:cNvPr>
          <p:cNvSpPr txBox="1"/>
          <p:nvPr/>
        </p:nvSpPr>
        <p:spPr>
          <a:xfrm>
            <a:off x="4527612" y="2588226"/>
            <a:ext cx="7208668" cy="1077218"/>
          </a:xfrm>
          <a:prstGeom prst="rect">
            <a:avLst/>
          </a:prstGeom>
          <a:noFill/>
        </p:spPr>
        <p:txBody>
          <a:bodyPr wrap="square" rtlCol="0">
            <a:spAutoFit/>
          </a:bodyPr>
          <a:lstStyle/>
          <a:p>
            <a:r>
              <a:rPr lang="en-US" sz="1600" dirty="0"/>
              <a:t>An important factor when an individual searches for lodging is what previous ratings have been for the host. The review dimension will allow us to compare host ratings and determine if hosts with higher ratings had more bookings, resulting in a higher profit.</a:t>
            </a:r>
          </a:p>
        </p:txBody>
      </p:sp>
      <p:sp>
        <p:nvSpPr>
          <p:cNvPr id="9" name="Rectangle 8">
            <a:extLst>
              <a:ext uri="{FF2B5EF4-FFF2-40B4-BE49-F238E27FC236}">
                <a16:creationId xmlns:a16="http://schemas.microsoft.com/office/drawing/2014/main" id="{7BDFE39E-BEBD-4624-B109-481803336505}"/>
              </a:ext>
            </a:extLst>
          </p:cNvPr>
          <p:cNvSpPr/>
          <p:nvPr/>
        </p:nvSpPr>
        <p:spPr>
          <a:xfrm>
            <a:off x="4527612" y="1989428"/>
            <a:ext cx="7208668" cy="585107"/>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Why was the </a:t>
            </a:r>
            <a:r>
              <a:rPr lang="en-US" u="sng" dirty="0">
                <a:solidFill>
                  <a:schemeClr val="tx1"/>
                </a:solidFill>
              </a:rPr>
              <a:t>Review </a:t>
            </a:r>
            <a:r>
              <a:rPr lang="en-US" dirty="0">
                <a:solidFill>
                  <a:schemeClr val="tx1"/>
                </a:solidFill>
              </a:rPr>
              <a:t>dimension chosen to be included in the data warehouse?</a:t>
            </a:r>
          </a:p>
        </p:txBody>
      </p:sp>
      <p:sp>
        <p:nvSpPr>
          <p:cNvPr id="13" name="Rectangle 12">
            <a:extLst>
              <a:ext uri="{FF2B5EF4-FFF2-40B4-BE49-F238E27FC236}">
                <a16:creationId xmlns:a16="http://schemas.microsoft.com/office/drawing/2014/main" id="{E5EE42DC-326B-4166-9AAB-84534617D3DB}"/>
              </a:ext>
            </a:extLst>
          </p:cNvPr>
          <p:cNvSpPr/>
          <p:nvPr/>
        </p:nvSpPr>
        <p:spPr>
          <a:xfrm>
            <a:off x="4527612" y="3743598"/>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Key Attributes</a:t>
            </a:r>
          </a:p>
        </p:txBody>
      </p:sp>
      <p:sp>
        <p:nvSpPr>
          <p:cNvPr id="15" name="TextBox 14">
            <a:extLst>
              <a:ext uri="{FF2B5EF4-FFF2-40B4-BE49-F238E27FC236}">
                <a16:creationId xmlns:a16="http://schemas.microsoft.com/office/drawing/2014/main" id="{D923EEF9-5A0C-4E50-81F6-74C572C1DE34}"/>
              </a:ext>
            </a:extLst>
          </p:cNvPr>
          <p:cNvSpPr txBox="1"/>
          <p:nvPr/>
        </p:nvSpPr>
        <p:spPr>
          <a:xfrm>
            <a:off x="4527612" y="4283466"/>
            <a:ext cx="720866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Overall rating</a:t>
            </a:r>
          </a:p>
          <a:p>
            <a:pPr marL="285750" indent="-285750">
              <a:buFont typeface="Arial" panose="020B0604020202020204" pitchFamily="34" charset="0"/>
              <a:buChar char="•"/>
            </a:pPr>
            <a:r>
              <a:rPr lang="en-US" sz="1600" dirty="0"/>
              <a:t>Rating on cleanliness</a:t>
            </a:r>
          </a:p>
          <a:p>
            <a:pPr marL="285750" indent="-285750">
              <a:buFont typeface="Arial" panose="020B0604020202020204" pitchFamily="34" charset="0"/>
              <a:buChar char="•"/>
            </a:pPr>
            <a:r>
              <a:rPr lang="en-US" sz="1600" dirty="0"/>
              <a:t>Rating on check-in efficiency </a:t>
            </a:r>
          </a:p>
          <a:p>
            <a:pPr marL="285750" indent="-285750">
              <a:buFont typeface="Arial" panose="020B0604020202020204" pitchFamily="34" charset="0"/>
              <a:buChar char="•"/>
            </a:pPr>
            <a:r>
              <a:rPr lang="en-US" sz="1600" dirty="0"/>
              <a:t>Rating on communication by host</a:t>
            </a:r>
          </a:p>
          <a:p>
            <a:pPr marL="285750" indent="-285750">
              <a:buFont typeface="Arial" panose="020B0604020202020204" pitchFamily="34" charset="0"/>
              <a:buChar char="•"/>
            </a:pPr>
            <a:r>
              <a:rPr lang="en-US" sz="1600" dirty="0"/>
              <a:t>Rating on location </a:t>
            </a:r>
          </a:p>
          <a:p>
            <a:pPr marL="285750" indent="-285750">
              <a:buFont typeface="Arial" panose="020B0604020202020204" pitchFamily="34" charset="0"/>
              <a:buChar char="•"/>
            </a:pPr>
            <a:r>
              <a:rPr lang="en-US" sz="1600" dirty="0"/>
              <a:t>Rating on value of property</a:t>
            </a:r>
          </a:p>
        </p:txBody>
      </p:sp>
      <p:sp>
        <p:nvSpPr>
          <p:cNvPr id="29" name="TextBox 28">
            <a:extLst>
              <a:ext uri="{FF2B5EF4-FFF2-40B4-BE49-F238E27FC236}">
                <a16:creationId xmlns:a16="http://schemas.microsoft.com/office/drawing/2014/main" id="{0458E4ED-85A3-460B-B305-B00E4D4291C0}"/>
              </a:ext>
            </a:extLst>
          </p:cNvPr>
          <p:cNvSpPr txBox="1"/>
          <p:nvPr/>
        </p:nvSpPr>
        <p:spPr>
          <a:xfrm>
            <a:off x="4527611" y="5948039"/>
            <a:ext cx="7554897" cy="523220"/>
          </a:xfrm>
          <a:prstGeom prst="rect">
            <a:avLst/>
          </a:prstGeom>
          <a:noFill/>
        </p:spPr>
        <p:txBody>
          <a:bodyPr wrap="square" rtlCol="0">
            <a:spAutoFit/>
          </a:bodyPr>
          <a:lstStyle/>
          <a:p>
            <a:r>
              <a:rPr lang="en-US" sz="1400" dirty="0"/>
              <a:t>Note – this dimension table is a one- time load with all possible combination of the fields loaded, and the mappings based on primary keys of this table. The fields will act as rapidly changing dimensions.</a:t>
            </a:r>
          </a:p>
        </p:txBody>
      </p:sp>
      <p:pic>
        <p:nvPicPr>
          <p:cNvPr id="3" name="Picture 2">
            <a:extLst>
              <a:ext uri="{FF2B5EF4-FFF2-40B4-BE49-F238E27FC236}">
                <a16:creationId xmlns:a16="http://schemas.microsoft.com/office/drawing/2014/main" id="{A6490295-F305-461E-B4D2-5DFD45C9A2EE}"/>
              </a:ext>
            </a:extLst>
          </p:cNvPr>
          <p:cNvPicPr>
            <a:picLocks noChangeAspect="1"/>
          </p:cNvPicPr>
          <p:nvPr/>
        </p:nvPicPr>
        <p:blipFill>
          <a:blip r:embed="rId2"/>
          <a:stretch>
            <a:fillRect/>
          </a:stretch>
        </p:blipFill>
        <p:spPr>
          <a:xfrm>
            <a:off x="1408174" y="2382682"/>
            <a:ext cx="1971675" cy="3228975"/>
          </a:xfrm>
          <a:prstGeom prst="rect">
            <a:avLst/>
          </a:prstGeom>
        </p:spPr>
      </p:pic>
    </p:spTree>
    <p:extLst>
      <p:ext uri="{BB962C8B-B14F-4D97-AF65-F5344CB8AC3E}">
        <p14:creationId xmlns:p14="http://schemas.microsoft.com/office/powerpoint/2010/main" val="85458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Dimensional model – amenities</a:t>
            </a:r>
          </a:p>
        </p:txBody>
      </p:sp>
      <p:sp>
        <p:nvSpPr>
          <p:cNvPr id="2" name="TextBox 1">
            <a:extLst>
              <a:ext uri="{FF2B5EF4-FFF2-40B4-BE49-F238E27FC236}">
                <a16:creationId xmlns:a16="http://schemas.microsoft.com/office/drawing/2014/main" id="{ED33FD76-4069-4B6F-B696-A73405AEF5B5}"/>
              </a:ext>
            </a:extLst>
          </p:cNvPr>
          <p:cNvSpPr txBox="1"/>
          <p:nvPr/>
        </p:nvSpPr>
        <p:spPr>
          <a:xfrm>
            <a:off x="4527611" y="2694578"/>
            <a:ext cx="7208668" cy="954107"/>
          </a:xfrm>
          <a:prstGeom prst="rect">
            <a:avLst/>
          </a:prstGeom>
          <a:noFill/>
        </p:spPr>
        <p:txBody>
          <a:bodyPr wrap="square" rtlCol="0">
            <a:spAutoFit/>
          </a:bodyPr>
          <a:lstStyle/>
          <a:p>
            <a:r>
              <a:rPr lang="en-US" sz="1400" dirty="0"/>
              <a:t>The amenities dimension will allow users to query what features come with the listing by each host. In a busy city like Madrid, free parking available with the listing may be a key request by customers. With this dimension, we can query if hosts that have these amenities turn a larger profit than hosts who do not include these amenities.</a:t>
            </a:r>
          </a:p>
        </p:txBody>
      </p:sp>
      <p:sp>
        <p:nvSpPr>
          <p:cNvPr id="9" name="Rectangle 8">
            <a:extLst>
              <a:ext uri="{FF2B5EF4-FFF2-40B4-BE49-F238E27FC236}">
                <a16:creationId xmlns:a16="http://schemas.microsoft.com/office/drawing/2014/main" id="{7BDFE39E-BEBD-4624-B109-481803336505}"/>
              </a:ext>
            </a:extLst>
          </p:cNvPr>
          <p:cNvSpPr/>
          <p:nvPr/>
        </p:nvSpPr>
        <p:spPr>
          <a:xfrm>
            <a:off x="4527612" y="1989428"/>
            <a:ext cx="7208668" cy="585107"/>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Why was the </a:t>
            </a:r>
            <a:r>
              <a:rPr lang="en-US" u="sng" dirty="0">
                <a:solidFill>
                  <a:schemeClr val="tx1"/>
                </a:solidFill>
              </a:rPr>
              <a:t>Amenities </a:t>
            </a:r>
            <a:r>
              <a:rPr lang="en-US" dirty="0">
                <a:solidFill>
                  <a:schemeClr val="tx1"/>
                </a:solidFill>
              </a:rPr>
              <a:t>dimension chosen to be included in the data warehouse?</a:t>
            </a:r>
          </a:p>
        </p:txBody>
      </p:sp>
      <p:sp>
        <p:nvSpPr>
          <p:cNvPr id="13" name="Rectangle 12">
            <a:extLst>
              <a:ext uri="{FF2B5EF4-FFF2-40B4-BE49-F238E27FC236}">
                <a16:creationId xmlns:a16="http://schemas.microsoft.com/office/drawing/2014/main" id="{E5EE42DC-326B-4166-9AAB-84534617D3DB}"/>
              </a:ext>
            </a:extLst>
          </p:cNvPr>
          <p:cNvSpPr/>
          <p:nvPr/>
        </p:nvSpPr>
        <p:spPr>
          <a:xfrm>
            <a:off x="4527612" y="3743598"/>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Key Attributes</a:t>
            </a:r>
          </a:p>
        </p:txBody>
      </p:sp>
      <p:sp>
        <p:nvSpPr>
          <p:cNvPr id="15" name="TextBox 14">
            <a:extLst>
              <a:ext uri="{FF2B5EF4-FFF2-40B4-BE49-F238E27FC236}">
                <a16:creationId xmlns:a16="http://schemas.microsoft.com/office/drawing/2014/main" id="{D923EEF9-5A0C-4E50-81F6-74C572C1DE34}"/>
              </a:ext>
            </a:extLst>
          </p:cNvPr>
          <p:cNvSpPr txBox="1"/>
          <p:nvPr/>
        </p:nvSpPr>
        <p:spPr>
          <a:xfrm>
            <a:off x="4527612" y="4283466"/>
            <a:ext cx="720866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TV</a:t>
            </a:r>
          </a:p>
          <a:p>
            <a:pPr marL="285750" indent="-285750">
              <a:buFont typeface="Arial" panose="020B0604020202020204" pitchFamily="34" charset="0"/>
              <a:buChar char="•"/>
            </a:pPr>
            <a:r>
              <a:rPr lang="en-US" sz="1600" dirty="0"/>
              <a:t>Internet</a:t>
            </a:r>
          </a:p>
          <a:p>
            <a:pPr marL="285750" indent="-285750">
              <a:buFont typeface="Arial" panose="020B0604020202020204" pitchFamily="34" charset="0"/>
              <a:buChar char="•"/>
            </a:pPr>
            <a:r>
              <a:rPr lang="en-US" sz="1600" dirty="0" err="1"/>
              <a:t>Wifi</a:t>
            </a:r>
            <a:endParaRPr lang="en-US" sz="1600" dirty="0"/>
          </a:p>
          <a:p>
            <a:pPr marL="285750" indent="-285750">
              <a:buFont typeface="Arial" panose="020B0604020202020204" pitchFamily="34" charset="0"/>
              <a:buChar char="•"/>
            </a:pPr>
            <a:r>
              <a:rPr lang="en-US" sz="1600" dirty="0"/>
              <a:t>Free Parking on the premises of the listing</a:t>
            </a:r>
          </a:p>
          <a:p>
            <a:pPr marL="285750" indent="-285750">
              <a:buFont typeface="Arial" panose="020B0604020202020204" pitchFamily="34" charset="0"/>
              <a:buChar char="•"/>
            </a:pPr>
            <a:r>
              <a:rPr lang="en-US" sz="1600" dirty="0"/>
              <a:t>Kitchen</a:t>
            </a:r>
          </a:p>
          <a:p>
            <a:pPr marL="285750" indent="-285750">
              <a:buFont typeface="Arial" panose="020B0604020202020204" pitchFamily="34" charset="0"/>
              <a:buChar char="•"/>
            </a:pPr>
            <a:r>
              <a:rPr lang="en-US" sz="1600" dirty="0"/>
              <a:t>Air Conditioning </a:t>
            </a:r>
          </a:p>
        </p:txBody>
      </p:sp>
      <p:pic>
        <p:nvPicPr>
          <p:cNvPr id="4" name="Picture 3">
            <a:extLst>
              <a:ext uri="{FF2B5EF4-FFF2-40B4-BE49-F238E27FC236}">
                <a16:creationId xmlns:a16="http://schemas.microsoft.com/office/drawing/2014/main" id="{2DF9FA89-D61A-49EB-9D8D-F7E67A3991FF}"/>
              </a:ext>
            </a:extLst>
          </p:cNvPr>
          <p:cNvPicPr>
            <a:picLocks noChangeAspect="1"/>
          </p:cNvPicPr>
          <p:nvPr/>
        </p:nvPicPr>
        <p:blipFill>
          <a:blip r:embed="rId2"/>
          <a:stretch>
            <a:fillRect/>
          </a:stretch>
        </p:blipFill>
        <p:spPr>
          <a:xfrm>
            <a:off x="1376085" y="2515428"/>
            <a:ext cx="1609725" cy="3219450"/>
          </a:xfrm>
          <a:prstGeom prst="rect">
            <a:avLst/>
          </a:prstGeom>
        </p:spPr>
      </p:pic>
    </p:spTree>
    <p:extLst>
      <p:ext uri="{BB962C8B-B14F-4D97-AF65-F5344CB8AC3E}">
        <p14:creationId xmlns:p14="http://schemas.microsoft.com/office/powerpoint/2010/main" val="358078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Dimensional model – date</a:t>
            </a:r>
          </a:p>
        </p:txBody>
      </p:sp>
      <p:sp>
        <p:nvSpPr>
          <p:cNvPr id="2" name="TextBox 1">
            <a:extLst>
              <a:ext uri="{FF2B5EF4-FFF2-40B4-BE49-F238E27FC236}">
                <a16:creationId xmlns:a16="http://schemas.microsoft.com/office/drawing/2014/main" id="{ED33FD76-4069-4B6F-B696-A73405AEF5B5}"/>
              </a:ext>
            </a:extLst>
          </p:cNvPr>
          <p:cNvSpPr txBox="1"/>
          <p:nvPr/>
        </p:nvSpPr>
        <p:spPr>
          <a:xfrm>
            <a:off x="4527611" y="2694578"/>
            <a:ext cx="7208668" cy="830997"/>
          </a:xfrm>
          <a:prstGeom prst="rect">
            <a:avLst/>
          </a:prstGeom>
          <a:noFill/>
        </p:spPr>
        <p:txBody>
          <a:bodyPr wrap="square" rtlCol="0">
            <a:spAutoFit/>
          </a:bodyPr>
          <a:lstStyle/>
          <a:p>
            <a:r>
              <a:rPr lang="en-US" sz="1600" dirty="0"/>
              <a:t>As with any data warehouse, a date dimension in key for implementation. This date dimension here will allow users to query information such as a surge of listings or in what period of the year listings become more available. </a:t>
            </a:r>
          </a:p>
        </p:txBody>
      </p:sp>
      <p:sp>
        <p:nvSpPr>
          <p:cNvPr id="9" name="Rectangle 8">
            <a:extLst>
              <a:ext uri="{FF2B5EF4-FFF2-40B4-BE49-F238E27FC236}">
                <a16:creationId xmlns:a16="http://schemas.microsoft.com/office/drawing/2014/main" id="{7BDFE39E-BEBD-4624-B109-481803336505}"/>
              </a:ext>
            </a:extLst>
          </p:cNvPr>
          <p:cNvSpPr/>
          <p:nvPr/>
        </p:nvSpPr>
        <p:spPr>
          <a:xfrm>
            <a:off x="4527612" y="1989428"/>
            <a:ext cx="7208668" cy="585107"/>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Why was the </a:t>
            </a:r>
            <a:r>
              <a:rPr lang="en-US" u="sng" dirty="0">
                <a:solidFill>
                  <a:schemeClr val="tx1"/>
                </a:solidFill>
              </a:rPr>
              <a:t>Date </a:t>
            </a:r>
            <a:r>
              <a:rPr lang="en-US" dirty="0">
                <a:solidFill>
                  <a:schemeClr val="tx1"/>
                </a:solidFill>
              </a:rPr>
              <a:t>dimension chosen to be included in the data warehouse?</a:t>
            </a:r>
          </a:p>
        </p:txBody>
      </p:sp>
      <p:sp>
        <p:nvSpPr>
          <p:cNvPr id="13" name="Rectangle 12">
            <a:extLst>
              <a:ext uri="{FF2B5EF4-FFF2-40B4-BE49-F238E27FC236}">
                <a16:creationId xmlns:a16="http://schemas.microsoft.com/office/drawing/2014/main" id="{E5EE42DC-326B-4166-9AAB-84534617D3DB}"/>
              </a:ext>
            </a:extLst>
          </p:cNvPr>
          <p:cNvSpPr/>
          <p:nvPr/>
        </p:nvSpPr>
        <p:spPr>
          <a:xfrm>
            <a:off x="4527612" y="3743598"/>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Key Attributes</a:t>
            </a:r>
          </a:p>
        </p:txBody>
      </p:sp>
      <p:sp>
        <p:nvSpPr>
          <p:cNvPr id="15" name="TextBox 14">
            <a:extLst>
              <a:ext uri="{FF2B5EF4-FFF2-40B4-BE49-F238E27FC236}">
                <a16:creationId xmlns:a16="http://schemas.microsoft.com/office/drawing/2014/main" id="{D923EEF9-5A0C-4E50-81F6-74C572C1DE34}"/>
              </a:ext>
            </a:extLst>
          </p:cNvPr>
          <p:cNvSpPr txBox="1"/>
          <p:nvPr/>
        </p:nvSpPr>
        <p:spPr>
          <a:xfrm>
            <a:off x="4527612" y="4283466"/>
            <a:ext cx="720866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Date</a:t>
            </a:r>
          </a:p>
          <a:p>
            <a:pPr marL="285750" indent="-285750">
              <a:buFont typeface="Arial" panose="020B0604020202020204" pitchFamily="34" charset="0"/>
              <a:buChar char="•"/>
            </a:pPr>
            <a:r>
              <a:rPr lang="en-US" sz="1600" dirty="0"/>
              <a:t>Day of the Month</a:t>
            </a:r>
          </a:p>
          <a:p>
            <a:pPr marL="285750" indent="-285750">
              <a:buFont typeface="Arial" panose="020B0604020202020204" pitchFamily="34" charset="0"/>
              <a:buChar char="•"/>
            </a:pPr>
            <a:r>
              <a:rPr lang="en-US" sz="1600" dirty="0"/>
              <a:t>Day of the Week </a:t>
            </a:r>
          </a:p>
          <a:p>
            <a:pPr marL="285750" indent="-285750">
              <a:buFont typeface="Arial" panose="020B0604020202020204" pitchFamily="34" charset="0"/>
              <a:buChar char="•"/>
            </a:pPr>
            <a:r>
              <a:rPr lang="en-US" sz="1600" dirty="0"/>
              <a:t>Month</a:t>
            </a:r>
          </a:p>
          <a:p>
            <a:pPr marL="285750" indent="-285750">
              <a:buFont typeface="Arial" panose="020B0604020202020204" pitchFamily="34" charset="0"/>
              <a:buChar char="•"/>
            </a:pPr>
            <a:r>
              <a:rPr lang="en-US" sz="1600" dirty="0"/>
              <a:t>Year</a:t>
            </a:r>
          </a:p>
          <a:p>
            <a:pPr marL="285750" indent="-285750">
              <a:buFont typeface="Arial" panose="020B0604020202020204" pitchFamily="34" charset="0"/>
              <a:buChar char="•"/>
            </a:pPr>
            <a:r>
              <a:rPr lang="en-US" sz="1600" dirty="0"/>
              <a:t>Week of the Year</a:t>
            </a:r>
          </a:p>
        </p:txBody>
      </p:sp>
      <p:pic>
        <p:nvPicPr>
          <p:cNvPr id="3" name="Picture 2">
            <a:extLst>
              <a:ext uri="{FF2B5EF4-FFF2-40B4-BE49-F238E27FC236}">
                <a16:creationId xmlns:a16="http://schemas.microsoft.com/office/drawing/2014/main" id="{3F63F8A1-D817-436E-B450-53572E3E4776}"/>
              </a:ext>
            </a:extLst>
          </p:cNvPr>
          <p:cNvPicPr>
            <a:picLocks noChangeAspect="1"/>
          </p:cNvPicPr>
          <p:nvPr/>
        </p:nvPicPr>
        <p:blipFill>
          <a:blip r:embed="rId2"/>
          <a:stretch>
            <a:fillRect/>
          </a:stretch>
        </p:blipFill>
        <p:spPr>
          <a:xfrm>
            <a:off x="1571624" y="2275335"/>
            <a:ext cx="1779297" cy="3699635"/>
          </a:xfrm>
          <a:prstGeom prst="rect">
            <a:avLst/>
          </a:prstGeom>
        </p:spPr>
      </p:pic>
      <p:sp>
        <p:nvSpPr>
          <p:cNvPr id="5" name="TextBox 4">
            <a:extLst>
              <a:ext uri="{FF2B5EF4-FFF2-40B4-BE49-F238E27FC236}">
                <a16:creationId xmlns:a16="http://schemas.microsoft.com/office/drawing/2014/main" id="{4002EC52-B838-4E0A-8621-A830D40CB118}"/>
              </a:ext>
            </a:extLst>
          </p:cNvPr>
          <p:cNvSpPr txBox="1"/>
          <p:nvPr/>
        </p:nvSpPr>
        <p:spPr>
          <a:xfrm>
            <a:off x="4527611" y="6241002"/>
            <a:ext cx="7554897" cy="307777"/>
          </a:xfrm>
          <a:prstGeom prst="rect">
            <a:avLst/>
          </a:prstGeom>
          <a:noFill/>
        </p:spPr>
        <p:txBody>
          <a:bodyPr wrap="square" rtlCol="0">
            <a:spAutoFit/>
          </a:bodyPr>
          <a:lstStyle/>
          <a:p>
            <a:r>
              <a:rPr lang="en-US" sz="1400" dirty="0"/>
              <a:t>Note – this dimension table is a one- time load from January 1, 2018 to December 31, 2020</a:t>
            </a:r>
          </a:p>
        </p:txBody>
      </p:sp>
    </p:spTree>
    <p:extLst>
      <p:ext uri="{BB962C8B-B14F-4D97-AF65-F5344CB8AC3E}">
        <p14:creationId xmlns:p14="http://schemas.microsoft.com/office/powerpoint/2010/main" val="131830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Data source</a:t>
            </a:r>
          </a:p>
        </p:txBody>
      </p:sp>
      <p:sp>
        <p:nvSpPr>
          <p:cNvPr id="13" name="Rectangle 12">
            <a:extLst>
              <a:ext uri="{FF2B5EF4-FFF2-40B4-BE49-F238E27FC236}">
                <a16:creationId xmlns:a16="http://schemas.microsoft.com/office/drawing/2014/main" id="{E5EE42DC-326B-4166-9AAB-84534617D3DB}"/>
              </a:ext>
            </a:extLst>
          </p:cNvPr>
          <p:cNvSpPr/>
          <p:nvPr/>
        </p:nvSpPr>
        <p:spPr>
          <a:xfrm>
            <a:off x="581193" y="2085088"/>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Overview</a:t>
            </a:r>
          </a:p>
        </p:txBody>
      </p:sp>
      <p:sp>
        <p:nvSpPr>
          <p:cNvPr id="15" name="TextBox 14">
            <a:extLst>
              <a:ext uri="{FF2B5EF4-FFF2-40B4-BE49-F238E27FC236}">
                <a16:creationId xmlns:a16="http://schemas.microsoft.com/office/drawing/2014/main" id="{D923EEF9-5A0C-4E50-81F6-74C572C1DE34}"/>
              </a:ext>
            </a:extLst>
          </p:cNvPr>
          <p:cNvSpPr txBox="1"/>
          <p:nvPr/>
        </p:nvSpPr>
        <p:spPr>
          <a:xfrm>
            <a:off x="581193" y="2756508"/>
            <a:ext cx="7208668"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source link -  </a:t>
            </a:r>
            <a:r>
              <a:rPr lang="en-US" sz="1800" u="sng" dirty="0">
                <a:solidFill>
                  <a:srgbClr val="A5A5A5"/>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https://www.kaggle.com/rusiano/madrid-airbnb-data</a:t>
            </a:r>
            <a:endParaRPr lang="en-US" sz="1600" dirty="0"/>
          </a:p>
        </p:txBody>
      </p:sp>
      <p:sp>
        <p:nvSpPr>
          <p:cNvPr id="4" name="TextBox 3">
            <a:extLst>
              <a:ext uri="{FF2B5EF4-FFF2-40B4-BE49-F238E27FC236}">
                <a16:creationId xmlns:a16="http://schemas.microsoft.com/office/drawing/2014/main" id="{9AC70A2D-0142-4CB9-806D-16AE7CFDFBEC}"/>
              </a:ext>
            </a:extLst>
          </p:cNvPr>
          <p:cNvSpPr txBox="1"/>
          <p:nvPr/>
        </p:nvSpPr>
        <p:spPr>
          <a:xfrm>
            <a:off x="581193" y="3215297"/>
            <a:ext cx="7208668" cy="861774"/>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The input data source consisted of two (2) extracts:</a:t>
            </a:r>
          </a:p>
          <a:p>
            <a:pPr marL="342900" indent="-342900">
              <a:buAutoNum type="arabicPeriod"/>
            </a:pPr>
            <a:r>
              <a:rPr lang="en-US" sz="1600" dirty="0">
                <a:latin typeface="Times New Roman" panose="02020603050405020304" pitchFamily="18" charset="0"/>
                <a:cs typeface="Times New Roman" panose="02020603050405020304" pitchFamily="18" charset="0"/>
              </a:rPr>
              <a:t>listings_detailed.csv – where the main information was stored</a:t>
            </a:r>
          </a:p>
          <a:p>
            <a:pPr marL="342900" indent="-342900">
              <a:buAutoNum type="arabicPeriod"/>
            </a:pPr>
            <a:r>
              <a:rPr lang="en-US" sz="1600" dirty="0">
                <a:latin typeface="Times New Roman" panose="02020603050405020304" pitchFamily="18" charset="0"/>
                <a:cs typeface="Times New Roman" panose="02020603050405020304" pitchFamily="18" charset="0"/>
              </a:rPr>
              <a:t>Calendar.csv – calendar information, availability &amp; price per date</a:t>
            </a:r>
            <a:endParaRPr lang="en-US" sz="1600" dirty="0"/>
          </a:p>
        </p:txBody>
      </p:sp>
      <p:sp>
        <p:nvSpPr>
          <p:cNvPr id="6" name="Rectangle 5">
            <a:extLst>
              <a:ext uri="{FF2B5EF4-FFF2-40B4-BE49-F238E27FC236}">
                <a16:creationId xmlns:a16="http://schemas.microsoft.com/office/drawing/2014/main" id="{1AABD47E-22B8-4997-B72E-F0A8DB19FE7D}"/>
              </a:ext>
            </a:extLst>
          </p:cNvPr>
          <p:cNvSpPr/>
          <p:nvPr/>
        </p:nvSpPr>
        <p:spPr>
          <a:xfrm>
            <a:off x="581193" y="4380232"/>
            <a:ext cx="7208668"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Data Load</a:t>
            </a:r>
          </a:p>
        </p:txBody>
      </p:sp>
      <p:sp>
        <p:nvSpPr>
          <p:cNvPr id="8" name="TextBox 7">
            <a:extLst>
              <a:ext uri="{FF2B5EF4-FFF2-40B4-BE49-F238E27FC236}">
                <a16:creationId xmlns:a16="http://schemas.microsoft.com/office/drawing/2014/main" id="{0E083D11-840C-4B85-934F-41A2CBBFF1D4}"/>
              </a:ext>
            </a:extLst>
          </p:cNvPr>
          <p:cNvSpPr txBox="1"/>
          <p:nvPr/>
        </p:nvSpPr>
        <p:spPr>
          <a:xfrm>
            <a:off x="581193" y="5233958"/>
            <a:ext cx="7208668" cy="830997"/>
          </a:xfrm>
          <a:prstGeom prst="rect">
            <a:avLst/>
          </a:prstGeom>
          <a:noFill/>
        </p:spPr>
        <p:txBody>
          <a:bodyPr wrap="square" rtlCol="0">
            <a:spAutoFit/>
          </a:bodyPr>
          <a:lstStyle/>
          <a:p>
            <a:r>
              <a:rPr lang="en-US" sz="1600" b="1" u="sng" dirty="0"/>
              <a:t>Load Summary:</a:t>
            </a:r>
          </a:p>
          <a:p>
            <a:pPr marL="342900" indent="-342900">
              <a:buAutoNum type="arabicPeriod"/>
            </a:pPr>
            <a:r>
              <a:rPr lang="en-US" sz="1600" dirty="0"/>
              <a:t>Data was transferred to a .txt file </a:t>
            </a:r>
          </a:p>
          <a:p>
            <a:pPr marL="342900" indent="-342900">
              <a:buAutoNum type="arabicPeriod"/>
            </a:pPr>
            <a:r>
              <a:rPr lang="en-US" sz="1600" dirty="0"/>
              <a:t>Data was loaded via SSIS, Microsoft Visual Studio</a:t>
            </a:r>
          </a:p>
        </p:txBody>
      </p:sp>
    </p:spTree>
    <p:extLst>
      <p:ext uri="{BB962C8B-B14F-4D97-AF65-F5344CB8AC3E}">
        <p14:creationId xmlns:p14="http://schemas.microsoft.com/office/powerpoint/2010/main" val="427538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9DAF-7BBE-42F1-B766-E385CA0036BA}"/>
              </a:ext>
            </a:extLst>
          </p:cNvPr>
          <p:cNvSpPr>
            <a:spLocks noGrp="1"/>
          </p:cNvSpPr>
          <p:nvPr>
            <p:ph type="title"/>
          </p:nvPr>
        </p:nvSpPr>
        <p:spPr/>
        <p:txBody>
          <a:bodyPr/>
          <a:lstStyle/>
          <a:p>
            <a:r>
              <a:rPr lang="en-US" dirty="0" err="1"/>
              <a:t>Etl</a:t>
            </a:r>
            <a:r>
              <a:rPr lang="en-US" dirty="0"/>
              <a:t> overview</a:t>
            </a:r>
          </a:p>
        </p:txBody>
      </p:sp>
    </p:spTree>
    <p:extLst>
      <p:ext uri="{BB962C8B-B14F-4D97-AF65-F5344CB8AC3E}">
        <p14:creationId xmlns:p14="http://schemas.microsoft.com/office/powerpoint/2010/main" val="416322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a:xfrm>
            <a:off x="581193" y="729658"/>
            <a:ext cx="11029616" cy="906195"/>
          </a:xfrm>
        </p:spPr>
        <p:txBody>
          <a:bodyPr/>
          <a:lstStyle/>
          <a:p>
            <a:r>
              <a:rPr lang="en-US" dirty="0"/>
              <a:t>ETL Overview – Dimension tables</a:t>
            </a:r>
          </a:p>
        </p:txBody>
      </p:sp>
      <p:graphicFrame>
        <p:nvGraphicFramePr>
          <p:cNvPr id="5" name="Table 8">
            <a:extLst>
              <a:ext uri="{FF2B5EF4-FFF2-40B4-BE49-F238E27FC236}">
                <a16:creationId xmlns:a16="http://schemas.microsoft.com/office/drawing/2014/main" id="{B2A296C9-AD7B-4052-9188-859424E61693}"/>
              </a:ext>
            </a:extLst>
          </p:cNvPr>
          <p:cNvGraphicFramePr>
            <a:graphicFrameLocks noGrp="1"/>
          </p:cNvGraphicFramePr>
          <p:nvPr>
            <p:extLst>
              <p:ext uri="{D42A27DB-BD31-4B8C-83A1-F6EECF244321}">
                <p14:modId xmlns:p14="http://schemas.microsoft.com/office/powerpoint/2010/main" val="2622641422"/>
              </p:ext>
            </p:extLst>
          </p:nvPr>
        </p:nvGraphicFramePr>
        <p:xfrm>
          <a:off x="483997" y="2539084"/>
          <a:ext cx="11224005" cy="3579159"/>
        </p:xfrm>
        <a:graphic>
          <a:graphicData uri="http://schemas.openxmlformats.org/drawingml/2006/table">
            <a:tbl>
              <a:tblPr firstRow="1" bandRow="1">
                <a:tableStyleId>{5C22544A-7EE6-4342-B048-85BDC9FD1C3A}</a:tableStyleId>
              </a:tblPr>
              <a:tblGrid>
                <a:gridCol w="2652362">
                  <a:extLst>
                    <a:ext uri="{9D8B030D-6E8A-4147-A177-3AD203B41FA5}">
                      <a16:colId xmlns:a16="http://schemas.microsoft.com/office/drawing/2014/main" val="3976430247"/>
                    </a:ext>
                  </a:extLst>
                </a:gridCol>
                <a:gridCol w="8571643">
                  <a:extLst>
                    <a:ext uri="{9D8B030D-6E8A-4147-A177-3AD203B41FA5}">
                      <a16:colId xmlns:a16="http://schemas.microsoft.com/office/drawing/2014/main" val="226289400"/>
                    </a:ext>
                  </a:extLst>
                </a:gridCol>
              </a:tblGrid>
              <a:tr h="459057">
                <a:tc>
                  <a:txBody>
                    <a:bodyPr/>
                    <a:lstStyle/>
                    <a:p>
                      <a:r>
                        <a:rPr lang="en-US" dirty="0"/>
                        <a:t>Table Name</a:t>
                      </a:r>
                    </a:p>
                  </a:txBody>
                  <a:tcPr/>
                </a:tc>
                <a:tc>
                  <a:txBody>
                    <a:bodyPr/>
                    <a:lstStyle/>
                    <a:p>
                      <a:r>
                        <a:rPr lang="en-US" dirty="0"/>
                        <a:t>Load Strategy</a:t>
                      </a:r>
                    </a:p>
                  </a:txBody>
                  <a:tcPr/>
                </a:tc>
                <a:extLst>
                  <a:ext uri="{0D108BD9-81ED-4DB2-BD59-A6C34878D82A}">
                    <a16:rowId xmlns:a16="http://schemas.microsoft.com/office/drawing/2014/main" val="1447736704"/>
                  </a:ext>
                </a:extLst>
              </a:tr>
              <a:tr h="459057">
                <a:tc>
                  <a:txBody>
                    <a:bodyPr/>
                    <a:lstStyle/>
                    <a:p>
                      <a:r>
                        <a:rPr lang="en-US" dirty="0" err="1"/>
                        <a:t>Dim_Host</a:t>
                      </a:r>
                      <a:endParaRPr lang="en-US" dirty="0"/>
                    </a:p>
                  </a:txBody>
                  <a:tcPr/>
                </a:tc>
                <a:tc>
                  <a:txBody>
                    <a:bodyPr/>
                    <a:lstStyle/>
                    <a:p>
                      <a:r>
                        <a:rPr lang="en-US" sz="1200" dirty="0"/>
                        <a:t>This table maintains SCD2 dimensions of a host, hence a data is first loaded to a staging table from source file(listings_details.csv) through SSIS workload, identify the dimensional changes in and make updates/insert as per SCD2 rules in SQL server.</a:t>
                      </a:r>
                    </a:p>
                  </a:txBody>
                  <a:tcPr/>
                </a:tc>
                <a:extLst>
                  <a:ext uri="{0D108BD9-81ED-4DB2-BD59-A6C34878D82A}">
                    <a16:rowId xmlns:a16="http://schemas.microsoft.com/office/drawing/2014/main" val="2034846241"/>
                  </a:ext>
                </a:extLst>
              </a:tr>
              <a:tr h="459057">
                <a:tc>
                  <a:txBody>
                    <a:bodyPr/>
                    <a:lstStyle/>
                    <a:p>
                      <a:r>
                        <a:rPr lang="en-US" dirty="0" err="1"/>
                        <a:t>Dim_List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This table maintains SCD2 dimensions of a listing, hence a data is first loaded to a staging table from source file(listings_details.csv) through SSIS workload, identify the dimensional changes in and make updates/insert as per SCD2 rules in SQL server.</a:t>
                      </a:r>
                      <a:endParaRPr lang="en-US" sz="1200" dirty="0"/>
                    </a:p>
                  </a:txBody>
                  <a:tcPr/>
                </a:tc>
                <a:extLst>
                  <a:ext uri="{0D108BD9-81ED-4DB2-BD59-A6C34878D82A}">
                    <a16:rowId xmlns:a16="http://schemas.microsoft.com/office/drawing/2014/main" val="4284249642"/>
                  </a:ext>
                </a:extLst>
              </a:tr>
              <a:tr h="459057">
                <a:tc>
                  <a:txBody>
                    <a:bodyPr/>
                    <a:lstStyle/>
                    <a:p>
                      <a:r>
                        <a:rPr lang="en-US" dirty="0" err="1"/>
                        <a:t>Dim_Date</a:t>
                      </a:r>
                      <a:endParaRPr lang="en-US" dirty="0"/>
                    </a:p>
                  </a:txBody>
                  <a:tcPr/>
                </a:tc>
                <a:tc>
                  <a:txBody>
                    <a:bodyPr/>
                    <a:lstStyle/>
                    <a:p>
                      <a:r>
                        <a:rPr lang="en-US" sz="1200" kern="1200" dirty="0">
                          <a:solidFill>
                            <a:schemeClr val="dk1"/>
                          </a:solidFill>
                          <a:latin typeface="+mn-lt"/>
                          <a:ea typeface="+mn-ea"/>
                          <a:cs typeface="+mn-cs"/>
                        </a:rPr>
                        <a:t>This date dimension requires onetime load of all dates for years 2019 and 2020 along with date attributes are loaded though SSIS workload. This table can be scaled as required for future years.</a:t>
                      </a:r>
                    </a:p>
                  </a:txBody>
                  <a:tcPr/>
                </a:tc>
                <a:extLst>
                  <a:ext uri="{0D108BD9-81ED-4DB2-BD59-A6C34878D82A}">
                    <a16:rowId xmlns:a16="http://schemas.microsoft.com/office/drawing/2014/main" val="3950680628"/>
                  </a:ext>
                </a:extLst>
              </a:tr>
              <a:tr h="459057">
                <a:tc>
                  <a:txBody>
                    <a:bodyPr/>
                    <a:lstStyle/>
                    <a:p>
                      <a:r>
                        <a:rPr lang="en-US" dirty="0" err="1"/>
                        <a:t>Dim_Property_Type</a:t>
                      </a:r>
                      <a:endParaRPr lang="en-US" dirty="0"/>
                    </a:p>
                  </a:txBody>
                  <a:tcPr/>
                </a:tc>
                <a:tc>
                  <a:txBody>
                    <a:bodyPr/>
                    <a:lstStyle/>
                    <a:p>
                      <a:r>
                        <a:rPr lang="en-US" sz="1200" kern="1200" dirty="0">
                          <a:solidFill>
                            <a:schemeClr val="dk1"/>
                          </a:solidFill>
                          <a:latin typeface="+mn-lt"/>
                          <a:ea typeface="+mn-ea"/>
                          <a:cs typeface="+mn-cs"/>
                        </a:rPr>
                        <a:t>This junk dimension  requires onetime historical load of all  property type attributes are loaded from source file listings_details.csv through SSIS workload. For all future loads, source data can be checked for new property type attributes and data inserted accordingly.</a:t>
                      </a:r>
                    </a:p>
                  </a:txBody>
                  <a:tcPr/>
                </a:tc>
                <a:extLst>
                  <a:ext uri="{0D108BD9-81ED-4DB2-BD59-A6C34878D82A}">
                    <a16:rowId xmlns:a16="http://schemas.microsoft.com/office/drawing/2014/main" val="2466105488"/>
                  </a:ext>
                </a:extLst>
              </a:tr>
              <a:tr h="459057">
                <a:tc>
                  <a:txBody>
                    <a:bodyPr/>
                    <a:lstStyle/>
                    <a:p>
                      <a:r>
                        <a:rPr lang="en-US" dirty="0" err="1"/>
                        <a:t>Dim_Location</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This junk dimension  requires onetime historical load of all  location attributes are loaded from source file listings_details.csv through SSIS workload. For all future loads, source data can be checked for new location attributes and data inserted accordingly.</a:t>
                      </a:r>
                      <a:endParaRPr lang="en-US" sz="1200" dirty="0"/>
                    </a:p>
                  </a:txBody>
                  <a:tcPr/>
                </a:tc>
                <a:extLst>
                  <a:ext uri="{0D108BD9-81ED-4DB2-BD59-A6C34878D82A}">
                    <a16:rowId xmlns:a16="http://schemas.microsoft.com/office/drawing/2014/main" val="1883549990"/>
                  </a:ext>
                </a:extLst>
              </a:tr>
              <a:tr h="298152">
                <a:tc>
                  <a:txBody>
                    <a:bodyPr/>
                    <a:lstStyle/>
                    <a:p>
                      <a:r>
                        <a:rPr lang="en-US" dirty="0" err="1"/>
                        <a:t>Dim_Amenities</a:t>
                      </a:r>
                      <a:endParaRPr lang="en-US" dirty="0"/>
                    </a:p>
                  </a:txBody>
                  <a:tcPr/>
                </a:tc>
                <a:tc>
                  <a:txBody>
                    <a:bodyPr/>
                    <a:lstStyle/>
                    <a:p>
                      <a:r>
                        <a:rPr lang="en-US" sz="1200" kern="1200" dirty="0">
                          <a:solidFill>
                            <a:schemeClr val="dk1"/>
                          </a:solidFill>
                          <a:latin typeface="+mn-lt"/>
                          <a:ea typeface="+mn-ea"/>
                          <a:cs typeface="+mn-cs"/>
                        </a:rPr>
                        <a:t>This junk dimension requires onetime load of all  combination of amenities was loaded using SQL Server query.</a:t>
                      </a:r>
                      <a:endParaRPr lang="en-US" sz="1200" dirty="0"/>
                    </a:p>
                  </a:txBody>
                  <a:tcPr/>
                </a:tc>
                <a:extLst>
                  <a:ext uri="{0D108BD9-81ED-4DB2-BD59-A6C34878D82A}">
                    <a16:rowId xmlns:a16="http://schemas.microsoft.com/office/drawing/2014/main" val="2494647606"/>
                  </a:ext>
                </a:extLst>
              </a:tr>
              <a:tr h="459057">
                <a:tc>
                  <a:txBody>
                    <a:bodyPr/>
                    <a:lstStyle/>
                    <a:p>
                      <a:r>
                        <a:rPr lang="en-US" dirty="0" err="1"/>
                        <a:t>Dim_Review</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This rapidly changing dimension from source is converted to ranges and a onetime load of all  combination of review ratings scores ranging from 0-5 was loaded using SQL Server query.</a:t>
                      </a:r>
                      <a:endParaRPr lang="en-US" sz="1200" dirty="0"/>
                    </a:p>
                  </a:txBody>
                  <a:tcPr/>
                </a:tc>
                <a:extLst>
                  <a:ext uri="{0D108BD9-81ED-4DB2-BD59-A6C34878D82A}">
                    <a16:rowId xmlns:a16="http://schemas.microsoft.com/office/drawing/2014/main" val="2636252553"/>
                  </a:ext>
                </a:extLst>
              </a:tr>
            </a:tbl>
          </a:graphicData>
        </a:graphic>
      </p:graphicFrame>
      <p:sp>
        <p:nvSpPr>
          <p:cNvPr id="9" name="TextBox 8">
            <a:extLst>
              <a:ext uri="{FF2B5EF4-FFF2-40B4-BE49-F238E27FC236}">
                <a16:creationId xmlns:a16="http://schemas.microsoft.com/office/drawing/2014/main" id="{CBBC5F15-636B-47CE-A4B4-AD0300EC2E5D}"/>
              </a:ext>
            </a:extLst>
          </p:cNvPr>
          <p:cNvSpPr txBox="1"/>
          <p:nvPr/>
        </p:nvSpPr>
        <p:spPr>
          <a:xfrm>
            <a:off x="1201024" y="1933580"/>
            <a:ext cx="10528183" cy="307777"/>
          </a:xfrm>
          <a:prstGeom prst="rect">
            <a:avLst/>
          </a:prstGeom>
          <a:noFill/>
        </p:spPr>
        <p:txBody>
          <a:bodyPr wrap="square" rtlCol="0">
            <a:spAutoFit/>
          </a:bodyPr>
          <a:lstStyle/>
          <a:p>
            <a:r>
              <a:rPr lang="en-US" sz="1400" b="1" dirty="0">
                <a:solidFill>
                  <a:schemeClr val="accent1">
                    <a:lumMod val="60000"/>
                    <a:lumOff val="40000"/>
                  </a:schemeClr>
                </a:solidFill>
              </a:rPr>
              <a:t>Note:  </a:t>
            </a:r>
            <a:r>
              <a:rPr lang="en-US" sz="1400" dirty="0"/>
              <a:t>All Dimension Tables have identity column as primary key for automated primary key increments necessary for new inserts</a:t>
            </a:r>
          </a:p>
        </p:txBody>
      </p:sp>
    </p:spTree>
    <p:extLst>
      <p:ext uri="{BB962C8B-B14F-4D97-AF65-F5344CB8AC3E}">
        <p14:creationId xmlns:p14="http://schemas.microsoft.com/office/powerpoint/2010/main" val="414050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9DAF-7BBE-42F1-B766-E385CA0036BA}"/>
              </a:ext>
            </a:extLst>
          </p:cNvPr>
          <p:cNvSpPr>
            <a:spLocks noGrp="1"/>
          </p:cNvSpPr>
          <p:nvPr>
            <p:ph type="title"/>
          </p:nvPr>
        </p:nvSpPr>
        <p:spPr/>
        <p:txBody>
          <a:bodyPr/>
          <a:lstStyle/>
          <a:p>
            <a:r>
              <a:rPr lang="en-US" dirty="0"/>
              <a:t>Business overview</a:t>
            </a:r>
          </a:p>
        </p:txBody>
      </p:sp>
    </p:spTree>
    <p:extLst>
      <p:ext uri="{BB962C8B-B14F-4D97-AF65-F5344CB8AC3E}">
        <p14:creationId xmlns:p14="http://schemas.microsoft.com/office/powerpoint/2010/main" val="161392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a:xfrm>
            <a:off x="581193" y="729658"/>
            <a:ext cx="11029616" cy="906195"/>
          </a:xfrm>
        </p:spPr>
        <p:txBody>
          <a:bodyPr/>
          <a:lstStyle/>
          <a:p>
            <a:r>
              <a:rPr lang="en-US" dirty="0"/>
              <a:t>ETL Overview – Fact tables</a:t>
            </a:r>
          </a:p>
        </p:txBody>
      </p:sp>
      <p:graphicFrame>
        <p:nvGraphicFramePr>
          <p:cNvPr id="5" name="Table 8">
            <a:extLst>
              <a:ext uri="{FF2B5EF4-FFF2-40B4-BE49-F238E27FC236}">
                <a16:creationId xmlns:a16="http://schemas.microsoft.com/office/drawing/2014/main" id="{B2A296C9-AD7B-4052-9188-859424E61693}"/>
              </a:ext>
            </a:extLst>
          </p:cNvPr>
          <p:cNvGraphicFramePr>
            <a:graphicFrameLocks noGrp="1"/>
          </p:cNvGraphicFramePr>
          <p:nvPr>
            <p:extLst>
              <p:ext uri="{D42A27DB-BD31-4B8C-83A1-F6EECF244321}">
                <p14:modId xmlns:p14="http://schemas.microsoft.com/office/powerpoint/2010/main" val="3778005860"/>
              </p:ext>
            </p:extLst>
          </p:nvPr>
        </p:nvGraphicFramePr>
        <p:xfrm>
          <a:off x="891096" y="3035027"/>
          <a:ext cx="9754532" cy="3385137"/>
        </p:xfrm>
        <a:graphic>
          <a:graphicData uri="http://schemas.openxmlformats.org/drawingml/2006/table">
            <a:tbl>
              <a:tblPr firstRow="1" bandRow="1">
                <a:tableStyleId>{5C22544A-7EE6-4342-B048-85BDC9FD1C3A}</a:tableStyleId>
              </a:tblPr>
              <a:tblGrid>
                <a:gridCol w="2305109">
                  <a:extLst>
                    <a:ext uri="{9D8B030D-6E8A-4147-A177-3AD203B41FA5}">
                      <a16:colId xmlns:a16="http://schemas.microsoft.com/office/drawing/2014/main" val="3976430247"/>
                    </a:ext>
                  </a:extLst>
                </a:gridCol>
                <a:gridCol w="7449423">
                  <a:extLst>
                    <a:ext uri="{9D8B030D-6E8A-4147-A177-3AD203B41FA5}">
                      <a16:colId xmlns:a16="http://schemas.microsoft.com/office/drawing/2014/main" val="226289400"/>
                    </a:ext>
                  </a:extLst>
                </a:gridCol>
              </a:tblGrid>
              <a:tr h="459057">
                <a:tc>
                  <a:txBody>
                    <a:bodyPr/>
                    <a:lstStyle/>
                    <a:p>
                      <a:r>
                        <a:rPr lang="en-US" dirty="0"/>
                        <a:t>Table Name</a:t>
                      </a:r>
                    </a:p>
                  </a:txBody>
                  <a:tcPr/>
                </a:tc>
                <a:tc>
                  <a:txBody>
                    <a:bodyPr/>
                    <a:lstStyle/>
                    <a:p>
                      <a:r>
                        <a:rPr lang="en-US" dirty="0"/>
                        <a:t>Load Strategy</a:t>
                      </a:r>
                    </a:p>
                  </a:txBody>
                  <a:tcPr/>
                </a:tc>
                <a:extLst>
                  <a:ext uri="{0D108BD9-81ED-4DB2-BD59-A6C34878D82A}">
                    <a16:rowId xmlns:a16="http://schemas.microsoft.com/office/drawing/2014/main" val="1447736704"/>
                  </a:ext>
                </a:extLst>
              </a:tr>
              <a:tr h="459057">
                <a:tc>
                  <a:txBody>
                    <a:bodyPr/>
                    <a:lstStyle/>
                    <a:p>
                      <a:r>
                        <a:rPr lang="en-US" dirty="0" err="1"/>
                        <a:t>Fact_Bookings</a:t>
                      </a:r>
                      <a:endParaRPr lang="en-US" dirty="0"/>
                    </a:p>
                  </a:txBody>
                  <a:tcPr/>
                </a:tc>
                <a:tc>
                  <a:txBody>
                    <a:bodyPr/>
                    <a:lstStyle/>
                    <a:p>
                      <a:pPr marL="0" indent="0">
                        <a:buFont typeface="Arial" panose="020B0604020202020204" pitchFamily="34" charset="0"/>
                        <a:buNone/>
                      </a:pPr>
                      <a:r>
                        <a:rPr lang="en-US" sz="1200" b="1" dirty="0"/>
                        <a:t>Step 1:  </a:t>
                      </a:r>
                      <a:r>
                        <a:rPr lang="en-US" sz="1200" dirty="0"/>
                        <a:t>Since calendar.csv is having data at daily bookings level for each listings, this data is first rolled to each bookings level with assumption that single booking has continuous days of occupancy for maximum of 7 days. This is done in SQL server using a intermediate table in the process. This table has all bookings attributes such as occupancy days, total price per booking, cleaning fee, security deposit.</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b="1" dirty="0"/>
                        <a:t>Step 2:  </a:t>
                      </a:r>
                      <a:r>
                        <a:rPr lang="en-US" sz="1200" dirty="0"/>
                        <a:t>This intermediate table from step 1 is joined with </a:t>
                      </a:r>
                      <a:r>
                        <a:rPr lang="en-US" sz="1200" dirty="0" err="1"/>
                        <a:t>listings_details,csv</a:t>
                      </a:r>
                      <a:r>
                        <a:rPr lang="en-US" sz="1200" dirty="0"/>
                        <a:t> data present in another intermediate table loaded using SSIS. This is to get all listing details, host details, property type attributes, amenities, reviews, location</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b="1" dirty="0"/>
                        <a:t>Step 3:  </a:t>
                      </a:r>
                      <a:r>
                        <a:rPr lang="en-US" sz="1200" dirty="0"/>
                        <a:t>Join the data in step 2 with all dimensional tables to lookup surrogate keys – </a:t>
                      </a:r>
                      <a:r>
                        <a:rPr lang="en-US" sz="1200" dirty="0" err="1"/>
                        <a:t>Host_Key</a:t>
                      </a:r>
                      <a:r>
                        <a:rPr lang="en-US" sz="1200" dirty="0"/>
                        <a:t>, </a:t>
                      </a:r>
                      <a:r>
                        <a:rPr lang="en-US" sz="1200" dirty="0" err="1"/>
                        <a:t>List_Key</a:t>
                      </a:r>
                      <a:r>
                        <a:rPr lang="en-US" sz="1200" dirty="0"/>
                        <a:t>, </a:t>
                      </a:r>
                      <a:r>
                        <a:rPr lang="en-US" sz="1200" dirty="0" err="1"/>
                        <a:t>Date_Key</a:t>
                      </a:r>
                      <a:r>
                        <a:rPr lang="en-US" sz="1200" dirty="0"/>
                        <a:t>, </a:t>
                      </a:r>
                      <a:r>
                        <a:rPr lang="en-US" sz="1200" dirty="0" err="1"/>
                        <a:t>Property_Type_Key</a:t>
                      </a:r>
                      <a:r>
                        <a:rPr lang="en-US" sz="1200" dirty="0"/>
                        <a:t>,  </a:t>
                      </a:r>
                      <a:r>
                        <a:rPr lang="en-US" sz="1200" dirty="0" err="1"/>
                        <a:t>Amenities_Key</a:t>
                      </a:r>
                      <a:r>
                        <a:rPr lang="en-US" sz="1200" dirty="0"/>
                        <a:t>, </a:t>
                      </a:r>
                      <a:r>
                        <a:rPr lang="en-US" sz="1200" dirty="0" err="1"/>
                        <a:t>Location_Key</a:t>
                      </a:r>
                      <a:r>
                        <a:rPr lang="en-US" sz="1200" dirty="0"/>
                        <a:t> and </a:t>
                      </a:r>
                      <a:r>
                        <a:rPr lang="en-US" sz="1200" dirty="0" err="1"/>
                        <a:t>Review_Key</a:t>
                      </a:r>
                      <a:r>
                        <a:rPr lang="en-US" sz="1200" dirty="0"/>
                        <a:t> necessary for fact table load</a:t>
                      </a:r>
                    </a:p>
                    <a:p>
                      <a:pPr marL="0" indent="0">
                        <a:buFont typeface="Arial" panose="020B0604020202020204" pitchFamily="34" charset="0"/>
                        <a:buNone/>
                      </a:pPr>
                      <a:endParaRPr lang="en-US" sz="1200" dirty="0"/>
                    </a:p>
                  </a:txBody>
                  <a:tcPr/>
                </a:tc>
                <a:extLst>
                  <a:ext uri="{0D108BD9-81ED-4DB2-BD59-A6C34878D82A}">
                    <a16:rowId xmlns:a16="http://schemas.microsoft.com/office/drawing/2014/main" val="2034846241"/>
                  </a:ext>
                </a:extLst>
              </a:tr>
              <a:tr h="459057">
                <a:tc>
                  <a:txBody>
                    <a:bodyPr/>
                    <a:lstStyle/>
                    <a:p>
                      <a:r>
                        <a:rPr lang="en-US" dirty="0" err="1"/>
                        <a:t>Fact_Calendar</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This </a:t>
                      </a:r>
                      <a:r>
                        <a:rPr lang="en-US" sz="1200" dirty="0" err="1"/>
                        <a:t>factless</a:t>
                      </a:r>
                      <a:r>
                        <a:rPr lang="en-US" sz="1200" dirty="0"/>
                        <a:t> table is at daily bookings level, so the calendar.csv source data can be directly used to load this fact table. In the process, </a:t>
                      </a:r>
                      <a:r>
                        <a:rPr lang="en-US" sz="1200" dirty="0" err="1"/>
                        <a:t>Host_key</a:t>
                      </a:r>
                      <a:r>
                        <a:rPr lang="en-US" sz="1200" dirty="0"/>
                        <a:t>, </a:t>
                      </a:r>
                      <a:r>
                        <a:rPr lang="en-US" sz="1200" dirty="0" err="1"/>
                        <a:t>ListKey</a:t>
                      </a:r>
                      <a:r>
                        <a:rPr lang="en-US" sz="1200" dirty="0"/>
                        <a:t> and </a:t>
                      </a:r>
                      <a:r>
                        <a:rPr lang="en-US" sz="1200" dirty="0" err="1"/>
                        <a:t>Date_key</a:t>
                      </a:r>
                      <a:r>
                        <a:rPr lang="en-US" sz="1200" dirty="0"/>
                        <a:t> is looked up from corresponding dimension table for loading this </a:t>
                      </a:r>
                      <a:r>
                        <a:rPr lang="en-US" sz="1200" dirty="0" err="1"/>
                        <a:t>factless</a:t>
                      </a:r>
                      <a:r>
                        <a:rPr lang="en-US" sz="1200" dirty="0"/>
                        <a:t> table.</a:t>
                      </a:r>
                    </a:p>
                  </a:txBody>
                  <a:tcPr/>
                </a:tc>
                <a:extLst>
                  <a:ext uri="{0D108BD9-81ED-4DB2-BD59-A6C34878D82A}">
                    <a16:rowId xmlns:a16="http://schemas.microsoft.com/office/drawing/2014/main" val="4284249642"/>
                  </a:ext>
                </a:extLst>
              </a:tr>
            </a:tbl>
          </a:graphicData>
        </a:graphic>
      </p:graphicFrame>
      <p:sp>
        <p:nvSpPr>
          <p:cNvPr id="2" name="TextBox 1">
            <a:extLst>
              <a:ext uri="{FF2B5EF4-FFF2-40B4-BE49-F238E27FC236}">
                <a16:creationId xmlns:a16="http://schemas.microsoft.com/office/drawing/2014/main" id="{3EF7CCE6-74E9-43F9-963A-27CAAE8F415B}"/>
              </a:ext>
            </a:extLst>
          </p:cNvPr>
          <p:cNvSpPr txBox="1"/>
          <p:nvPr/>
        </p:nvSpPr>
        <p:spPr>
          <a:xfrm>
            <a:off x="891096" y="2004969"/>
            <a:ext cx="9653865" cy="646331"/>
          </a:xfrm>
          <a:prstGeom prst="rect">
            <a:avLst/>
          </a:prstGeom>
          <a:noFill/>
        </p:spPr>
        <p:txBody>
          <a:bodyPr wrap="square" rtlCol="0">
            <a:spAutoFit/>
          </a:bodyPr>
          <a:lstStyle/>
          <a:p>
            <a:r>
              <a:rPr lang="en-US" dirty="0"/>
              <a:t>After all the dimensional tables are loaded and checked for data quality, fact tables are loaded using the strategy described below.</a:t>
            </a:r>
          </a:p>
        </p:txBody>
      </p:sp>
    </p:spTree>
    <p:extLst>
      <p:ext uri="{BB962C8B-B14F-4D97-AF65-F5344CB8AC3E}">
        <p14:creationId xmlns:p14="http://schemas.microsoft.com/office/powerpoint/2010/main" val="1284727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9DAF-7BBE-42F1-B766-E385CA0036BA}"/>
              </a:ext>
            </a:extLst>
          </p:cNvPr>
          <p:cNvSpPr>
            <a:spLocks noGrp="1"/>
          </p:cNvSpPr>
          <p:nvPr>
            <p:ph type="title"/>
          </p:nvPr>
        </p:nvSpPr>
        <p:spPr/>
        <p:txBody>
          <a:bodyPr/>
          <a:lstStyle/>
          <a:p>
            <a:r>
              <a:rPr lang="en-US" dirty="0"/>
              <a:t>Business reports</a:t>
            </a:r>
          </a:p>
        </p:txBody>
      </p:sp>
    </p:spTree>
    <p:extLst>
      <p:ext uri="{BB962C8B-B14F-4D97-AF65-F5344CB8AC3E}">
        <p14:creationId xmlns:p14="http://schemas.microsoft.com/office/powerpoint/2010/main" val="52549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9DAF-7BBE-42F1-B766-E385CA0036BA}"/>
              </a:ext>
            </a:extLst>
          </p:cNvPr>
          <p:cNvSpPr>
            <a:spLocks noGrp="1"/>
          </p:cNvSpPr>
          <p:nvPr>
            <p:ph type="title"/>
          </p:nvPr>
        </p:nvSpPr>
        <p:spPr/>
        <p:txBody>
          <a:bodyPr/>
          <a:lstStyle/>
          <a:p>
            <a:r>
              <a:rPr lang="en-US" dirty="0"/>
              <a:t>Lessons learned</a:t>
            </a:r>
          </a:p>
        </p:txBody>
      </p:sp>
    </p:spTree>
    <p:extLst>
      <p:ext uri="{BB962C8B-B14F-4D97-AF65-F5344CB8AC3E}">
        <p14:creationId xmlns:p14="http://schemas.microsoft.com/office/powerpoint/2010/main" val="3011857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9DAF-7BBE-42F1-B766-E385CA0036BA}"/>
              </a:ext>
            </a:extLst>
          </p:cNvPr>
          <p:cNvSpPr>
            <a:spLocks noGrp="1"/>
          </p:cNvSpPr>
          <p:nvPr>
            <p:ph type="ctrTitle"/>
          </p:nvPr>
        </p:nvSpPr>
        <p:spPr>
          <a:xfrm>
            <a:off x="492414" y="1588602"/>
            <a:ext cx="10993549" cy="1475013"/>
          </a:xfrm>
        </p:spPr>
        <p:txBody>
          <a:bodyPr/>
          <a:lstStyle/>
          <a:p>
            <a:pPr algn="ctr"/>
            <a:r>
              <a:rPr lang="en-US" dirty="0"/>
              <a:t>Q&amp;A </a:t>
            </a:r>
          </a:p>
        </p:txBody>
      </p:sp>
    </p:spTree>
    <p:extLst>
      <p:ext uri="{BB962C8B-B14F-4D97-AF65-F5344CB8AC3E}">
        <p14:creationId xmlns:p14="http://schemas.microsoft.com/office/powerpoint/2010/main" val="262086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Introduction </a:t>
            </a:r>
          </a:p>
        </p:txBody>
      </p:sp>
      <p:sp>
        <p:nvSpPr>
          <p:cNvPr id="8" name="Content Placeholder 7">
            <a:extLst>
              <a:ext uri="{FF2B5EF4-FFF2-40B4-BE49-F238E27FC236}">
                <a16:creationId xmlns:a16="http://schemas.microsoft.com/office/drawing/2014/main" id="{420E0910-B2F4-4BB2-A18E-07B561A8F45E}"/>
              </a:ext>
            </a:extLst>
          </p:cNvPr>
          <p:cNvSpPr>
            <a:spLocks noGrp="1"/>
          </p:cNvSpPr>
          <p:nvPr>
            <p:ph sz="half" idx="1"/>
          </p:nvPr>
        </p:nvSpPr>
        <p:spPr>
          <a:xfrm>
            <a:off x="6561281" y="2571540"/>
            <a:ext cx="5422390" cy="3633047"/>
          </a:xfrm>
        </p:spPr>
        <p:txBody>
          <a:bodyPr/>
          <a:lstStyle/>
          <a:p>
            <a:pPr marL="0" indent="0">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Airbnb has quickly become one of the most popular vacation rental platforms worldwide. You can find lodging arrangements from Airbnb, ranging from single rooms to entire houses, in nearly every country. Consumers also have the option to choose how many bedrooms they would like, and which amenities to include, such as Wi-Fi, air conditioning, heating, etc. This flexibility creates a more attractive platform for travelers than a hotel.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10" name="Picture 9">
            <a:extLst>
              <a:ext uri="{FF2B5EF4-FFF2-40B4-BE49-F238E27FC236}">
                <a16:creationId xmlns:a16="http://schemas.microsoft.com/office/drawing/2014/main" id="{A4DDAA46-F90F-49E2-B8F0-D182DA2A07BF}"/>
              </a:ext>
            </a:extLst>
          </p:cNvPr>
          <p:cNvPicPr>
            <a:picLocks noChangeAspect="1"/>
          </p:cNvPicPr>
          <p:nvPr/>
        </p:nvPicPr>
        <p:blipFill>
          <a:blip r:embed="rId2"/>
          <a:stretch>
            <a:fillRect/>
          </a:stretch>
        </p:blipFill>
        <p:spPr>
          <a:xfrm>
            <a:off x="762001" y="2205037"/>
            <a:ext cx="1828800" cy="2183027"/>
          </a:xfrm>
          <a:prstGeom prst="rect">
            <a:avLst/>
          </a:prstGeom>
        </p:spPr>
      </p:pic>
      <p:pic>
        <p:nvPicPr>
          <p:cNvPr id="11" name="Picture 10">
            <a:extLst>
              <a:ext uri="{FF2B5EF4-FFF2-40B4-BE49-F238E27FC236}">
                <a16:creationId xmlns:a16="http://schemas.microsoft.com/office/drawing/2014/main" id="{961D4415-459E-454A-8CB9-7CED8B8A27D3}"/>
              </a:ext>
            </a:extLst>
          </p:cNvPr>
          <p:cNvPicPr>
            <a:picLocks noChangeAspect="1"/>
          </p:cNvPicPr>
          <p:nvPr/>
        </p:nvPicPr>
        <p:blipFill>
          <a:blip r:embed="rId3"/>
          <a:stretch>
            <a:fillRect/>
          </a:stretch>
        </p:blipFill>
        <p:spPr>
          <a:xfrm>
            <a:off x="4358936" y="3666070"/>
            <a:ext cx="1974815" cy="1705522"/>
          </a:xfrm>
          <a:prstGeom prst="rect">
            <a:avLst/>
          </a:prstGeom>
        </p:spPr>
      </p:pic>
      <p:cxnSp>
        <p:nvCxnSpPr>
          <p:cNvPr id="16" name="Connector: Curved 15">
            <a:extLst>
              <a:ext uri="{FF2B5EF4-FFF2-40B4-BE49-F238E27FC236}">
                <a16:creationId xmlns:a16="http://schemas.microsoft.com/office/drawing/2014/main" id="{535B64EF-2127-4210-A2DD-423AB7CC27A8}"/>
              </a:ext>
            </a:extLst>
          </p:cNvPr>
          <p:cNvCxnSpPr/>
          <p:nvPr/>
        </p:nvCxnSpPr>
        <p:spPr>
          <a:xfrm>
            <a:off x="2590801" y="2991775"/>
            <a:ext cx="1919055" cy="17045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6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Introduction cont. </a:t>
            </a:r>
          </a:p>
        </p:txBody>
      </p:sp>
      <p:sp>
        <p:nvSpPr>
          <p:cNvPr id="3" name="Content Placeholder 2">
            <a:extLst>
              <a:ext uri="{FF2B5EF4-FFF2-40B4-BE49-F238E27FC236}">
                <a16:creationId xmlns:a16="http://schemas.microsoft.com/office/drawing/2014/main" id="{44ECD067-EF23-495C-AF49-8D5CC8356AF9}"/>
              </a:ext>
            </a:extLst>
          </p:cNvPr>
          <p:cNvSpPr>
            <a:spLocks noGrp="1"/>
          </p:cNvSpPr>
          <p:nvPr>
            <p:ph sz="half" idx="1"/>
          </p:nvPr>
        </p:nvSpPr>
        <p:spPr>
          <a:xfrm>
            <a:off x="581193" y="2307902"/>
            <a:ext cx="5422390" cy="3633047"/>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data warehouse includes Airbnb information specifically for Madrid, Spain</a:t>
            </a: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warehouse contains information such as:</a:t>
            </a:r>
          </a:p>
          <a:p>
            <a:pPr lvl="1"/>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ost</a:t>
            </a:r>
          </a:p>
          <a:p>
            <a:pPr lvl="1"/>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Location</a:t>
            </a:r>
          </a:p>
          <a:p>
            <a:pPr lvl="1"/>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Amenities </a:t>
            </a:r>
          </a:p>
          <a:p>
            <a:pPr lvl="1"/>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Availability</a:t>
            </a:r>
          </a:p>
          <a:p>
            <a:pPr lvl="1"/>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Price</a:t>
            </a:r>
          </a:p>
          <a:p>
            <a:pPr lvl="1"/>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Reviews</a:t>
            </a:r>
            <a:endParaRPr lang="en-US" dirty="0"/>
          </a:p>
        </p:txBody>
      </p:sp>
      <p:pic>
        <p:nvPicPr>
          <p:cNvPr id="5" name="Picture 4">
            <a:extLst>
              <a:ext uri="{FF2B5EF4-FFF2-40B4-BE49-F238E27FC236}">
                <a16:creationId xmlns:a16="http://schemas.microsoft.com/office/drawing/2014/main" id="{CFCC0BAB-BE47-48D7-AFDE-CA75C8A8B807}"/>
              </a:ext>
            </a:extLst>
          </p:cNvPr>
          <p:cNvPicPr>
            <a:picLocks noChangeAspect="1"/>
          </p:cNvPicPr>
          <p:nvPr/>
        </p:nvPicPr>
        <p:blipFill>
          <a:blip r:embed="rId2"/>
          <a:stretch>
            <a:fillRect/>
          </a:stretch>
        </p:blipFill>
        <p:spPr>
          <a:xfrm>
            <a:off x="6753225" y="2943224"/>
            <a:ext cx="3853205" cy="2905125"/>
          </a:xfrm>
          <a:prstGeom prst="rect">
            <a:avLst/>
          </a:prstGeom>
        </p:spPr>
      </p:pic>
    </p:spTree>
    <p:extLst>
      <p:ext uri="{BB962C8B-B14F-4D97-AF65-F5344CB8AC3E}">
        <p14:creationId xmlns:p14="http://schemas.microsoft.com/office/powerpoint/2010/main" val="423350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Business overview</a:t>
            </a:r>
          </a:p>
        </p:txBody>
      </p:sp>
      <p:sp>
        <p:nvSpPr>
          <p:cNvPr id="6" name="Rectangle 5">
            <a:extLst>
              <a:ext uri="{FF2B5EF4-FFF2-40B4-BE49-F238E27FC236}">
                <a16:creationId xmlns:a16="http://schemas.microsoft.com/office/drawing/2014/main" id="{7B21B68B-FB8C-449B-A5C1-61236990D602}"/>
              </a:ext>
            </a:extLst>
          </p:cNvPr>
          <p:cNvSpPr/>
          <p:nvPr/>
        </p:nvSpPr>
        <p:spPr>
          <a:xfrm>
            <a:off x="3241275" y="1971028"/>
            <a:ext cx="5849459" cy="381555"/>
          </a:xfrm>
          <a:prstGeom prst="rect">
            <a:avLst/>
          </a:prstGeom>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Why build a data warehouse for this Airbnb data?</a:t>
            </a:r>
          </a:p>
        </p:txBody>
      </p:sp>
      <p:sp>
        <p:nvSpPr>
          <p:cNvPr id="8" name="TextBox 7">
            <a:extLst>
              <a:ext uri="{FF2B5EF4-FFF2-40B4-BE49-F238E27FC236}">
                <a16:creationId xmlns:a16="http://schemas.microsoft.com/office/drawing/2014/main" id="{08246014-40A1-4F95-B970-35B3452E5BF2}"/>
              </a:ext>
            </a:extLst>
          </p:cNvPr>
          <p:cNvSpPr txBox="1"/>
          <p:nvPr/>
        </p:nvSpPr>
        <p:spPr>
          <a:xfrm>
            <a:off x="7306321" y="3123936"/>
            <a:ext cx="4714043" cy="3047501"/>
          </a:xfrm>
          <a:prstGeom prst="rect">
            <a:avLst/>
          </a:prstGeom>
          <a:noFill/>
        </p:spPr>
        <p:txBody>
          <a:bodyPr wrap="square" rtlCol="0">
            <a:spAutoFit/>
          </a:bodyPr>
          <a:lstStyle/>
          <a:p>
            <a:pPr algn="ctr"/>
            <a:r>
              <a:rPr lang="en-US" sz="1400" b="1" dirty="0"/>
              <a:t>To answer business questions such as:</a:t>
            </a:r>
          </a:p>
          <a:p>
            <a:endParaRPr lang="en-US" sz="1400" dirty="0"/>
          </a:p>
          <a:p>
            <a:pPr marL="342900" marR="0" lvl="0" indent="-342900" fontAlgn="base">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Which Airbnb hosts are the most profitable, based on neighborhood location?</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type of housing is most demanded or desired in Madrid?</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Which month is the peak of occupancy per listing in Madrid?</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average occupancy rate for a given Host?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impact of amenities on the revenues?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impact of various review scores (cleanliness, check-in score, location, value, etc.) and rating scores for each housing type?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BF10BAEF-5F57-4529-A155-14293763960D}"/>
              </a:ext>
            </a:extLst>
          </p:cNvPr>
          <p:cNvSpPr/>
          <p:nvPr/>
        </p:nvSpPr>
        <p:spPr>
          <a:xfrm>
            <a:off x="7039992" y="2561281"/>
            <a:ext cx="4714043" cy="381555"/>
          </a:xfrm>
          <a:prstGeom prst="rect">
            <a:avLst/>
          </a:prstGeom>
          <a:solidFill>
            <a:schemeClr val="accent2">
              <a:lumMod val="40000"/>
              <a:lumOff val="60000"/>
            </a:schemeClr>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Purpose</a:t>
            </a:r>
          </a:p>
        </p:txBody>
      </p:sp>
      <p:sp>
        <p:nvSpPr>
          <p:cNvPr id="12" name="Rectangle 11">
            <a:extLst>
              <a:ext uri="{FF2B5EF4-FFF2-40B4-BE49-F238E27FC236}">
                <a16:creationId xmlns:a16="http://schemas.microsoft.com/office/drawing/2014/main" id="{8BE6F422-02B5-415D-AC22-DF746E48A1F3}"/>
              </a:ext>
            </a:extLst>
          </p:cNvPr>
          <p:cNvSpPr/>
          <p:nvPr/>
        </p:nvSpPr>
        <p:spPr>
          <a:xfrm>
            <a:off x="437965" y="2561282"/>
            <a:ext cx="4714043" cy="381555"/>
          </a:xfrm>
          <a:prstGeom prst="rect">
            <a:avLst/>
          </a:prstGeom>
          <a:solidFill>
            <a:schemeClr val="accent1"/>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Objective</a:t>
            </a:r>
          </a:p>
        </p:txBody>
      </p:sp>
      <p:sp>
        <p:nvSpPr>
          <p:cNvPr id="14" name="TextBox 13">
            <a:extLst>
              <a:ext uri="{FF2B5EF4-FFF2-40B4-BE49-F238E27FC236}">
                <a16:creationId xmlns:a16="http://schemas.microsoft.com/office/drawing/2014/main" id="{350FAC5B-B675-402F-8A5C-B19D0F02B4F0}"/>
              </a:ext>
            </a:extLst>
          </p:cNvPr>
          <p:cNvSpPr txBox="1"/>
          <p:nvPr/>
        </p:nvSpPr>
        <p:spPr>
          <a:xfrm>
            <a:off x="671189" y="3123936"/>
            <a:ext cx="4714043" cy="2246769"/>
          </a:xfrm>
          <a:prstGeom prst="rect">
            <a:avLst/>
          </a:prstGeom>
          <a:noFill/>
        </p:spPr>
        <p:txBody>
          <a:bodyPr wrap="square" rtlCol="0">
            <a:spAutoFit/>
          </a:bodyPr>
          <a:lstStyle/>
          <a:p>
            <a:pPr algn="ctr"/>
            <a:r>
              <a:rPr lang="en-US" sz="1400" b="1" dirty="0"/>
              <a:t>To improve the organization by:</a:t>
            </a:r>
          </a:p>
          <a:p>
            <a:pPr algn="ctr"/>
            <a:endParaRPr lang="en-US" sz="1400" dirty="0"/>
          </a:p>
          <a:p>
            <a:pPr marL="342900" indent="-342900">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Storing historical information on Airbnb activity</a:t>
            </a:r>
          </a:p>
          <a:p>
            <a:pPr marL="285750" indent="-285750">
              <a:buFont typeface="Arial" panose="020B0604020202020204" pitchFamily="34" charset="0"/>
              <a:buChar char="•"/>
            </a:pPr>
            <a:endParaRPr lang="en-US" sz="1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400" dirty="0" err="1">
                <a:solidFill>
                  <a:srgbClr val="000000"/>
                </a:solidFill>
                <a:latin typeface="Times New Roman" panose="02020603050405020304" pitchFamily="18" charset="0"/>
                <a:cs typeface="Times New Roman" panose="02020603050405020304" pitchFamily="18" charset="0"/>
              </a:rPr>
              <a:t>Analyse</a:t>
            </a:r>
            <a:r>
              <a:rPr lang="en-US" sz="1400" dirty="0">
                <a:solidFill>
                  <a:srgbClr val="000000"/>
                </a:solidFill>
                <a:latin typeface="Times New Roman" panose="02020603050405020304" pitchFamily="18" charset="0"/>
                <a:cs typeface="Times New Roman" panose="02020603050405020304" pitchFamily="18" charset="0"/>
              </a:rPr>
              <a:t> trends to better predict future Airbnb activity</a:t>
            </a:r>
          </a:p>
          <a:p>
            <a:pPr marL="285750" indent="-285750">
              <a:buFont typeface="Arial" panose="020B0604020202020204" pitchFamily="34" charset="0"/>
              <a:buChar char="•"/>
            </a:pPr>
            <a:endParaRPr lang="en-US" sz="1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Create a common, one-stop-shop for Airbnb data in Madrid, Spain </a:t>
            </a:r>
          </a:p>
          <a:p>
            <a:pPr marL="342900" indent="-342900">
              <a:buAutoNum type="arabicPeriod"/>
            </a:pPr>
            <a:endParaRPr lang="en-US" sz="1400" dirty="0"/>
          </a:p>
          <a:p>
            <a:pPr marL="342900" indent="-342900">
              <a:buFont typeface="+mj-lt"/>
              <a:buAutoNum type="arabicPeriod"/>
            </a:pPr>
            <a:endParaRPr lang="en-US" sz="1400" dirty="0"/>
          </a:p>
        </p:txBody>
      </p:sp>
      <p:sp>
        <p:nvSpPr>
          <p:cNvPr id="15" name="TextBox 14">
            <a:extLst>
              <a:ext uri="{FF2B5EF4-FFF2-40B4-BE49-F238E27FC236}">
                <a16:creationId xmlns:a16="http://schemas.microsoft.com/office/drawing/2014/main" id="{33435E42-A951-481E-9750-9E5C779B9ED6}"/>
              </a:ext>
            </a:extLst>
          </p:cNvPr>
          <p:cNvSpPr txBox="1"/>
          <p:nvPr/>
        </p:nvSpPr>
        <p:spPr>
          <a:xfrm>
            <a:off x="310718" y="5442012"/>
            <a:ext cx="6232124" cy="600164"/>
          </a:xfrm>
          <a:prstGeom prst="rect">
            <a:avLst/>
          </a:prstGeom>
          <a:noFill/>
        </p:spPr>
        <p:txBody>
          <a:bodyPr wrap="square" rtlCol="0">
            <a:spAutoFit/>
          </a:bodyPr>
          <a:lstStyle/>
          <a:p>
            <a:r>
              <a:rPr lang="en-US" sz="1100" b="0" i="1" dirty="0">
                <a:effectLst/>
                <a:latin typeface="Roboto"/>
              </a:rPr>
              <a:t>“DWs are central repositories of integrated data from one or more disparate sources. They store current and historical data in one single place that are used for creating analytical reports for workers throughout the enterprise.”</a:t>
            </a:r>
            <a:endParaRPr lang="en-US" sz="1100" i="1" dirty="0"/>
          </a:p>
        </p:txBody>
      </p:sp>
    </p:spTree>
    <p:extLst>
      <p:ext uri="{BB962C8B-B14F-4D97-AF65-F5344CB8AC3E}">
        <p14:creationId xmlns:p14="http://schemas.microsoft.com/office/powerpoint/2010/main" val="273278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9DAF-7BBE-42F1-B766-E385CA0036BA}"/>
              </a:ext>
            </a:extLst>
          </p:cNvPr>
          <p:cNvSpPr>
            <a:spLocks noGrp="1"/>
          </p:cNvSpPr>
          <p:nvPr>
            <p:ph type="title"/>
          </p:nvPr>
        </p:nvSpPr>
        <p:spPr/>
        <p:txBody>
          <a:bodyPr/>
          <a:lstStyle/>
          <a:p>
            <a:r>
              <a:rPr lang="en-US" dirty="0"/>
              <a:t>Dimensional modeling process</a:t>
            </a:r>
          </a:p>
        </p:txBody>
      </p:sp>
    </p:spTree>
    <p:extLst>
      <p:ext uri="{BB962C8B-B14F-4D97-AF65-F5344CB8AC3E}">
        <p14:creationId xmlns:p14="http://schemas.microsoft.com/office/powerpoint/2010/main" val="246204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Dimensional modeling process</a:t>
            </a:r>
          </a:p>
        </p:txBody>
      </p:sp>
      <p:sp>
        <p:nvSpPr>
          <p:cNvPr id="2" name="Rectangle 1">
            <a:extLst>
              <a:ext uri="{FF2B5EF4-FFF2-40B4-BE49-F238E27FC236}">
                <a16:creationId xmlns:a16="http://schemas.microsoft.com/office/drawing/2014/main" id="{88C90C37-8AFC-490A-A5FC-60D4F6F6688A}"/>
              </a:ext>
            </a:extLst>
          </p:cNvPr>
          <p:cNvSpPr/>
          <p:nvPr/>
        </p:nvSpPr>
        <p:spPr>
          <a:xfrm>
            <a:off x="692456" y="2126275"/>
            <a:ext cx="5403544" cy="381555"/>
          </a:xfrm>
          <a:prstGeom prst="rect">
            <a:avLst/>
          </a:prstGeom>
          <a:solidFill>
            <a:schemeClr val="accent1"/>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bg1"/>
                </a:solidFill>
              </a:rPr>
              <a:t>1. What is the business process we are trying to model?</a:t>
            </a:r>
          </a:p>
        </p:txBody>
      </p:sp>
      <p:sp>
        <p:nvSpPr>
          <p:cNvPr id="3" name="Rectangle 2">
            <a:extLst>
              <a:ext uri="{FF2B5EF4-FFF2-40B4-BE49-F238E27FC236}">
                <a16:creationId xmlns:a16="http://schemas.microsoft.com/office/drawing/2014/main" id="{A6782514-9295-44D0-A448-A9B64FE0C68C}"/>
              </a:ext>
            </a:extLst>
          </p:cNvPr>
          <p:cNvSpPr/>
          <p:nvPr/>
        </p:nvSpPr>
        <p:spPr>
          <a:xfrm>
            <a:off x="6323859" y="2126275"/>
            <a:ext cx="5403543" cy="381555"/>
          </a:xfrm>
          <a:prstGeom prst="rect">
            <a:avLst/>
          </a:prstGeom>
          <a:solidFill>
            <a:schemeClr val="accent2"/>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bg1"/>
                </a:solidFill>
              </a:rPr>
              <a:t>2. What is the grain of the business process?</a:t>
            </a:r>
          </a:p>
        </p:txBody>
      </p:sp>
      <p:sp>
        <p:nvSpPr>
          <p:cNvPr id="4" name="Rectangle 3">
            <a:extLst>
              <a:ext uri="{FF2B5EF4-FFF2-40B4-BE49-F238E27FC236}">
                <a16:creationId xmlns:a16="http://schemas.microsoft.com/office/drawing/2014/main" id="{164D9C6E-CC01-492B-8D7D-8878CD5E9533}"/>
              </a:ext>
            </a:extLst>
          </p:cNvPr>
          <p:cNvSpPr/>
          <p:nvPr/>
        </p:nvSpPr>
        <p:spPr>
          <a:xfrm>
            <a:off x="692455" y="4452206"/>
            <a:ext cx="5403545" cy="381555"/>
          </a:xfrm>
          <a:prstGeom prst="rect">
            <a:avLst/>
          </a:prstGeom>
          <a:solidFill>
            <a:schemeClr val="accent2"/>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bg1"/>
                </a:solidFill>
              </a:rPr>
              <a:t>3. What are the dimensions that apply to each fact table row?</a:t>
            </a:r>
          </a:p>
        </p:txBody>
      </p:sp>
      <p:sp>
        <p:nvSpPr>
          <p:cNvPr id="5" name="Rectangle 4">
            <a:extLst>
              <a:ext uri="{FF2B5EF4-FFF2-40B4-BE49-F238E27FC236}">
                <a16:creationId xmlns:a16="http://schemas.microsoft.com/office/drawing/2014/main" id="{466CE0D7-804A-4CAD-8644-7C6657A97A3F}"/>
              </a:ext>
            </a:extLst>
          </p:cNvPr>
          <p:cNvSpPr/>
          <p:nvPr/>
        </p:nvSpPr>
        <p:spPr>
          <a:xfrm>
            <a:off x="6323859" y="4452206"/>
            <a:ext cx="5403544" cy="381555"/>
          </a:xfrm>
          <a:prstGeom prst="rect">
            <a:avLst/>
          </a:prstGeom>
          <a:solidFill>
            <a:schemeClr val="accent4"/>
          </a:solidFill>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bg1"/>
                </a:solidFill>
              </a:rPr>
              <a:t>4. What are the facts?</a:t>
            </a:r>
          </a:p>
        </p:txBody>
      </p:sp>
      <p:sp>
        <p:nvSpPr>
          <p:cNvPr id="17" name="TextBox 16">
            <a:extLst>
              <a:ext uri="{FF2B5EF4-FFF2-40B4-BE49-F238E27FC236}">
                <a16:creationId xmlns:a16="http://schemas.microsoft.com/office/drawing/2014/main" id="{82FB39BC-FCD8-4B84-B225-3E186FF65E42}"/>
              </a:ext>
            </a:extLst>
          </p:cNvPr>
          <p:cNvSpPr txBox="1"/>
          <p:nvPr/>
        </p:nvSpPr>
        <p:spPr>
          <a:xfrm>
            <a:off x="932155" y="2716567"/>
            <a:ext cx="5051395" cy="646331"/>
          </a:xfrm>
          <a:prstGeom prst="rect">
            <a:avLst/>
          </a:prstGeom>
          <a:noFill/>
        </p:spPr>
        <p:txBody>
          <a:bodyPr wrap="square" rtlCol="0">
            <a:spAutoFit/>
          </a:bodyPr>
          <a:lstStyle/>
          <a:p>
            <a:pPr algn="ctr"/>
            <a:r>
              <a:rPr lang="en-US" dirty="0"/>
              <a:t>The business process TPI will model the Spain Airbnb housing sales </a:t>
            </a:r>
          </a:p>
        </p:txBody>
      </p:sp>
      <p:sp>
        <p:nvSpPr>
          <p:cNvPr id="19" name="TextBox 18">
            <a:extLst>
              <a:ext uri="{FF2B5EF4-FFF2-40B4-BE49-F238E27FC236}">
                <a16:creationId xmlns:a16="http://schemas.microsoft.com/office/drawing/2014/main" id="{6A40B5BD-9620-4660-AF34-F39B2451B22F}"/>
              </a:ext>
            </a:extLst>
          </p:cNvPr>
          <p:cNvSpPr txBox="1"/>
          <p:nvPr/>
        </p:nvSpPr>
        <p:spPr>
          <a:xfrm>
            <a:off x="6559414" y="2716567"/>
            <a:ext cx="5051395" cy="923330"/>
          </a:xfrm>
          <a:prstGeom prst="rect">
            <a:avLst/>
          </a:prstGeom>
          <a:noFill/>
        </p:spPr>
        <p:txBody>
          <a:bodyPr wrap="square" rtlCol="0">
            <a:spAutoFit/>
          </a:bodyPr>
          <a:lstStyle/>
          <a:p>
            <a:pPr algn="ctr"/>
            <a:r>
              <a:rPr lang="en-US" dirty="0"/>
              <a:t>The grain of this business process is the price of the Airbnb unit by listing by day, up to 7 consecutive days on a listing</a:t>
            </a:r>
          </a:p>
        </p:txBody>
      </p:sp>
      <p:sp>
        <p:nvSpPr>
          <p:cNvPr id="21" name="TextBox 20">
            <a:extLst>
              <a:ext uri="{FF2B5EF4-FFF2-40B4-BE49-F238E27FC236}">
                <a16:creationId xmlns:a16="http://schemas.microsoft.com/office/drawing/2014/main" id="{9BAB1F86-70A1-49F1-A63C-62C8D3697A63}"/>
              </a:ext>
            </a:extLst>
          </p:cNvPr>
          <p:cNvSpPr txBox="1"/>
          <p:nvPr/>
        </p:nvSpPr>
        <p:spPr>
          <a:xfrm>
            <a:off x="932155" y="4946341"/>
            <a:ext cx="5051395" cy="1877437"/>
          </a:xfrm>
          <a:prstGeom prst="rect">
            <a:avLst/>
          </a:prstGeom>
          <a:noFill/>
        </p:spPr>
        <p:txBody>
          <a:bodyPr wrap="square" rtlCol="0">
            <a:spAutoFit/>
          </a:bodyPr>
          <a:lstStyle/>
          <a:p>
            <a:pPr algn="ctr"/>
            <a:r>
              <a:rPr lang="en-US" dirty="0"/>
              <a:t>The dimensions that apply are:</a:t>
            </a:r>
          </a:p>
          <a:p>
            <a:pPr algn="ctr"/>
            <a:r>
              <a:rPr lang="en-US" sz="1400" dirty="0"/>
              <a:t>Amenities</a:t>
            </a:r>
          </a:p>
          <a:p>
            <a:pPr algn="ctr"/>
            <a:r>
              <a:rPr lang="en-US" sz="1400" dirty="0"/>
              <a:t>Date</a:t>
            </a:r>
          </a:p>
          <a:p>
            <a:pPr algn="ctr"/>
            <a:r>
              <a:rPr lang="en-US" sz="1400" dirty="0"/>
              <a:t>Host</a:t>
            </a:r>
          </a:p>
          <a:p>
            <a:pPr algn="ctr"/>
            <a:r>
              <a:rPr lang="en-US" sz="1400" dirty="0"/>
              <a:t>List</a:t>
            </a:r>
          </a:p>
          <a:p>
            <a:pPr algn="ctr"/>
            <a:r>
              <a:rPr lang="en-US" sz="1400" dirty="0"/>
              <a:t>Location</a:t>
            </a:r>
          </a:p>
          <a:p>
            <a:pPr algn="ctr"/>
            <a:r>
              <a:rPr lang="en-US" sz="1400" dirty="0"/>
              <a:t>Property Type</a:t>
            </a:r>
          </a:p>
          <a:p>
            <a:pPr algn="ctr"/>
            <a:r>
              <a:rPr lang="en-US" sz="1400" dirty="0"/>
              <a:t>Reviews</a:t>
            </a:r>
          </a:p>
        </p:txBody>
      </p:sp>
      <p:sp>
        <p:nvSpPr>
          <p:cNvPr id="25" name="TextBox 24">
            <a:extLst>
              <a:ext uri="{FF2B5EF4-FFF2-40B4-BE49-F238E27FC236}">
                <a16:creationId xmlns:a16="http://schemas.microsoft.com/office/drawing/2014/main" id="{97289F9E-7BA7-48EB-8EF7-24C821C2A837}"/>
              </a:ext>
            </a:extLst>
          </p:cNvPr>
          <p:cNvSpPr txBox="1"/>
          <p:nvPr/>
        </p:nvSpPr>
        <p:spPr>
          <a:xfrm>
            <a:off x="6559413" y="4946341"/>
            <a:ext cx="5051395" cy="1231106"/>
          </a:xfrm>
          <a:prstGeom prst="rect">
            <a:avLst/>
          </a:prstGeom>
          <a:noFill/>
        </p:spPr>
        <p:txBody>
          <a:bodyPr wrap="square" rtlCol="0">
            <a:spAutoFit/>
          </a:bodyPr>
          <a:lstStyle/>
          <a:p>
            <a:pPr algn="ctr"/>
            <a:r>
              <a:rPr lang="en-US" dirty="0"/>
              <a:t>The facts that are applied are:</a:t>
            </a:r>
          </a:p>
          <a:p>
            <a:pPr algn="ctr"/>
            <a:r>
              <a:rPr lang="en-US" sz="1400" dirty="0"/>
              <a:t>Number of days of stay</a:t>
            </a:r>
          </a:p>
          <a:p>
            <a:pPr algn="ctr"/>
            <a:r>
              <a:rPr lang="en-US" sz="1400" dirty="0"/>
              <a:t> Total Price</a:t>
            </a:r>
          </a:p>
          <a:p>
            <a:pPr algn="ctr"/>
            <a:r>
              <a:rPr lang="en-US" sz="1400" dirty="0"/>
              <a:t>Cleaning Fee</a:t>
            </a:r>
          </a:p>
          <a:p>
            <a:pPr algn="ctr"/>
            <a:r>
              <a:rPr lang="en-US" sz="1400" dirty="0"/>
              <a:t>Security Deposit</a:t>
            </a:r>
          </a:p>
        </p:txBody>
      </p:sp>
    </p:spTree>
    <p:extLst>
      <p:ext uri="{BB962C8B-B14F-4D97-AF65-F5344CB8AC3E}">
        <p14:creationId xmlns:p14="http://schemas.microsoft.com/office/powerpoint/2010/main" val="327290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9DAF-7BBE-42F1-B766-E385CA0036BA}"/>
              </a:ext>
            </a:extLst>
          </p:cNvPr>
          <p:cNvSpPr>
            <a:spLocks noGrp="1"/>
          </p:cNvSpPr>
          <p:nvPr>
            <p:ph type="title"/>
          </p:nvPr>
        </p:nvSpPr>
        <p:spPr/>
        <p:txBody>
          <a:bodyPr/>
          <a:lstStyle/>
          <a:p>
            <a:r>
              <a:rPr lang="en-US" dirty="0"/>
              <a:t>Dimensional model</a:t>
            </a:r>
          </a:p>
        </p:txBody>
      </p:sp>
    </p:spTree>
    <p:extLst>
      <p:ext uri="{BB962C8B-B14F-4D97-AF65-F5344CB8AC3E}">
        <p14:creationId xmlns:p14="http://schemas.microsoft.com/office/powerpoint/2010/main" val="164187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F1875C-F1C1-4336-88F1-7CE08812A2AE}"/>
              </a:ext>
            </a:extLst>
          </p:cNvPr>
          <p:cNvSpPr>
            <a:spLocks noGrp="1"/>
          </p:cNvSpPr>
          <p:nvPr>
            <p:ph type="title"/>
          </p:nvPr>
        </p:nvSpPr>
        <p:spPr/>
        <p:txBody>
          <a:bodyPr/>
          <a:lstStyle/>
          <a:p>
            <a:r>
              <a:rPr lang="en-US" dirty="0"/>
              <a:t>Dimensional model – placeholder for full model</a:t>
            </a:r>
          </a:p>
        </p:txBody>
      </p:sp>
    </p:spTree>
    <p:extLst>
      <p:ext uri="{BB962C8B-B14F-4D97-AF65-F5344CB8AC3E}">
        <p14:creationId xmlns:p14="http://schemas.microsoft.com/office/powerpoint/2010/main" val="11667125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521</TotalTime>
  <Words>1884</Words>
  <Application>Microsoft Office PowerPoint</Application>
  <PresentationFormat>Widescreen</PresentationFormat>
  <Paragraphs>168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Gill Sans MT</vt:lpstr>
      <vt:lpstr>Roboto</vt:lpstr>
      <vt:lpstr>Times New Roman</vt:lpstr>
      <vt:lpstr>Wingdings 2</vt:lpstr>
      <vt:lpstr>Dividend</vt:lpstr>
      <vt:lpstr>Spain Airbnb data warehouse </vt:lpstr>
      <vt:lpstr>Business overview</vt:lpstr>
      <vt:lpstr>Introduction </vt:lpstr>
      <vt:lpstr>Introduction cont. </vt:lpstr>
      <vt:lpstr>Business overview</vt:lpstr>
      <vt:lpstr>Dimensional modeling process</vt:lpstr>
      <vt:lpstr>Dimensional modeling process</vt:lpstr>
      <vt:lpstr>Dimensional model</vt:lpstr>
      <vt:lpstr>Dimensional model – placeholder for full model</vt:lpstr>
      <vt:lpstr>Dimensional model - host</vt:lpstr>
      <vt:lpstr>Dimensional model – property type</vt:lpstr>
      <vt:lpstr>Dimensional model - List</vt:lpstr>
      <vt:lpstr>Dimensional model – location</vt:lpstr>
      <vt:lpstr>Dimensional model – review</vt:lpstr>
      <vt:lpstr>Dimensional model – amenities</vt:lpstr>
      <vt:lpstr>Dimensional model – date</vt:lpstr>
      <vt:lpstr>Data source</vt:lpstr>
      <vt:lpstr>Etl overview</vt:lpstr>
      <vt:lpstr>ETL Overview – Dimension tables</vt:lpstr>
      <vt:lpstr>ETL Overview – Fact tables</vt:lpstr>
      <vt:lpstr>Business reports</vt:lpstr>
      <vt:lpstr>Lessons learned</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Spain Airbnb data warehouse</dc:title>
  <dc:creator>Tracey Jabbour</dc:creator>
  <cp:lastModifiedBy>Chethan Singh</cp:lastModifiedBy>
  <cp:revision>25</cp:revision>
  <dcterms:created xsi:type="dcterms:W3CDTF">2020-10-14T14:09:33Z</dcterms:created>
  <dcterms:modified xsi:type="dcterms:W3CDTF">2020-10-15T00:01:32Z</dcterms:modified>
</cp:coreProperties>
</file>