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60" r:id="rId7"/>
    <p:sldId id="261" r:id="rId8"/>
    <p:sldId id="262" r:id="rId9"/>
    <p:sldId id="263" r:id="rId10"/>
    <p:sldId id="275" r:id="rId11"/>
    <p:sldId id="264" r:id="rId12"/>
    <p:sldId id="265" r:id="rId13"/>
    <p:sldId id="266" r:id="rId14"/>
    <p:sldId id="274" r:id="rId15"/>
    <p:sldId id="268" r:id="rId16"/>
    <p:sldId id="269" r:id="rId17"/>
    <p:sldId id="270"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oleObject" Target="../embeddings/oleObject1.bin"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1109/TMI.2016.2538465" TargetMode="External" /><Relationship Id="rId3" Type="http://schemas.openxmlformats.org/officeDocument/2006/relationships/hyperlink" Target="https://ieeexplore.ieee.org/author/37085853087" TargetMode="External" /><Relationship Id="rId7" Type="http://schemas.openxmlformats.org/officeDocument/2006/relationships/hyperlink" Target="https://ieeexplore.ieee.org/xpl/conhome/7589934/proceeding" TargetMode="External" /><Relationship Id="rId2" Type="http://schemas.openxmlformats.org/officeDocument/2006/relationships/hyperlink" Target="https://ieeexplore.ieee.org/author/37085859479" TargetMode="External" /><Relationship Id="rId1" Type="http://schemas.openxmlformats.org/officeDocument/2006/relationships/slideLayout" Target="../slideLayouts/slideLayout6.xml" /><Relationship Id="rId6" Type="http://schemas.openxmlformats.org/officeDocument/2006/relationships/hyperlink" Target="https://ieeexplore.ieee.org/author/37085894809" TargetMode="External" /><Relationship Id="rId5" Type="http://schemas.openxmlformats.org/officeDocument/2006/relationships/hyperlink" Target="https://ieeexplore.ieee.org/author/37085382055" TargetMode="External" /><Relationship Id="rId4" Type="http://schemas.openxmlformats.org/officeDocument/2006/relationships/hyperlink" Target="https://ieeexplore.ieee.org/author/37086399665" TargetMode="External" /><Relationship Id="rId9" Type="http://schemas.openxmlformats.org/officeDocument/2006/relationships/hyperlink" Target="https://doi.org/10.1016/j.cmpb.2016.10.007"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A5FF-594E-4FCC-A7C6-A237B2257458}"/>
              </a:ext>
            </a:extLst>
          </p:cNvPr>
          <p:cNvSpPr>
            <a:spLocks noGrp="1"/>
          </p:cNvSpPr>
          <p:nvPr>
            <p:ph type="ctrTitle"/>
          </p:nvPr>
        </p:nvSpPr>
        <p:spPr>
          <a:xfrm>
            <a:off x="1633490" y="3429000"/>
            <a:ext cx="9525739" cy="9920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“Brain Tumor Detection Using Deep Learning”</a:t>
            </a:r>
            <a:endParaRPr lang="hi-IN" dirty="0">
              <a:latin typeface="Times New Roman" panose="02020603050405020304" pitchFamily="18" charset="0"/>
            </a:endParaRPr>
          </a:p>
        </p:txBody>
      </p:sp>
      <p:sp>
        <p:nvSpPr>
          <p:cNvPr id="3" name="Subtitle 2">
            <a:extLst>
              <a:ext uri="{FF2B5EF4-FFF2-40B4-BE49-F238E27FC236}">
                <a16:creationId xmlns:a16="http://schemas.microsoft.com/office/drawing/2014/main" id="{C674A9AB-E8BF-48A7-A15A-8A872A9E18F0}"/>
              </a:ext>
            </a:extLst>
          </p:cNvPr>
          <p:cNvSpPr>
            <a:spLocks noGrp="1"/>
          </p:cNvSpPr>
          <p:nvPr>
            <p:ph type="subTitle" idx="1"/>
          </p:nvPr>
        </p:nvSpPr>
        <p:spPr>
          <a:xfrm>
            <a:off x="1518081" y="4818344"/>
            <a:ext cx="3766782" cy="1126283"/>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Guided by  :</a:t>
            </a:r>
          </a:p>
          <a:p>
            <a:r>
              <a:rPr lang="en-US" sz="3200" dirty="0">
                <a:solidFill>
                  <a:schemeClr val="tx1"/>
                </a:solidFill>
                <a:latin typeface="Times New Roman" panose="02020603050405020304" pitchFamily="18" charset="0"/>
                <a:cs typeface="Times New Roman" panose="02020603050405020304" pitchFamily="18" charset="0"/>
              </a:rPr>
              <a:t>Prof. M. K. </a:t>
            </a:r>
            <a:r>
              <a:rPr lang="en-US" sz="3200" dirty="0" err="1">
                <a:solidFill>
                  <a:schemeClr val="tx1"/>
                </a:solidFill>
                <a:latin typeface="Times New Roman" panose="02020603050405020304" pitchFamily="18" charset="0"/>
                <a:cs typeface="Times New Roman" panose="02020603050405020304" pitchFamily="18" charset="0"/>
              </a:rPr>
              <a:t>Popat</a:t>
            </a:r>
            <a:r>
              <a:rPr lang="en-US" sz="3200" dirty="0">
                <a:solidFill>
                  <a:schemeClr val="tx1"/>
                </a:solidFill>
                <a:latin typeface="Times New Roman" panose="02020603050405020304" pitchFamily="18" charset="0"/>
                <a:cs typeface="Times New Roman" panose="02020603050405020304" pitchFamily="18" charset="0"/>
              </a:rPr>
              <a:t> </a:t>
            </a:r>
            <a:endParaRPr lang="hi-IN" sz="3200"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D70D1F3B-17D1-421E-A8EB-4B1F2CF1D982}"/>
              </a:ext>
            </a:extLst>
          </p:cNvPr>
          <p:cNvSpPr txBox="1"/>
          <p:nvPr/>
        </p:nvSpPr>
        <p:spPr>
          <a:xfrm>
            <a:off x="7993039" y="4258102"/>
            <a:ext cx="473122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 </a:t>
            </a:r>
          </a:p>
          <a:p>
            <a:r>
              <a:rPr lang="en-US" sz="2800" dirty="0">
                <a:latin typeface="Times New Roman" panose="02020603050405020304" pitchFamily="18" charset="0"/>
                <a:cs typeface="Times New Roman" panose="02020603050405020304" pitchFamily="18" charset="0"/>
              </a:rPr>
              <a:t>Mr. Chetan A. </a:t>
            </a:r>
            <a:r>
              <a:rPr lang="en-US" sz="2800" dirty="0" err="1">
                <a:latin typeface="Times New Roman" panose="02020603050405020304" pitchFamily="18" charset="0"/>
                <a:cs typeface="Times New Roman" panose="02020603050405020304" pitchFamily="18" charset="0"/>
              </a:rPr>
              <a:t>Muneshwar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t>
            </a:r>
            <a:r>
              <a:rPr lang="en-US" sz="2800" dirty="0" err="1">
                <a:latin typeface="Times New Roman" panose="02020603050405020304" pitchFamily="18" charset="0"/>
                <a:cs typeface="Times New Roman" panose="02020603050405020304" pitchFamily="18" charset="0"/>
              </a:rPr>
              <a:t>Raunak</a:t>
            </a:r>
            <a:r>
              <a:rPr lang="en-US" sz="2800" dirty="0">
                <a:latin typeface="Times New Roman" panose="02020603050405020304" pitchFamily="18" charset="0"/>
                <a:cs typeface="Times New Roman" panose="02020603050405020304" pitchFamily="18" charset="0"/>
              </a:rPr>
              <a:t> J. </a:t>
            </a:r>
            <a:r>
              <a:rPr lang="en-US" sz="2800" dirty="0" err="1">
                <a:latin typeface="Times New Roman" panose="02020603050405020304" pitchFamily="18" charset="0"/>
                <a:cs typeface="Times New Roman" panose="02020603050405020304" pitchFamily="18" charset="0"/>
              </a:rPr>
              <a:t>Pipariya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Mrs. Shreya N. </a:t>
            </a:r>
            <a:r>
              <a:rPr lang="en-US" sz="2800" dirty="0" err="1">
                <a:latin typeface="Times New Roman" panose="02020603050405020304" pitchFamily="18" charset="0"/>
                <a:cs typeface="Times New Roman" panose="02020603050405020304" pitchFamily="18" charset="0"/>
              </a:rPr>
              <a:t>Nathile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Amit </a:t>
            </a:r>
            <a:r>
              <a:rPr lang="en-US" sz="2800" dirty="0" err="1">
                <a:latin typeface="Times New Roman" panose="02020603050405020304" pitchFamily="18" charset="0"/>
                <a:cs typeface="Times New Roman" panose="02020603050405020304" pitchFamily="18" charset="0"/>
              </a:rPr>
              <a:t>Khandare</a:t>
            </a:r>
            <a:endParaRPr lang="hi-IN" sz="2800" dirty="0">
              <a:latin typeface="Times New Roman" panose="02020603050405020304" pitchFamily="18" charset="0"/>
            </a:endParaRPr>
          </a:p>
        </p:txBody>
      </p:sp>
      <p:sp>
        <p:nvSpPr>
          <p:cNvPr id="5" name="Rectangle 4">
            <a:extLst>
              <a:ext uri="{FF2B5EF4-FFF2-40B4-BE49-F238E27FC236}">
                <a16:creationId xmlns:a16="http://schemas.microsoft.com/office/drawing/2014/main" id="{95E69F4D-8434-49ED-B450-A31B2B250F3A}"/>
              </a:ext>
            </a:extLst>
          </p:cNvPr>
          <p:cNvSpPr/>
          <p:nvPr/>
        </p:nvSpPr>
        <p:spPr>
          <a:xfrm>
            <a:off x="1225118" y="563744"/>
            <a:ext cx="9818702" cy="1200329"/>
          </a:xfrm>
          <a:prstGeom prst="rect">
            <a:avLst/>
          </a:prstGeom>
        </p:spPr>
        <p:txBody>
          <a:bodyPr wrap="square">
            <a:spAutoFit/>
          </a:bodyPr>
          <a:lstStyle/>
          <a:p>
            <a:pPr algn="ctr"/>
            <a:r>
              <a:rPr lang="en-US" b="1" dirty="0">
                <a:solidFill>
                  <a:srgbClr val="C00000"/>
                </a:solidFill>
                <a:latin typeface="Adobe Gothic Std B" pitchFamily="34" charset="-128"/>
                <a:ea typeface="Adobe Gothic Std B" pitchFamily="34" charset="-128"/>
              </a:rPr>
              <a:t>Department Of Computer Science and Engineering</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Jawaharlal </a:t>
            </a:r>
            <a:r>
              <a:rPr lang="en-US" b="1" dirty="0" err="1">
                <a:solidFill>
                  <a:srgbClr val="C00000"/>
                </a:solidFill>
                <a:latin typeface="Adobe Gothic Std B" pitchFamily="34" charset="-128"/>
                <a:ea typeface="Adobe Gothic Std B" pitchFamily="34" charset="-128"/>
              </a:rPr>
              <a:t>Darda</a:t>
            </a:r>
            <a:r>
              <a:rPr lang="en-US" b="1" dirty="0">
                <a:solidFill>
                  <a:srgbClr val="C00000"/>
                </a:solidFill>
                <a:latin typeface="Adobe Gothic Std B" pitchFamily="34" charset="-128"/>
                <a:ea typeface="Adobe Gothic Std B" pitchFamily="34" charset="-128"/>
              </a:rPr>
              <a:t> Institute of Engineering &amp; Technology,</a:t>
            </a:r>
            <a:br>
              <a:rPr lang="en-IN" dirty="0">
                <a:solidFill>
                  <a:srgbClr val="C00000"/>
                </a:solidFill>
                <a:latin typeface="Adobe Gothic Std B" pitchFamily="34" charset="-128"/>
                <a:ea typeface="Adobe Gothic Std B" pitchFamily="34" charset="-128"/>
              </a:rPr>
            </a:br>
            <a:r>
              <a:rPr lang="en-US" b="1" dirty="0" err="1">
                <a:solidFill>
                  <a:srgbClr val="C00000"/>
                </a:solidFill>
                <a:latin typeface="Adobe Gothic Std B" pitchFamily="34" charset="-128"/>
                <a:ea typeface="Adobe Gothic Std B" pitchFamily="34" charset="-128"/>
              </a:rPr>
              <a:t>Yavatmal</a:t>
            </a:r>
            <a:r>
              <a:rPr lang="en-US" b="1" dirty="0">
                <a:solidFill>
                  <a:srgbClr val="C00000"/>
                </a:solidFill>
                <a:latin typeface="Adobe Gothic Std B" pitchFamily="34" charset="-128"/>
                <a:ea typeface="Adobe Gothic Std B" pitchFamily="34" charset="-128"/>
              </a:rPr>
              <a:t>, (M.S), India-445001</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Session 2023-2024</a:t>
            </a:r>
            <a:endParaRPr lang="en-IN" dirty="0">
              <a:solidFill>
                <a:srgbClr val="C00000"/>
              </a:solidFill>
              <a:latin typeface="Adobe Gothic Std B" pitchFamily="34" charset="-128"/>
              <a:ea typeface="Adobe Gothic Std B" pitchFamily="34" charset="-128"/>
            </a:endParaRPr>
          </a:p>
        </p:txBody>
      </p:sp>
      <p:graphicFrame>
        <p:nvGraphicFramePr>
          <p:cNvPr id="6" name="Object 1">
            <a:extLst>
              <a:ext uri="{FF2B5EF4-FFF2-40B4-BE49-F238E27FC236}">
                <a16:creationId xmlns:a16="http://schemas.microsoft.com/office/drawing/2014/main" id="{7E475636-D747-43CB-8281-8A58B1DB95DE}"/>
              </a:ext>
            </a:extLst>
          </p:cNvPr>
          <p:cNvGraphicFramePr>
            <a:graphicFrameLocks noChangeAspect="1"/>
          </p:cNvGraphicFramePr>
          <p:nvPr>
            <p:extLst>
              <p:ext uri="{D42A27DB-BD31-4B8C-83A1-F6EECF244321}">
                <p14:modId xmlns:p14="http://schemas.microsoft.com/office/powerpoint/2010/main" val="2398623600"/>
              </p:ext>
            </p:extLst>
          </p:nvPr>
        </p:nvGraphicFramePr>
        <p:xfrm>
          <a:off x="5519737" y="1884674"/>
          <a:ext cx="1152525" cy="996950"/>
        </p:xfrm>
        <a:graphic>
          <a:graphicData uri="http://schemas.openxmlformats.org/presentationml/2006/ole">
            <mc:AlternateContent xmlns:mc="http://schemas.openxmlformats.org/markup-compatibility/2006">
              <mc:Choice xmlns:v="urn:schemas-microsoft-com:vml" Requires="v">
                <p:oleObj name="Bitmap Image" r:id="rId2" imgW="1467055" imgH="1400000" progId="PBrush">
                  <p:embed/>
                </p:oleObj>
              </mc:Choice>
              <mc:Fallback>
                <p:oleObj name="Bitmap Image" r:id="rId2" imgW="1467055" imgH="1400000" progId="PBrush">
                  <p:embed/>
                  <p:pic>
                    <p:nvPicPr>
                      <p:cNvPr id="6" name="Object 1">
                        <a:extLst>
                          <a:ext uri="{FF2B5EF4-FFF2-40B4-BE49-F238E27FC236}">
                            <a16:creationId xmlns:a16="http://schemas.microsoft.com/office/drawing/2014/main" id="{7E475636-D747-43CB-8281-8A58B1DB95DE}"/>
                          </a:ext>
                        </a:extLst>
                      </p:cNvPr>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5519737" y="1884674"/>
                        <a:ext cx="115252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837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D9820A-DCDF-E330-F422-45633971408C}"/>
              </a:ext>
            </a:extLst>
          </p:cNvPr>
          <p:cNvSpPr txBox="1"/>
          <p:nvPr/>
        </p:nvSpPr>
        <p:spPr>
          <a:xfrm>
            <a:off x="1882588" y="713218"/>
            <a:ext cx="9278472" cy="4524315"/>
          </a:xfrm>
          <a:prstGeom prst="rect">
            <a:avLst/>
          </a:prstGeom>
          <a:noFill/>
        </p:spPr>
        <p:txBody>
          <a:bodyPr wrap="square">
            <a:spAutoFit/>
          </a:bodyPr>
          <a:lstStyle/>
          <a:p>
            <a:pPr algn="just"/>
            <a:r>
              <a:rPr lang="en-GB" sz="2400" b="1" dirty="0">
                <a:latin typeface="Times New Roman" panose="02020603050405020304" pitchFamily="18" charset="0"/>
                <a:cs typeface="Times New Roman" panose="02020603050405020304" pitchFamily="18" charset="0"/>
              </a:rPr>
              <a:t>Identification of Brain </a:t>
            </a:r>
            <a:r>
              <a:rPr lang="en-GB" sz="2400" b="1" dirty="0" err="1">
                <a:latin typeface="Times New Roman" panose="02020603050405020304" pitchFamily="18" charset="0"/>
                <a:cs typeface="Times New Roman" panose="02020603050405020304" pitchFamily="18" charset="0"/>
              </a:rPr>
              <a:t>Tumor</a:t>
            </a:r>
            <a:r>
              <a:rPr lang="en-GB" sz="2400" b="1" dirty="0">
                <a:latin typeface="Times New Roman" panose="02020603050405020304" pitchFamily="18" charset="0"/>
                <a:cs typeface="Times New Roman" panose="02020603050405020304" pitchFamily="18" charset="0"/>
              </a:rPr>
              <a:t> using Image Processing Techniques </a:t>
            </a:r>
            <a:r>
              <a:rPr lang="en-GB" sz="2400" dirty="0">
                <a:latin typeface="Times New Roman" panose="02020603050405020304" pitchFamily="18" charset="0"/>
                <a:cs typeface="Times New Roman" panose="02020603050405020304" pitchFamily="18" charset="0"/>
              </a:rPr>
              <a:t>- This paper survey of Identifying brain </a:t>
            </a:r>
            <a:r>
              <a:rPr lang="en-GB" sz="2400" dirty="0" err="1">
                <a:latin typeface="Times New Roman" panose="02020603050405020304" pitchFamily="18" charset="0"/>
                <a:cs typeface="Times New Roman" panose="02020603050405020304" pitchFamily="18" charset="0"/>
              </a:rPr>
              <a:t>tumors</a:t>
            </a:r>
            <a:r>
              <a:rPr lang="en-GB" sz="2400" dirty="0">
                <a:latin typeface="Times New Roman" panose="02020603050405020304" pitchFamily="18" charset="0"/>
                <a:cs typeface="Times New Roman" panose="02020603050405020304" pitchFamily="18" charset="0"/>
              </a:rPr>
              <a:t> through MRI images can be categorized into four different sections; pre-processing, image segmentation , Feature extraction and image classification .</a:t>
            </a:r>
          </a:p>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Review of Brain </a:t>
            </a:r>
            <a:r>
              <a:rPr lang="en-GB" sz="2400" b="1" dirty="0" err="1">
                <a:latin typeface="Times New Roman" panose="02020603050405020304" pitchFamily="18" charset="0"/>
                <a:cs typeface="Times New Roman" panose="02020603050405020304" pitchFamily="18" charset="0"/>
              </a:rPr>
              <a:t>Tumor</a:t>
            </a:r>
            <a:r>
              <a:rPr lang="en-GB" sz="2400" b="1" dirty="0">
                <a:latin typeface="Times New Roman" panose="02020603050405020304" pitchFamily="18" charset="0"/>
                <a:cs typeface="Times New Roman" panose="02020603050405020304" pitchFamily="18" charset="0"/>
              </a:rPr>
              <a:t> Detection from MRI Images - </a:t>
            </a:r>
            <a:r>
              <a:rPr lang="en-GB" sz="2400" dirty="0">
                <a:latin typeface="Times New Roman" panose="02020603050405020304" pitchFamily="18" charset="0"/>
                <a:cs typeface="Times New Roman" panose="02020603050405020304" pitchFamily="18" charset="0"/>
              </a:rPr>
              <a:t>In this paper, some of the recent research work done on the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detection and</a:t>
            </a:r>
          </a:p>
          <a:p>
            <a:pPr algn="just"/>
            <a:r>
              <a:rPr lang="en-GB" sz="2400" dirty="0">
                <a:latin typeface="Times New Roman" panose="02020603050405020304" pitchFamily="18" charset="0"/>
                <a:cs typeface="Times New Roman" panose="02020603050405020304" pitchFamily="18" charset="0"/>
              </a:rPr>
              <a:t>segmentation is reviewed. Different Techniques used by various researchers to detect the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from the MRI images are described. By this review we found that automation of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detection and Segmentation from the MRI images is one of the most active Research areas .</a:t>
            </a:r>
            <a:endParaRPr lang="en-IN" sz="2400" dirty="0"/>
          </a:p>
        </p:txBody>
      </p:sp>
    </p:spTree>
    <p:extLst>
      <p:ext uri="{BB962C8B-B14F-4D97-AF65-F5344CB8AC3E}">
        <p14:creationId xmlns:p14="http://schemas.microsoft.com/office/powerpoint/2010/main" val="212025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146D-073D-4216-A8DF-CA5BFDF57F01}"/>
              </a:ext>
            </a:extLst>
          </p:cNvPr>
          <p:cNvSpPr>
            <a:spLocks noGrp="1"/>
          </p:cNvSpPr>
          <p:nvPr>
            <p:ph type="title"/>
          </p:nvPr>
        </p:nvSpPr>
        <p:spPr>
          <a:xfrm>
            <a:off x="1640156" y="659620"/>
            <a:ext cx="8911687" cy="654274"/>
          </a:xfrm>
        </p:spPr>
        <p:txBody>
          <a:bodyPr>
            <a:normAutofit fontScale="90000"/>
          </a:bodyPr>
          <a:lstStyle/>
          <a:p>
            <a:r>
              <a:rPr lang="en-US" b="1" i="1" dirty="0">
                <a:latin typeface="Times New Roman" panose="02020603050405020304" pitchFamily="18" charset="0"/>
                <a:cs typeface="Times New Roman" panose="02020603050405020304" pitchFamily="18" charset="0"/>
              </a:rPr>
              <a:t>PROBLEM STATEMENT:</a:t>
            </a:r>
            <a:br>
              <a:rPr lang="en-US" dirty="0"/>
            </a:br>
            <a:endParaRPr lang="hi-IN" dirty="0"/>
          </a:p>
        </p:txBody>
      </p:sp>
      <p:sp>
        <p:nvSpPr>
          <p:cNvPr id="3" name="Rectangle 2">
            <a:extLst>
              <a:ext uri="{FF2B5EF4-FFF2-40B4-BE49-F238E27FC236}">
                <a16:creationId xmlns:a16="http://schemas.microsoft.com/office/drawing/2014/main" id="{7F811BF7-E490-4135-8ECB-2FB38E6C114E}"/>
              </a:ext>
            </a:extLst>
          </p:cNvPr>
          <p:cNvSpPr/>
          <p:nvPr/>
        </p:nvSpPr>
        <p:spPr>
          <a:xfrm>
            <a:off x="1640156" y="1447421"/>
            <a:ext cx="9647067" cy="4298613"/>
          </a:xfrm>
          <a:prstGeom prst="rect">
            <a:avLst/>
          </a:prstGeom>
        </p:spPr>
        <p:txBody>
          <a:bodyPr wrap="square">
            <a:spAutoFit/>
          </a:bodyPr>
          <a:lstStyle/>
          <a:p>
            <a:pPr marR="396875" algn="just">
              <a:spcBef>
                <a:spcPts val="395"/>
              </a:spcBef>
            </a:pPr>
            <a:r>
              <a:rPr lang="en-US" sz="2600" dirty="0">
                <a:solidFill>
                  <a:srgbClr val="000000"/>
                </a:solidFill>
                <a:latin typeface="Times New Roman" panose="02020603050405020304" pitchFamily="18" charset="0"/>
                <a:cs typeface="Times New Roman" panose="02020603050405020304" pitchFamily="18" charset="0"/>
              </a:rPr>
              <a:t>The current system has certain problems in Brain tumor detection. It's important to note that advancements and changes may have occurred in the field of brain tumor detection since then, some of the ongoing challenges that were present at that time are Limited Access to High Quality Data, Ongoing Model Maintenance, False Positives and Negatives, Data Imbalance, Model Interpretability, Regulatory Compliance, etc.</a:t>
            </a:r>
          </a:p>
          <a:p>
            <a:pPr marR="396875" algn="just">
              <a:spcBef>
                <a:spcPts val="395"/>
              </a:spcBef>
            </a:pPr>
            <a:r>
              <a:rPr lang="en-US" sz="2600" dirty="0">
                <a:solidFill>
                  <a:srgbClr val="000000"/>
                </a:solidFill>
                <a:latin typeface="Times New Roman" panose="02020603050405020304" pitchFamily="18" charset="0"/>
                <a:cs typeface="Times New Roman" panose="02020603050405020304" pitchFamily="18" charset="0"/>
              </a:rPr>
              <a:t>To solve this problems we can simply use Deep Learning to detect  brain tumor.</a:t>
            </a:r>
            <a:endParaRPr lang="en-US" sz="2600" dirty="0">
              <a:latin typeface="Times New Roman" panose="02020603050405020304" pitchFamily="18" charset="0"/>
              <a:cs typeface="Times New Roman" panose="02020603050405020304" pitchFamily="18" charset="0"/>
            </a:endParaRPr>
          </a:p>
          <a:p>
            <a:br>
              <a:rPr lang="en-US" dirty="0"/>
            </a:br>
            <a:endParaRPr lang="hi-IN" dirty="0"/>
          </a:p>
        </p:txBody>
      </p:sp>
    </p:spTree>
    <p:extLst>
      <p:ext uri="{BB962C8B-B14F-4D97-AF65-F5344CB8AC3E}">
        <p14:creationId xmlns:p14="http://schemas.microsoft.com/office/powerpoint/2010/main" val="66583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E44-9DE4-485A-95FC-F6DFFE7E9C8B}"/>
              </a:ext>
            </a:extLst>
          </p:cNvPr>
          <p:cNvSpPr>
            <a:spLocks noGrp="1"/>
          </p:cNvSpPr>
          <p:nvPr>
            <p:ph type="title"/>
          </p:nvPr>
        </p:nvSpPr>
        <p:spPr>
          <a:xfrm>
            <a:off x="1643014" y="641865"/>
            <a:ext cx="3044396" cy="663152"/>
          </a:xfrm>
        </p:spPr>
        <p:txBody>
          <a:bodyPr/>
          <a:lstStyle/>
          <a:p>
            <a:r>
              <a:rPr lang="en-US" b="1" i="1" dirty="0">
                <a:latin typeface="Times New Roman" panose="02020603050405020304" pitchFamily="18" charset="0"/>
                <a:cs typeface="Times New Roman" panose="02020603050405020304" pitchFamily="18" charset="0"/>
              </a:rPr>
              <a:t>OBJECTIVE:</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6B2EA02-A0CF-49EF-B218-2A75084BE871}"/>
              </a:ext>
            </a:extLst>
          </p:cNvPr>
          <p:cNvSpPr/>
          <p:nvPr/>
        </p:nvSpPr>
        <p:spPr>
          <a:xfrm>
            <a:off x="1374559" y="1305017"/>
            <a:ext cx="9442882" cy="5078313"/>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Brain tumor at early stage is very difficult task for doctors to identify.</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MRI images are more prone to noise and other environmental interference. </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So, it becomes difficult for doctors to identify tumor and their causes.</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So here we come up with the system, where system will detect brain tumor from images.</a:t>
            </a: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hi-IN" dirty="0"/>
          </a:p>
        </p:txBody>
      </p:sp>
    </p:spTree>
    <p:extLst>
      <p:ext uri="{BB962C8B-B14F-4D97-AF65-F5344CB8AC3E}">
        <p14:creationId xmlns:p14="http://schemas.microsoft.com/office/powerpoint/2010/main" val="279337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A8B-9273-4982-A999-FCA8CF333D44}"/>
              </a:ext>
            </a:extLst>
          </p:cNvPr>
          <p:cNvSpPr>
            <a:spLocks noGrp="1"/>
          </p:cNvSpPr>
          <p:nvPr>
            <p:ph type="title"/>
          </p:nvPr>
        </p:nvSpPr>
        <p:spPr>
          <a:xfrm>
            <a:off x="1640156" y="695132"/>
            <a:ext cx="8911687" cy="1280890"/>
          </a:xfrm>
        </p:spPr>
        <p:txBody>
          <a:bodyPr/>
          <a:lstStyle/>
          <a:p>
            <a:r>
              <a:rPr lang="en-US" b="1" i="1" dirty="0">
                <a:latin typeface="Times New Roman" panose="02020603050405020304" pitchFamily="18" charset="0"/>
                <a:cs typeface="Times New Roman" panose="02020603050405020304" pitchFamily="18" charset="0"/>
              </a:rPr>
              <a:t>RESEARCH METHODOLOGY:</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4C3B141F-C9CC-48B8-8053-B9D8F1AEBEFB}"/>
              </a:ext>
            </a:extLst>
          </p:cNvPr>
          <p:cNvSpPr/>
          <p:nvPr/>
        </p:nvSpPr>
        <p:spPr>
          <a:xfrm>
            <a:off x="2541973" y="2138129"/>
            <a:ext cx="8839200" cy="3754874"/>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system will have mainly five modules. </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Dataset: </a:t>
            </a:r>
            <a:r>
              <a:rPr lang="en-GB" sz="2000" dirty="0">
                <a:latin typeface="Times New Roman" panose="02020603050405020304" pitchFamily="18" charset="0"/>
                <a:cs typeface="Times New Roman" panose="02020603050405020304" pitchFamily="18" charset="0"/>
              </a:rPr>
              <a:t>In dataset we can take multiple MRI images and take one as input image</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In pre-processing image to encoded the label and resize the image.</a:t>
            </a:r>
          </a:p>
          <a:p>
            <a:pPr algn="just"/>
            <a:r>
              <a:rPr lang="en-GB"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Split the data: </a:t>
            </a:r>
            <a:r>
              <a:rPr lang="en-GB" sz="2000" dirty="0">
                <a:latin typeface="Times New Roman" panose="02020603050405020304" pitchFamily="18" charset="0"/>
                <a:cs typeface="Times New Roman" panose="02020603050405020304" pitchFamily="18" charset="0"/>
              </a:rPr>
              <a:t>In split the data we set the image as Training Data and Testing Data.</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Build CNN model: </a:t>
            </a:r>
            <a:r>
              <a:rPr lang="en-GB" sz="2000" dirty="0">
                <a:latin typeface="Times New Roman" panose="02020603050405020304" pitchFamily="18" charset="0"/>
                <a:cs typeface="Times New Roman" panose="02020603050405020304" pitchFamily="18" charset="0"/>
              </a:rPr>
              <a:t>To train Deep Neural network for classification.</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Classification: </a:t>
            </a:r>
            <a:r>
              <a:rPr lang="en-GB" sz="2000" dirty="0">
                <a:latin typeface="Times New Roman" panose="02020603050405020304" pitchFamily="18" charset="0"/>
                <a:cs typeface="Times New Roman" panose="02020603050405020304" pitchFamily="18" charset="0"/>
              </a:rPr>
              <a:t>Used to classify the Brain </a:t>
            </a:r>
            <a:r>
              <a:rPr lang="en-GB" sz="2000" dirty="0" err="1">
                <a:latin typeface="Times New Roman" panose="02020603050405020304" pitchFamily="18" charset="0"/>
                <a:cs typeface="Times New Roman" panose="02020603050405020304" pitchFamily="18" charset="0"/>
              </a:rPr>
              <a:t>tumor</a:t>
            </a: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4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A19E-4980-4DC9-AFDD-8308FCBECCE9}"/>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Flowchart:</a:t>
            </a:r>
            <a:br>
              <a:rPr lang="hi-IN" dirty="0"/>
            </a:br>
            <a:endParaRPr lang="hi-IN" dirty="0"/>
          </a:p>
        </p:txBody>
      </p:sp>
      <p:pic>
        <p:nvPicPr>
          <p:cNvPr id="4" name="Picture 3">
            <a:extLst>
              <a:ext uri="{FF2B5EF4-FFF2-40B4-BE49-F238E27FC236}">
                <a16:creationId xmlns:a16="http://schemas.microsoft.com/office/drawing/2014/main" id="{93980088-492B-4503-BDA6-A68332CD5A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7463" y="1630086"/>
            <a:ext cx="2971800" cy="4094979"/>
          </a:xfrm>
          <a:prstGeom prst="rect">
            <a:avLst/>
          </a:prstGeom>
          <a:noFill/>
          <a:ln>
            <a:noFill/>
          </a:ln>
        </p:spPr>
      </p:pic>
      <p:sp>
        <p:nvSpPr>
          <p:cNvPr id="5" name="Oval 4">
            <a:extLst>
              <a:ext uri="{FF2B5EF4-FFF2-40B4-BE49-F238E27FC236}">
                <a16:creationId xmlns:a16="http://schemas.microsoft.com/office/drawing/2014/main" id="{B3BA94F6-8D96-4D68-9C03-DC2ACEDED036}"/>
              </a:ext>
            </a:extLst>
          </p:cNvPr>
          <p:cNvSpPr/>
          <p:nvPr/>
        </p:nvSpPr>
        <p:spPr>
          <a:xfrm>
            <a:off x="6579833" y="624110"/>
            <a:ext cx="1455938" cy="7102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START</a:t>
            </a:r>
            <a:endParaRPr lang="hi-IN" sz="1400" dirty="0">
              <a:solidFill>
                <a:schemeClr val="tx1"/>
              </a:solidFill>
              <a:latin typeface="Times New Roman" panose="02020603050405020304" pitchFamily="18" charset="0"/>
            </a:endParaRPr>
          </a:p>
        </p:txBody>
      </p:sp>
      <p:sp>
        <p:nvSpPr>
          <p:cNvPr id="6" name="Oval 5">
            <a:extLst>
              <a:ext uri="{FF2B5EF4-FFF2-40B4-BE49-F238E27FC236}">
                <a16:creationId xmlns:a16="http://schemas.microsoft.com/office/drawing/2014/main" id="{CB875B32-AA1D-48C5-88C1-5766BCDD033B}"/>
              </a:ext>
            </a:extLst>
          </p:cNvPr>
          <p:cNvSpPr/>
          <p:nvPr/>
        </p:nvSpPr>
        <p:spPr>
          <a:xfrm>
            <a:off x="6668609" y="5882338"/>
            <a:ext cx="1269507" cy="7031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endParaRPr lang="hi-IN" dirty="0">
              <a:solidFill>
                <a:schemeClr val="tx1"/>
              </a:solidFill>
            </a:endParaRPr>
          </a:p>
        </p:txBody>
      </p:sp>
      <p:cxnSp>
        <p:nvCxnSpPr>
          <p:cNvPr id="8" name="Straight Arrow Connector 7">
            <a:extLst>
              <a:ext uri="{FF2B5EF4-FFF2-40B4-BE49-F238E27FC236}">
                <a16:creationId xmlns:a16="http://schemas.microsoft.com/office/drawing/2014/main" id="{FF31451E-29FD-4857-BB1D-1915B8197BC6}"/>
              </a:ext>
            </a:extLst>
          </p:cNvPr>
          <p:cNvCxnSpPr>
            <a:cxnSpLocks/>
            <a:stCxn id="5" idx="4"/>
          </p:cNvCxnSpPr>
          <p:nvPr/>
        </p:nvCxnSpPr>
        <p:spPr>
          <a:xfrm>
            <a:off x="7307802" y="1334324"/>
            <a:ext cx="0" cy="412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2ACC14-3582-42DF-80DD-9473C737A43E}"/>
              </a:ext>
            </a:extLst>
          </p:cNvPr>
          <p:cNvCxnSpPr>
            <a:cxnSpLocks/>
          </p:cNvCxnSpPr>
          <p:nvPr/>
        </p:nvCxnSpPr>
        <p:spPr>
          <a:xfrm flipH="1">
            <a:off x="7303363" y="5480671"/>
            <a:ext cx="4439" cy="38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97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3841-EAD3-4542-BC26-398E5BF018F7}"/>
              </a:ext>
            </a:extLst>
          </p:cNvPr>
          <p:cNvSpPr>
            <a:spLocks noGrp="1"/>
          </p:cNvSpPr>
          <p:nvPr>
            <p:ph type="title"/>
          </p:nvPr>
        </p:nvSpPr>
        <p:spPr>
          <a:xfrm>
            <a:off x="1640156" y="686253"/>
            <a:ext cx="8911687" cy="1280890"/>
          </a:xfrm>
        </p:spPr>
        <p:txBody>
          <a:bodyPr/>
          <a:lstStyle/>
          <a:p>
            <a:r>
              <a:rPr lang="en-US" b="1" i="1" dirty="0">
                <a:latin typeface="Times New Roman" panose="02020603050405020304" pitchFamily="18" charset="0"/>
                <a:cs typeface="Times New Roman" panose="02020603050405020304" pitchFamily="18" charset="0"/>
              </a:rPr>
              <a:t>SYSTEM REQUIREMENT:</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DDF4D85-6476-4C0B-81AF-646D59753960}"/>
              </a:ext>
            </a:extLst>
          </p:cNvPr>
          <p:cNvSpPr/>
          <p:nvPr/>
        </p:nvSpPr>
        <p:spPr>
          <a:xfrm>
            <a:off x="2320031" y="1613118"/>
            <a:ext cx="6096000" cy="1815882"/>
          </a:xfrm>
          <a:prstGeom prst="rect">
            <a:avLst/>
          </a:prstGeom>
        </p:spPr>
        <p:txBody>
          <a:bodyPr>
            <a:spAutoFit/>
          </a:bodyPr>
          <a:lstStyle/>
          <a:p>
            <a:r>
              <a:rPr lang="en-US" sz="2600" b="1" dirty="0">
                <a:latin typeface="Times New Roman" panose="02020603050405020304" pitchFamily="18" charset="0"/>
                <a:cs typeface="Times New Roman" panose="02020603050405020304" pitchFamily="18" charset="0"/>
              </a:rPr>
              <a:t>Software Requirement: </a:t>
            </a:r>
          </a:p>
          <a:p>
            <a:endParaRPr lang="en-IN" sz="2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Windows 10 / Windows 11</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Pycharm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2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12A9-EC0B-4D2C-B53A-998EEC346E61}"/>
              </a:ext>
            </a:extLst>
          </p:cNvPr>
          <p:cNvSpPr>
            <a:spLocks noGrp="1"/>
          </p:cNvSpPr>
          <p:nvPr>
            <p:ph type="title"/>
          </p:nvPr>
        </p:nvSpPr>
        <p:spPr>
          <a:xfrm>
            <a:off x="1640156" y="632988"/>
            <a:ext cx="8911687" cy="689785"/>
          </a:xfrm>
        </p:spPr>
        <p:txBody>
          <a:bodyPr/>
          <a:lstStyle/>
          <a:p>
            <a:r>
              <a:rPr lang="en-US" b="1" i="1" dirty="0">
                <a:latin typeface="Times New Roman" panose="02020603050405020304" pitchFamily="18" charset="0"/>
                <a:cs typeface="Times New Roman" panose="02020603050405020304" pitchFamily="18" charset="0"/>
              </a:rPr>
              <a:t>ADVANTAGES: </a:t>
            </a:r>
            <a:endParaRPr lang="hi-IN" b="1" i="1" dirty="0">
              <a:latin typeface="Times New Roman" panose="02020603050405020304" pitchFamily="18" charset="0"/>
            </a:endParaRPr>
          </a:p>
        </p:txBody>
      </p:sp>
      <p:sp>
        <p:nvSpPr>
          <p:cNvPr id="4" name="Rectangle 3">
            <a:extLst>
              <a:ext uri="{FF2B5EF4-FFF2-40B4-BE49-F238E27FC236}">
                <a16:creationId xmlns:a16="http://schemas.microsoft.com/office/drawing/2014/main" id="{89BCBE6D-8294-4547-91C9-4831973B7337}"/>
              </a:ext>
            </a:extLst>
          </p:cNvPr>
          <p:cNvSpPr/>
          <p:nvPr/>
        </p:nvSpPr>
        <p:spPr>
          <a:xfrm>
            <a:off x="1734105" y="1674674"/>
            <a:ext cx="9336350" cy="4524315"/>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Accuracy: </a:t>
            </a:r>
          </a:p>
          <a:p>
            <a:pPr algn="just"/>
            <a:r>
              <a:rPr lang="en-GB" sz="2400" dirty="0">
                <a:latin typeface="Times New Roman" panose="02020603050405020304" pitchFamily="18" charset="0"/>
                <a:cs typeface="Times New Roman" panose="02020603050405020304" pitchFamily="18" charset="0"/>
              </a:rPr>
              <a:t>			MRI images provide detailed and accurate information about 				the brain, making them an effective tool for detecting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Non-invasive: </a:t>
            </a:r>
          </a:p>
          <a:p>
            <a:pPr algn="just"/>
            <a:r>
              <a:rPr lang="en-GB" sz="2400" dirty="0">
                <a:latin typeface="Times New Roman" panose="02020603050405020304" pitchFamily="18" charset="0"/>
                <a:cs typeface="Times New Roman" panose="02020603050405020304" pitchFamily="18" charset="0"/>
              </a:rPr>
              <a:t>			MRI scans are non-invasive, meaning they do not require 					any surgical procedures or injections.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Visualization: </a:t>
            </a:r>
          </a:p>
          <a:p>
            <a:pPr algn="just"/>
            <a:r>
              <a:rPr lang="en-GB" sz="2400" dirty="0">
                <a:latin typeface="Times New Roman" panose="02020603050405020304" pitchFamily="18" charset="0"/>
                <a:cs typeface="Times New Roman" panose="02020603050405020304" pitchFamily="18" charset="0"/>
              </a:rPr>
              <a:t>			Flask provides a flexible framework for building web-based 				interfaces.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51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874-BE3A-4F6F-9AE9-A7FE6DD343EF}"/>
              </a:ext>
            </a:extLst>
          </p:cNvPr>
          <p:cNvSpPr>
            <a:spLocks noGrp="1"/>
          </p:cNvSpPr>
          <p:nvPr>
            <p:ph type="title"/>
          </p:nvPr>
        </p:nvSpPr>
        <p:spPr>
          <a:xfrm>
            <a:off x="1640157" y="668498"/>
            <a:ext cx="3837366" cy="707541"/>
          </a:xfrm>
        </p:spPr>
        <p:txBody>
          <a:bodyPr/>
          <a:lstStyle/>
          <a:p>
            <a:r>
              <a:rPr lang="en-US" b="1" i="1" dirty="0">
                <a:latin typeface="Times New Roman" panose="02020603050405020304" pitchFamily="18" charset="0"/>
                <a:cs typeface="Times New Roman" panose="02020603050405020304" pitchFamily="18" charset="0"/>
              </a:rPr>
              <a:t>CONCLUSION:</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926853A2-225E-4779-BE47-DC8C3208FAA4}"/>
              </a:ext>
            </a:extLst>
          </p:cNvPr>
          <p:cNvSpPr/>
          <p:nvPr/>
        </p:nvSpPr>
        <p:spPr>
          <a:xfrm>
            <a:off x="2257887" y="1490008"/>
            <a:ext cx="9256450" cy="1938992"/>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utilized a dataset of Brain MRI images and applied four Convolutional Neural Network (CNN) models for the task of classifying the scans into four different classes: Glioma, Meningioma, No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and Pituitary. The purpose was to evaluate the performance of these models in accurately identifying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46F4-9965-462D-9B93-DAFADA405425}"/>
              </a:ext>
            </a:extLst>
          </p:cNvPr>
          <p:cNvSpPr>
            <a:spLocks noGrp="1"/>
          </p:cNvSpPr>
          <p:nvPr>
            <p:ph type="title"/>
          </p:nvPr>
        </p:nvSpPr>
        <p:spPr>
          <a:xfrm>
            <a:off x="1640156" y="632988"/>
            <a:ext cx="8911687" cy="583253"/>
          </a:xfrm>
        </p:spPr>
        <p:txBody>
          <a:bodyPr>
            <a:normAutofit fontScale="90000"/>
          </a:bodyPr>
          <a:lstStyle/>
          <a:p>
            <a:r>
              <a:rPr lang="en-US" sz="4000" b="1" i="1" dirty="0">
                <a:latin typeface="Times New Roman" panose="02020603050405020304" pitchFamily="18" charset="0"/>
                <a:cs typeface="Times New Roman" panose="02020603050405020304" pitchFamily="18" charset="0"/>
              </a:rPr>
              <a:t>REFERENCES:</a:t>
            </a:r>
            <a:br>
              <a:rPr lang="en-US" dirty="0"/>
            </a:br>
            <a:endParaRPr lang="hi-IN" dirty="0"/>
          </a:p>
        </p:txBody>
      </p:sp>
      <p:sp>
        <p:nvSpPr>
          <p:cNvPr id="3" name="Rectangle 2">
            <a:extLst>
              <a:ext uri="{FF2B5EF4-FFF2-40B4-BE49-F238E27FC236}">
                <a16:creationId xmlns:a16="http://schemas.microsoft.com/office/drawing/2014/main" id="{6D49955B-BD08-4DE7-83B7-CB79677015E3}"/>
              </a:ext>
            </a:extLst>
          </p:cNvPr>
          <p:cNvSpPr/>
          <p:nvPr/>
        </p:nvSpPr>
        <p:spPr>
          <a:xfrm>
            <a:off x="1100831" y="1216241"/>
            <a:ext cx="10591060" cy="5534849"/>
          </a:xfrm>
          <a:prstGeom prst="rect">
            <a:avLst/>
          </a:prstGeom>
        </p:spPr>
        <p:txBody>
          <a:bodyPr wrap="square">
            <a:spAutoFit/>
          </a:bodyPr>
          <a:lstStyle/>
          <a:p>
            <a:pPr marR="187325" algn="just" fontAlgn="base">
              <a:buFont typeface="+mj-lt"/>
              <a:buAutoNum type="arabicPeriod"/>
            </a:pP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 Minu </a:t>
            </a:r>
            <a:r>
              <a:rPr lang="en-US" dirty="0" err="1">
                <a:latin typeface="Times New Roman" panose="02020603050405020304" pitchFamily="18" charset="0"/>
                <a:hlinkClick r:id="rId2">
                  <a:extLst>
                    <a:ext uri="{A12FA001-AC4F-418D-AE19-62706E023703}">
                      <ahyp:hlinkClr xmlns:ahyp="http://schemas.microsoft.com/office/drawing/2018/hyperlinkcolor" val="tx"/>
                    </a:ext>
                  </a:extLst>
                </a:hlinkClick>
              </a:rPr>
              <a:t>Samantaray</a:t>
            </a: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Millee</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Panigrahi</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a:latin typeface="Times New Roman" panose="02020603050405020304" pitchFamily="18" charset="0"/>
                <a:hlinkClick r:id="rId4">
                  <a:extLst>
                    <a:ext uri="{A12FA001-AC4F-418D-AE19-62706E023703}">
                      <ahyp:hlinkClr xmlns:ahyp="http://schemas.microsoft.com/office/drawing/2018/hyperlinkcolor" val="tx"/>
                    </a:ext>
                  </a:extLst>
                </a:hlinkClick>
              </a:rPr>
              <a:t>K.C. Patra, </a:t>
            </a:r>
            <a:r>
              <a:rPr lang="en-US" dirty="0" err="1">
                <a:latin typeface="Times New Roman" panose="02020603050405020304" pitchFamily="18" charset="0"/>
                <a:hlinkClick r:id="rId5">
                  <a:extLst>
                    <a:ext uri="{A12FA001-AC4F-418D-AE19-62706E023703}">
                      <ahyp:hlinkClr xmlns:ahyp="http://schemas.microsoft.com/office/drawing/2018/hyperlinkcolor" val="tx"/>
                    </a:ext>
                  </a:extLst>
                </a:hlinkClick>
              </a:rPr>
              <a:t>Avipsa</a:t>
            </a:r>
            <a:r>
              <a:rPr lang="en-US" dirty="0">
                <a:latin typeface="Times New Roman" panose="02020603050405020304" pitchFamily="18" charset="0"/>
                <a:hlinkClick r:id="rId5">
                  <a:extLst>
                    <a:ext uri="{A12FA001-AC4F-418D-AE19-62706E023703}">
                      <ahyp:hlinkClr xmlns:ahyp="http://schemas.microsoft.com/office/drawing/2018/hyperlinkcolor" val="tx"/>
                    </a:ext>
                  </a:extLst>
                </a:hlinkClick>
              </a:rPr>
              <a:t> S. Panda,</a:t>
            </a:r>
            <a:r>
              <a:rPr lang="en-US" dirty="0">
                <a:latin typeface="Times New Roman" panose="02020603050405020304" pitchFamily="18" charset="0"/>
              </a:rPr>
              <a:t> </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Rina </a:t>
            </a:r>
            <a:r>
              <a:rPr lang="en-US" dirty="0" err="1">
                <a:latin typeface="Times New Roman" panose="02020603050405020304" pitchFamily="18" charset="0"/>
                <a:hlinkClick r:id="rId6">
                  <a:extLst>
                    <a:ext uri="{A12FA001-AC4F-418D-AE19-62706E023703}">
                      <ahyp:hlinkClr xmlns:ahyp="http://schemas.microsoft.com/office/drawing/2018/hyperlinkcolor" val="tx"/>
                    </a:ext>
                  </a:extLst>
                </a:hlinkClick>
              </a:rPr>
              <a:t>Mahakud</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dirty="0">
                <a:latin typeface="Times New Roman" panose="02020603050405020304" pitchFamily="18" charset="0"/>
              </a:rPr>
              <a:t>“An adaptive filtering technique for brain tumor analysis and detection”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2016 10th International</a:t>
            </a:r>
            <a:r>
              <a:rPr lang="en-US" dirty="0">
                <a:latin typeface="Times New Roman" panose="02020603050405020304" pitchFamily="18" charset="0"/>
              </a:rPr>
              <a:t>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Conference on Intelligent Systems and Control (ISCO)</a:t>
            </a:r>
            <a:endParaRPr lang="en-US" dirty="0">
              <a:latin typeface="Times New Roman" panose="02020603050405020304" pitchFamily="18" charset="0"/>
            </a:endParaRPr>
          </a:p>
          <a:p>
            <a:pPr marR="187325" algn="just" fontAlgn="base"/>
            <a:br>
              <a:rPr lang="en-US" dirty="0"/>
            </a:br>
            <a:r>
              <a:rPr lang="en-US" dirty="0"/>
              <a:t>2. </a:t>
            </a:r>
            <a:r>
              <a:rPr lang="en-US" dirty="0">
                <a:latin typeface="Times New Roman" panose="02020603050405020304" pitchFamily="18" charset="0"/>
              </a:rPr>
              <a:t>Sneha </a:t>
            </a:r>
            <a:r>
              <a:rPr lang="en-US" dirty="0" err="1">
                <a:latin typeface="Times New Roman" panose="02020603050405020304" pitchFamily="18" charset="0"/>
              </a:rPr>
              <a:t>Grampurohit</a:t>
            </a:r>
            <a:r>
              <a:rPr lang="en-US" dirty="0">
                <a:latin typeface="Times New Roman" panose="02020603050405020304" pitchFamily="18" charset="0"/>
              </a:rPr>
              <a:t>, </a:t>
            </a:r>
            <a:r>
              <a:rPr lang="en-US" dirty="0" err="1">
                <a:latin typeface="Times New Roman" panose="02020603050405020304" pitchFamily="18" charset="0"/>
              </a:rPr>
              <a:t>Venkamma</a:t>
            </a:r>
            <a:r>
              <a:rPr lang="en-US" dirty="0">
                <a:latin typeface="Times New Roman" panose="02020603050405020304" pitchFamily="18" charset="0"/>
              </a:rPr>
              <a:t> </a:t>
            </a:r>
            <a:r>
              <a:rPr lang="en-US" dirty="0" err="1">
                <a:latin typeface="Times New Roman" panose="02020603050405020304" pitchFamily="18" charset="0"/>
              </a:rPr>
              <a:t>Shalavadi</a:t>
            </a:r>
            <a:r>
              <a:rPr lang="en-US" dirty="0">
                <a:latin typeface="Times New Roman" panose="02020603050405020304" pitchFamily="18" charset="0"/>
              </a:rPr>
              <a:t>, Vaishnavi R. </a:t>
            </a:r>
            <a:r>
              <a:rPr lang="en-US" dirty="0" err="1">
                <a:latin typeface="Times New Roman" panose="02020603050405020304" pitchFamily="18" charset="0"/>
              </a:rPr>
              <a:t>Dhotargavi</a:t>
            </a:r>
            <a:r>
              <a:rPr lang="en-US" dirty="0">
                <a:latin typeface="Times New Roman" panose="02020603050405020304" pitchFamily="18" charset="0"/>
              </a:rPr>
              <a:t>, </a:t>
            </a:r>
            <a:r>
              <a:rPr lang="en-US" dirty="0" err="1">
                <a:latin typeface="Times New Roman" panose="02020603050405020304" pitchFamily="18" charset="0"/>
              </a:rPr>
              <a:t>Megha</a:t>
            </a:r>
            <a:r>
              <a:rPr lang="en-US" dirty="0">
                <a:latin typeface="Times New Roman" panose="02020603050405020304" pitchFamily="18" charset="0"/>
              </a:rPr>
              <a:t> </a:t>
            </a:r>
            <a:r>
              <a:rPr lang="en-US" dirty="0" err="1">
                <a:latin typeface="Times New Roman" panose="02020603050405020304" pitchFamily="18" charset="0"/>
              </a:rPr>
              <a:t>Kudari</a:t>
            </a:r>
            <a:r>
              <a:rPr lang="en-US" dirty="0">
                <a:latin typeface="Times New Roman" panose="02020603050405020304" pitchFamily="18" charset="0"/>
              </a:rPr>
              <a:t>, </a:t>
            </a:r>
            <a:r>
              <a:rPr lang="en-US" dirty="0" err="1">
                <a:latin typeface="Times New Roman" panose="02020603050405020304" pitchFamily="18" charset="0"/>
              </a:rPr>
              <a:t>Mrs</a:t>
            </a:r>
            <a:r>
              <a:rPr lang="en-US" dirty="0">
                <a:latin typeface="Times New Roman" panose="02020603050405020304" pitchFamily="18" charset="0"/>
              </a:rPr>
              <a:t> Soumya </a:t>
            </a:r>
            <a:r>
              <a:rPr lang="en-US" dirty="0" err="1">
                <a:latin typeface="Times New Roman" panose="02020603050405020304" pitchFamily="18" charset="0"/>
              </a:rPr>
              <a:t>Jolad</a:t>
            </a:r>
            <a:r>
              <a:rPr lang="en-US" dirty="0">
                <a:latin typeface="Times New Roman" panose="02020603050405020304" pitchFamily="18" charset="0"/>
              </a:rPr>
              <a:t> “BRAIN TUMOR DETECTION USING DEEP LEARNING MODELS” 2020 IEEE India Council International Subsections Conference (INDISCON)</a:t>
            </a:r>
          </a:p>
          <a:p>
            <a:pPr marR="77470" algn="just" fontAlgn="base"/>
            <a:br>
              <a:rPr lang="en-US" dirty="0"/>
            </a:br>
            <a:r>
              <a:rPr lang="en-US" dirty="0"/>
              <a:t>3. </a:t>
            </a:r>
            <a:r>
              <a:rPr lang="en-US" dirty="0" err="1">
                <a:latin typeface="Times New Roman" panose="02020603050405020304" pitchFamily="18" charset="0"/>
              </a:rPr>
              <a:t>Avigyan</a:t>
            </a:r>
            <a:r>
              <a:rPr lang="en-US" dirty="0">
                <a:latin typeface="Times New Roman" panose="02020603050405020304" pitchFamily="18" charset="0"/>
              </a:rPr>
              <a:t> Sinha, Aneesh R P, Malavika Suresh, </a:t>
            </a:r>
            <a:r>
              <a:rPr lang="en-US" dirty="0" err="1">
                <a:latin typeface="Times New Roman" panose="02020603050405020304" pitchFamily="18" charset="0"/>
              </a:rPr>
              <a:t>Nitha</a:t>
            </a:r>
            <a:r>
              <a:rPr lang="en-US" dirty="0">
                <a:latin typeface="Times New Roman" panose="02020603050405020304" pitchFamily="18" charset="0"/>
              </a:rPr>
              <a:t> Mohan R, </a:t>
            </a:r>
            <a:r>
              <a:rPr lang="en-US" dirty="0" err="1">
                <a:latin typeface="Times New Roman" panose="02020603050405020304" pitchFamily="18" charset="0"/>
              </a:rPr>
              <a:t>Abinaya</a:t>
            </a:r>
            <a:r>
              <a:rPr lang="en-US" dirty="0">
                <a:latin typeface="Times New Roman" panose="02020603050405020304" pitchFamily="18" charset="0"/>
              </a:rPr>
              <a:t> D, Ashwin G </a:t>
            </a:r>
            <a:r>
              <a:rPr lang="en-US" dirty="0" err="1">
                <a:latin typeface="Times New Roman" panose="02020603050405020304" pitchFamily="18" charset="0"/>
              </a:rPr>
              <a:t>Singerji</a:t>
            </a:r>
            <a:r>
              <a:rPr lang="en-US" dirty="0">
                <a:latin typeface="Times New Roman" panose="02020603050405020304" pitchFamily="18" charset="0"/>
              </a:rPr>
              <a:t> “Brain Tumor Detection Using Deep Learning” 2021 Seventh International conference on Bio Signals, Images, and Instrumentation (ICBSII)</a:t>
            </a:r>
          </a:p>
          <a:p>
            <a:pPr marR="77470" algn="just" fontAlgn="base">
              <a:spcBef>
                <a:spcPts val="685"/>
              </a:spcBef>
            </a:pPr>
            <a:br>
              <a:rPr lang="en-US" dirty="0"/>
            </a:br>
            <a:r>
              <a:rPr lang="en-US" dirty="0"/>
              <a:t>4. </a:t>
            </a:r>
            <a:r>
              <a:rPr lang="en-US" dirty="0">
                <a:latin typeface="Times New Roman" panose="02020603050405020304" pitchFamily="18" charset="0"/>
              </a:rPr>
              <a:t>S. Pereira, A. Pinto, V. Alves, C.A. Silva. (2016). “Brain tumor segmentation using convolutional neural networks in MRI images”, IEEE transactions on medicalimaging,pp.1240-1251, 2016. </a:t>
            </a:r>
            <a:r>
              <a:rPr lang="en-US" dirty="0">
                <a:latin typeface="Times New Roman" panose="02020603050405020304" pitchFamily="18" charset="0"/>
                <a:hlinkClick r:id="rId8">
                  <a:extLst>
                    <a:ext uri="{A12FA001-AC4F-418D-AE19-62706E023703}">
                      <ahyp:hlinkClr xmlns:ahyp="http://schemas.microsoft.com/office/drawing/2018/hyperlinkcolor" val="tx"/>
                    </a:ext>
                  </a:extLst>
                </a:hlinkClick>
              </a:rPr>
              <a:t>https://doi.org/10.1109/TMI.2016.2538465</a:t>
            </a:r>
            <a:r>
              <a:rPr lang="en-US" dirty="0">
                <a:latin typeface="Times New Roman" panose="02020603050405020304" pitchFamily="18" charset="0"/>
              </a:rPr>
              <a:t>.</a:t>
            </a:r>
          </a:p>
          <a:p>
            <a:pPr marR="77470" algn="just" fontAlgn="base">
              <a:spcBef>
                <a:spcPts val="685"/>
              </a:spcBef>
            </a:pPr>
            <a:br>
              <a:rPr lang="en-US" dirty="0"/>
            </a:br>
            <a:r>
              <a:rPr lang="en-US" dirty="0"/>
              <a:t>5. </a:t>
            </a:r>
            <a:r>
              <a:rPr lang="en-US" dirty="0">
                <a:latin typeface="Times New Roman" panose="02020603050405020304" pitchFamily="18" charset="0"/>
              </a:rPr>
              <a:t>X.W. Gao, R. Hui, Z. Tian. (J2017). “Classification of CT brain images based on deep learning networks, Computer methods and programs in biomedicine”,pp.49-56,Jan2017. </a:t>
            </a:r>
            <a:r>
              <a:rPr lang="en-US" dirty="0">
                <a:latin typeface="Times New Roman" panose="02020603050405020304" pitchFamily="18" charset="0"/>
                <a:hlinkClick r:id="rId9">
                  <a:extLst>
                    <a:ext uri="{A12FA001-AC4F-418D-AE19-62706E023703}">
                      <ahyp:hlinkClr xmlns:ahyp="http://schemas.microsoft.com/office/drawing/2018/hyperlinkcolor" val="tx"/>
                    </a:ext>
                  </a:extLst>
                </a:hlinkClick>
              </a:rPr>
              <a:t>https://doi.org/10.1016/j.cmpb.2016.10.007</a:t>
            </a:r>
            <a:r>
              <a:rPr lang="en-US" dirty="0">
                <a:latin typeface="Times New Roman" panose="02020603050405020304" pitchFamily="18" charset="0"/>
              </a:rPr>
              <a:t>.</a:t>
            </a:r>
          </a:p>
        </p:txBody>
      </p:sp>
    </p:spTree>
    <p:extLst>
      <p:ext uri="{BB962C8B-B14F-4D97-AF65-F5344CB8AC3E}">
        <p14:creationId xmlns:p14="http://schemas.microsoft.com/office/powerpoint/2010/main" val="133774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6CF6-1055-4D0E-999B-07F4E693FD5E}"/>
              </a:ext>
            </a:extLst>
          </p:cNvPr>
          <p:cNvSpPr>
            <a:spLocks noGrp="1"/>
          </p:cNvSpPr>
          <p:nvPr>
            <p:ph type="title"/>
          </p:nvPr>
        </p:nvSpPr>
        <p:spPr>
          <a:xfrm>
            <a:off x="5682353" y="4521407"/>
            <a:ext cx="5738503" cy="1280890"/>
          </a:xfrm>
        </p:spPr>
        <p:txBody>
          <a:bodyPr/>
          <a:lstStyle/>
          <a:p>
            <a:r>
              <a:rPr lang="en-US" dirty="0"/>
              <a:t>ANY QUESTIONS !!!</a:t>
            </a:r>
            <a:endParaRPr lang="hi-IN" dirty="0"/>
          </a:p>
        </p:txBody>
      </p:sp>
    </p:spTree>
    <p:extLst>
      <p:ext uri="{BB962C8B-B14F-4D97-AF65-F5344CB8AC3E}">
        <p14:creationId xmlns:p14="http://schemas.microsoft.com/office/powerpoint/2010/main" val="4315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502B-16CE-4500-ADB3-2767E285D531}"/>
              </a:ext>
            </a:extLst>
          </p:cNvPr>
          <p:cNvSpPr>
            <a:spLocks noGrp="1"/>
          </p:cNvSpPr>
          <p:nvPr>
            <p:ph type="title"/>
          </p:nvPr>
        </p:nvSpPr>
        <p:spPr>
          <a:xfrm>
            <a:off x="1989244" y="641865"/>
            <a:ext cx="3221950" cy="689785"/>
          </a:xfrm>
        </p:spPr>
        <p:txBody>
          <a:bodyPr/>
          <a:lstStyle/>
          <a:p>
            <a:r>
              <a:rPr lang="en-US" b="1" i="1" dirty="0">
                <a:latin typeface="Times New Roman" panose="02020603050405020304" pitchFamily="18" charset="0"/>
                <a:cs typeface="Times New Roman" panose="02020603050405020304" pitchFamily="18" charset="0"/>
              </a:rPr>
              <a:t>CONTENT: </a:t>
            </a:r>
            <a:endParaRPr lang="hi-IN" b="1" i="1" dirty="0">
              <a:latin typeface="Times New Roman" panose="02020603050405020304" pitchFamily="18" charset="0"/>
            </a:endParaRPr>
          </a:p>
        </p:txBody>
      </p:sp>
      <p:sp>
        <p:nvSpPr>
          <p:cNvPr id="3" name="TextBox 2">
            <a:extLst>
              <a:ext uri="{FF2B5EF4-FFF2-40B4-BE49-F238E27FC236}">
                <a16:creationId xmlns:a16="http://schemas.microsoft.com/office/drawing/2014/main" id="{628A92B9-4643-4F68-9E6D-ED915E6C10F8}"/>
              </a:ext>
            </a:extLst>
          </p:cNvPr>
          <p:cNvSpPr txBox="1"/>
          <p:nvPr/>
        </p:nvSpPr>
        <p:spPr>
          <a:xfrm>
            <a:off x="1989244" y="1652431"/>
            <a:ext cx="4953740" cy="5232202"/>
          </a:xfrm>
          <a:prstGeom prst="rect">
            <a:avLst/>
          </a:prstGeom>
          <a:noFill/>
        </p:spPr>
        <p:txBody>
          <a:bodyPr wrap="square" rtlCol="0">
            <a:spAutoFit/>
          </a:bodyPr>
          <a:lstStyle/>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Literature Review</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Research Methodology</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System Requirement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hi-IN" dirty="0"/>
          </a:p>
        </p:txBody>
      </p:sp>
      <p:pic>
        <p:nvPicPr>
          <p:cNvPr id="1026" name="Picture 2" descr="Brain tumor">
            <a:extLst>
              <a:ext uri="{FF2B5EF4-FFF2-40B4-BE49-F238E27FC236}">
                <a16:creationId xmlns:a16="http://schemas.microsoft.com/office/drawing/2014/main" id="{B51419FE-7141-452A-8593-84094B5F0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77"/>
          <a:stretch/>
        </p:blipFill>
        <p:spPr bwMode="auto">
          <a:xfrm>
            <a:off x="6534150" y="-8878"/>
            <a:ext cx="5657850" cy="686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5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F1AC-900A-46B2-A09C-F80CDA7D5972}"/>
              </a:ext>
            </a:extLst>
          </p:cNvPr>
          <p:cNvSpPr>
            <a:spLocks noGrp="1"/>
          </p:cNvSpPr>
          <p:nvPr>
            <p:ph type="title"/>
          </p:nvPr>
        </p:nvSpPr>
        <p:spPr>
          <a:xfrm>
            <a:off x="1640156" y="686254"/>
            <a:ext cx="8911687" cy="1280890"/>
          </a:xfrm>
        </p:spPr>
        <p:txBody>
          <a:bodyPr/>
          <a:lstStyle/>
          <a:p>
            <a:r>
              <a:rPr lang="en-US" sz="3000" b="1" i="1" u="sng" dirty="0">
                <a:latin typeface="Times New Roman" panose="02020603050405020304" pitchFamily="18" charset="0"/>
                <a:cs typeface="Times New Roman" panose="02020603050405020304" pitchFamily="18" charset="0"/>
              </a:rPr>
              <a:t>ABSTRACT</a:t>
            </a:r>
            <a:r>
              <a:rPr lang="en-US" sz="3000" dirty="0">
                <a:latin typeface="Times New Roman" panose="02020603050405020304" pitchFamily="18" charset="0"/>
                <a:cs typeface="Times New Roman" panose="02020603050405020304" pitchFamily="18" charset="0"/>
              </a:rPr>
              <a:t>: </a:t>
            </a:r>
            <a:endParaRPr lang="hi-IN" sz="3000" dirty="0">
              <a:latin typeface="Times New Roman" panose="02020603050405020304" pitchFamily="18" charset="0"/>
            </a:endParaRPr>
          </a:p>
        </p:txBody>
      </p:sp>
      <p:sp>
        <p:nvSpPr>
          <p:cNvPr id="3" name="TextBox 2">
            <a:extLst>
              <a:ext uri="{FF2B5EF4-FFF2-40B4-BE49-F238E27FC236}">
                <a16:creationId xmlns:a16="http://schemas.microsoft.com/office/drawing/2014/main" id="{1B2C657A-6C96-46F0-9AE1-338B1D64E13F}"/>
              </a:ext>
            </a:extLst>
          </p:cNvPr>
          <p:cNvSpPr txBox="1"/>
          <p:nvPr/>
        </p:nvSpPr>
        <p:spPr>
          <a:xfrm>
            <a:off x="640672" y="1207687"/>
            <a:ext cx="11301274" cy="618630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Brain tumor detection is a critical aspect of modern healthcare, as early diagnosis and accurate localization are vital for effective treatment and patient outcomes. Deep learning techniques have shown remarkable potential in addressing this challenge. This study presents a novel approach for brain tumor detection using deep learning mechanism.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employ a convolutional neural network (CNN) architecture that is tailored to analyze medical images, specifically magnetic resonance imaging (MRI) scans. The model is trained on a large dataset of annotated MRI images, enabling it to learn intricate patterns and features indicative of brain tumors. The CNN's multi-layered structure enables it to automatically extract relevant features, minimizing the need for handcrafted feature engineering.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Results demonstrate the effectiveness of the proposed approach, achieving high accuracy and sensitivity in brain tumor detection. This approach not only aids in early diagnosis but also offers the potential for real-time detection and localization, contributing to improved treatment planning. The use of deep learning in brain tumor detection holds promise for enhancing healthcare outcomes and reducing the burden on radiologists, paving the way for more efficient and accurate diagnosis and treatment of brain tumors.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i="1" u="sng" dirty="0">
                <a:latin typeface="Times New Roman" panose="02020603050405020304" pitchFamily="18" charset="0"/>
                <a:cs typeface="Times New Roman" panose="02020603050405020304" pitchFamily="18" charset="0"/>
              </a:rPr>
              <a:t>Keywords:</a:t>
            </a:r>
            <a:r>
              <a:rPr lang="en-US" i="1" dirty="0">
                <a:latin typeface="Times New Roman" panose="02020603050405020304" pitchFamily="18" charset="0"/>
                <a:cs typeface="Times New Roman" panose="02020603050405020304" pitchFamily="18" charset="0"/>
              </a:rPr>
              <a:t> Brain tumor detection, Deep learning, Convolutional neural network (CNN), Medical images, Healthcare, 			Magnetic resonance imaging (MRI)</a:t>
            </a:r>
          </a:p>
          <a:p>
            <a:r>
              <a:rPr lang="en-US" i="1" dirty="0">
                <a:latin typeface="Times New Roman" panose="02020603050405020304" pitchFamily="18" charset="0"/>
                <a:cs typeface="Times New Roman" panose="02020603050405020304" pitchFamily="18" charset="0"/>
              </a:rPr>
              <a:t> </a:t>
            </a:r>
          </a:p>
          <a:p>
            <a:endParaRPr lang="hi-IN" sz="2000" dirty="0">
              <a:latin typeface="Times New Roman" panose="02020603050405020304" pitchFamily="18" charset="0"/>
            </a:endParaRPr>
          </a:p>
        </p:txBody>
      </p:sp>
    </p:spTree>
    <p:extLst>
      <p:ext uri="{BB962C8B-B14F-4D97-AF65-F5344CB8AC3E}">
        <p14:creationId xmlns:p14="http://schemas.microsoft.com/office/powerpoint/2010/main" val="337387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245D-54F1-48A0-A03E-E7ECFB3EE777}"/>
              </a:ext>
            </a:extLst>
          </p:cNvPr>
          <p:cNvSpPr>
            <a:spLocks noGrp="1"/>
          </p:cNvSpPr>
          <p:nvPr>
            <p:ph type="title"/>
          </p:nvPr>
        </p:nvSpPr>
        <p:spPr>
          <a:xfrm>
            <a:off x="1640156" y="650743"/>
            <a:ext cx="8911687" cy="680907"/>
          </a:xfrm>
        </p:spPr>
        <p:txBody>
          <a:bodyPr>
            <a:normAutofit/>
          </a:bodyPr>
          <a:lstStyle/>
          <a:p>
            <a:r>
              <a:rPr lang="en-US" b="1" i="1" dirty="0">
                <a:latin typeface="Times New Roman" panose="02020603050405020304" pitchFamily="18" charset="0"/>
                <a:cs typeface="Times New Roman" panose="02020603050405020304" pitchFamily="18" charset="0"/>
              </a:rPr>
              <a:t>INTRODUCTION</a:t>
            </a:r>
            <a:r>
              <a:rPr lang="en-US" sz="3200" b="1" i="1" dirty="0">
                <a:latin typeface="Times New Roman" panose="02020603050405020304" pitchFamily="18" charset="0"/>
                <a:cs typeface="Times New Roman" panose="02020603050405020304" pitchFamily="18" charset="0"/>
              </a:rPr>
              <a:t>:</a:t>
            </a:r>
            <a:endParaRPr lang="hi-IN" sz="3200" b="1" i="1" dirty="0">
              <a:latin typeface="Times New Roman" panose="02020603050405020304" pitchFamily="18" charset="0"/>
            </a:endParaRPr>
          </a:p>
        </p:txBody>
      </p:sp>
      <p:sp>
        <p:nvSpPr>
          <p:cNvPr id="3" name="TextBox 2">
            <a:extLst>
              <a:ext uri="{FF2B5EF4-FFF2-40B4-BE49-F238E27FC236}">
                <a16:creationId xmlns:a16="http://schemas.microsoft.com/office/drawing/2014/main" id="{15069EF6-76C4-4ADB-A9E1-391BADEFF1D3}"/>
              </a:ext>
            </a:extLst>
          </p:cNvPr>
          <p:cNvSpPr txBox="1"/>
          <p:nvPr/>
        </p:nvSpPr>
        <p:spPr>
          <a:xfrm>
            <a:off x="1509204" y="1331650"/>
            <a:ext cx="9685538"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Brain: The brain is largest and most complex organ in human body that serves as 		 the center of the nervous system.</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Tumor: A tumor is tissue that is growing where it should not be. Another name of tumor is neoplasm. A tumor is usually form as lump or mass. Tumors are either malignant(harmful) or benign(safe) tumors. Cancer for examples is malignant and sometime spreads to other places on body. Tumor can occur in many different parts of the brain, and it may be classified as primary tumor or secondary tumor.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Brain Tumor: A brain tumor is a growth of abnormal cells in the brain. The anatomy of the brain is very complex, with different parts responsible for different nervous system functions. Brain tumors can develop in any part of the brain or skull, including its protective lining, the underside of the brain (skull base), the brainstem, the sinuses and the nasal cavity, and many other areas. There are more than 120 different types of tumors that can develop in the brain, depending on what tissue they arise from.</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1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4D974C-8E4A-45A7-AAB0-880BC64873F4}"/>
              </a:ext>
            </a:extLst>
          </p:cNvPr>
          <p:cNvSpPr/>
          <p:nvPr/>
        </p:nvSpPr>
        <p:spPr>
          <a:xfrm>
            <a:off x="1725227" y="142406"/>
            <a:ext cx="7765002"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Our project has been classified into two broad categories.</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Patients with brain tumor</a:t>
            </a:r>
          </a:p>
          <a:p>
            <a:r>
              <a:rPr lang="en-US" sz="2000" dirty="0">
                <a:latin typeface="Times New Roman" panose="02020603050405020304" pitchFamily="18" charset="0"/>
                <a:cs typeface="Times New Roman" panose="02020603050405020304" pitchFamily="18" charset="0"/>
              </a:rPr>
              <a:t>    2. Patient with no Brain tumor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further classified Brain tumor into three main Categories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Glioma</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Meningioma</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Pituitary </a:t>
            </a:r>
          </a:p>
        </p:txBody>
      </p:sp>
      <p:sp>
        <p:nvSpPr>
          <p:cNvPr id="5" name="Rectangle 4">
            <a:extLst>
              <a:ext uri="{FF2B5EF4-FFF2-40B4-BE49-F238E27FC236}">
                <a16:creationId xmlns:a16="http://schemas.microsoft.com/office/drawing/2014/main" id="{C287B1EB-3FB6-4287-9C73-2453F464EB9B}"/>
              </a:ext>
            </a:extLst>
          </p:cNvPr>
          <p:cNvSpPr/>
          <p:nvPr/>
        </p:nvSpPr>
        <p:spPr>
          <a:xfrm>
            <a:off x="1725227" y="2810963"/>
            <a:ext cx="9380738" cy="3600986"/>
          </a:xfrm>
          <a:prstGeom prst="rect">
            <a:avLst/>
          </a:prstGeom>
        </p:spPr>
        <p:txBody>
          <a:bodyPr wrap="square">
            <a:spAutoFit/>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A Brain </a:t>
            </a:r>
            <a:r>
              <a:rPr lang="en-GB" sz="1900" dirty="0" err="1">
                <a:latin typeface="Times New Roman" panose="02020603050405020304" pitchFamily="18" charset="0"/>
                <a:cs typeface="Times New Roman" panose="02020603050405020304" pitchFamily="18" charset="0"/>
              </a:rPr>
              <a:t>tumor</a:t>
            </a:r>
            <a:r>
              <a:rPr lang="en-GB" sz="1900" dirty="0">
                <a:latin typeface="Times New Roman" panose="02020603050405020304" pitchFamily="18" charset="0"/>
                <a:cs typeface="Times New Roman" panose="02020603050405020304" pitchFamily="18" charset="0"/>
              </a:rPr>
              <a:t> is considered as one of the aggressive diseases, among children and adults. </a:t>
            </a:r>
          </a:p>
          <a:p>
            <a:pPr algn="just">
              <a:buFont typeface="Wingdings" panose="05000000000000000000" pitchFamily="2" charset="2"/>
              <a:buChar char="§"/>
            </a:pPr>
            <a:r>
              <a:rPr lang="en-GB" sz="1900" dirty="0">
                <a:latin typeface="Times New Roman" panose="02020603050405020304" pitchFamily="18" charset="0"/>
                <a:cs typeface="Times New Roman" panose="02020603050405020304" pitchFamily="18" charset="0"/>
              </a:rPr>
              <a:t> 	Brain </a:t>
            </a:r>
            <a:r>
              <a:rPr lang="en-GB" sz="1900" dirty="0" err="1">
                <a:latin typeface="Times New Roman" panose="02020603050405020304" pitchFamily="18" charset="0"/>
                <a:cs typeface="Times New Roman" panose="02020603050405020304" pitchFamily="18" charset="0"/>
              </a:rPr>
              <a:t>tumor</a:t>
            </a:r>
            <a:r>
              <a:rPr lang="en-GB" sz="1900" dirty="0">
                <a:latin typeface="Times New Roman" panose="02020603050405020304" pitchFamily="18" charset="0"/>
                <a:cs typeface="Times New Roman" panose="02020603050405020304" pitchFamily="18" charset="0"/>
              </a:rPr>
              <a:t> account for 85 to 90 percent of all primary Central Nervous System(CNS) 	</a:t>
            </a:r>
            <a:r>
              <a:rPr lang="en-GB" sz="1900" dirty="0" err="1">
                <a:latin typeface="Times New Roman" panose="02020603050405020304" pitchFamily="18" charset="0"/>
                <a:cs typeface="Times New Roman" panose="02020603050405020304" pitchFamily="18" charset="0"/>
              </a:rPr>
              <a:t>tumor</a:t>
            </a:r>
            <a:r>
              <a:rPr lang="en-GB" sz="19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1900" dirty="0">
                <a:latin typeface="Times New Roman" panose="02020603050405020304" pitchFamily="18" charset="0"/>
                <a:cs typeface="Times New Roman" panose="02020603050405020304" pitchFamily="18" charset="0"/>
              </a:rPr>
              <a:t> 	Every year, around 11,700 people are diagnosed with a brain </a:t>
            </a:r>
            <a:r>
              <a:rPr lang="en-GB" sz="1900" dirty="0" err="1">
                <a:latin typeface="Times New Roman" panose="02020603050405020304" pitchFamily="18" charset="0"/>
                <a:cs typeface="Times New Roman" panose="02020603050405020304" pitchFamily="18" charset="0"/>
              </a:rPr>
              <a:t>tumor</a:t>
            </a:r>
            <a:r>
              <a:rPr lang="en-GB" sz="19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1900" dirty="0">
                <a:latin typeface="Times New Roman" panose="02020603050405020304" pitchFamily="18" charset="0"/>
                <a:cs typeface="Times New Roman" panose="02020603050405020304" pitchFamily="18" charset="0"/>
              </a:rPr>
              <a:t> 	Proper treatment, planning, and accurate diagnostics should be implemented to improve 	the life expectancy of the patients. </a:t>
            </a:r>
          </a:p>
          <a:p>
            <a:pPr algn="just">
              <a:buFont typeface="Wingdings" panose="05000000000000000000" pitchFamily="2" charset="2"/>
              <a:buChar char="§"/>
            </a:pPr>
            <a:r>
              <a:rPr lang="en-GB" sz="1900" dirty="0">
                <a:latin typeface="Times New Roman" panose="02020603050405020304" pitchFamily="18" charset="0"/>
                <a:cs typeface="Times New Roman" panose="02020603050405020304" pitchFamily="18" charset="0"/>
              </a:rPr>
              <a:t> 	The best technique to detect brain </a:t>
            </a:r>
            <a:r>
              <a:rPr lang="en-GB" sz="1900" dirty="0" err="1">
                <a:latin typeface="Times New Roman" panose="02020603050405020304" pitchFamily="18" charset="0"/>
                <a:cs typeface="Times New Roman" panose="02020603050405020304" pitchFamily="18" charset="0"/>
              </a:rPr>
              <a:t>tumors</a:t>
            </a:r>
            <a:r>
              <a:rPr lang="en-GB" sz="1900" dirty="0">
                <a:latin typeface="Times New Roman" panose="02020603050405020304" pitchFamily="18" charset="0"/>
                <a:cs typeface="Times New Roman" panose="02020603050405020304" pitchFamily="18" charset="0"/>
              </a:rPr>
              <a:t> is Magnetic Resonance Imaging (MRI). A huge 	amount of image data is generated through the scans. </a:t>
            </a:r>
          </a:p>
          <a:p>
            <a:pPr algn="just">
              <a:buFont typeface="Wingdings" panose="05000000000000000000" pitchFamily="2" charset="2"/>
              <a:buChar char="§"/>
            </a:pPr>
            <a:r>
              <a:rPr lang="en-GB" sz="1900" dirty="0">
                <a:latin typeface="Times New Roman" panose="02020603050405020304" pitchFamily="18" charset="0"/>
                <a:cs typeface="Times New Roman" panose="02020603050405020304" pitchFamily="18" charset="0"/>
              </a:rPr>
              <a:t> 	Application of automated classification techniques using Machine Learning(ML) and    	Artificial Intelligence(AI) has consistently shown higher accuracy than manual 	classification. Hence, proposing a system performing detection and classification by using 	Deep Learning Algorithms would be helpful to doctors around the world.</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14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7AAE-3C12-4E96-ADAC-22DC0B941301}"/>
              </a:ext>
            </a:extLst>
          </p:cNvPr>
          <p:cNvSpPr>
            <a:spLocks noGrp="1"/>
          </p:cNvSpPr>
          <p:nvPr>
            <p:ph type="title"/>
          </p:nvPr>
        </p:nvSpPr>
        <p:spPr>
          <a:xfrm>
            <a:off x="1687401" y="606355"/>
            <a:ext cx="4322781" cy="796317"/>
          </a:xfrm>
        </p:spPr>
        <p:txBody>
          <a:bodyPr>
            <a:normAutofit fontScale="90000"/>
          </a:bodyPr>
          <a:lstStyle/>
          <a:p>
            <a:r>
              <a:rPr lang="en-US" sz="4000" b="1" i="1" dirty="0">
                <a:latin typeface="Times New Roman" panose="02020603050405020304" pitchFamily="18" charset="0"/>
                <a:cs typeface="Times New Roman" panose="02020603050405020304" pitchFamily="18" charset="0"/>
              </a:rPr>
              <a:t>1. Glioma:</a:t>
            </a:r>
            <a:br>
              <a:rPr lang="en-US" dirty="0"/>
            </a:br>
            <a:endParaRPr lang="hi-IN" dirty="0"/>
          </a:p>
        </p:txBody>
      </p:sp>
      <p:sp>
        <p:nvSpPr>
          <p:cNvPr id="3" name="Rectangle 2">
            <a:extLst>
              <a:ext uri="{FF2B5EF4-FFF2-40B4-BE49-F238E27FC236}">
                <a16:creationId xmlns:a16="http://schemas.microsoft.com/office/drawing/2014/main" id="{14BC2E56-42B0-4737-9F98-F66EC968B607}"/>
              </a:ext>
            </a:extLst>
          </p:cNvPr>
          <p:cNvSpPr/>
          <p:nvPr/>
        </p:nvSpPr>
        <p:spPr>
          <a:xfrm>
            <a:off x="656949" y="1504234"/>
            <a:ext cx="7510507" cy="4924425"/>
          </a:xfrm>
          <a:prstGeom prst="rect">
            <a:avLst/>
          </a:prstGeom>
        </p:spPr>
        <p:txBody>
          <a:bodyPr wrap="square">
            <a:spAutoFit/>
          </a:bodyPr>
          <a:lstStyle/>
          <a:p>
            <a:pPr marL="457200" indent="-457200" algn="just">
              <a:buFont typeface="Wingdings" panose="05000000000000000000" pitchFamily="2" charset="2"/>
              <a:buChar char="Ø"/>
            </a:pPr>
            <a:r>
              <a:rPr lang="hi-IN" sz="2400" dirty="0">
                <a:latin typeface="Times New Roman" panose="02020603050405020304" pitchFamily="18" charset="0"/>
              </a:rPr>
              <a:t>A glioma is a tumor that forms when glial cells grow out of control. Normally, these cells support nerves and help your central nervous system work. Gliomas usually grow in the brain, but can also form in the spinal cord.Gliomas are malignant (cancerous), but some can be very slow growing. </a:t>
            </a:r>
          </a:p>
          <a:p>
            <a:pPr algn="just"/>
            <a:endParaRPr lang="hi-IN" sz="2400" dirty="0">
              <a:latin typeface="Times New Roman" panose="02020603050405020304" pitchFamily="18" charset="0"/>
            </a:endParaRPr>
          </a:p>
          <a:p>
            <a:pPr marL="457200" indent="-457200" algn="just">
              <a:buFont typeface="Wingdings" panose="05000000000000000000" pitchFamily="2" charset="2"/>
              <a:buChar char="Ø"/>
            </a:pPr>
            <a:r>
              <a:rPr lang="hi-IN" sz="2400" dirty="0">
                <a:latin typeface="Times New Roman" panose="02020603050405020304" pitchFamily="18" charset="0"/>
              </a:rPr>
              <a:t>They’re primary brain tumors, meaning they originate in the brain tissue. Gliomas don’t usually spread outside of the brain or spine, but are life-threatening because they can:</a:t>
            </a:r>
          </a:p>
          <a:p>
            <a:pPr marL="914400" lvl="1" indent="-457200" algn="just">
              <a:buFont typeface="Arial" panose="020B0604020202020204" pitchFamily="34" charset="0"/>
              <a:buChar char="•"/>
            </a:pPr>
            <a:r>
              <a:rPr lang="hi-IN" sz="2400" dirty="0">
                <a:latin typeface="Times New Roman" panose="02020603050405020304" pitchFamily="18" charset="0"/>
              </a:rPr>
              <a:t>Be hard to reach and treat with surgery.</a:t>
            </a:r>
          </a:p>
          <a:p>
            <a:pPr marL="914400" lvl="1" indent="-457200" algn="just">
              <a:buFont typeface="Arial" panose="020B0604020202020204" pitchFamily="34" charset="0"/>
              <a:buChar char="•"/>
            </a:pPr>
            <a:r>
              <a:rPr lang="hi-IN" sz="2400" dirty="0">
                <a:latin typeface="Times New Roman" panose="02020603050405020304" pitchFamily="18" charset="0"/>
              </a:rPr>
              <a:t>Grow into other areas of the brain.</a:t>
            </a:r>
            <a:r>
              <a:rPr lang="hi-IN" sz="2600" dirty="0">
                <a:latin typeface="Times New Roman" panose="02020603050405020304" pitchFamily="18" charset="0"/>
              </a:rPr>
              <a:t> </a:t>
            </a:r>
          </a:p>
        </p:txBody>
      </p:sp>
      <p:pic>
        <p:nvPicPr>
          <p:cNvPr id="6" name="Picture 5">
            <a:extLst>
              <a:ext uri="{FF2B5EF4-FFF2-40B4-BE49-F238E27FC236}">
                <a16:creationId xmlns:a16="http://schemas.microsoft.com/office/drawing/2014/main" id="{3B3CE9B5-C615-44E4-BA26-E5B3ED13AB33}"/>
              </a:ext>
            </a:extLst>
          </p:cNvPr>
          <p:cNvPicPr>
            <a:picLocks noChangeAspect="1"/>
          </p:cNvPicPr>
          <p:nvPr/>
        </p:nvPicPr>
        <p:blipFill>
          <a:blip r:embed="rId2"/>
          <a:stretch>
            <a:fillRect/>
          </a:stretch>
        </p:blipFill>
        <p:spPr>
          <a:xfrm>
            <a:off x="8323000" y="1669140"/>
            <a:ext cx="3695700" cy="4314825"/>
          </a:xfrm>
          <a:prstGeom prst="rect">
            <a:avLst/>
          </a:prstGeom>
        </p:spPr>
      </p:pic>
    </p:spTree>
    <p:extLst>
      <p:ext uri="{BB962C8B-B14F-4D97-AF65-F5344CB8AC3E}">
        <p14:creationId xmlns:p14="http://schemas.microsoft.com/office/powerpoint/2010/main" val="157310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9D1-59F9-4B75-BA2A-339595D0BB95}"/>
              </a:ext>
            </a:extLst>
          </p:cNvPr>
          <p:cNvSpPr>
            <a:spLocks noGrp="1"/>
          </p:cNvSpPr>
          <p:nvPr>
            <p:ph type="title"/>
          </p:nvPr>
        </p:nvSpPr>
        <p:spPr>
          <a:xfrm>
            <a:off x="1740669" y="650743"/>
            <a:ext cx="3585934" cy="751929"/>
          </a:xfrm>
        </p:spPr>
        <p:txBody>
          <a:bodyPr>
            <a:normAutofit fontScale="90000"/>
          </a:bodyPr>
          <a:lstStyle/>
          <a:p>
            <a:r>
              <a:rPr lang="en-US" b="1" i="1" dirty="0">
                <a:latin typeface="Times New Roman" panose="02020603050405020304" pitchFamily="18" charset="0"/>
                <a:cs typeface="Times New Roman" panose="02020603050405020304" pitchFamily="18" charset="0"/>
              </a:rPr>
              <a:t>2. Meningioma:</a:t>
            </a:r>
            <a:br>
              <a:rPr lang="en-US" dirty="0">
                <a:latin typeface="Times New Roman" panose="02020603050405020304" pitchFamily="18" charset="0"/>
                <a:cs typeface="Times New Roman" panose="02020603050405020304" pitchFamily="18" charset="0"/>
              </a:rPr>
            </a:br>
            <a:endParaRPr lang="hi-IN" dirty="0"/>
          </a:p>
        </p:txBody>
      </p:sp>
      <p:sp>
        <p:nvSpPr>
          <p:cNvPr id="3" name="Rectangle 2">
            <a:extLst>
              <a:ext uri="{FF2B5EF4-FFF2-40B4-BE49-F238E27FC236}">
                <a16:creationId xmlns:a16="http://schemas.microsoft.com/office/drawing/2014/main" id="{10767EC4-911C-4144-A37E-94D572AB3CD4}"/>
              </a:ext>
            </a:extLst>
          </p:cNvPr>
          <p:cNvSpPr/>
          <p:nvPr/>
        </p:nvSpPr>
        <p:spPr>
          <a:xfrm>
            <a:off x="612559" y="1305018"/>
            <a:ext cx="8025413" cy="5632311"/>
          </a:xfrm>
          <a:prstGeom prst="rect">
            <a:avLst/>
          </a:prstGeom>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Meningioma is the most common type of primary brain tumor, accounting for approximately 30 percent of all brain tumors.</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tumors originate in the meninges, which are the outer three layers of tissue between the skull and the brain that cover and protect the brain just under the skull.</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Meningiomas grow out of the middle layer of the meninges called the arachnoid. They grow slowly and may exist for years before being detected. Sometimes doctors will discover a meningioma incidentally on a magnetic resonance imaging (MRI) scan of the head or spinal cord.</a:t>
            </a:r>
            <a:r>
              <a:rPr lang="hi-IN" sz="2400" dirty="0">
                <a:latin typeface="Times New Roman" panose="02020603050405020304" pitchFamily="18" charset="0"/>
              </a:rPr>
              <a:t> </a:t>
            </a:r>
          </a:p>
          <a:p>
            <a:pPr marL="285750" indent="-285750" algn="just">
              <a:buFont typeface="Wingdings" panose="05000000000000000000" pitchFamily="2" charset="2"/>
              <a:buChar char="Ø"/>
            </a:pPr>
            <a:endParaRPr lang="hi-IN" sz="2400" dirty="0">
              <a:latin typeface="Times New Roman" panose="02020603050405020304" pitchFamily="18" charset="0"/>
            </a:endParaRPr>
          </a:p>
          <a:p>
            <a:pPr marL="285750" indent="-285750" algn="just">
              <a:buFont typeface="Wingdings" panose="05000000000000000000" pitchFamily="2" charset="2"/>
              <a:buChar char="Ø"/>
            </a:pPr>
            <a:r>
              <a:rPr lang="hi-IN" sz="2400" dirty="0">
                <a:latin typeface="Times New Roman" panose="02020603050405020304" pitchFamily="18" charset="0"/>
              </a:rPr>
              <a:t>Meningiomas are treatable.</a:t>
            </a:r>
          </a:p>
        </p:txBody>
      </p:sp>
      <p:pic>
        <p:nvPicPr>
          <p:cNvPr id="7" name="Picture 6">
            <a:extLst>
              <a:ext uri="{FF2B5EF4-FFF2-40B4-BE49-F238E27FC236}">
                <a16:creationId xmlns:a16="http://schemas.microsoft.com/office/drawing/2014/main" id="{5242CE29-F727-4525-8C2A-B593A98CF9F3}"/>
              </a:ext>
            </a:extLst>
          </p:cNvPr>
          <p:cNvPicPr>
            <a:picLocks noChangeAspect="1"/>
          </p:cNvPicPr>
          <p:nvPr/>
        </p:nvPicPr>
        <p:blipFill>
          <a:blip r:embed="rId2"/>
          <a:stretch>
            <a:fillRect/>
          </a:stretch>
        </p:blipFill>
        <p:spPr>
          <a:xfrm>
            <a:off x="8726749" y="1475773"/>
            <a:ext cx="3307302" cy="4046138"/>
          </a:xfrm>
          <a:prstGeom prst="rect">
            <a:avLst/>
          </a:prstGeom>
        </p:spPr>
      </p:pic>
    </p:spTree>
    <p:extLst>
      <p:ext uri="{BB962C8B-B14F-4D97-AF65-F5344CB8AC3E}">
        <p14:creationId xmlns:p14="http://schemas.microsoft.com/office/powerpoint/2010/main" val="87374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8E09-23EC-47A4-8580-8820242D9896}"/>
              </a:ext>
            </a:extLst>
          </p:cNvPr>
          <p:cNvSpPr>
            <a:spLocks noGrp="1"/>
          </p:cNvSpPr>
          <p:nvPr>
            <p:ph type="title"/>
          </p:nvPr>
        </p:nvSpPr>
        <p:spPr>
          <a:xfrm>
            <a:off x="1640156" y="668498"/>
            <a:ext cx="3002865" cy="822951"/>
          </a:xfrm>
        </p:spPr>
        <p:txBody>
          <a:bodyPr/>
          <a:lstStyle/>
          <a:p>
            <a:r>
              <a:rPr lang="en-US" b="1" i="1" dirty="0"/>
              <a:t>3. </a:t>
            </a:r>
            <a:r>
              <a:rPr lang="en-US" b="1" i="1" dirty="0">
                <a:latin typeface="Times New Roman" panose="02020603050405020304" pitchFamily="18" charset="0"/>
                <a:cs typeface="Times New Roman" panose="02020603050405020304" pitchFamily="18" charset="0"/>
              </a:rPr>
              <a:t>Pituitary: </a:t>
            </a:r>
            <a:endParaRPr lang="hi-IN" b="1" i="1" dirty="0"/>
          </a:p>
        </p:txBody>
      </p:sp>
      <p:sp>
        <p:nvSpPr>
          <p:cNvPr id="3" name="Rectangle 2">
            <a:extLst>
              <a:ext uri="{FF2B5EF4-FFF2-40B4-BE49-F238E27FC236}">
                <a16:creationId xmlns:a16="http://schemas.microsoft.com/office/drawing/2014/main" id="{7137523E-433F-4A84-8043-62CE91F4753E}"/>
              </a:ext>
            </a:extLst>
          </p:cNvPr>
          <p:cNvSpPr/>
          <p:nvPr/>
        </p:nvSpPr>
        <p:spPr>
          <a:xfrm>
            <a:off x="861133" y="1491449"/>
            <a:ext cx="8052047" cy="4893647"/>
          </a:xfrm>
          <a:prstGeom prst="rect">
            <a:avLst/>
          </a:prstGeom>
        </p:spPr>
        <p:txBody>
          <a:bodyPr wrap="square">
            <a:spAutoFit/>
          </a:bodyPr>
          <a:lstStyle/>
          <a:p>
            <a:pPr marL="285750" indent="-285750" algn="just">
              <a:buFont typeface="Wingdings" panose="05000000000000000000" pitchFamily="2" charset="2"/>
              <a:buChar char="Ø"/>
            </a:pPr>
            <a:r>
              <a:rPr lang="en-IN" sz="2600" dirty="0">
                <a:latin typeface="Times New Roman" panose="02020603050405020304" pitchFamily="18" charset="0"/>
              </a:rPr>
              <a:t>P</a:t>
            </a:r>
            <a:r>
              <a:rPr lang="hi-IN" sz="2600" dirty="0">
                <a:latin typeface="Times New Roman" panose="02020603050405020304" pitchFamily="18" charset="0"/>
              </a:rPr>
              <a:t>ituitary tumor is an abnormal growth in the pituitary gland. The pituitary is a small gland in the brain. It is located behind the back of the nose. It makes hormones that affect many other glands and many functions in your body. </a:t>
            </a:r>
          </a:p>
          <a:p>
            <a:pPr marL="285750" indent="-285750" algn="just">
              <a:buFont typeface="Wingdings" panose="05000000000000000000" pitchFamily="2" charset="2"/>
              <a:buChar char="Ø"/>
            </a:pPr>
            <a:endParaRPr lang="hi-IN" sz="2600" dirty="0">
              <a:latin typeface="Times New Roman" panose="02020603050405020304" pitchFamily="18" charset="0"/>
            </a:endParaRPr>
          </a:p>
          <a:p>
            <a:pPr marL="285750" indent="-285750" algn="just">
              <a:buFont typeface="Wingdings" panose="05000000000000000000" pitchFamily="2" charset="2"/>
              <a:buChar char="Ø"/>
            </a:pPr>
            <a:r>
              <a:rPr lang="hi-IN" sz="2600" dirty="0">
                <a:latin typeface="Times New Roman" panose="02020603050405020304" pitchFamily="18" charset="0"/>
              </a:rPr>
              <a:t>Most pituitary tumors are not cancerous (benign). </a:t>
            </a:r>
          </a:p>
          <a:p>
            <a:pPr marL="285750" indent="-285750" algn="just">
              <a:buFont typeface="Wingdings" panose="05000000000000000000" pitchFamily="2" charset="2"/>
              <a:buChar char="Ø"/>
            </a:pPr>
            <a:endParaRPr lang="hi-IN" sz="2600" dirty="0">
              <a:latin typeface="Times New Roman" panose="02020603050405020304" pitchFamily="18" charset="0"/>
            </a:endParaRPr>
          </a:p>
          <a:p>
            <a:pPr marL="285750" indent="-285750" algn="just">
              <a:buFont typeface="Wingdings" panose="05000000000000000000" pitchFamily="2" charset="2"/>
              <a:buChar char="Ø"/>
            </a:pPr>
            <a:r>
              <a:rPr lang="hi-IN" sz="2600" dirty="0">
                <a:latin typeface="Times New Roman" panose="02020603050405020304" pitchFamily="18" charset="0"/>
              </a:rPr>
              <a:t>They don’t spread to other parts of your body. </a:t>
            </a:r>
          </a:p>
          <a:p>
            <a:pPr marL="285750" indent="-285750" algn="just">
              <a:buFont typeface="Wingdings" panose="05000000000000000000" pitchFamily="2" charset="2"/>
              <a:buChar char="Ø"/>
            </a:pPr>
            <a:endParaRPr lang="hi-IN" sz="2600" dirty="0">
              <a:latin typeface="Times New Roman" panose="02020603050405020304" pitchFamily="18" charset="0"/>
            </a:endParaRPr>
          </a:p>
          <a:p>
            <a:pPr marL="285750" indent="-285750" algn="just">
              <a:buFont typeface="Wingdings" panose="05000000000000000000" pitchFamily="2" charset="2"/>
              <a:buChar char="Ø"/>
            </a:pPr>
            <a:r>
              <a:rPr lang="hi-IN" sz="2600" dirty="0">
                <a:latin typeface="Times New Roman" panose="02020603050405020304" pitchFamily="18" charset="0"/>
              </a:rPr>
              <a:t>But they can cause the pituitary to make too few or too many hormones, causing problems in the body.</a:t>
            </a:r>
          </a:p>
        </p:txBody>
      </p:sp>
      <p:pic>
        <p:nvPicPr>
          <p:cNvPr id="9" name="Picture 8">
            <a:extLst>
              <a:ext uri="{FF2B5EF4-FFF2-40B4-BE49-F238E27FC236}">
                <a16:creationId xmlns:a16="http://schemas.microsoft.com/office/drawing/2014/main" id="{1E0F4ECF-A26D-47D0-9985-4C6219339CD1}"/>
              </a:ext>
            </a:extLst>
          </p:cNvPr>
          <p:cNvPicPr>
            <a:picLocks noChangeAspect="1"/>
          </p:cNvPicPr>
          <p:nvPr/>
        </p:nvPicPr>
        <p:blipFill>
          <a:blip r:embed="rId2"/>
          <a:stretch>
            <a:fillRect/>
          </a:stretch>
        </p:blipFill>
        <p:spPr>
          <a:xfrm>
            <a:off x="8913180" y="1683201"/>
            <a:ext cx="3278820" cy="4514850"/>
          </a:xfrm>
          <a:prstGeom prst="rect">
            <a:avLst/>
          </a:prstGeom>
        </p:spPr>
      </p:pic>
    </p:spTree>
    <p:extLst>
      <p:ext uri="{BB962C8B-B14F-4D97-AF65-F5344CB8AC3E}">
        <p14:creationId xmlns:p14="http://schemas.microsoft.com/office/powerpoint/2010/main" val="291197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E3A5-EC14-460C-BCFC-47C89F799C21}"/>
              </a:ext>
            </a:extLst>
          </p:cNvPr>
          <p:cNvSpPr>
            <a:spLocks noGrp="1"/>
          </p:cNvSpPr>
          <p:nvPr>
            <p:ph type="title"/>
          </p:nvPr>
        </p:nvSpPr>
        <p:spPr>
          <a:xfrm>
            <a:off x="1496720" y="390332"/>
            <a:ext cx="8911687" cy="1280890"/>
          </a:xfrm>
        </p:spPr>
        <p:txBody>
          <a:bodyPr>
            <a:noAutofit/>
          </a:bodyPr>
          <a:lstStyle/>
          <a:p>
            <a:pPr algn="just"/>
            <a:r>
              <a:rPr lang="en-US" b="1" i="1" dirty="0">
                <a:latin typeface="Times New Roman" panose="02020603050405020304" pitchFamily="18" charset="0"/>
                <a:cs typeface="Times New Roman" panose="02020603050405020304" pitchFamily="18" charset="0"/>
              </a:rPr>
              <a:t>LITERARTURE  REVIEW :						</a:t>
            </a:r>
            <a:br>
              <a:rPr lang="en-US" b="1" i="1" dirty="0">
                <a:latin typeface="Times New Roman" panose="02020603050405020304" pitchFamily="18" charset="0"/>
                <a:cs typeface="Times New Roman" panose="02020603050405020304" pitchFamily="18" charset="0"/>
              </a:rPr>
            </a:br>
            <a:br>
              <a:rPr lang="en-US" b="1" i="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Image Analysis for MRI Based Brain </a:t>
            </a:r>
            <a:r>
              <a:rPr lang="en-GB" sz="2400" b="1" dirty="0" err="1">
                <a:latin typeface="Times New Roman" panose="02020603050405020304" pitchFamily="18" charset="0"/>
                <a:cs typeface="Times New Roman" panose="02020603050405020304" pitchFamily="18" charset="0"/>
              </a:rPr>
              <a:t>Tumor</a:t>
            </a:r>
            <a:r>
              <a:rPr lang="en-GB" sz="2400" b="1" dirty="0">
                <a:latin typeface="Times New Roman" panose="02020603050405020304" pitchFamily="18" charset="0"/>
                <a:cs typeface="Times New Roman" panose="02020603050405020304" pitchFamily="18" charset="0"/>
              </a:rPr>
              <a:t> Detection and Feature Extraction Using Biologically Inspired BWT and SVM </a:t>
            </a:r>
            <a:r>
              <a:rPr lang="en-GB" sz="2400" dirty="0">
                <a:latin typeface="Times New Roman" panose="02020603050405020304" pitchFamily="18" charset="0"/>
                <a:cs typeface="Times New Roman" panose="02020603050405020304" pitchFamily="18" charset="0"/>
              </a:rPr>
              <a:t>- In this paper using MR images of the brain, we segmented brain tissues into normal tissues such as white matter, </a:t>
            </a:r>
            <a:r>
              <a:rPr lang="en-GB" sz="2400" dirty="0" err="1">
                <a:latin typeface="Times New Roman" panose="02020603050405020304" pitchFamily="18" charset="0"/>
                <a:cs typeface="Times New Roman" panose="02020603050405020304" pitchFamily="18" charset="0"/>
              </a:rPr>
              <a:t>gray</a:t>
            </a:r>
            <a:r>
              <a:rPr lang="en-GB" sz="2400" dirty="0">
                <a:latin typeface="Times New Roman" panose="02020603050405020304" pitchFamily="18" charset="0"/>
                <a:cs typeface="Times New Roman" panose="02020603050405020304" pitchFamily="18" charset="0"/>
              </a:rPr>
              <a:t> matter, cerebrospinal fluid (background), and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-infected tissues. We used pre-processing to improve the signal-to-noise ratio and to eliminate the effect of unwanted noise. We can used the skull stripping algorithm its based on threshold technique for improve the skull stripping performance.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 Survey on Brain </a:t>
            </a:r>
            <a:r>
              <a:rPr lang="en-GB" sz="2400" b="1" dirty="0" err="1">
                <a:latin typeface="Times New Roman" panose="02020603050405020304" pitchFamily="18" charset="0"/>
                <a:cs typeface="Times New Roman" panose="02020603050405020304" pitchFamily="18" charset="0"/>
              </a:rPr>
              <a:t>Tumor</a:t>
            </a:r>
            <a:r>
              <a:rPr lang="en-GB" sz="2400" b="1" dirty="0">
                <a:latin typeface="Times New Roman" panose="02020603050405020304" pitchFamily="18" charset="0"/>
                <a:cs typeface="Times New Roman" panose="02020603050405020304" pitchFamily="18" charset="0"/>
              </a:rPr>
              <a:t> Detection Using Image Processing Techniques </a:t>
            </a:r>
            <a:r>
              <a:rPr lang="en-GB" sz="2400" dirty="0">
                <a:latin typeface="Times New Roman" panose="02020603050405020304" pitchFamily="18" charset="0"/>
                <a:cs typeface="Times New Roman" panose="02020603050405020304" pitchFamily="18" charset="0"/>
              </a:rPr>
              <a:t>- This paper surveys the various techniques that are part of Medical Image Processing and are prominently used in discovering brain </a:t>
            </a:r>
            <a:r>
              <a:rPr lang="en-GB" sz="2400" dirty="0" err="1">
                <a:latin typeface="Times New Roman" panose="02020603050405020304" pitchFamily="18" charset="0"/>
                <a:cs typeface="Times New Roman" panose="02020603050405020304" pitchFamily="18" charset="0"/>
              </a:rPr>
              <a:t>tumors</a:t>
            </a:r>
            <a:r>
              <a:rPr lang="en-GB" sz="2400" dirty="0">
                <a:latin typeface="Times New Roman" panose="02020603050405020304" pitchFamily="18" charset="0"/>
                <a:cs typeface="Times New Roman" panose="02020603050405020304" pitchFamily="18" charset="0"/>
              </a:rPr>
              <a:t> from MRI Images. Based on that research this Paper was written listing the various techniques in use. </a:t>
            </a:r>
            <a:endParaRPr lang="hi-IN" sz="2400" b="1" i="1" dirty="0">
              <a:latin typeface="Times New Roman" panose="02020603050405020304" pitchFamily="18" charset="0"/>
            </a:endParaRPr>
          </a:p>
        </p:txBody>
      </p:sp>
    </p:spTree>
    <p:extLst>
      <p:ext uri="{BB962C8B-B14F-4D97-AF65-F5344CB8AC3E}">
        <p14:creationId xmlns:p14="http://schemas.microsoft.com/office/powerpoint/2010/main" val="38455278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227</TotalTime>
  <Words>1970</Words>
  <Application>Microsoft Office PowerPoint</Application>
  <PresentationFormat>Widescreen</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“Brain Tumor Detection Using Deep Learning”</vt:lpstr>
      <vt:lpstr>CONTENT: </vt:lpstr>
      <vt:lpstr>ABSTRACT: </vt:lpstr>
      <vt:lpstr>INTRODUCTION:</vt:lpstr>
      <vt:lpstr>PowerPoint Presentation</vt:lpstr>
      <vt:lpstr>1. Glioma: </vt:lpstr>
      <vt:lpstr>2. Meningioma: </vt:lpstr>
      <vt:lpstr>3. Pituitary: </vt:lpstr>
      <vt:lpstr>LITERARTURE  REVIEW :        Image Analysis for MRI Based Brain Tumor Detection and Feature Extraction Using Biologically Inspired BWT and SVM - In this paper using MR images of the brain, we segmented brain tissues into normal tissues such as white matter, gray matter, cerebrospinal fluid (background), and tumor-infected tissues. We used pre-processing to improve the signal-to-noise ratio and to eliminate the effect of unwanted noise. We can used the skull stripping algorithm its based on threshold technique for improve the skull stripping performance.   A Survey on Brain Tumor Detection Using Image Processing Techniques - This paper surveys the various techniques that are part of Medical Image Processing and are prominently used in discovering brain tumors from MRI Images. Based on that research this Paper was written listing the various techniques in use. </vt:lpstr>
      <vt:lpstr>PowerPoint Presentation</vt:lpstr>
      <vt:lpstr>PROBLEM STATEMENT: </vt:lpstr>
      <vt:lpstr>OBJECTIVE:</vt:lpstr>
      <vt:lpstr>RESEARCH METHODOLOGY:</vt:lpstr>
      <vt:lpstr>Flowchart: </vt:lpstr>
      <vt:lpstr>SYSTEM REQUIREMENT:</vt:lpstr>
      <vt:lpstr>ADVANTAGES: </vt:lpstr>
      <vt:lpstr>CONCLUSION:</vt:lpstr>
      <vt:lpstr>REFERENCES: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dc:title>
  <dc:creator>CHETAN MUNESHWAR</dc:creator>
  <cp:lastModifiedBy>CHETAN MUNESHWAR</cp:lastModifiedBy>
  <cp:revision>29</cp:revision>
  <dcterms:created xsi:type="dcterms:W3CDTF">2024-01-27T08:28:06Z</dcterms:created>
  <dcterms:modified xsi:type="dcterms:W3CDTF">2024-01-29T05:59:33Z</dcterms:modified>
</cp:coreProperties>
</file>