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74" r:id="rId6"/>
    <p:sldId id="279" r:id="rId7"/>
    <p:sldId id="281" r:id="rId8"/>
    <p:sldId id="291" r:id="rId9"/>
    <p:sldId id="277" r:id="rId10"/>
    <p:sldId id="278" r:id="rId11"/>
    <p:sldId id="282" r:id="rId12"/>
    <p:sldId id="283" r:id="rId13"/>
    <p:sldId id="284" r:id="rId14"/>
    <p:sldId id="285" r:id="rId15"/>
    <p:sldId id="287" r:id="rId16"/>
    <p:sldId id="289" r:id="rId17"/>
    <p:sldId id="270"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1109/TMI.2016.2538465" TargetMode="External"/><Relationship Id="rId3" Type="http://schemas.openxmlformats.org/officeDocument/2006/relationships/hyperlink" Target="https://ieeexplore.ieee.org/author/37085853087" TargetMode="External"/><Relationship Id="rId7" Type="http://schemas.openxmlformats.org/officeDocument/2006/relationships/hyperlink" Target="https://ieeexplore.ieee.org/xpl/conhome/7589934/proceeding" TargetMode="External"/><Relationship Id="rId2" Type="http://schemas.openxmlformats.org/officeDocument/2006/relationships/hyperlink" Target="https://ieeexplore.ieee.org/author/37085859479" TargetMode="External"/><Relationship Id="rId1" Type="http://schemas.openxmlformats.org/officeDocument/2006/relationships/slideLayout" Target="../slideLayouts/slideLayout6.xml"/><Relationship Id="rId6" Type="http://schemas.openxmlformats.org/officeDocument/2006/relationships/hyperlink" Target="https://ieeexplore.ieee.org/author/37085894809" TargetMode="External"/><Relationship Id="rId5" Type="http://schemas.openxmlformats.org/officeDocument/2006/relationships/hyperlink" Target="https://ieeexplore.ieee.org/author/37085382055" TargetMode="External"/><Relationship Id="rId4" Type="http://schemas.openxmlformats.org/officeDocument/2006/relationships/hyperlink" Target="https://ieeexplore.ieee.org/author/37086399665" TargetMode="External"/><Relationship Id="rId9" Type="http://schemas.openxmlformats.org/officeDocument/2006/relationships/hyperlink" Target="https://doi.org/10.1016/j.cmpb.2016.10.00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simplilearn.com/tutorials/deep-learning-tutorial/convolutional-neural-network"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A5FF-594E-4FCC-A7C6-A237B2257458}"/>
              </a:ext>
            </a:extLst>
          </p:cNvPr>
          <p:cNvSpPr>
            <a:spLocks noGrp="1"/>
          </p:cNvSpPr>
          <p:nvPr>
            <p:ph type="ctrTitle"/>
          </p:nvPr>
        </p:nvSpPr>
        <p:spPr>
          <a:xfrm>
            <a:off x="1633490" y="3429000"/>
            <a:ext cx="9525739" cy="9920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“Brain Tumor Detection Using Deep Learning”</a:t>
            </a:r>
            <a:endParaRPr lang="hi-IN" dirty="0">
              <a:latin typeface="Times New Roman" panose="02020603050405020304" pitchFamily="18" charset="0"/>
            </a:endParaRPr>
          </a:p>
        </p:txBody>
      </p:sp>
      <p:sp>
        <p:nvSpPr>
          <p:cNvPr id="3" name="Subtitle 2">
            <a:extLst>
              <a:ext uri="{FF2B5EF4-FFF2-40B4-BE49-F238E27FC236}">
                <a16:creationId xmlns:a16="http://schemas.microsoft.com/office/drawing/2014/main" id="{C674A9AB-E8BF-48A7-A15A-8A872A9E18F0}"/>
              </a:ext>
            </a:extLst>
          </p:cNvPr>
          <p:cNvSpPr>
            <a:spLocks noGrp="1"/>
          </p:cNvSpPr>
          <p:nvPr>
            <p:ph type="subTitle" idx="1"/>
          </p:nvPr>
        </p:nvSpPr>
        <p:spPr>
          <a:xfrm>
            <a:off x="1518081" y="4818344"/>
            <a:ext cx="3766782" cy="1126283"/>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Guided by  :</a:t>
            </a:r>
          </a:p>
          <a:p>
            <a:r>
              <a:rPr lang="en-US" sz="3200" dirty="0">
                <a:solidFill>
                  <a:schemeClr val="tx1"/>
                </a:solidFill>
                <a:latin typeface="Times New Roman" panose="02020603050405020304" pitchFamily="18" charset="0"/>
                <a:cs typeface="Times New Roman" panose="02020603050405020304" pitchFamily="18" charset="0"/>
              </a:rPr>
              <a:t>Prof. M. K. </a:t>
            </a:r>
            <a:r>
              <a:rPr lang="en-US" sz="3200" dirty="0" err="1">
                <a:solidFill>
                  <a:schemeClr val="tx1"/>
                </a:solidFill>
                <a:latin typeface="Times New Roman" panose="02020603050405020304" pitchFamily="18" charset="0"/>
                <a:cs typeface="Times New Roman" panose="02020603050405020304" pitchFamily="18" charset="0"/>
              </a:rPr>
              <a:t>Popat</a:t>
            </a:r>
            <a:r>
              <a:rPr lang="en-US" sz="3200" dirty="0">
                <a:solidFill>
                  <a:schemeClr val="tx1"/>
                </a:solidFill>
                <a:latin typeface="Times New Roman" panose="02020603050405020304" pitchFamily="18" charset="0"/>
                <a:cs typeface="Times New Roman" panose="02020603050405020304" pitchFamily="18" charset="0"/>
              </a:rPr>
              <a:t> </a:t>
            </a:r>
            <a:endParaRPr lang="hi-IN" sz="3200"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D70D1F3B-17D1-421E-A8EB-4B1F2CF1D982}"/>
              </a:ext>
            </a:extLst>
          </p:cNvPr>
          <p:cNvSpPr txBox="1"/>
          <p:nvPr/>
        </p:nvSpPr>
        <p:spPr>
          <a:xfrm>
            <a:off x="7993039" y="4258102"/>
            <a:ext cx="473122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 </a:t>
            </a:r>
          </a:p>
          <a:p>
            <a:r>
              <a:rPr lang="en-US" sz="2800" dirty="0">
                <a:latin typeface="Times New Roman" panose="02020603050405020304" pitchFamily="18" charset="0"/>
                <a:cs typeface="Times New Roman" panose="02020603050405020304" pitchFamily="18" charset="0"/>
              </a:rPr>
              <a:t>Mr. Chetan A. </a:t>
            </a:r>
            <a:r>
              <a:rPr lang="en-US" sz="2800" dirty="0" err="1">
                <a:latin typeface="Times New Roman" panose="02020603050405020304" pitchFamily="18" charset="0"/>
                <a:cs typeface="Times New Roman" panose="02020603050405020304" pitchFamily="18" charset="0"/>
              </a:rPr>
              <a:t>Muneshwar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t>
            </a:r>
            <a:r>
              <a:rPr lang="en-US" sz="2800" dirty="0" err="1">
                <a:latin typeface="Times New Roman" panose="02020603050405020304" pitchFamily="18" charset="0"/>
                <a:cs typeface="Times New Roman" panose="02020603050405020304" pitchFamily="18" charset="0"/>
              </a:rPr>
              <a:t>Raunak</a:t>
            </a:r>
            <a:r>
              <a:rPr lang="en-US" sz="2800" dirty="0">
                <a:latin typeface="Times New Roman" panose="02020603050405020304" pitchFamily="18" charset="0"/>
                <a:cs typeface="Times New Roman" panose="02020603050405020304" pitchFamily="18" charset="0"/>
              </a:rPr>
              <a:t> J. </a:t>
            </a:r>
            <a:r>
              <a:rPr lang="en-US" sz="2800" dirty="0" err="1">
                <a:latin typeface="Times New Roman" panose="02020603050405020304" pitchFamily="18" charset="0"/>
                <a:cs typeface="Times New Roman" panose="02020603050405020304" pitchFamily="18" charset="0"/>
              </a:rPr>
              <a:t>Pipariya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Mrs. Shreya N. </a:t>
            </a:r>
            <a:r>
              <a:rPr lang="en-US" sz="2800" dirty="0" err="1">
                <a:latin typeface="Times New Roman" panose="02020603050405020304" pitchFamily="18" charset="0"/>
                <a:cs typeface="Times New Roman" panose="02020603050405020304" pitchFamily="18" charset="0"/>
              </a:rPr>
              <a:t>Nathile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Amit S. </a:t>
            </a:r>
            <a:r>
              <a:rPr lang="en-US" sz="2800" dirty="0" err="1">
                <a:latin typeface="Times New Roman" panose="02020603050405020304" pitchFamily="18" charset="0"/>
                <a:cs typeface="Times New Roman" panose="02020603050405020304" pitchFamily="18" charset="0"/>
              </a:rPr>
              <a:t>Khandare</a:t>
            </a:r>
            <a:endParaRPr lang="hi-IN" sz="2800" dirty="0">
              <a:latin typeface="Times New Roman" panose="02020603050405020304" pitchFamily="18" charset="0"/>
            </a:endParaRPr>
          </a:p>
        </p:txBody>
      </p:sp>
      <p:sp>
        <p:nvSpPr>
          <p:cNvPr id="5" name="Rectangle 4">
            <a:extLst>
              <a:ext uri="{FF2B5EF4-FFF2-40B4-BE49-F238E27FC236}">
                <a16:creationId xmlns:a16="http://schemas.microsoft.com/office/drawing/2014/main" id="{95E69F4D-8434-49ED-B450-A31B2B250F3A}"/>
              </a:ext>
            </a:extLst>
          </p:cNvPr>
          <p:cNvSpPr/>
          <p:nvPr/>
        </p:nvSpPr>
        <p:spPr>
          <a:xfrm>
            <a:off x="1225118" y="563744"/>
            <a:ext cx="9818702" cy="1200329"/>
          </a:xfrm>
          <a:prstGeom prst="rect">
            <a:avLst/>
          </a:prstGeom>
        </p:spPr>
        <p:txBody>
          <a:bodyPr wrap="square">
            <a:spAutoFit/>
          </a:bodyPr>
          <a:lstStyle/>
          <a:p>
            <a:pPr algn="ctr"/>
            <a:r>
              <a:rPr lang="en-US" b="1" dirty="0">
                <a:solidFill>
                  <a:srgbClr val="C00000"/>
                </a:solidFill>
                <a:latin typeface="Adobe Gothic Std B" pitchFamily="34" charset="-128"/>
                <a:ea typeface="Adobe Gothic Std B" pitchFamily="34" charset="-128"/>
              </a:rPr>
              <a:t>Department Of Computer Science and Engineering</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Jawaharlal </a:t>
            </a:r>
            <a:r>
              <a:rPr lang="en-US" b="1" dirty="0" err="1">
                <a:solidFill>
                  <a:srgbClr val="C00000"/>
                </a:solidFill>
                <a:latin typeface="Adobe Gothic Std B" pitchFamily="34" charset="-128"/>
                <a:ea typeface="Adobe Gothic Std B" pitchFamily="34" charset="-128"/>
              </a:rPr>
              <a:t>Darda</a:t>
            </a:r>
            <a:r>
              <a:rPr lang="en-US" b="1" dirty="0">
                <a:solidFill>
                  <a:srgbClr val="C00000"/>
                </a:solidFill>
                <a:latin typeface="Adobe Gothic Std B" pitchFamily="34" charset="-128"/>
                <a:ea typeface="Adobe Gothic Std B" pitchFamily="34" charset="-128"/>
              </a:rPr>
              <a:t> Institute of Engineering &amp; Technology,</a:t>
            </a:r>
            <a:br>
              <a:rPr lang="en-IN" dirty="0">
                <a:solidFill>
                  <a:srgbClr val="C00000"/>
                </a:solidFill>
                <a:latin typeface="Adobe Gothic Std B" pitchFamily="34" charset="-128"/>
                <a:ea typeface="Adobe Gothic Std B" pitchFamily="34" charset="-128"/>
              </a:rPr>
            </a:br>
            <a:r>
              <a:rPr lang="en-US" b="1" dirty="0" err="1">
                <a:solidFill>
                  <a:srgbClr val="C00000"/>
                </a:solidFill>
                <a:latin typeface="Adobe Gothic Std B" pitchFamily="34" charset="-128"/>
                <a:ea typeface="Adobe Gothic Std B" pitchFamily="34" charset="-128"/>
              </a:rPr>
              <a:t>Yavatmal</a:t>
            </a:r>
            <a:r>
              <a:rPr lang="en-US" b="1" dirty="0">
                <a:solidFill>
                  <a:srgbClr val="C00000"/>
                </a:solidFill>
                <a:latin typeface="Adobe Gothic Std B" pitchFamily="34" charset="-128"/>
                <a:ea typeface="Adobe Gothic Std B" pitchFamily="34" charset="-128"/>
              </a:rPr>
              <a:t>, (M.S), India-445001</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Session 2023-2024</a:t>
            </a:r>
            <a:endParaRPr lang="en-IN" dirty="0">
              <a:solidFill>
                <a:srgbClr val="C00000"/>
              </a:solidFill>
              <a:latin typeface="Adobe Gothic Std B" pitchFamily="34" charset="-128"/>
              <a:ea typeface="Adobe Gothic Std B" pitchFamily="34" charset="-128"/>
            </a:endParaRPr>
          </a:p>
        </p:txBody>
      </p:sp>
      <p:graphicFrame>
        <p:nvGraphicFramePr>
          <p:cNvPr id="6" name="Object 1">
            <a:extLst>
              <a:ext uri="{FF2B5EF4-FFF2-40B4-BE49-F238E27FC236}">
                <a16:creationId xmlns:a16="http://schemas.microsoft.com/office/drawing/2014/main" id="{7E475636-D747-43CB-8281-8A58B1DB95DE}"/>
              </a:ext>
            </a:extLst>
          </p:cNvPr>
          <p:cNvGraphicFramePr>
            <a:graphicFrameLocks noChangeAspect="1"/>
          </p:cNvGraphicFramePr>
          <p:nvPr>
            <p:extLst>
              <p:ext uri="{D42A27DB-BD31-4B8C-83A1-F6EECF244321}">
                <p14:modId xmlns:p14="http://schemas.microsoft.com/office/powerpoint/2010/main" val="2398623600"/>
              </p:ext>
            </p:extLst>
          </p:nvPr>
        </p:nvGraphicFramePr>
        <p:xfrm>
          <a:off x="5519737" y="1884674"/>
          <a:ext cx="1152525" cy="996950"/>
        </p:xfrm>
        <a:graphic>
          <a:graphicData uri="http://schemas.openxmlformats.org/presentationml/2006/ole">
            <mc:AlternateContent xmlns:mc="http://schemas.openxmlformats.org/markup-compatibility/2006">
              <mc:Choice xmlns:v="urn:schemas-microsoft-com:vml" Requires="v">
                <p:oleObj name="Bitmap Image" r:id="rId2" imgW="1467055" imgH="1400000" progId="PBrush">
                  <p:embed/>
                </p:oleObj>
              </mc:Choice>
              <mc:Fallback>
                <p:oleObj name="Bitmap Image" r:id="rId2" imgW="1467055" imgH="1400000" progId="PBrush">
                  <p:embed/>
                  <p:pic>
                    <p:nvPicPr>
                      <p:cNvPr id="6" name="Object 1">
                        <a:extLst>
                          <a:ext uri="{FF2B5EF4-FFF2-40B4-BE49-F238E27FC236}">
                            <a16:creationId xmlns:a16="http://schemas.microsoft.com/office/drawing/2014/main" id="{7E475636-D747-43CB-8281-8A58B1DB95DE}"/>
                          </a:ext>
                        </a:extLst>
                      </p:cNvPr>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5519737" y="1884674"/>
                        <a:ext cx="115252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837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6E43F4-C615-49CD-A612-7F9463BAF94E}"/>
              </a:ext>
            </a:extLst>
          </p:cNvPr>
          <p:cNvSpPr/>
          <p:nvPr/>
        </p:nvSpPr>
        <p:spPr>
          <a:xfrm>
            <a:off x="1945341" y="1223753"/>
            <a:ext cx="9036424" cy="5262979"/>
          </a:xfrm>
          <a:prstGeom prst="rect">
            <a:avLst/>
          </a:prstGeom>
        </p:spPr>
        <p:txBody>
          <a:bodyPr wrap="square">
            <a:spAutoFit/>
          </a:bodyPr>
          <a:lstStyle/>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Pooling Layer: </a:t>
            </a:r>
          </a:p>
          <a:p>
            <a:pPr algn="just"/>
            <a:r>
              <a:rPr lang="en-US" sz="2100" dirty="0">
                <a:latin typeface="Times New Roman" panose="02020603050405020304" pitchFamily="18" charset="0"/>
                <a:cs typeface="Times New Roman" panose="02020603050405020304" pitchFamily="18" charset="0"/>
              </a:rPr>
              <a:t>				The rectified feature map next feeds into a pooling layer. Pooling 	is a down-sampling operation that reduces the dimensions of the feature map. </a:t>
            </a:r>
          </a:p>
          <a:p>
            <a:pPr algn="just"/>
            <a:r>
              <a:rPr lang="en-US" sz="2100" dirty="0">
                <a:latin typeface="Times New Roman" panose="02020603050405020304" pitchFamily="18" charset="0"/>
                <a:cs typeface="Times New Roman" panose="02020603050405020304" pitchFamily="18" charset="0"/>
              </a:rPr>
              <a:t>	The pooling layer then converts the resulting two-dimensional arrays from the 	pooled feature map into a single, long, continuous, linear vector by flattening 	it. </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Fully Connected Layer:</a:t>
            </a:r>
          </a:p>
          <a:p>
            <a:pPr algn="just"/>
            <a:r>
              <a:rPr lang="en-US" sz="2100" dirty="0">
                <a:latin typeface="Times New Roman" panose="02020603050405020304" pitchFamily="18" charset="0"/>
                <a:cs typeface="Times New Roman" panose="02020603050405020304" pitchFamily="18" charset="0"/>
              </a:rPr>
              <a:t>				A fully connected layer forms when the flattened matrix from the 	pooling layer is fed as an input, which classifies and identifies the images.</a:t>
            </a:r>
          </a:p>
          <a:p>
            <a:pPr algn="just"/>
            <a:endParaRPr lang="en-US" sz="21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Padding:</a:t>
            </a:r>
          </a:p>
          <a:p>
            <a:pPr algn="just"/>
            <a:r>
              <a:rPr lang="en-US" sz="24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Padding is incorporating a zero layer outside the input volume so 	the data on border won't be lost and we can get a similar dimension of 	output as input volume. Here we are using zero padding. </a:t>
            </a:r>
            <a:endParaRPr lang="en-US" sz="21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938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FA9-417B-4DF4-A0F7-9AE63332AB72}"/>
              </a:ext>
            </a:extLst>
          </p:cNvPr>
          <p:cNvSpPr>
            <a:spLocks noGrp="1"/>
          </p:cNvSpPr>
          <p:nvPr>
            <p:ph type="title"/>
          </p:nvPr>
        </p:nvSpPr>
        <p:spPr>
          <a:xfrm>
            <a:off x="1640156" y="633074"/>
            <a:ext cx="8911687" cy="1280890"/>
          </a:xfrm>
        </p:spPr>
        <p:txBody>
          <a:bodyPr>
            <a:normAutofit/>
          </a:bodyPr>
          <a:lstStyle/>
          <a:p>
            <a:r>
              <a:rPr lang="en-US" sz="3400" dirty="0">
                <a:latin typeface="Times New Roman" panose="02020603050405020304" pitchFamily="18" charset="0"/>
                <a:cs typeface="Times New Roman" panose="02020603050405020304" pitchFamily="18" charset="0"/>
              </a:rPr>
              <a:t>MODEL REPRESENTATION</a:t>
            </a:r>
            <a:endParaRPr lang="hi-IN" sz="3400" dirty="0">
              <a:latin typeface="Times New Roman" panose="02020603050405020304" pitchFamily="18" charset="0"/>
            </a:endParaRPr>
          </a:p>
        </p:txBody>
      </p:sp>
      <p:pic>
        <p:nvPicPr>
          <p:cNvPr id="4" name="Picture 3">
            <a:extLst>
              <a:ext uri="{FF2B5EF4-FFF2-40B4-BE49-F238E27FC236}">
                <a16:creationId xmlns:a16="http://schemas.microsoft.com/office/drawing/2014/main" id="{9FF6F59A-508F-434E-8CBE-B49FF76CC2F7}"/>
              </a:ext>
            </a:extLst>
          </p:cNvPr>
          <p:cNvPicPr>
            <a:picLocks noChangeAspect="1"/>
          </p:cNvPicPr>
          <p:nvPr/>
        </p:nvPicPr>
        <p:blipFill rotWithShape="1">
          <a:blip r:embed="rId2"/>
          <a:srcRect b="5720"/>
          <a:stretch/>
        </p:blipFill>
        <p:spPr>
          <a:xfrm>
            <a:off x="2223247" y="1392950"/>
            <a:ext cx="9111306" cy="4831976"/>
          </a:xfrm>
          <a:prstGeom prst="rect">
            <a:avLst/>
          </a:prstGeom>
        </p:spPr>
      </p:pic>
    </p:spTree>
    <p:extLst>
      <p:ext uri="{BB962C8B-B14F-4D97-AF65-F5344CB8AC3E}">
        <p14:creationId xmlns:p14="http://schemas.microsoft.com/office/powerpoint/2010/main" val="43666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C9A101-F990-4B65-990C-A5EA3CC85D20}"/>
              </a:ext>
            </a:extLst>
          </p:cNvPr>
          <p:cNvPicPr>
            <a:picLocks noChangeAspect="1"/>
          </p:cNvPicPr>
          <p:nvPr/>
        </p:nvPicPr>
        <p:blipFill rotWithShape="1">
          <a:blip r:embed="rId2"/>
          <a:srcRect l="-1" r="91" b="6204"/>
          <a:stretch/>
        </p:blipFill>
        <p:spPr>
          <a:xfrm>
            <a:off x="1897624" y="883024"/>
            <a:ext cx="9642471" cy="5091951"/>
          </a:xfrm>
          <a:prstGeom prst="rect">
            <a:avLst/>
          </a:prstGeom>
        </p:spPr>
      </p:pic>
    </p:spTree>
    <p:extLst>
      <p:ext uri="{BB962C8B-B14F-4D97-AF65-F5344CB8AC3E}">
        <p14:creationId xmlns:p14="http://schemas.microsoft.com/office/powerpoint/2010/main" val="129556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5F43E7-9F5B-4769-B9F8-6898704C9D42}"/>
              </a:ext>
            </a:extLst>
          </p:cNvPr>
          <p:cNvPicPr>
            <a:picLocks noChangeAspect="1"/>
          </p:cNvPicPr>
          <p:nvPr/>
        </p:nvPicPr>
        <p:blipFill rotWithShape="1">
          <a:blip r:embed="rId2"/>
          <a:srcRect b="5671"/>
          <a:stretch/>
        </p:blipFill>
        <p:spPr>
          <a:xfrm>
            <a:off x="1111623" y="596152"/>
            <a:ext cx="10677963" cy="5665695"/>
          </a:xfrm>
          <a:prstGeom prst="rect">
            <a:avLst/>
          </a:prstGeom>
        </p:spPr>
      </p:pic>
    </p:spTree>
    <p:extLst>
      <p:ext uri="{BB962C8B-B14F-4D97-AF65-F5344CB8AC3E}">
        <p14:creationId xmlns:p14="http://schemas.microsoft.com/office/powerpoint/2010/main" val="165926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DF5AE-7D4B-42BA-B642-7A9976D01BC2}"/>
              </a:ext>
            </a:extLst>
          </p:cNvPr>
          <p:cNvPicPr>
            <a:picLocks noChangeAspect="1"/>
          </p:cNvPicPr>
          <p:nvPr/>
        </p:nvPicPr>
        <p:blipFill rotWithShape="1">
          <a:blip r:embed="rId2"/>
          <a:srcRect b="5280"/>
          <a:stretch/>
        </p:blipFill>
        <p:spPr>
          <a:xfrm>
            <a:off x="1640541" y="694764"/>
            <a:ext cx="10263593" cy="5468471"/>
          </a:xfrm>
          <a:prstGeom prst="rect">
            <a:avLst/>
          </a:prstGeom>
        </p:spPr>
      </p:pic>
    </p:spTree>
    <p:extLst>
      <p:ext uri="{BB962C8B-B14F-4D97-AF65-F5344CB8AC3E}">
        <p14:creationId xmlns:p14="http://schemas.microsoft.com/office/powerpoint/2010/main" val="12308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961EFB-E2ED-4BB3-A072-BF6EBC8509B0}"/>
              </a:ext>
            </a:extLst>
          </p:cNvPr>
          <p:cNvPicPr>
            <a:picLocks noChangeAspect="1"/>
          </p:cNvPicPr>
          <p:nvPr/>
        </p:nvPicPr>
        <p:blipFill rotWithShape="1">
          <a:blip r:embed="rId2"/>
          <a:srcRect b="5172"/>
          <a:stretch/>
        </p:blipFill>
        <p:spPr>
          <a:xfrm>
            <a:off x="1705286" y="1030941"/>
            <a:ext cx="10167970" cy="5423647"/>
          </a:xfrm>
          <a:prstGeom prst="rect">
            <a:avLst/>
          </a:prstGeom>
        </p:spPr>
      </p:pic>
      <p:sp>
        <p:nvSpPr>
          <p:cNvPr id="6" name="TextBox 5">
            <a:extLst>
              <a:ext uri="{FF2B5EF4-FFF2-40B4-BE49-F238E27FC236}">
                <a16:creationId xmlns:a16="http://schemas.microsoft.com/office/drawing/2014/main" id="{FF3A74C1-8EBB-4EE8-89FA-9DBD116AB7D7}"/>
              </a:ext>
            </a:extLst>
          </p:cNvPr>
          <p:cNvSpPr txBox="1"/>
          <p:nvPr/>
        </p:nvSpPr>
        <p:spPr>
          <a:xfrm>
            <a:off x="1640541" y="569276"/>
            <a:ext cx="262665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Derived Accuracy:</a:t>
            </a:r>
            <a:endParaRPr lang="hi-IN" sz="2400" dirty="0">
              <a:latin typeface="Times New Roman" panose="02020603050405020304" pitchFamily="18" charset="0"/>
            </a:endParaRPr>
          </a:p>
        </p:txBody>
      </p:sp>
    </p:spTree>
    <p:extLst>
      <p:ext uri="{BB962C8B-B14F-4D97-AF65-F5344CB8AC3E}">
        <p14:creationId xmlns:p14="http://schemas.microsoft.com/office/powerpoint/2010/main" val="22516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FAE84-0A62-4F09-A2C0-E2BC9CB3DF6E}"/>
              </a:ext>
            </a:extLst>
          </p:cNvPr>
          <p:cNvPicPr>
            <a:picLocks noChangeAspect="1"/>
          </p:cNvPicPr>
          <p:nvPr/>
        </p:nvPicPr>
        <p:blipFill rotWithShape="1">
          <a:blip r:embed="rId2"/>
          <a:srcRect b="5409"/>
          <a:stretch/>
        </p:blipFill>
        <p:spPr>
          <a:xfrm>
            <a:off x="1595717" y="681318"/>
            <a:ext cx="10311403" cy="5486400"/>
          </a:xfrm>
          <a:prstGeom prst="rect">
            <a:avLst/>
          </a:prstGeom>
        </p:spPr>
      </p:pic>
      <p:sp>
        <p:nvSpPr>
          <p:cNvPr id="4" name="Rectangle: Rounded Corners 3">
            <a:extLst>
              <a:ext uri="{FF2B5EF4-FFF2-40B4-BE49-F238E27FC236}">
                <a16:creationId xmlns:a16="http://schemas.microsoft.com/office/drawing/2014/main" id="{7C27496D-9E2F-4188-BEEF-FDF6EEEFF13C}"/>
              </a:ext>
            </a:extLst>
          </p:cNvPr>
          <p:cNvSpPr/>
          <p:nvPr/>
        </p:nvSpPr>
        <p:spPr>
          <a:xfrm>
            <a:off x="2859741" y="4805082"/>
            <a:ext cx="1122979" cy="417158"/>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hi-IN" dirty="0"/>
          </a:p>
        </p:txBody>
      </p:sp>
      <p:cxnSp>
        <p:nvCxnSpPr>
          <p:cNvPr id="8" name="Straight Arrow Connector 7">
            <a:extLst>
              <a:ext uri="{FF2B5EF4-FFF2-40B4-BE49-F238E27FC236}">
                <a16:creationId xmlns:a16="http://schemas.microsoft.com/office/drawing/2014/main" id="{AA5D0E6E-CF6F-4370-9A09-1F3AC1BF883D}"/>
              </a:ext>
            </a:extLst>
          </p:cNvPr>
          <p:cNvCxnSpPr/>
          <p:nvPr/>
        </p:nvCxnSpPr>
        <p:spPr>
          <a:xfrm>
            <a:off x="3982720" y="5080000"/>
            <a:ext cx="426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926747-828C-4DD3-8CA4-E6D4C9813E0A}"/>
              </a:ext>
            </a:extLst>
          </p:cNvPr>
          <p:cNvSpPr txBox="1"/>
          <p:nvPr/>
        </p:nvSpPr>
        <p:spPr>
          <a:xfrm>
            <a:off x="8321040" y="4895334"/>
            <a:ext cx="2682240"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Website link Activation</a:t>
            </a:r>
            <a:endParaRPr lang="hi-IN" u="sng" dirty="0">
              <a:latin typeface="Times New Roman" panose="02020603050405020304" pitchFamily="18" charset="0"/>
            </a:endParaRPr>
          </a:p>
        </p:txBody>
      </p:sp>
    </p:spTree>
    <p:extLst>
      <p:ext uri="{BB962C8B-B14F-4D97-AF65-F5344CB8AC3E}">
        <p14:creationId xmlns:p14="http://schemas.microsoft.com/office/powerpoint/2010/main" val="376822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874-BE3A-4F6F-9AE9-A7FE6DD343EF}"/>
              </a:ext>
            </a:extLst>
          </p:cNvPr>
          <p:cNvSpPr>
            <a:spLocks noGrp="1"/>
          </p:cNvSpPr>
          <p:nvPr>
            <p:ph type="title"/>
          </p:nvPr>
        </p:nvSpPr>
        <p:spPr>
          <a:xfrm>
            <a:off x="1640157" y="668498"/>
            <a:ext cx="3837366" cy="707541"/>
          </a:xfrm>
        </p:spPr>
        <p:txBody>
          <a:bodyPr/>
          <a:lstStyle/>
          <a:p>
            <a:r>
              <a:rPr lang="en-US" b="1" i="1" dirty="0">
                <a:latin typeface="Times New Roman" panose="02020603050405020304" pitchFamily="18" charset="0"/>
                <a:cs typeface="Times New Roman" panose="02020603050405020304" pitchFamily="18" charset="0"/>
              </a:rPr>
              <a:t>CONCLUSION:</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926853A2-225E-4779-BE47-DC8C3208FAA4}"/>
              </a:ext>
            </a:extLst>
          </p:cNvPr>
          <p:cNvSpPr/>
          <p:nvPr/>
        </p:nvSpPr>
        <p:spPr>
          <a:xfrm>
            <a:off x="2257887" y="1490008"/>
            <a:ext cx="9256450" cy="1938992"/>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utilized a dataset of Brain MRI images and applied four Convolutional Neural Network (CNN) models for the task of classifying the scans into four different classes: Glioma, Meningioma, No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and Pituitary. The purpose was to evaluate the performance of these models in accurately identifying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1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46F4-9965-462D-9B93-DAFADA405425}"/>
              </a:ext>
            </a:extLst>
          </p:cNvPr>
          <p:cNvSpPr>
            <a:spLocks noGrp="1"/>
          </p:cNvSpPr>
          <p:nvPr>
            <p:ph type="title"/>
          </p:nvPr>
        </p:nvSpPr>
        <p:spPr>
          <a:xfrm>
            <a:off x="1640156" y="632988"/>
            <a:ext cx="8911687" cy="583253"/>
          </a:xfrm>
        </p:spPr>
        <p:txBody>
          <a:bodyPr>
            <a:normAutofit fontScale="90000"/>
          </a:bodyPr>
          <a:lstStyle/>
          <a:p>
            <a:r>
              <a:rPr lang="en-US" sz="4000" b="1" i="1" dirty="0">
                <a:latin typeface="Times New Roman" panose="02020603050405020304" pitchFamily="18" charset="0"/>
                <a:cs typeface="Times New Roman" panose="02020603050405020304" pitchFamily="18" charset="0"/>
              </a:rPr>
              <a:t>REFERENCES:</a:t>
            </a:r>
            <a:br>
              <a:rPr lang="en-US" dirty="0"/>
            </a:br>
            <a:endParaRPr lang="hi-IN" dirty="0"/>
          </a:p>
        </p:txBody>
      </p:sp>
      <p:sp>
        <p:nvSpPr>
          <p:cNvPr id="3" name="Rectangle 2">
            <a:extLst>
              <a:ext uri="{FF2B5EF4-FFF2-40B4-BE49-F238E27FC236}">
                <a16:creationId xmlns:a16="http://schemas.microsoft.com/office/drawing/2014/main" id="{6D49955B-BD08-4DE7-83B7-CB79677015E3}"/>
              </a:ext>
            </a:extLst>
          </p:cNvPr>
          <p:cNvSpPr/>
          <p:nvPr/>
        </p:nvSpPr>
        <p:spPr>
          <a:xfrm>
            <a:off x="1100831" y="1216241"/>
            <a:ext cx="10591060" cy="5534849"/>
          </a:xfrm>
          <a:prstGeom prst="rect">
            <a:avLst/>
          </a:prstGeom>
        </p:spPr>
        <p:txBody>
          <a:bodyPr wrap="square">
            <a:spAutoFit/>
          </a:bodyPr>
          <a:lstStyle/>
          <a:p>
            <a:pPr marR="187325" algn="just" fontAlgn="base">
              <a:buFont typeface="+mj-lt"/>
              <a:buAutoNum type="arabicPeriod"/>
            </a:pP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 Minu </a:t>
            </a:r>
            <a:r>
              <a:rPr lang="en-US" dirty="0" err="1">
                <a:latin typeface="Times New Roman" panose="02020603050405020304" pitchFamily="18" charset="0"/>
                <a:hlinkClick r:id="rId2">
                  <a:extLst>
                    <a:ext uri="{A12FA001-AC4F-418D-AE19-62706E023703}">
                      <ahyp:hlinkClr xmlns:ahyp="http://schemas.microsoft.com/office/drawing/2018/hyperlinkcolor" val="tx"/>
                    </a:ext>
                  </a:extLst>
                </a:hlinkClick>
              </a:rPr>
              <a:t>Samantaray</a:t>
            </a: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Millee</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Panigrahi</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a:latin typeface="Times New Roman" panose="02020603050405020304" pitchFamily="18" charset="0"/>
                <a:hlinkClick r:id="rId4">
                  <a:extLst>
                    <a:ext uri="{A12FA001-AC4F-418D-AE19-62706E023703}">
                      <ahyp:hlinkClr xmlns:ahyp="http://schemas.microsoft.com/office/drawing/2018/hyperlinkcolor" val="tx"/>
                    </a:ext>
                  </a:extLst>
                </a:hlinkClick>
              </a:rPr>
              <a:t>K.C. Patra, </a:t>
            </a:r>
            <a:r>
              <a:rPr lang="en-US" dirty="0" err="1">
                <a:latin typeface="Times New Roman" panose="02020603050405020304" pitchFamily="18" charset="0"/>
                <a:hlinkClick r:id="rId5">
                  <a:extLst>
                    <a:ext uri="{A12FA001-AC4F-418D-AE19-62706E023703}">
                      <ahyp:hlinkClr xmlns:ahyp="http://schemas.microsoft.com/office/drawing/2018/hyperlinkcolor" val="tx"/>
                    </a:ext>
                  </a:extLst>
                </a:hlinkClick>
              </a:rPr>
              <a:t>Avipsa</a:t>
            </a:r>
            <a:r>
              <a:rPr lang="en-US" dirty="0">
                <a:latin typeface="Times New Roman" panose="02020603050405020304" pitchFamily="18" charset="0"/>
                <a:hlinkClick r:id="rId5">
                  <a:extLst>
                    <a:ext uri="{A12FA001-AC4F-418D-AE19-62706E023703}">
                      <ahyp:hlinkClr xmlns:ahyp="http://schemas.microsoft.com/office/drawing/2018/hyperlinkcolor" val="tx"/>
                    </a:ext>
                  </a:extLst>
                </a:hlinkClick>
              </a:rPr>
              <a:t> S. Panda,</a:t>
            </a:r>
            <a:r>
              <a:rPr lang="en-US" dirty="0">
                <a:latin typeface="Times New Roman" panose="02020603050405020304" pitchFamily="18" charset="0"/>
              </a:rPr>
              <a:t> </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Rina </a:t>
            </a:r>
            <a:r>
              <a:rPr lang="en-US" dirty="0" err="1">
                <a:latin typeface="Times New Roman" panose="02020603050405020304" pitchFamily="18" charset="0"/>
                <a:hlinkClick r:id="rId6">
                  <a:extLst>
                    <a:ext uri="{A12FA001-AC4F-418D-AE19-62706E023703}">
                      <ahyp:hlinkClr xmlns:ahyp="http://schemas.microsoft.com/office/drawing/2018/hyperlinkcolor" val="tx"/>
                    </a:ext>
                  </a:extLst>
                </a:hlinkClick>
              </a:rPr>
              <a:t>Mahakud</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dirty="0">
                <a:latin typeface="Times New Roman" panose="02020603050405020304" pitchFamily="18" charset="0"/>
              </a:rPr>
              <a:t>“An adaptive filtering technique for brain tumor analysis and detection”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2016 10th International</a:t>
            </a:r>
            <a:r>
              <a:rPr lang="en-US" dirty="0">
                <a:latin typeface="Times New Roman" panose="02020603050405020304" pitchFamily="18" charset="0"/>
              </a:rPr>
              <a:t>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Conference on Intelligent Systems and Control (ISCO)</a:t>
            </a:r>
            <a:endParaRPr lang="en-US" dirty="0">
              <a:latin typeface="Times New Roman" panose="02020603050405020304" pitchFamily="18" charset="0"/>
            </a:endParaRPr>
          </a:p>
          <a:p>
            <a:pPr marR="187325" algn="just" fontAlgn="base"/>
            <a:br>
              <a:rPr lang="en-US" dirty="0"/>
            </a:br>
            <a:r>
              <a:rPr lang="en-US" dirty="0"/>
              <a:t>2. </a:t>
            </a:r>
            <a:r>
              <a:rPr lang="en-US" dirty="0">
                <a:latin typeface="Times New Roman" panose="02020603050405020304" pitchFamily="18" charset="0"/>
              </a:rPr>
              <a:t>Sneha </a:t>
            </a:r>
            <a:r>
              <a:rPr lang="en-US" dirty="0" err="1">
                <a:latin typeface="Times New Roman" panose="02020603050405020304" pitchFamily="18" charset="0"/>
              </a:rPr>
              <a:t>Grampurohit</a:t>
            </a:r>
            <a:r>
              <a:rPr lang="en-US" dirty="0">
                <a:latin typeface="Times New Roman" panose="02020603050405020304" pitchFamily="18" charset="0"/>
              </a:rPr>
              <a:t>, </a:t>
            </a:r>
            <a:r>
              <a:rPr lang="en-US" dirty="0" err="1">
                <a:latin typeface="Times New Roman" panose="02020603050405020304" pitchFamily="18" charset="0"/>
              </a:rPr>
              <a:t>Venkamma</a:t>
            </a:r>
            <a:r>
              <a:rPr lang="en-US" dirty="0">
                <a:latin typeface="Times New Roman" panose="02020603050405020304" pitchFamily="18" charset="0"/>
              </a:rPr>
              <a:t> </a:t>
            </a:r>
            <a:r>
              <a:rPr lang="en-US" dirty="0" err="1">
                <a:latin typeface="Times New Roman" panose="02020603050405020304" pitchFamily="18" charset="0"/>
              </a:rPr>
              <a:t>Shalavadi</a:t>
            </a:r>
            <a:r>
              <a:rPr lang="en-US" dirty="0">
                <a:latin typeface="Times New Roman" panose="02020603050405020304" pitchFamily="18" charset="0"/>
              </a:rPr>
              <a:t>, Vaishnavi R. </a:t>
            </a:r>
            <a:r>
              <a:rPr lang="en-US" dirty="0" err="1">
                <a:latin typeface="Times New Roman" panose="02020603050405020304" pitchFamily="18" charset="0"/>
              </a:rPr>
              <a:t>Dhotargavi</a:t>
            </a:r>
            <a:r>
              <a:rPr lang="en-US" dirty="0">
                <a:latin typeface="Times New Roman" panose="02020603050405020304" pitchFamily="18" charset="0"/>
              </a:rPr>
              <a:t>, </a:t>
            </a:r>
            <a:r>
              <a:rPr lang="en-US" dirty="0" err="1">
                <a:latin typeface="Times New Roman" panose="02020603050405020304" pitchFamily="18" charset="0"/>
              </a:rPr>
              <a:t>Megha</a:t>
            </a:r>
            <a:r>
              <a:rPr lang="en-US" dirty="0">
                <a:latin typeface="Times New Roman" panose="02020603050405020304" pitchFamily="18" charset="0"/>
              </a:rPr>
              <a:t> </a:t>
            </a:r>
            <a:r>
              <a:rPr lang="en-US" dirty="0" err="1">
                <a:latin typeface="Times New Roman" panose="02020603050405020304" pitchFamily="18" charset="0"/>
              </a:rPr>
              <a:t>Kudari</a:t>
            </a:r>
            <a:r>
              <a:rPr lang="en-US" dirty="0">
                <a:latin typeface="Times New Roman" panose="02020603050405020304" pitchFamily="18" charset="0"/>
              </a:rPr>
              <a:t>, </a:t>
            </a:r>
            <a:r>
              <a:rPr lang="en-US" dirty="0" err="1">
                <a:latin typeface="Times New Roman" panose="02020603050405020304" pitchFamily="18" charset="0"/>
              </a:rPr>
              <a:t>Mrs</a:t>
            </a:r>
            <a:r>
              <a:rPr lang="en-US" dirty="0">
                <a:latin typeface="Times New Roman" panose="02020603050405020304" pitchFamily="18" charset="0"/>
              </a:rPr>
              <a:t> Soumya </a:t>
            </a:r>
            <a:r>
              <a:rPr lang="en-US" dirty="0" err="1">
                <a:latin typeface="Times New Roman" panose="02020603050405020304" pitchFamily="18" charset="0"/>
              </a:rPr>
              <a:t>Jolad</a:t>
            </a:r>
            <a:r>
              <a:rPr lang="en-US" dirty="0">
                <a:latin typeface="Times New Roman" panose="02020603050405020304" pitchFamily="18" charset="0"/>
              </a:rPr>
              <a:t> “BRAIN TUMOR DETECTION USING DEEP LEARNING MODELS” 2020 IEEE India Council International Subsections Conference (INDISCON)</a:t>
            </a:r>
          </a:p>
          <a:p>
            <a:pPr marR="77470" algn="just" fontAlgn="base"/>
            <a:br>
              <a:rPr lang="en-US" dirty="0"/>
            </a:br>
            <a:r>
              <a:rPr lang="en-US" dirty="0"/>
              <a:t>3. </a:t>
            </a:r>
            <a:r>
              <a:rPr lang="en-US" dirty="0" err="1">
                <a:latin typeface="Times New Roman" panose="02020603050405020304" pitchFamily="18" charset="0"/>
              </a:rPr>
              <a:t>Avigyan</a:t>
            </a:r>
            <a:r>
              <a:rPr lang="en-US" dirty="0">
                <a:latin typeface="Times New Roman" panose="02020603050405020304" pitchFamily="18" charset="0"/>
              </a:rPr>
              <a:t> Sinha, Aneesh R P, Malavika Suresh, </a:t>
            </a:r>
            <a:r>
              <a:rPr lang="en-US" dirty="0" err="1">
                <a:latin typeface="Times New Roman" panose="02020603050405020304" pitchFamily="18" charset="0"/>
              </a:rPr>
              <a:t>Nitha</a:t>
            </a:r>
            <a:r>
              <a:rPr lang="en-US" dirty="0">
                <a:latin typeface="Times New Roman" panose="02020603050405020304" pitchFamily="18" charset="0"/>
              </a:rPr>
              <a:t> Mohan R, </a:t>
            </a:r>
            <a:r>
              <a:rPr lang="en-US" dirty="0" err="1">
                <a:latin typeface="Times New Roman" panose="02020603050405020304" pitchFamily="18" charset="0"/>
              </a:rPr>
              <a:t>Abinaya</a:t>
            </a:r>
            <a:r>
              <a:rPr lang="en-US" dirty="0">
                <a:latin typeface="Times New Roman" panose="02020603050405020304" pitchFamily="18" charset="0"/>
              </a:rPr>
              <a:t> D, Ashwin G </a:t>
            </a:r>
            <a:r>
              <a:rPr lang="en-US" dirty="0" err="1">
                <a:latin typeface="Times New Roman" panose="02020603050405020304" pitchFamily="18" charset="0"/>
              </a:rPr>
              <a:t>Singerji</a:t>
            </a:r>
            <a:r>
              <a:rPr lang="en-US" dirty="0">
                <a:latin typeface="Times New Roman" panose="02020603050405020304" pitchFamily="18" charset="0"/>
              </a:rPr>
              <a:t> “Brain Tumor Detection Using Deep Learning” 2021 Seventh International conference on Bio Signals, Images, and Instrumentation (ICBSII)</a:t>
            </a:r>
          </a:p>
          <a:p>
            <a:pPr marR="77470" algn="just" fontAlgn="base">
              <a:spcBef>
                <a:spcPts val="685"/>
              </a:spcBef>
            </a:pPr>
            <a:br>
              <a:rPr lang="en-US" dirty="0"/>
            </a:br>
            <a:r>
              <a:rPr lang="en-US" dirty="0"/>
              <a:t>4. </a:t>
            </a:r>
            <a:r>
              <a:rPr lang="en-US" dirty="0">
                <a:latin typeface="Times New Roman" panose="02020603050405020304" pitchFamily="18" charset="0"/>
              </a:rPr>
              <a:t>S. Pereira, A. Pinto, V. Alves, C.A. Silva. (2016). “Brain tumor segmentation using convolutional neural networks in MRI images”, IEEE transactions on medicalimaging,pp.1240-1251, 2016. </a:t>
            </a:r>
            <a:r>
              <a:rPr lang="en-US" dirty="0">
                <a:latin typeface="Times New Roman" panose="02020603050405020304" pitchFamily="18" charset="0"/>
                <a:hlinkClick r:id="rId8">
                  <a:extLst>
                    <a:ext uri="{A12FA001-AC4F-418D-AE19-62706E023703}">
                      <ahyp:hlinkClr xmlns:ahyp="http://schemas.microsoft.com/office/drawing/2018/hyperlinkcolor" val="tx"/>
                    </a:ext>
                  </a:extLst>
                </a:hlinkClick>
              </a:rPr>
              <a:t>https://doi.org/10.1109/TMI.2016.2538465</a:t>
            </a:r>
            <a:r>
              <a:rPr lang="en-US" dirty="0">
                <a:latin typeface="Times New Roman" panose="02020603050405020304" pitchFamily="18" charset="0"/>
              </a:rPr>
              <a:t>.</a:t>
            </a:r>
          </a:p>
          <a:p>
            <a:pPr marR="77470" algn="just" fontAlgn="base">
              <a:spcBef>
                <a:spcPts val="685"/>
              </a:spcBef>
            </a:pPr>
            <a:br>
              <a:rPr lang="en-US" dirty="0"/>
            </a:br>
            <a:r>
              <a:rPr lang="en-US" dirty="0"/>
              <a:t>5. </a:t>
            </a:r>
            <a:r>
              <a:rPr lang="en-US" dirty="0">
                <a:latin typeface="Times New Roman" panose="02020603050405020304" pitchFamily="18" charset="0"/>
              </a:rPr>
              <a:t>X.W. Gao, R. Hui, Z. Tian. (J2017). “Classification of CT brain images based on deep learning networks, Computer methods and programs in biomedicine”,pp.49-56,Jan2017. </a:t>
            </a:r>
            <a:r>
              <a:rPr lang="en-US" dirty="0">
                <a:latin typeface="Times New Roman" panose="02020603050405020304" pitchFamily="18" charset="0"/>
                <a:hlinkClick r:id="rId9">
                  <a:extLst>
                    <a:ext uri="{A12FA001-AC4F-418D-AE19-62706E023703}">
                      <ahyp:hlinkClr xmlns:ahyp="http://schemas.microsoft.com/office/drawing/2018/hyperlinkcolor" val="tx"/>
                    </a:ext>
                  </a:extLst>
                </a:hlinkClick>
              </a:rPr>
              <a:t>https://doi.org/10.1016/j.cmpb.2016.10.007</a:t>
            </a:r>
            <a:r>
              <a:rPr lang="en-US" dirty="0">
                <a:latin typeface="Times New Roman" panose="02020603050405020304" pitchFamily="18" charset="0"/>
              </a:rPr>
              <a:t>.</a:t>
            </a:r>
          </a:p>
        </p:txBody>
      </p:sp>
    </p:spTree>
    <p:extLst>
      <p:ext uri="{BB962C8B-B14F-4D97-AF65-F5344CB8AC3E}">
        <p14:creationId xmlns:p14="http://schemas.microsoft.com/office/powerpoint/2010/main" val="133774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6CF6-1055-4D0E-999B-07F4E693FD5E}"/>
              </a:ext>
            </a:extLst>
          </p:cNvPr>
          <p:cNvSpPr>
            <a:spLocks noGrp="1"/>
          </p:cNvSpPr>
          <p:nvPr>
            <p:ph type="title"/>
          </p:nvPr>
        </p:nvSpPr>
        <p:spPr>
          <a:xfrm>
            <a:off x="5682353" y="4521407"/>
            <a:ext cx="5738503" cy="1280890"/>
          </a:xfrm>
        </p:spPr>
        <p:txBody>
          <a:bodyPr/>
          <a:lstStyle/>
          <a:p>
            <a:r>
              <a:rPr lang="en-US" dirty="0"/>
              <a:t>ANY QUESTIONS !!!</a:t>
            </a:r>
            <a:endParaRPr lang="hi-IN" dirty="0"/>
          </a:p>
        </p:txBody>
      </p:sp>
    </p:spTree>
    <p:extLst>
      <p:ext uri="{BB962C8B-B14F-4D97-AF65-F5344CB8AC3E}">
        <p14:creationId xmlns:p14="http://schemas.microsoft.com/office/powerpoint/2010/main" val="4315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502B-16CE-4500-ADB3-2767E285D531}"/>
              </a:ext>
            </a:extLst>
          </p:cNvPr>
          <p:cNvSpPr>
            <a:spLocks noGrp="1"/>
          </p:cNvSpPr>
          <p:nvPr>
            <p:ph type="title"/>
          </p:nvPr>
        </p:nvSpPr>
        <p:spPr>
          <a:xfrm>
            <a:off x="1989244" y="641865"/>
            <a:ext cx="3221950" cy="689785"/>
          </a:xfrm>
        </p:spPr>
        <p:txBody>
          <a:bodyPr/>
          <a:lstStyle/>
          <a:p>
            <a:r>
              <a:rPr lang="en-US" b="1" i="1" dirty="0">
                <a:latin typeface="Times New Roman" panose="02020603050405020304" pitchFamily="18" charset="0"/>
                <a:cs typeface="Times New Roman" panose="02020603050405020304" pitchFamily="18" charset="0"/>
              </a:rPr>
              <a:t>CONTENT: </a:t>
            </a:r>
            <a:endParaRPr lang="hi-IN" b="1" i="1" dirty="0">
              <a:latin typeface="Times New Roman" panose="02020603050405020304" pitchFamily="18" charset="0"/>
            </a:endParaRPr>
          </a:p>
        </p:txBody>
      </p:sp>
      <p:sp>
        <p:nvSpPr>
          <p:cNvPr id="3" name="TextBox 2">
            <a:extLst>
              <a:ext uri="{FF2B5EF4-FFF2-40B4-BE49-F238E27FC236}">
                <a16:creationId xmlns:a16="http://schemas.microsoft.com/office/drawing/2014/main" id="{628A92B9-4643-4F68-9E6D-ED915E6C10F8}"/>
              </a:ext>
            </a:extLst>
          </p:cNvPr>
          <p:cNvSpPr txBox="1"/>
          <p:nvPr/>
        </p:nvSpPr>
        <p:spPr>
          <a:xfrm>
            <a:off x="1989244" y="1652431"/>
            <a:ext cx="4953740" cy="4801314"/>
          </a:xfrm>
          <a:prstGeom prst="rect">
            <a:avLst/>
          </a:prstGeom>
          <a:noFill/>
        </p:spPr>
        <p:txBody>
          <a:bodyPr wrap="square" rtlCol="0">
            <a:spAutoFit/>
          </a:bodyPr>
          <a:lstStyle/>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Research Methodology</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Data Flow Diagram</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Flowchart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Working</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Algorithm Detail</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Model Representation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hi-IN" dirty="0"/>
          </a:p>
        </p:txBody>
      </p:sp>
      <p:pic>
        <p:nvPicPr>
          <p:cNvPr id="1026" name="Picture 2" descr="Brain tumor">
            <a:extLst>
              <a:ext uri="{FF2B5EF4-FFF2-40B4-BE49-F238E27FC236}">
                <a16:creationId xmlns:a16="http://schemas.microsoft.com/office/drawing/2014/main" id="{B51419FE-7141-452A-8593-84094B5F0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77"/>
          <a:stretch/>
        </p:blipFill>
        <p:spPr bwMode="auto">
          <a:xfrm>
            <a:off x="6534150" y="-8878"/>
            <a:ext cx="5657850" cy="686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5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E44-9DE4-485A-95FC-F6DFFE7E9C8B}"/>
              </a:ext>
            </a:extLst>
          </p:cNvPr>
          <p:cNvSpPr>
            <a:spLocks noGrp="1"/>
          </p:cNvSpPr>
          <p:nvPr>
            <p:ph type="title"/>
          </p:nvPr>
        </p:nvSpPr>
        <p:spPr>
          <a:xfrm>
            <a:off x="1643014" y="641865"/>
            <a:ext cx="3044396" cy="663152"/>
          </a:xfrm>
        </p:spPr>
        <p:txBody>
          <a:bodyPr/>
          <a:lstStyle/>
          <a:p>
            <a:r>
              <a:rPr lang="en-US" b="1" i="1" dirty="0">
                <a:latin typeface="Times New Roman" panose="02020603050405020304" pitchFamily="18" charset="0"/>
                <a:cs typeface="Times New Roman" panose="02020603050405020304" pitchFamily="18" charset="0"/>
              </a:rPr>
              <a:t>OBJECTIVE:</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6B2EA02-A0CF-49EF-B218-2A75084BE871}"/>
              </a:ext>
            </a:extLst>
          </p:cNvPr>
          <p:cNvSpPr/>
          <p:nvPr/>
        </p:nvSpPr>
        <p:spPr>
          <a:xfrm>
            <a:off x="1374558" y="1305018"/>
            <a:ext cx="9320335" cy="649408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Brain tumor at early stage is very difficult task for doctors to identify.</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MRI images are more prone to noise and other environmental interference. </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So, it becomes difficult for doctors to identify tumor and their causes.</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So here we come up with the system, where system will detect brain tumor from images.</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Save patient’s time.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Provide a solution appropriately at early stages.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Get timely consultation. </a:t>
            </a:r>
            <a:endParaRPr lang="en-US" sz="22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hi-IN" dirty="0"/>
          </a:p>
        </p:txBody>
      </p:sp>
    </p:spTree>
    <p:extLst>
      <p:ext uri="{BB962C8B-B14F-4D97-AF65-F5344CB8AC3E}">
        <p14:creationId xmlns:p14="http://schemas.microsoft.com/office/powerpoint/2010/main" val="279337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A8B-9273-4982-A999-FCA8CF333D44}"/>
              </a:ext>
            </a:extLst>
          </p:cNvPr>
          <p:cNvSpPr>
            <a:spLocks noGrp="1"/>
          </p:cNvSpPr>
          <p:nvPr>
            <p:ph type="title"/>
          </p:nvPr>
        </p:nvSpPr>
        <p:spPr>
          <a:xfrm>
            <a:off x="1640156" y="695132"/>
            <a:ext cx="8911687" cy="1280890"/>
          </a:xfrm>
        </p:spPr>
        <p:txBody>
          <a:bodyPr/>
          <a:lstStyle/>
          <a:p>
            <a:r>
              <a:rPr lang="en-US" b="1" i="1" dirty="0">
                <a:latin typeface="Times New Roman" panose="02020603050405020304" pitchFamily="18" charset="0"/>
                <a:cs typeface="Times New Roman" panose="02020603050405020304" pitchFamily="18" charset="0"/>
              </a:rPr>
              <a:t>RESEARCH METHODOLOGY:</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4C3B141F-C9CC-48B8-8053-B9D8F1AEBEFB}"/>
              </a:ext>
            </a:extLst>
          </p:cNvPr>
          <p:cNvSpPr/>
          <p:nvPr/>
        </p:nvSpPr>
        <p:spPr>
          <a:xfrm>
            <a:off x="2541973" y="2138129"/>
            <a:ext cx="8839200" cy="4370427"/>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system will have mainly five modules. </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Dataset: </a:t>
            </a:r>
            <a:r>
              <a:rPr lang="en-GB" sz="2000" dirty="0">
                <a:latin typeface="Times New Roman" panose="02020603050405020304" pitchFamily="18" charset="0"/>
                <a:cs typeface="Times New Roman" panose="02020603050405020304" pitchFamily="18" charset="0"/>
              </a:rPr>
              <a:t>In dataset we can take multiple MRI images and take one as input image</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In pre-processing image to encoded the label and resize the image.</a:t>
            </a:r>
          </a:p>
          <a:p>
            <a:pPr algn="just"/>
            <a:r>
              <a:rPr lang="en-GB"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Split the data: </a:t>
            </a:r>
            <a:r>
              <a:rPr lang="en-GB" sz="2000" dirty="0">
                <a:latin typeface="Times New Roman" panose="02020603050405020304" pitchFamily="18" charset="0"/>
                <a:cs typeface="Times New Roman" panose="02020603050405020304" pitchFamily="18" charset="0"/>
              </a:rPr>
              <a:t>In split the data we set the image as Training Data and Testing Data.</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Build CNN model: </a:t>
            </a:r>
            <a:r>
              <a:rPr lang="en-GB" sz="2000" dirty="0">
                <a:latin typeface="Times New Roman" panose="02020603050405020304" pitchFamily="18" charset="0"/>
                <a:cs typeface="Times New Roman" panose="02020603050405020304" pitchFamily="18" charset="0"/>
              </a:rPr>
              <a:t>To train Deep Neural network for classification.</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Classification: </a:t>
            </a:r>
            <a:r>
              <a:rPr lang="en-GB" sz="2000" dirty="0">
                <a:latin typeface="Times New Roman" panose="02020603050405020304" pitchFamily="18" charset="0"/>
                <a:cs typeface="Times New Roman" panose="02020603050405020304" pitchFamily="18" charset="0"/>
              </a:rPr>
              <a:t>Used to classify the Brain </a:t>
            </a:r>
            <a:r>
              <a:rPr lang="en-GB" sz="2000" dirty="0" err="1">
                <a:latin typeface="Times New Roman" panose="02020603050405020304" pitchFamily="18" charset="0"/>
                <a:cs typeface="Times New Roman" panose="02020603050405020304" pitchFamily="18" charset="0"/>
              </a:rPr>
              <a:t>tumor</a:t>
            </a: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4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A19E-4980-4DC9-AFDD-8308FCBECCE9}"/>
              </a:ext>
            </a:extLst>
          </p:cNvPr>
          <p:cNvSpPr>
            <a:spLocks noGrp="1"/>
          </p:cNvSpPr>
          <p:nvPr>
            <p:ph type="title"/>
          </p:nvPr>
        </p:nvSpPr>
        <p:spPr>
          <a:xfrm>
            <a:off x="1640156" y="611726"/>
            <a:ext cx="8911687" cy="1280890"/>
          </a:xfrm>
        </p:spPr>
        <p:txBody>
          <a:bodyPr/>
          <a:lstStyle/>
          <a:p>
            <a:r>
              <a:rPr lang="en-US" b="1" i="1" dirty="0">
                <a:latin typeface="Times New Roman" panose="02020603050405020304" pitchFamily="18" charset="0"/>
                <a:cs typeface="Times New Roman" panose="02020603050405020304" pitchFamily="18" charset="0"/>
              </a:rPr>
              <a:t>Data Flow Diagram:</a:t>
            </a:r>
            <a:br>
              <a:rPr lang="hi-IN" dirty="0"/>
            </a:br>
            <a:endParaRPr lang="hi-IN" dirty="0"/>
          </a:p>
        </p:txBody>
      </p:sp>
      <p:pic>
        <p:nvPicPr>
          <p:cNvPr id="4" name="Picture 3">
            <a:extLst>
              <a:ext uri="{FF2B5EF4-FFF2-40B4-BE49-F238E27FC236}">
                <a16:creationId xmlns:a16="http://schemas.microsoft.com/office/drawing/2014/main" id="{93980088-492B-4503-BDA6-A68332CD5A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7463" y="1630086"/>
            <a:ext cx="2971800" cy="4094979"/>
          </a:xfrm>
          <a:prstGeom prst="rect">
            <a:avLst/>
          </a:prstGeom>
          <a:noFill/>
          <a:ln>
            <a:noFill/>
          </a:ln>
        </p:spPr>
      </p:pic>
      <p:sp>
        <p:nvSpPr>
          <p:cNvPr id="5" name="Oval 4">
            <a:extLst>
              <a:ext uri="{FF2B5EF4-FFF2-40B4-BE49-F238E27FC236}">
                <a16:creationId xmlns:a16="http://schemas.microsoft.com/office/drawing/2014/main" id="{B3BA94F6-8D96-4D68-9C03-DC2ACEDED036}"/>
              </a:ext>
            </a:extLst>
          </p:cNvPr>
          <p:cNvSpPr/>
          <p:nvPr/>
        </p:nvSpPr>
        <p:spPr>
          <a:xfrm>
            <a:off x="6579833" y="624110"/>
            <a:ext cx="1455938" cy="7102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Oval 5">
            <a:extLst>
              <a:ext uri="{FF2B5EF4-FFF2-40B4-BE49-F238E27FC236}">
                <a16:creationId xmlns:a16="http://schemas.microsoft.com/office/drawing/2014/main" id="{CB875B32-AA1D-48C5-88C1-5766BCDD033B}"/>
              </a:ext>
            </a:extLst>
          </p:cNvPr>
          <p:cNvSpPr/>
          <p:nvPr/>
        </p:nvSpPr>
        <p:spPr>
          <a:xfrm>
            <a:off x="6668609" y="5882338"/>
            <a:ext cx="1269507" cy="7031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END</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FF31451E-29FD-4857-BB1D-1915B8197BC6}"/>
              </a:ext>
            </a:extLst>
          </p:cNvPr>
          <p:cNvCxnSpPr>
            <a:cxnSpLocks/>
            <a:stCxn id="5" idx="4"/>
          </p:cNvCxnSpPr>
          <p:nvPr/>
        </p:nvCxnSpPr>
        <p:spPr>
          <a:xfrm>
            <a:off x="7307802" y="1334324"/>
            <a:ext cx="0" cy="412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2ACC14-3582-42DF-80DD-9473C737A43E}"/>
              </a:ext>
            </a:extLst>
          </p:cNvPr>
          <p:cNvCxnSpPr>
            <a:cxnSpLocks/>
          </p:cNvCxnSpPr>
          <p:nvPr/>
        </p:nvCxnSpPr>
        <p:spPr>
          <a:xfrm flipH="1">
            <a:off x="7303363" y="5480671"/>
            <a:ext cx="4439" cy="38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97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D550-F966-4FED-B4FB-8D79E3977B22}"/>
              </a:ext>
            </a:extLst>
          </p:cNvPr>
          <p:cNvSpPr>
            <a:spLocks noGrp="1"/>
          </p:cNvSpPr>
          <p:nvPr>
            <p:ph type="title"/>
          </p:nvPr>
        </p:nvSpPr>
        <p:spPr>
          <a:xfrm>
            <a:off x="593795" y="89647"/>
            <a:ext cx="2606605" cy="527855"/>
          </a:xfrm>
        </p:spPr>
        <p:txBody>
          <a:bodyPr>
            <a:normAutofit fontScale="90000"/>
          </a:bodyPr>
          <a:lstStyle/>
          <a:p>
            <a:r>
              <a:rPr lang="en-US" dirty="0">
                <a:latin typeface="Times New Roman" panose="02020603050405020304" pitchFamily="18" charset="0"/>
                <a:cs typeface="Times New Roman" panose="02020603050405020304" pitchFamily="18" charset="0"/>
              </a:rPr>
              <a:t>Flowchart:</a:t>
            </a:r>
            <a:endParaRPr lang="hi-IN" dirty="0">
              <a:latin typeface="Times New Roman" panose="02020603050405020304" pitchFamily="18" charset="0"/>
            </a:endParaRPr>
          </a:p>
        </p:txBody>
      </p:sp>
      <p:sp>
        <p:nvSpPr>
          <p:cNvPr id="3" name="Oval 2">
            <a:extLst>
              <a:ext uri="{FF2B5EF4-FFF2-40B4-BE49-F238E27FC236}">
                <a16:creationId xmlns:a16="http://schemas.microsoft.com/office/drawing/2014/main" id="{34625093-2E64-4C96-8384-B3CB9E2E7175}"/>
              </a:ext>
            </a:extLst>
          </p:cNvPr>
          <p:cNvSpPr/>
          <p:nvPr/>
        </p:nvSpPr>
        <p:spPr>
          <a:xfrm>
            <a:off x="5495363" y="165014"/>
            <a:ext cx="1201270" cy="5289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Rectangle: Rounded Corners 5">
            <a:extLst>
              <a:ext uri="{FF2B5EF4-FFF2-40B4-BE49-F238E27FC236}">
                <a16:creationId xmlns:a16="http://schemas.microsoft.com/office/drawing/2014/main" id="{3AB1C767-3EF0-4D6C-B3BC-A6878375ACCB}"/>
              </a:ext>
            </a:extLst>
          </p:cNvPr>
          <p:cNvSpPr/>
          <p:nvPr/>
        </p:nvSpPr>
        <p:spPr>
          <a:xfrm>
            <a:off x="4276164" y="986879"/>
            <a:ext cx="3639671" cy="527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MRI Image from dataset</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7EF63500-1EE9-42C4-AB0D-310732C9EEE3}"/>
              </a:ext>
            </a:extLst>
          </p:cNvPr>
          <p:cNvCxnSpPr>
            <a:stCxn id="3" idx="4"/>
          </p:cNvCxnSpPr>
          <p:nvPr/>
        </p:nvCxnSpPr>
        <p:spPr>
          <a:xfrm>
            <a:off x="6095998" y="693931"/>
            <a:ext cx="0" cy="25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43265C44-80F2-4885-AC37-36FD21A240F4}"/>
              </a:ext>
            </a:extLst>
          </p:cNvPr>
          <p:cNvSpPr/>
          <p:nvPr/>
        </p:nvSpPr>
        <p:spPr>
          <a:xfrm>
            <a:off x="4276164" y="179409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Preprocessing</a:t>
            </a:r>
            <a:endParaRPr lang="hi-IN" dirty="0">
              <a:solidFill>
                <a:schemeClr val="tx1"/>
              </a:solidFill>
              <a:latin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C023DE2-5D91-4992-B9A9-5B07F221B623}"/>
              </a:ext>
            </a:extLst>
          </p:cNvPr>
          <p:cNvCxnSpPr>
            <a:stCxn id="6" idx="2"/>
            <a:endCxn id="9" idx="0"/>
          </p:cNvCxnSpPr>
          <p:nvPr/>
        </p:nvCxnSpPr>
        <p:spPr>
          <a:xfrm>
            <a:off x="6096000" y="1514734"/>
            <a:ext cx="0" cy="279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6CC5CD74-9377-48A8-B099-D5C490E8548B}"/>
              </a:ext>
            </a:extLst>
          </p:cNvPr>
          <p:cNvSpPr/>
          <p:nvPr/>
        </p:nvSpPr>
        <p:spPr>
          <a:xfrm>
            <a:off x="4276163" y="257162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CNN feature Extraction + Classification</a:t>
            </a:r>
            <a:endParaRPr lang="hi-IN" dirty="0">
              <a:solidFill>
                <a:schemeClr val="tx1"/>
              </a:solidFill>
              <a:latin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63FD6EF6-536A-4898-B211-86B3612683A0}"/>
              </a:ext>
            </a:extLst>
          </p:cNvPr>
          <p:cNvCxnSpPr>
            <a:stCxn id="9" idx="2"/>
            <a:endCxn id="12" idx="0"/>
          </p:cNvCxnSpPr>
          <p:nvPr/>
        </p:nvCxnSpPr>
        <p:spPr>
          <a:xfrm flipH="1">
            <a:off x="6095999" y="2249166"/>
            <a:ext cx="1" cy="322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C54512-F925-43BF-9FCF-5F1009C5ABCE}"/>
              </a:ext>
            </a:extLst>
          </p:cNvPr>
          <p:cNvCxnSpPr>
            <a:stCxn id="12" idx="2"/>
          </p:cNvCxnSpPr>
          <p:nvPr/>
        </p:nvCxnSpPr>
        <p:spPr>
          <a:xfrm>
            <a:off x="6095999" y="3026696"/>
            <a:ext cx="0" cy="288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A4AE10A8-91B0-4DC2-ACB5-02651FCE0145}"/>
              </a:ext>
            </a:extLst>
          </p:cNvPr>
          <p:cNvSpPr/>
          <p:nvPr/>
        </p:nvSpPr>
        <p:spPr>
          <a:xfrm>
            <a:off x="4968700" y="3315877"/>
            <a:ext cx="2254596" cy="141642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If Tumor is detected</a:t>
            </a:r>
          </a:p>
          <a:p>
            <a:pPr algn="ctr"/>
            <a:r>
              <a:rPr lang="en-US" dirty="0">
                <a:solidFill>
                  <a:schemeClr val="tx1"/>
                </a:solidFill>
                <a:latin typeface="Times New Roman" panose="02020603050405020304" pitchFamily="18" charset="0"/>
                <a:cs typeface="Times New Roman" panose="02020603050405020304" pitchFamily="18" charset="0"/>
              </a:rPr>
              <a:t>?</a:t>
            </a:r>
            <a:endParaRPr lang="hi-IN" dirty="0">
              <a:solidFill>
                <a:schemeClr val="tx1"/>
              </a:solidFill>
              <a:latin typeface="Times New Roman" panose="02020603050405020304" pitchFamily="18" charset="0"/>
            </a:endParaRPr>
          </a:p>
        </p:txBody>
      </p:sp>
      <p:sp>
        <p:nvSpPr>
          <p:cNvPr id="25" name="Rectangle 24">
            <a:extLst>
              <a:ext uri="{FF2B5EF4-FFF2-40B4-BE49-F238E27FC236}">
                <a16:creationId xmlns:a16="http://schemas.microsoft.com/office/drawing/2014/main" id="{24B80A7F-E08D-439B-A650-BED80CF1967D}"/>
              </a:ext>
            </a:extLst>
          </p:cNvPr>
          <p:cNvSpPr/>
          <p:nvPr/>
        </p:nvSpPr>
        <p:spPr>
          <a:xfrm>
            <a:off x="2357716" y="4512120"/>
            <a:ext cx="1918447" cy="527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Normal</a:t>
            </a:r>
            <a:endParaRPr lang="hi-IN" b="1" dirty="0">
              <a:solidFill>
                <a:schemeClr val="tx1"/>
              </a:solidFill>
              <a:latin typeface="Times New Roman" panose="02020603050405020304" pitchFamily="18" charset="0"/>
            </a:endParaRPr>
          </a:p>
        </p:txBody>
      </p:sp>
      <p:cxnSp>
        <p:nvCxnSpPr>
          <p:cNvPr id="27" name="Connector: Elbow 26">
            <a:extLst>
              <a:ext uri="{FF2B5EF4-FFF2-40B4-BE49-F238E27FC236}">
                <a16:creationId xmlns:a16="http://schemas.microsoft.com/office/drawing/2014/main" id="{EE2817FC-FD65-47D6-80C1-9FB4402CEC6F}"/>
              </a:ext>
            </a:extLst>
          </p:cNvPr>
          <p:cNvCxnSpPr>
            <a:cxnSpLocks/>
          </p:cNvCxnSpPr>
          <p:nvPr/>
        </p:nvCxnSpPr>
        <p:spPr>
          <a:xfrm rot="10800000" flipV="1">
            <a:off x="3316939" y="4024089"/>
            <a:ext cx="1651761" cy="4550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B375C60-E538-4A99-9AF6-C1B53AD941FF}"/>
              </a:ext>
            </a:extLst>
          </p:cNvPr>
          <p:cNvSpPr txBox="1"/>
          <p:nvPr/>
        </p:nvSpPr>
        <p:spPr>
          <a:xfrm>
            <a:off x="3806643" y="3654056"/>
            <a:ext cx="6723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endParaRPr lang="hi-IN" dirty="0">
              <a:latin typeface="Times New Roman" panose="02020603050405020304" pitchFamily="18" charset="0"/>
            </a:endParaRPr>
          </a:p>
        </p:txBody>
      </p:sp>
      <p:sp>
        <p:nvSpPr>
          <p:cNvPr id="29" name="Rectangle: Rounded Corners 28">
            <a:extLst>
              <a:ext uri="{FF2B5EF4-FFF2-40B4-BE49-F238E27FC236}">
                <a16:creationId xmlns:a16="http://schemas.microsoft.com/office/drawing/2014/main" id="{DB9B5CB4-09FB-47E9-A027-6E68A36C720D}"/>
              </a:ext>
            </a:extLst>
          </p:cNvPr>
          <p:cNvSpPr/>
          <p:nvPr/>
        </p:nvSpPr>
        <p:spPr>
          <a:xfrm>
            <a:off x="8220635" y="3821682"/>
            <a:ext cx="2429436" cy="403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endParaRPr lang="hi-IN" dirty="0">
              <a:solidFill>
                <a:schemeClr val="tx1"/>
              </a:solidFill>
              <a:latin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14736098-BBBD-4DC0-A003-2348E53956B4}"/>
              </a:ext>
            </a:extLst>
          </p:cNvPr>
          <p:cNvCxnSpPr>
            <a:stCxn id="24" idx="3"/>
            <a:endCxn id="29" idx="1"/>
          </p:cNvCxnSpPr>
          <p:nvPr/>
        </p:nvCxnSpPr>
        <p:spPr>
          <a:xfrm flipV="1">
            <a:off x="7223296" y="4023388"/>
            <a:ext cx="997339" cy="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5A9E0B-77DF-4FCD-976D-850E1082B9C1}"/>
              </a:ext>
            </a:extLst>
          </p:cNvPr>
          <p:cNvSpPr/>
          <p:nvPr/>
        </p:nvSpPr>
        <p:spPr>
          <a:xfrm>
            <a:off x="7295150" y="3689614"/>
            <a:ext cx="62068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YES</a:t>
            </a:r>
            <a:endParaRPr lang="hi-IN" dirty="0">
              <a:latin typeface="Times New Roman" panose="02020603050405020304" pitchFamily="18" charset="0"/>
            </a:endParaRPr>
          </a:p>
        </p:txBody>
      </p:sp>
      <p:sp>
        <p:nvSpPr>
          <p:cNvPr id="34" name="Rectangle: Rounded Corners 33">
            <a:extLst>
              <a:ext uri="{FF2B5EF4-FFF2-40B4-BE49-F238E27FC236}">
                <a16:creationId xmlns:a16="http://schemas.microsoft.com/office/drawing/2014/main" id="{11DDC329-F90B-4163-A680-D1BCFE030C1E}"/>
              </a:ext>
            </a:extLst>
          </p:cNvPr>
          <p:cNvSpPr/>
          <p:nvPr/>
        </p:nvSpPr>
        <p:spPr>
          <a:xfrm>
            <a:off x="8220635" y="4505512"/>
            <a:ext cx="2429436" cy="41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Segmentation</a:t>
            </a:r>
            <a:endParaRPr lang="hi-IN" dirty="0">
              <a:solidFill>
                <a:schemeClr val="tx1"/>
              </a:solidFill>
              <a:latin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C4153E32-64A9-4E73-93B7-AAB88F6404A7}"/>
              </a:ext>
            </a:extLst>
          </p:cNvPr>
          <p:cNvCxnSpPr>
            <a:cxnSpLocks/>
            <a:stCxn id="29" idx="2"/>
            <a:endCxn id="34" idx="0"/>
          </p:cNvCxnSpPr>
          <p:nvPr/>
        </p:nvCxnSpPr>
        <p:spPr>
          <a:xfrm>
            <a:off x="9435353" y="4225094"/>
            <a:ext cx="0" cy="280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C0B1C536-C33A-407A-BFA3-EB30ABE3C06F}"/>
              </a:ext>
            </a:extLst>
          </p:cNvPr>
          <p:cNvSpPr/>
          <p:nvPr/>
        </p:nvSpPr>
        <p:spPr>
          <a:xfrm>
            <a:off x="8220636" y="5179112"/>
            <a:ext cx="2429436" cy="7146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Area of classification of brain tumor</a:t>
            </a:r>
            <a:endParaRPr lang="hi-IN" dirty="0">
              <a:solidFill>
                <a:schemeClr val="tx1"/>
              </a:solidFill>
              <a:latin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6D657698-8A40-40BE-A3EB-493D5AE781F0}"/>
              </a:ext>
            </a:extLst>
          </p:cNvPr>
          <p:cNvCxnSpPr>
            <a:stCxn id="34" idx="2"/>
            <a:endCxn id="39" idx="0"/>
          </p:cNvCxnSpPr>
          <p:nvPr/>
        </p:nvCxnSpPr>
        <p:spPr>
          <a:xfrm>
            <a:off x="9435353" y="4918952"/>
            <a:ext cx="1" cy="26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FD93C92C-D7DC-4EA7-A291-D0A8E1B1939E}"/>
              </a:ext>
            </a:extLst>
          </p:cNvPr>
          <p:cNvSpPr/>
          <p:nvPr/>
        </p:nvSpPr>
        <p:spPr>
          <a:xfrm>
            <a:off x="8220635" y="6193598"/>
            <a:ext cx="2429436" cy="3944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Output</a:t>
            </a:r>
            <a:endParaRPr lang="hi-IN" b="1" dirty="0">
              <a:solidFill>
                <a:schemeClr val="tx1"/>
              </a:solidFill>
              <a:latin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9E6442B1-A321-430C-B612-EC3F64FED7E4}"/>
              </a:ext>
            </a:extLst>
          </p:cNvPr>
          <p:cNvCxnSpPr>
            <a:stCxn id="39" idx="2"/>
            <a:endCxn id="43" idx="0"/>
          </p:cNvCxnSpPr>
          <p:nvPr/>
        </p:nvCxnSpPr>
        <p:spPr>
          <a:xfrm flipH="1">
            <a:off x="9435353" y="5893758"/>
            <a:ext cx="1" cy="299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4F8E7981-2BDF-4230-AD9C-A371A2FF6906}"/>
              </a:ext>
            </a:extLst>
          </p:cNvPr>
          <p:cNvSpPr/>
          <p:nvPr/>
        </p:nvSpPr>
        <p:spPr>
          <a:xfrm>
            <a:off x="5567082" y="5439812"/>
            <a:ext cx="1728068" cy="3577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Glioma</a:t>
            </a:r>
            <a:endParaRPr lang="hi-IN" b="1" dirty="0">
              <a:solidFill>
                <a:schemeClr val="tx1"/>
              </a:solidFill>
              <a:latin typeface="Times New Roman" panose="02020603050405020304" pitchFamily="18" charset="0"/>
            </a:endParaRPr>
          </a:p>
        </p:txBody>
      </p:sp>
      <p:sp>
        <p:nvSpPr>
          <p:cNvPr id="5" name="Rectangle: Rounded Corners 4">
            <a:extLst>
              <a:ext uri="{FF2B5EF4-FFF2-40B4-BE49-F238E27FC236}">
                <a16:creationId xmlns:a16="http://schemas.microsoft.com/office/drawing/2014/main" id="{B5FAC18C-4EE2-4EA5-A955-269AE5D10717}"/>
              </a:ext>
            </a:extLst>
          </p:cNvPr>
          <p:cNvSpPr/>
          <p:nvPr/>
        </p:nvSpPr>
        <p:spPr>
          <a:xfrm>
            <a:off x="5567082" y="5962740"/>
            <a:ext cx="1728068" cy="3686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Meningioma</a:t>
            </a:r>
            <a:endParaRPr lang="hi-IN" b="1" dirty="0">
              <a:solidFill>
                <a:schemeClr val="tx1"/>
              </a:solidFill>
              <a:latin typeface="Times New Roman" panose="02020603050405020304" pitchFamily="18" charset="0"/>
            </a:endParaRPr>
          </a:p>
        </p:txBody>
      </p:sp>
      <p:sp>
        <p:nvSpPr>
          <p:cNvPr id="7" name="Rectangle: Rounded Corners 6">
            <a:extLst>
              <a:ext uri="{FF2B5EF4-FFF2-40B4-BE49-F238E27FC236}">
                <a16:creationId xmlns:a16="http://schemas.microsoft.com/office/drawing/2014/main" id="{F0E8D205-67FB-474F-88D6-8ACFB9357283}"/>
              </a:ext>
            </a:extLst>
          </p:cNvPr>
          <p:cNvSpPr/>
          <p:nvPr/>
        </p:nvSpPr>
        <p:spPr>
          <a:xfrm>
            <a:off x="5567082" y="6496544"/>
            <a:ext cx="1728068" cy="3405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Pituitary</a:t>
            </a:r>
            <a:endParaRPr lang="hi-IN" b="1" dirty="0">
              <a:solidFill>
                <a:schemeClr val="tx1"/>
              </a:solidFill>
              <a:latin typeface="Times New Roman" panose="02020603050405020304" pitchFamily="18" charset="0"/>
            </a:endParaRPr>
          </a:p>
        </p:txBody>
      </p:sp>
      <p:cxnSp>
        <p:nvCxnSpPr>
          <p:cNvPr id="16" name="Connector: Elbow 15">
            <a:extLst>
              <a:ext uri="{FF2B5EF4-FFF2-40B4-BE49-F238E27FC236}">
                <a16:creationId xmlns:a16="http://schemas.microsoft.com/office/drawing/2014/main" id="{575A2B46-AD26-46C7-B9E1-487D24BF36EA}"/>
              </a:ext>
            </a:extLst>
          </p:cNvPr>
          <p:cNvCxnSpPr>
            <a:stCxn id="43" idx="1"/>
            <a:endCxn id="4" idx="3"/>
          </p:cNvCxnSpPr>
          <p:nvPr/>
        </p:nvCxnSpPr>
        <p:spPr>
          <a:xfrm rot="10800000">
            <a:off x="7295151" y="5618712"/>
            <a:ext cx="925485" cy="77211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7CB8D0-11E6-43DC-BAEE-98A91B156F20}"/>
              </a:ext>
            </a:extLst>
          </p:cNvPr>
          <p:cNvCxnSpPr>
            <a:cxnSpLocks/>
            <a:endCxn id="5" idx="3"/>
          </p:cNvCxnSpPr>
          <p:nvPr/>
        </p:nvCxnSpPr>
        <p:spPr>
          <a:xfrm flipH="1">
            <a:off x="7295150" y="6147077"/>
            <a:ext cx="477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3F1C9E1F-846A-4A7D-B39F-326126E7ECAF}"/>
              </a:ext>
            </a:extLst>
          </p:cNvPr>
          <p:cNvCxnSpPr>
            <a:endCxn id="7" idx="3"/>
          </p:cNvCxnSpPr>
          <p:nvPr/>
        </p:nvCxnSpPr>
        <p:spPr>
          <a:xfrm rot="10800000" flipV="1">
            <a:off x="7295150" y="6390823"/>
            <a:ext cx="477250" cy="275997"/>
          </a:xfrm>
          <a:prstGeom prst="bentConnector3">
            <a:avLst>
              <a:gd name="adj1" fmla="val 30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3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BC9-0025-4975-BF7F-D55056575B4B}"/>
              </a:ext>
            </a:extLst>
          </p:cNvPr>
          <p:cNvSpPr>
            <a:spLocks noGrp="1"/>
          </p:cNvSpPr>
          <p:nvPr>
            <p:ph type="title"/>
          </p:nvPr>
        </p:nvSpPr>
        <p:spPr>
          <a:xfrm>
            <a:off x="1705418" y="651005"/>
            <a:ext cx="8911687" cy="630948"/>
          </a:xfrm>
        </p:spPr>
        <p:txBody>
          <a:bodyPr>
            <a:normAutofit fontScale="90000"/>
          </a:bodyPr>
          <a:lstStyle/>
          <a:p>
            <a:r>
              <a:rPr lang="en-US" dirty="0">
                <a:latin typeface="Times New Roman" panose="02020603050405020304" pitchFamily="18" charset="0"/>
                <a:cs typeface="Times New Roman" panose="02020603050405020304" pitchFamily="18" charset="0"/>
              </a:rPr>
              <a:t>WORKING</a:t>
            </a:r>
            <a:endParaRPr lang="hi-IN" dirty="0">
              <a:latin typeface="Times New Roman" panose="02020603050405020304" pitchFamily="18" charset="0"/>
            </a:endParaRPr>
          </a:p>
        </p:txBody>
      </p:sp>
      <p:sp>
        <p:nvSpPr>
          <p:cNvPr id="5" name="Rectangle 4">
            <a:extLst>
              <a:ext uri="{FF2B5EF4-FFF2-40B4-BE49-F238E27FC236}">
                <a16:creationId xmlns:a16="http://schemas.microsoft.com/office/drawing/2014/main" id="{857E2850-B8A9-4930-A1C9-38D87FB89A0D}"/>
              </a:ext>
            </a:extLst>
          </p:cNvPr>
          <p:cNvSpPr/>
          <p:nvPr/>
        </p:nvSpPr>
        <p:spPr>
          <a:xfrm>
            <a:off x="1497106" y="1509786"/>
            <a:ext cx="10085294" cy="5016758"/>
          </a:xfrm>
          <a:prstGeom prst="rect">
            <a:avLst/>
          </a:prstGeom>
        </p:spPr>
        <p:txBody>
          <a:bodyPr wrap="square">
            <a:spAutoFit/>
          </a:bodyPr>
          <a:lstStyle/>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Start</a:t>
            </a:r>
            <a:r>
              <a:rPr lang="en-US" sz="2000" dirty="0">
                <a:solidFill>
                  <a:srgbClr val="111111"/>
                </a:solidFill>
                <a:latin typeface="Times New Roman" panose="02020603050405020304" pitchFamily="18" charset="0"/>
                <a:cs typeface="Times New Roman" panose="02020603050405020304" pitchFamily="18" charset="0"/>
              </a:rPr>
              <a:t>: The process begins here.</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Input MRI Image from dataset</a:t>
            </a:r>
            <a:r>
              <a:rPr lang="en-US" sz="2000" dirty="0">
                <a:solidFill>
                  <a:srgbClr val="111111"/>
                </a:solidFill>
                <a:latin typeface="Times New Roman" panose="02020603050405020304" pitchFamily="18" charset="0"/>
                <a:cs typeface="Times New Roman" panose="02020603050405020304" pitchFamily="18" charset="0"/>
              </a:rPr>
              <a:t>: An MRI image is taken as input from a dataset. This image      likely contains brain scan data.</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Image Preprocessing</a:t>
            </a:r>
            <a:r>
              <a:rPr lang="en-US" sz="2000" dirty="0">
                <a:solidFill>
                  <a:srgbClr val="111111"/>
                </a:solidFill>
                <a:latin typeface="Times New Roman" panose="02020603050405020304" pitchFamily="18" charset="0"/>
                <a:cs typeface="Times New Roman" panose="02020603050405020304" pitchFamily="18" charset="0"/>
              </a:rPr>
              <a:t>: The input image undergoes preprocessing steps. These steps may involve noise reduction, contrast enhancement, and other techniques to prepare the image for further analysis.</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CNN Feature Extraction + Classification</a:t>
            </a:r>
            <a:r>
              <a:rPr lang="en-US" sz="2000" dirty="0">
                <a:solidFill>
                  <a:srgbClr val="111111"/>
                </a:solidFill>
                <a:latin typeface="Times New Roman" panose="02020603050405020304" pitchFamily="18" charset="0"/>
                <a:cs typeface="Times New Roman" panose="02020603050405020304" pitchFamily="18" charset="0"/>
              </a:rPr>
              <a:t>: A Convolutional Neural Network (CNN) is used for feature extraction and classification. CNNs are commonly used for image analysis tasks. Features relevant to brain tumor detection are extracted from the preprocessed image.</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Is Tumor detected?</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If the CNN detects a tumor, the flow proceeds to the “YES” path.</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If no tumor is detected, the flow proceeds to the “NO” path.</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87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44CAA-903E-4446-AF98-DD31EE725311}"/>
              </a:ext>
            </a:extLst>
          </p:cNvPr>
          <p:cNvSpPr/>
          <p:nvPr/>
        </p:nvSpPr>
        <p:spPr>
          <a:xfrm>
            <a:off x="2554940" y="1122020"/>
            <a:ext cx="9466729" cy="4708981"/>
          </a:xfrm>
          <a:prstGeom prst="rect">
            <a:avLst/>
          </a:prstGeom>
        </p:spPr>
        <p:txBody>
          <a:bodyPr wrap="square">
            <a:spAutoFit/>
          </a:bodyPr>
          <a:lstStyle/>
          <a:p>
            <a:r>
              <a:rPr lang="en-US" b="1" dirty="0">
                <a:solidFill>
                  <a:srgbClr val="111111"/>
                </a:solidFill>
                <a:latin typeface="-apple-system"/>
              </a:rPr>
              <a:t>6. </a:t>
            </a:r>
            <a:r>
              <a:rPr lang="en-US" sz="2000" b="1" dirty="0">
                <a:solidFill>
                  <a:srgbClr val="111111"/>
                </a:solidFill>
                <a:latin typeface="Times New Roman" panose="02020603050405020304" pitchFamily="18" charset="0"/>
                <a:cs typeface="Times New Roman" panose="02020603050405020304" pitchFamily="18" charset="0"/>
              </a:rPr>
              <a:t>NO (Normal)</a:t>
            </a:r>
            <a:r>
              <a:rPr lang="en-US" sz="2000" dirty="0">
                <a:solidFill>
                  <a:srgbClr val="111111"/>
                </a:solidFill>
                <a:latin typeface="Times New Roman" panose="02020603050405020304" pitchFamily="18" charset="0"/>
                <a:cs typeface="Times New Roman" panose="02020603050405020304" pitchFamily="18" charset="0"/>
              </a:rPr>
              <a:t>: If no tumor is detected, the result is classified as “Normal.”</a:t>
            </a:r>
          </a:p>
          <a:p>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7. YES (Tumor Detected)</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Further processing steps are performed for the detected tumor.</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These steps may include additional preprocessing and segmentation.</a:t>
            </a:r>
          </a:p>
          <a:p>
            <a:pPr marL="742950" lvl="1" indent="-285750">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8. Segmentation Area of classification of brain tumor</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 tumor area is segmented to classify it into specific types.</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 three possible classifications are:</a:t>
            </a: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Glioma</a:t>
            </a:r>
            <a:endParaRPr lang="en-US" sz="2000" dirty="0">
              <a:solidFill>
                <a:srgbClr val="111111"/>
              </a:solidFill>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Meningioma</a:t>
            </a:r>
            <a:endParaRPr lang="en-US" sz="2000" dirty="0">
              <a:solidFill>
                <a:srgbClr val="111111"/>
              </a:solidFill>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Pituitary</a:t>
            </a:r>
          </a:p>
          <a:p>
            <a:pPr marL="1143000" lvl="2" indent="-228600">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9. Output</a:t>
            </a:r>
            <a:r>
              <a:rPr lang="en-US" sz="2000" dirty="0">
                <a:solidFill>
                  <a:srgbClr val="111111"/>
                </a:solidFill>
                <a:latin typeface="Times New Roman" panose="02020603050405020304" pitchFamily="18" charset="0"/>
                <a:cs typeface="Times New Roman" panose="02020603050405020304" pitchFamily="18" charset="0"/>
              </a:rPr>
              <a:t>: The final output provides the classification of the brain tumor based on the MRI image.</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4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BD3C-2652-45CF-92C4-3727E0AA0E0C}"/>
              </a:ext>
            </a:extLst>
          </p:cNvPr>
          <p:cNvSpPr>
            <a:spLocks noGrp="1"/>
          </p:cNvSpPr>
          <p:nvPr>
            <p:ph type="title"/>
          </p:nvPr>
        </p:nvSpPr>
        <p:spPr>
          <a:xfrm>
            <a:off x="1640156" y="633074"/>
            <a:ext cx="4670997" cy="693702"/>
          </a:xfrm>
        </p:spPr>
        <p:txBody>
          <a:bodyPr>
            <a:normAutofit fontScale="90000"/>
          </a:bodyPr>
          <a:lstStyle/>
          <a:p>
            <a:r>
              <a:rPr lang="en-US" dirty="0">
                <a:latin typeface="Times New Roman" panose="02020603050405020304" pitchFamily="18" charset="0"/>
                <a:cs typeface="Times New Roman" panose="02020603050405020304" pitchFamily="18" charset="0"/>
              </a:rPr>
              <a:t>Algorithm use in project:</a:t>
            </a:r>
            <a:br>
              <a:rPr lang="en-US" dirty="0"/>
            </a:br>
            <a:endParaRPr lang="hi-IN" dirty="0"/>
          </a:p>
        </p:txBody>
      </p:sp>
      <p:sp>
        <p:nvSpPr>
          <p:cNvPr id="4" name="TextBox 3">
            <a:extLst>
              <a:ext uri="{FF2B5EF4-FFF2-40B4-BE49-F238E27FC236}">
                <a16:creationId xmlns:a16="http://schemas.microsoft.com/office/drawing/2014/main" id="{19517976-5EBA-462B-8749-FBB467FA8A12}"/>
              </a:ext>
            </a:extLst>
          </p:cNvPr>
          <p:cNvSpPr txBox="1"/>
          <p:nvPr/>
        </p:nvSpPr>
        <p:spPr>
          <a:xfrm>
            <a:off x="1846729" y="1479176"/>
            <a:ext cx="3352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CNN Algorithm: </a:t>
            </a:r>
          </a:p>
        </p:txBody>
      </p:sp>
      <p:sp>
        <p:nvSpPr>
          <p:cNvPr id="5" name="TextBox 4">
            <a:extLst>
              <a:ext uri="{FF2B5EF4-FFF2-40B4-BE49-F238E27FC236}">
                <a16:creationId xmlns:a16="http://schemas.microsoft.com/office/drawing/2014/main" id="{615A5E17-3A0E-4818-85F9-792243F410AE}"/>
              </a:ext>
            </a:extLst>
          </p:cNvPr>
          <p:cNvSpPr txBox="1"/>
          <p:nvPr/>
        </p:nvSpPr>
        <p:spPr>
          <a:xfrm>
            <a:off x="950258" y="2000908"/>
            <a:ext cx="1110727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hlinkClick r:id="rId2" tooltip="CNN"/>
              </a:rPr>
              <a:t>CNN</a:t>
            </a:r>
            <a:r>
              <a:rPr lang="en-US" sz="2100" dirty="0">
                <a:latin typeface="Times New Roman" panose="02020603050405020304" pitchFamily="18" charset="0"/>
                <a:cs typeface="Times New Roman" panose="02020603050405020304" pitchFamily="18" charset="0"/>
              </a:rPr>
              <a:t>'s, also known as </a:t>
            </a:r>
            <a:r>
              <a:rPr lang="en-IN" sz="2100" dirty="0">
                <a:latin typeface="Times New Roman" panose="02020603050405020304" pitchFamily="18" charset="0"/>
                <a:cs typeface="Times New Roman" panose="02020603050405020304" pitchFamily="18" charset="0"/>
              </a:rPr>
              <a:t>Convolutional Neural Network</a:t>
            </a:r>
            <a:r>
              <a:rPr lang="en-US" sz="2100" dirty="0">
                <a:latin typeface="Times New Roman" panose="02020603050405020304" pitchFamily="18" charset="0"/>
                <a:cs typeface="Times New Roman" panose="02020603050405020304" pitchFamily="18" charset="0"/>
              </a:rPr>
              <a:t>, consist of multiple layers and are mainly used for image processing and object detection. </a:t>
            </a:r>
          </a:p>
          <a:p>
            <a:pPr marL="285750" indent="-28575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CNN's are widely used to identify satellite images, process medical images, forecast time series.</a:t>
            </a:r>
          </a:p>
          <a:p>
            <a:pPr marL="285750" indent="-285750" algn="just">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CNN's have multiple layers that process and extract features from data:</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Convolution Layer:</a:t>
            </a:r>
          </a:p>
          <a:p>
            <a:pPr algn="just"/>
            <a:r>
              <a:rPr lang="en-US" sz="2100" dirty="0">
                <a:latin typeface="Times New Roman" panose="02020603050405020304" pitchFamily="18" charset="0"/>
                <a:cs typeface="Times New Roman" panose="02020603050405020304" pitchFamily="18" charset="0"/>
              </a:rPr>
              <a:t>		CNN has a convolution layer that has several filters to perform the convolution operation.</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Rectified Linear Unit (</a:t>
            </a:r>
            <a:r>
              <a:rPr lang="en-US" sz="2100" u="sng" dirty="0" err="1">
                <a:latin typeface="Times New Roman" panose="02020603050405020304" pitchFamily="18" charset="0"/>
                <a:cs typeface="Times New Roman" panose="02020603050405020304" pitchFamily="18" charset="0"/>
              </a:rPr>
              <a:t>ReLU</a:t>
            </a:r>
            <a:r>
              <a:rPr lang="en-US" sz="2100" u="sng"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		CNN's have a </a:t>
            </a:r>
            <a:r>
              <a:rPr lang="en-US" sz="2100" dirty="0" err="1">
                <a:latin typeface="Times New Roman" panose="02020603050405020304" pitchFamily="18" charset="0"/>
                <a:cs typeface="Times New Roman" panose="02020603050405020304" pitchFamily="18" charset="0"/>
              </a:rPr>
              <a:t>ReLU</a:t>
            </a:r>
            <a:r>
              <a:rPr lang="en-US" sz="2100" dirty="0">
                <a:latin typeface="Times New Roman" panose="02020603050405020304" pitchFamily="18" charset="0"/>
                <a:cs typeface="Times New Roman" panose="02020603050405020304" pitchFamily="18" charset="0"/>
              </a:rPr>
              <a:t> layer to perform operations on elements. The output is a 					rectified feature map.</a:t>
            </a:r>
          </a:p>
          <a:p>
            <a:pPr marL="285750" indent="-285750">
              <a:buFont typeface="Arial" panose="020B0604020202020204" pitchFamily="34" charset="0"/>
              <a:buChar char="•"/>
            </a:pPr>
            <a:endParaRPr lang="hi-IN" dirty="0"/>
          </a:p>
        </p:txBody>
      </p:sp>
    </p:spTree>
    <p:extLst>
      <p:ext uri="{BB962C8B-B14F-4D97-AF65-F5344CB8AC3E}">
        <p14:creationId xmlns:p14="http://schemas.microsoft.com/office/powerpoint/2010/main" val="11307586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401</TotalTime>
  <Words>1127</Words>
  <Application>Microsoft Office PowerPoint</Application>
  <PresentationFormat>Widescreen</PresentationFormat>
  <Paragraphs>130</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Adobe Gothic Std B</vt:lpstr>
      <vt:lpstr>-apple-system</vt:lpstr>
      <vt:lpstr>Arial</vt:lpstr>
      <vt:lpstr>Century Gothic</vt:lpstr>
      <vt:lpstr>Times New Roman</vt:lpstr>
      <vt:lpstr>Wingdings</vt:lpstr>
      <vt:lpstr>Wingdings 3</vt:lpstr>
      <vt:lpstr>Wisp</vt:lpstr>
      <vt:lpstr>Bitmap Image</vt:lpstr>
      <vt:lpstr>“Brain Tumor Detection Using Deep Learning”</vt:lpstr>
      <vt:lpstr>CONTENT: </vt:lpstr>
      <vt:lpstr>OBJECTIVE:</vt:lpstr>
      <vt:lpstr>RESEARCH METHODOLOGY:</vt:lpstr>
      <vt:lpstr>Data Flow Diagram: </vt:lpstr>
      <vt:lpstr>Flowchart:</vt:lpstr>
      <vt:lpstr>WORKING</vt:lpstr>
      <vt:lpstr>PowerPoint Presentation</vt:lpstr>
      <vt:lpstr>Algorithm use in project: </vt:lpstr>
      <vt:lpstr>PowerPoint Presentation</vt:lpstr>
      <vt:lpstr>MODEL REPRESENTATION</vt:lpstr>
      <vt:lpstr>PowerPoint Presentation</vt:lpstr>
      <vt:lpstr>PowerPoint Presentation</vt:lpstr>
      <vt:lpstr>PowerPoint Presentation</vt:lpstr>
      <vt:lpstr>PowerPoint Presentation</vt:lpstr>
      <vt:lpstr>PowerPoint Presentation</vt:lpstr>
      <vt:lpstr>CONCLUSION:</vt:lpstr>
      <vt:lpstr>REFERENCES: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dc:title>
  <dc:creator>CHETAN MUNESHWAR</dc:creator>
  <cp:lastModifiedBy>Raunak Pipariya</cp:lastModifiedBy>
  <cp:revision>57</cp:revision>
  <dcterms:created xsi:type="dcterms:W3CDTF">2024-01-27T08:28:06Z</dcterms:created>
  <dcterms:modified xsi:type="dcterms:W3CDTF">2024-02-29T10:18:18Z</dcterms:modified>
</cp:coreProperties>
</file>