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4" r:id="rId4"/>
    <p:sldId id="265" r:id="rId5"/>
    <p:sldId id="266" r:id="rId6"/>
    <p:sldId id="274" r:id="rId7"/>
    <p:sldId id="279" r:id="rId8"/>
    <p:sldId id="282" r:id="rId9"/>
    <p:sldId id="283" r:id="rId10"/>
    <p:sldId id="284" r:id="rId11"/>
    <p:sldId id="285" r:id="rId12"/>
    <p:sldId id="287" r:id="rId13"/>
    <p:sldId id="289" r:id="rId14"/>
    <p:sldId id="292" r:id="rId15"/>
    <p:sldId id="293" r:id="rId16"/>
    <p:sldId id="270"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doi.org/10.1109/TMI.2016.2538465" TargetMode="External"/><Relationship Id="rId3" Type="http://schemas.openxmlformats.org/officeDocument/2006/relationships/hyperlink" Target="https://ieeexplore.ieee.org/author/37085853087" TargetMode="External"/><Relationship Id="rId7" Type="http://schemas.openxmlformats.org/officeDocument/2006/relationships/hyperlink" Target="https://ieeexplore.ieee.org/xpl/conhome/7589934/proceeding" TargetMode="External"/><Relationship Id="rId2" Type="http://schemas.openxmlformats.org/officeDocument/2006/relationships/hyperlink" Target="https://ieeexplore.ieee.org/author/37085859479" TargetMode="External"/><Relationship Id="rId1" Type="http://schemas.openxmlformats.org/officeDocument/2006/relationships/slideLayout" Target="../slideLayouts/slideLayout6.xml"/><Relationship Id="rId6" Type="http://schemas.openxmlformats.org/officeDocument/2006/relationships/hyperlink" Target="https://ieeexplore.ieee.org/author/37085894809" TargetMode="External"/><Relationship Id="rId5" Type="http://schemas.openxmlformats.org/officeDocument/2006/relationships/hyperlink" Target="https://ieeexplore.ieee.org/author/37085382055" TargetMode="External"/><Relationship Id="rId4" Type="http://schemas.openxmlformats.org/officeDocument/2006/relationships/hyperlink" Target="https://ieeexplore.ieee.org/author/37086399665" TargetMode="External"/><Relationship Id="rId9" Type="http://schemas.openxmlformats.org/officeDocument/2006/relationships/hyperlink" Target="https://doi.org/10.1016/j.cmpb.2016.10.007"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A5FF-594E-4FCC-A7C6-A237B2257458}"/>
              </a:ext>
            </a:extLst>
          </p:cNvPr>
          <p:cNvSpPr>
            <a:spLocks noGrp="1"/>
          </p:cNvSpPr>
          <p:nvPr>
            <p:ph type="ctrTitle"/>
          </p:nvPr>
        </p:nvSpPr>
        <p:spPr>
          <a:xfrm>
            <a:off x="1633490" y="3429000"/>
            <a:ext cx="9525739" cy="99208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“Brain Tumor Detection Using Deep Learning”</a:t>
            </a:r>
            <a:endParaRPr lang="hi-IN" dirty="0">
              <a:latin typeface="Times New Roman" panose="02020603050405020304" pitchFamily="18" charset="0"/>
            </a:endParaRPr>
          </a:p>
        </p:txBody>
      </p:sp>
      <p:sp>
        <p:nvSpPr>
          <p:cNvPr id="3" name="Subtitle 2">
            <a:extLst>
              <a:ext uri="{FF2B5EF4-FFF2-40B4-BE49-F238E27FC236}">
                <a16:creationId xmlns:a16="http://schemas.microsoft.com/office/drawing/2014/main" id="{C674A9AB-E8BF-48A7-A15A-8A872A9E18F0}"/>
              </a:ext>
            </a:extLst>
          </p:cNvPr>
          <p:cNvSpPr>
            <a:spLocks noGrp="1"/>
          </p:cNvSpPr>
          <p:nvPr>
            <p:ph type="subTitle" idx="1"/>
          </p:nvPr>
        </p:nvSpPr>
        <p:spPr>
          <a:xfrm>
            <a:off x="1518081" y="4818344"/>
            <a:ext cx="3766782" cy="1126283"/>
          </a:xfrm>
        </p:spPr>
        <p:txBody>
          <a:bodyPr>
            <a:noAutofit/>
          </a:bodyPr>
          <a:lstStyle/>
          <a:p>
            <a:r>
              <a:rPr lang="en-US" sz="3200" dirty="0">
                <a:solidFill>
                  <a:schemeClr val="tx1"/>
                </a:solidFill>
                <a:latin typeface="Times New Roman" panose="02020603050405020304" pitchFamily="18" charset="0"/>
                <a:cs typeface="Times New Roman" panose="02020603050405020304" pitchFamily="18" charset="0"/>
              </a:rPr>
              <a:t>Guided by  :</a:t>
            </a:r>
          </a:p>
          <a:p>
            <a:r>
              <a:rPr lang="en-US" sz="3200" dirty="0">
                <a:solidFill>
                  <a:schemeClr val="tx1"/>
                </a:solidFill>
                <a:latin typeface="Times New Roman" panose="02020603050405020304" pitchFamily="18" charset="0"/>
                <a:cs typeface="Times New Roman" panose="02020603050405020304" pitchFamily="18" charset="0"/>
              </a:rPr>
              <a:t>Prof. M. K. </a:t>
            </a:r>
            <a:r>
              <a:rPr lang="en-US" sz="3200" dirty="0" err="1">
                <a:solidFill>
                  <a:schemeClr val="tx1"/>
                </a:solidFill>
                <a:latin typeface="Times New Roman" panose="02020603050405020304" pitchFamily="18" charset="0"/>
                <a:cs typeface="Times New Roman" panose="02020603050405020304" pitchFamily="18" charset="0"/>
              </a:rPr>
              <a:t>Popat</a:t>
            </a:r>
            <a:r>
              <a:rPr lang="en-US" sz="3200" dirty="0">
                <a:solidFill>
                  <a:schemeClr val="tx1"/>
                </a:solidFill>
                <a:latin typeface="Times New Roman" panose="02020603050405020304" pitchFamily="18" charset="0"/>
                <a:cs typeface="Times New Roman" panose="02020603050405020304" pitchFamily="18" charset="0"/>
              </a:rPr>
              <a:t> </a:t>
            </a:r>
            <a:endParaRPr lang="hi-IN" sz="3200" dirty="0">
              <a:solidFill>
                <a:schemeClr val="tx1"/>
              </a:solidFill>
              <a:latin typeface="Times New Roman" panose="02020603050405020304" pitchFamily="18" charset="0"/>
            </a:endParaRPr>
          </a:p>
        </p:txBody>
      </p:sp>
      <p:sp>
        <p:nvSpPr>
          <p:cNvPr id="4" name="TextBox 3">
            <a:extLst>
              <a:ext uri="{FF2B5EF4-FFF2-40B4-BE49-F238E27FC236}">
                <a16:creationId xmlns:a16="http://schemas.microsoft.com/office/drawing/2014/main" id="{D70D1F3B-17D1-421E-A8EB-4B1F2CF1D982}"/>
              </a:ext>
            </a:extLst>
          </p:cNvPr>
          <p:cNvSpPr txBox="1"/>
          <p:nvPr/>
        </p:nvSpPr>
        <p:spPr>
          <a:xfrm>
            <a:off x="7993039" y="4258102"/>
            <a:ext cx="4731222"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Presented by : </a:t>
            </a:r>
          </a:p>
          <a:p>
            <a:r>
              <a:rPr lang="en-US" sz="2800" dirty="0">
                <a:latin typeface="Times New Roman" panose="02020603050405020304" pitchFamily="18" charset="0"/>
                <a:cs typeface="Times New Roman" panose="02020603050405020304" pitchFamily="18" charset="0"/>
              </a:rPr>
              <a:t>Mr. Chetan A. </a:t>
            </a:r>
            <a:r>
              <a:rPr lang="en-US" sz="2800" dirty="0" err="1">
                <a:latin typeface="Times New Roman" panose="02020603050405020304" pitchFamily="18" charset="0"/>
                <a:cs typeface="Times New Roman" panose="02020603050405020304" pitchFamily="18" charset="0"/>
              </a:rPr>
              <a:t>Muneshwar</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Mr. </a:t>
            </a:r>
            <a:r>
              <a:rPr lang="en-US" sz="2800" dirty="0" err="1">
                <a:latin typeface="Times New Roman" panose="02020603050405020304" pitchFamily="18" charset="0"/>
                <a:cs typeface="Times New Roman" panose="02020603050405020304" pitchFamily="18" charset="0"/>
              </a:rPr>
              <a:t>Raunak</a:t>
            </a:r>
            <a:r>
              <a:rPr lang="en-US" sz="2800" dirty="0">
                <a:latin typeface="Times New Roman" panose="02020603050405020304" pitchFamily="18" charset="0"/>
                <a:cs typeface="Times New Roman" panose="02020603050405020304" pitchFamily="18" charset="0"/>
              </a:rPr>
              <a:t> J. </a:t>
            </a:r>
            <a:r>
              <a:rPr lang="en-US" sz="2800" dirty="0" err="1">
                <a:latin typeface="Times New Roman" panose="02020603050405020304" pitchFamily="18" charset="0"/>
                <a:cs typeface="Times New Roman" panose="02020603050405020304" pitchFamily="18" charset="0"/>
              </a:rPr>
              <a:t>Pipariya</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Mrs. Shreya N. </a:t>
            </a:r>
            <a:r>
              <a:rPr lang="en-US" sz="2800" dirty="0" err="1">
                <a:latin typeface="Times New Roman" panose="02020603050405020304" pitchFamily="18" charset="0"/>
                <a:cs typeface="Times New Roman" panose="02020603050405020304" pitchFamily="18" charset="0"/>
              </a:rPr>
              <a:t>Nathile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Mr. Amit S. </a:t>
            </a:r>
            <a:r>
              <a:rPr lang="en-US" sz="2800" dirty="0" err="1">
                <a:latin typeface="Times New Roman" panose="02020603050405020304" pitchFamily="18" charset="0"/>
                <a:cs typeface="Times New Roman" panose="02020603050405020304" pitchFamily="18" charset="0"/>
              </a:rPr>
              <a:t>Khandare</a:t>
            </a:r>
            <a:endParaRPr lang="hi-IN" sz="2800" dirty="0">
              <a:latin typeface="Times New Roman" panose="02020603050405020304" pitchFamily="18" charset="0"/>
            </a:endParaRPr>
          </a:p>
        </p:txBody>
      </p:sp>
      <p:sp>
        <p:nvSpPr>
          <p:cNvPr id="5" name="Rectangle 4">
            <a:extLst>
              <a:ext uri="{FF2B5EF4-FFF2-40B4-BE49-F238E27FC236}">
                <a16:creationId xmlns:a16="http://schemas.microsoft.com/office/drawing/2014/main" id="{95E69F4D-8434-49ED-B450-A31B2B250F3A}"/>
              </a:ext>
            </a:extLst>
          </p:cNvPr>
          <p:cNvSpPr/>
          <p:nvPr/>
        </p:nvSpPr>
        <p:spPr>
          <a:xfrm>
            <a:off x="1225118" y="563744"/>
            <a:ext cx="9818702" cy="1200329"/>
          </a:xfrm>
          <a:prstGeom prst="rect">
            <a:avLst/>
          </a:prstGeom>
        </p:spPr>
        <p:txBody>
          <a:bodyPr wrap="square">
            <a:spAutoFit/>
          </a:bodyPr>
          <a:lstStyle/>
          <a:p>
            <a:pPr algn="ctr"/>
            <a:r>
              <a:rPr lang="en-US" b="1" dirty="0">
                <a:solidFill>
                  <a:srgbClr val="C00000"/>
                </a:solidFill>
                <a:latin typeface="Adobe Gothic Std B" pitchFamily="34" charset="-128"/>
                <a:ea typeface="Adobe Gothic Std B" pitchFamily="34" charset="-128"/>
              </a:rPr>
              <a:t>Department Of Computer Science and Engineering</a:t>
            </a:r>
            <a:br>
              <a:rPr lang="en-IN" dirty="0">
                <a:solidFill>
                  <a:srgbClr val="C00000"/>
                </a:solidFill>
                <a:latin typeface="Adobe Gothic Std B" pitchFamily="34" charset="-128"/>
                <a:ea typeface="Adobe Gothic Std B" pitchFamily="34" charset="-128"/>
              </a:rPr>
            </a:br>
            <a:r>
              <a:rPr lang="en-US" b="1" dirty="0">
                <a:solidFill>
                  <a:srgbClr val="C00000"/>
                </a:solidFill>
                <a:latin typeface="Adobe Gothic Std B" pitchFamily="34" charset="-128"/>
                <a:ea typeface="Adobe Gothic Std B" pitchFamily="34" charset="-128"/>
              </a:rPr>
              <a:t> Jawaharlal </a:t>
            </a:r>
            <a:r>
              <a:rPr lang="en-US" b="1" dirty="0" err="1">
                <a:solidFill>
                  <a:srgbClr val="C00000"/>
                </a:solidFill>
                <a:latin typeface="Adobe Gothic Std B" pitchFamily="34" charset="-128"/>
                <a:ea typeface="Adobe Gothic Std B" pitchFamily="34" charset="-128"/>
              </a:rPr>
              <a:t>Darda</a:t>
            </a:r>
            <a:r>
              <a:rPr lang="en-US" b="1" dirty="0">
                <a:solidFill>
                  <a:srgbClr val="C00000"/>
                </a:solidFill>
                <a:latin typeface="Adobe Gothic Std B" pitchFamily="34" charset="-128"/>
                <a:ea typeface="Adobe Gothic Std B" pitchFamily="34" charset="-128"/>
              </a:rPr>
              <a:t> Institute of Engineering &amp; Technology,</a:t>
            </a:r>
            <a:br>
              <a:rPr lang="en-IN" dirty="0">
                <a:solidFill>
                  <a:srgbClr val="C00000"/>
                </a:solidFill>
                <a:latin typeface="Adobe Gothic Std B" pitchFamily="34" charset="-128"/>
                <a:ea typeface="Adobe Gothic Std B" pitchFamily="34" charset="-128"/>
              </a:rPr>
            </a:br>
            <a:r>
              <a:rPr lang="en-US" b="1" dirty="0" err="1">
                <a:solidFill>
                  <a:srgbClr val="C00000"/>
                </a:solidFill>
                <a:latin typeface="Adobe Gothic Std B" pitchFamily="34" charset="-128"/>
                <a:ea typeface="Adobe Gothic Std B" pitchFamily="34" charset="-128"/>
              </a:rPr>
              <a:t>Yavatmal</a:t>
            </a:r>
            <a:r>
              <a:rPr lang="en-US" b="1" dirty="0">
                <a:solidFill>
                  <a:srgbClr val="C00000"/>
                </a:solidFill>
                <a:latin typeface="Adobe Gothic Std B" pitchFamily="34" charset="-128"/>
                <a:ea typeface="Adobe Gothic Std B" pitchFamily="34" charset="-128"/>
              </a:rPr>
              <a:t>, (M.S), India-445001</a:t>
            </a:r>
            <a:br>
              <a:rPr lang="en-IN" dirty="0">
                <a:solidFill>
                  <a:srgbClr val="C00000"/>
                </a:solidFill>
                <a:latin typeface="Adobe Gothic Std B" pitchFamily="34" charset="-128"/>
                <a:ea typeface="Adobe Gothic Std B" pitchFamily="34" charset="-128"/>
              </a:rPr>
            </a:br>
            <a:r>
              <a:rPr lang="en-US" b="1" dirty="0">
                <a:solidFill>
                  <a:srgbClr val="C00000"/>
                </a:solidFill>
                <a:latin typeface="Adobe Gothic Std B" pitchFamily="34" charset="-128"/>
                <a:ea typeface="Adobe Gothic Std B" pitchFamily="34" charset="-128"/>
              </a:rPr>
              <a:t> Session 2023-2024</a:t>
            </a:r>
            <a:endParaRPr lang="en-IN" dirty="0">
              <a:solidFill>
                <a:srgbClr val="C00000"/>
              </a:solidFill>
              <a:latin typeface="Adobe Gothic Std B" pitchFamily="34" charset="-128"/>
              <a:ea typeface="Adobe Gothic Std B" pitchFamily="34" charset="-128"/>
            </a:endParaRPr>
          </a:p>
        </p:txBody>
      </p:sp>
      <p:graphicFrame>
        <p:nvGraphicFramePr>
          <p:cNvPr id="6" name="Object 1">
            <a:extLst>
              <a:ext uri="{FF2B5EF4-FFF2-40B4-BE49-F238E27FC236}">
                <a16:creationId xmlns:a16="http://schemas.microsoft.com/office/drawing/2014/main" id="{7E475636-D747-43CB-8281-8A58B1DB95DE}"/>
              </a:ext>
            </a:extLst>
          </p:cNvPr>
          <p:cNvGraphicFramePr>
            <a:graphicFrameLocks noChangeAspect="1"/>
          </p:cNvGraphicFramePr>
          <p:nvPr>
            <p:extLst>
              <p:ext uri="{D42A27DB-BD31-4B8C-83A1-F6EECF244321}">
                <p14:modId xmlns:p14="http://schemas.microsoft.com/office/powerpoint/2010/main" val="2398623600"/>
              </p:ext>
            </p:extLst>
          </p:nvPr>
        </p:nvGraphicFramePr>
        <p:xfrm>
          <a:off x="5519737" y="1884674"/>
          <a:ext cx="1152525" cy="996950"/>
        </p:xfrm>
        <a:graphic>
          <a:graphicData uri="http://schemas.openxmlformats.org/presentationml/2006/ole">
            <mc:AlternateContent xmlns:mc="http://schemas.openxmlformats.org/markup-compatibility/2006">
              <mc:Choice xmlns:v="urn:schemas-microsoft-com:vml" Requires="v">
                <p:oleObj spid="_x0000_s1034" name="Bitmap Image" r:id="rId3" imgW="1467055" imgH="1400000" progId="PBrush">
                  <p:embed/>
                </p:oleObj>
              </mc:Choice>
              <mc:Fallback>
                <p:oleObj name="Bitmap Image" r:id="rId3" imgW="1467055" imgH="1400000" progId="PBrush">
                  <p:embed/>
                  <p:pic>
                    <p:nvPicPr>
                      <p:cNvPr id="6" name="Object 1">
                        <a:extLst>
                          <a:ext uri="{FF2B5EF4-FFF2-40B4-BE49-F238E27FC236}">
                            <a16:creationId xmlns:a16="http://schemas.microsoft.com/office/drawing/2014/main" id="{7E475636-D747-43CB-8281-8A58B1DB95DE}"/>
                          </a:ext>
                        </a:extLst>
                      </p:cNvPr>
                      <p:cNvPicPr>
                        <a:picLocks noChangeAspect="1" noChangeArrowheads="1"/>
                      </p:cNvPicPr>
                      <p:nvPr/>
                    </p:nvPicPr>
                    <p:blipFill>
                      <a:blip r:embed="rId4">
                        <a:lum contrast="24000"/>
                        <a:extLst>
                          <a:ext uri="{28A0092B-C50C-407E-A947-70E740481C1C}">
                            <a14:useLocalDpi xmlns:a14="http://schemas.microsoft.com/office/drawing/2010/main" val="0"/>
                          </a:ext>
                        </a:extLst>
                      </a:blip>
                      <a:srcRect/>
                      <a:stretch>
                        <a:fillRect/>
                      </a:stretch>
                    </p:blipFill>
                    <p:spPr bwMode="auto">
                      <a:xfrm>
                        <a:off x="5519737" y="1884674"/>
                        <a:ext cx="1152525"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98375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5F43E7-9F5B-4769-B9F8-6898704C9D42}"/>
              </a:ext>
            </a:extLst>
          </p:cNvPr>
          <p:cNvPicPr>
            <a:picLocks noChangeAspect="1"/>
          </p:cNvPicPr>
          <p:nvPr/>
        </p:nvPicPr>
        <p:blipFill rotWithShape="1">
          <a:blip r:embed="rId2"/>
          <a:srcRect b="5671"/>
          <a:stretch/>
        </p:blipFill>
        <p:spPr>
          <a:xfrm>
            <a:off x="1111623" y="596152"/>
            <a:ext cx="10677963" cy="5665695"/>
          </a:xfrm>
          <a:prstGeom prst="rect">
            <a:avLst/>
          </a:prstGeom>
        </p:spPr>
      </p:pic>
    </p:spTree>
    <p:extLst>
      <p:ext uri="{BB962C8B-B14F-4D97-AF65-F5344CB8AC3E}">
        <p14:creationId xmlns:p14="http://schemas.microsoft.com/office/powerpoint/2010/main" val="1659264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4DF5AE-7D4B-42BA-B642-7A9976D01BC2}"/>
              </a:ext>
            </a:extLst>
          </p:cNvPr>
          <p:cNvPicPr>
            <a:picLocks noChangeAspect="1"/>
          </p:cNvPicPr>
          <p:nvPr/>
        </p:nvPicPr>
        <p:blipFill rotWithShape="1">
          <a:blip r:embed="rId2"/>
          <a:srcRect b="5280"/>
          <a:stretch/>
        </p:blipFill>
        <p:spPr>
          <a:xfrm>
            <a:off x="1640541" y="694764"/>
            <a:ext cx="10263593" cy="5468471"/>
          </a:xfrm>
          <a:prstGeom prst="rect">
            <a:avLst/>
          </a:prstGeom>
        </p:spPr>
      </p:pic>
    </p:spTree>
    <p:extLst>
      <p:ext uri="{BB962C8B-B14F-4D97-AF65-F5344CB8AC3E}">
        <p14:creationId xmlns:p14="http://schemas.microsoft.com/office/powerpoint/2010/main" val="123082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961EFB-E2ED-4BB3-A072-BF6EBC8509B0}"/>
              </a:ext>
            </a:extLst>
          </p:cNvPr>
          <p:cNvPicPr>
            <a:picLocks noChangeAspect="1"/>
          </p:cNvPicPr>
          <p:nvPr/>
        </p:nvPicPr>
        <p:blipFill rotWithShape="1">
          <a:blip r:embed="rId2"/>
          <a:srcRect b="5172"/>
          <a:stretch/>
        </p:blipFill>
        <p:spPr>
          <a:xfrm>
            <a:off x="1705286" y="1030941"/>
            <a:ext cx="10167970" cy="5423647"/>
          </a:xfrm>
          <a:prstGeom prst="rect">
            <a:avLst/>
          </a:prstGeom>
        </p:spPr>
      </p:pic>
      <p:sp>
        <p:nvSpPr>
          <p:cNvPr id="6" name="TextBox 5">
            <a:extLst>
              <a:ext uri="{FF2B5EF4-FFF2-40B4-BE49-F238E27FC236}">
                <a16:creationId xmlns:a16="http://schemas.microsoft.com/office/drawing/2014/main" id="{FF3A74C1-8EBB-4EE8-89FA-9DBD116AB7D7}"/>
              </a:ext>
            </a:extLst>
          </p:cNvPr>
          <p:cNvSpPr txBox="1"/>
          <p:nvPr/>
        </p:nvSpPr>
        <p:spPr>
          <a:xfrm>
            <a:off x="1640541" y="569276"/>
            <a:ext cx="262665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Derived Accuracy:</a:t>
            </a:r>
            <a:endParaRPr lang="hi-IN" sz="2400" dirty="0">
              <a:latin typeface="Times New Roman" panose="02020603050405020304" pitchFamily="18" charset="0"/>
            </a:endParaRPr>
          </a:p>
        </p:txBody>
      </p:sp>
    </p:spTree>
    <p:extLst>
      <p:ext uri="{BB962C8B-B14F-4D97-AF65-F5344CB8AC3E}">
        <p14:creationId xmlns:p14="http://schemas.microsoft.com/office/powerpoint/2010/main" val="22516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FFAE84-0A62-4F09-A2C0-E2BC9CB3DF6E}"/>
              </a:ext>
            </a:extLst>
          </p:cNvPr>
          <p:cNvPicPr>
            <a:picLocks noChangeAspect="1"/>
          </p:cNvPicPr>
          <p:nvPr/>
        </p:nvPicPr>
        <p:blipFill rotWithShape="1">
          <a:blip r:embed="rId2"/>
          <a:srcRect b="5409"/>
          <a:stretch/>
        </p:blipFill>
        <p:spPr>
          <a:xfrm>
            <a:off x="1595717" y="681318"/>
            <a:ext cx="10311403" cy="5486400"/>
          </a:xfrm>
          <a:prstGeom prst="rect">
            <a:avLst/>
          </a:prstGeom>
        </p:spPr>
      </p:pic>
      <p:sp>
        <p:nvSpPr>
          <p:cNvPr id="4" name="Rectangle: Rounded Corners 3">
            <a:extLst>
              <a:ext uri="{FF2B5EF4-FFF2-40B4-BE49-F238E27FC236}">
                <a16:creationId xmlns:a16="http://schemas.microsoft.com/office/drawing/2014/main" id="{7C27496D-9E2F-4188-BEEF-FDF6EEEFF13C}"/>
              </a:ext>
            </a:extLst>
          </p:cNvPr>
          <p:cNvSpPr/>
          <p:nvPr/>
        </p:nvSpPr>
        <p:spPr>
          <a:xfrm>
            <a:off x="2859741" y="4805082"/>
            <a:ext cx="1122979" cy="417158"/>
          </a:xfrm>
          <a:prstGeom prst="roundRect">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hi-IN" dirty="0"/>
          </a:p>
        </p:txBody>
      </p:sp>
      <p:cxnSp>
        <p:nvCxnSpPr>
          <p:cNvPr id="8" name="Straight Arrow Connector 7">
            <a:extLst>
              <a:ext uri="{FF2B5EF4-FFF2-40B4-BE49-F238E27FC236}">
                <a16:creationId xmlns:a16="http://schemas.microsoft.com/office/drawing/2014/main" id="{AA5D0E6E-CF6F-4370-9A09-1F3AC1BF883D}"/>
              </a:ext>
            </a:extLst>
          </p:cNvPr>
          <p:cNvCxnSpPr/>
          <p:nvPr/>
        </p:nvCxnSpPr>
        <p:spPr>
          <a:xfrm>
            <a:off x="3982720" y="5080000"/>
            <a:ext cx="42672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D926747-828C-4DD3-8CA4-E6D4C9813E0A}"/>
              </a:ext>
            </a:extLst>
          </p:cNvPr>
          <p:cNvSpPr txBox="1"/>
          <p:nvPr/>
        </p:nvSpPr>
        <p:spPr>
          <a:xfrm>
            <a:off x="8321040" y="4895334"/>
            <a:ext cx="2682240" cy="369332"/>
          </a:xfrm>
          <a:prstGeom prst="rect">
            <a:avLst/>
          </a:prstGeom>
          <a:noFill/>
        </p:spPr>
        <p:txBody>
          <a:bodyPr wrap="square" rtlCol="0">
            <a:spAutoFit/>
          </a:bodyPr>
          <a:lstStyle/>
          <a:p>
            <a:r>
              <a:rPr lang="en-US" u="sng" dirty="0">
                <a:latin typeface="Times New Roman" panose="02020603050405020304" pitchFamily="18" charset="0"/>
                <a:cs typeface="Times New Roman" panose="02020603050405020304" pitchFamily="18" charset="0"/>
              </a:rPr>
              <a:t>Website link Activation</a:t>
            </a:r>
            <a:endParaRPr lang="hi-IN" u="sng" dirty="0">
              <a:latin typeface="Times New Roman" panose="02020603050405020304" pitchFamily="18" charset="0"/>
            </a:endParaRPr>
          </a:p>
        </p:txBody>
      </p:sp>
    </p:spTree>
    <p:extLst>
      <p:ext uri="{BB962C8B-B14F-4D97-AF65-F5344CB8AC3E}">
        <p14:creationId xmlns:p14="http://schemas.microsoft.com/office/powerpoint/2010/main" val="376822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D2DD59-FE9A-71B2-C71D-36E6D5DC87BA}"/>
              </a:ext>
            </a:extLst>
          </p:cNvPr>
          <p:cNvPicPr>
            <a:picLocks noChangeAspect="1"/>
          </p:cNvPicPr>
          <p:nvPr/>
        </p:nvPicPr>
        <p:blipFill rotWithShape="1">
          <a:blip r:embed="rId2"/>
          <a:srcRect b="7058"/>
          <a:stretch/>
        </p:blipFill>
        <p:spPr>
          <a:xfrm>
            <a:off x="1739154" y="755278"/>
            <a:ext cx="10284321" cy="5376582"/>
          </a:xfrm>
          <a:prstGeom prst="rect">
            <a:avLst/>
          </a:prstGeom>
        </p:spPr>
      </p:pic>
    </p:spTree>
    <p:extLst>
      <p:ext uri="{BB962C8B-B14F-4D97-AF65-F5344CB8AC3E}">
        <p14:creationId xmlns:p14="http://schemas.microsoft.com/office/powerpoint/2010/main" val="1967682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97295B-9B86-CD2E-B639-57D06A849EEC}"/>
              </a:ext>
            </a:extLst>
          </p:cNvPr>
          <p:cNvPicPr>
            <a:picLocks noChangeAspect="1"/>
          </p:cNvPicPr>
          <p:nvPr/>
        </p:nvPicPr>
        <p:blipFill rotWithShape="1">
          <a:blip r:embed="rId2"/>
          <a:srcRect b="6274"/>
          <a:stretch/>
        </p:blipFill>
        <p:spPr>
          <a:xfrm>
            <a:off x="1730189" y="765848"/>
            <a:ext cx="10102892" cy="5326304"/>
          </a:xfrm>
          <a:prstGeom prst="rect">
            <a:avLst/>
          </a:prstGeom>
        </p:spPr>
      </p:pic>
    </p:spTree>
    <p:extLst>
      <p:ext uri="{BB962C8B-B14F-4D97-AF65-F5344CB8AC3E}">
        <p14:creationId xmlns:p14="http://schemas.microsoft.com/office/powerpoint/2010/main" val="3927324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B874-BE3A-4F6F-9AE9-A7FE6DD343EF}"/>
              </a:ext>
            </a:extLst>
          </p:cNvPr>
          <p:cNvSpPr>
            <a:spLocks noGrp="1"/>
          </p:cNvSpPr>
          <p:nvPr>
            <p:ph type="title"/>
          </p:nvPr>
        </p:nvSpPr>
        <p:spPr>
          <a:xfrm>
            <a:off x="1640157" y="668498"/>
            <a:ext cx="3837366" cy="707541"/>
          </a:xfrm>
        </p:spPr>
        <p:txBody>
          <a:bodyPr/>
          <a:lstStyle/>
          <a:p>
            <a:r>
              <a:rPr lang="en-US" b="1" i="1" dirty="0">
                <a:latin typeface="Times New Roman" panose="02020603050405020304" pitchFamily="18" charset="0"/>
                <a:cs typeface="Times New Roman" panose="02020603050405020304" pitchFamily="18" charset="0"/>
              </a:rPr>
              <a:t>CONCLUSION:</a:t>
            </a:r>
            <a:endParaRPr lang="hi-IN" b="1" i="1" dirty="0">
              <a:latin typeface="Times New Roman" panose="02020603050405020304" pitchFamily="18" charset="0"/>
            </a:endParaRPr>
          </a:p>
        </p:txBody>
      </p:sp>
      <p:sp>
        <p:nvSpPr>
          <p:cNvPr id="3" name="Rectangle 2">
            <a:extLst>
              <a:ext uri="{FF2B5EF4-FFF2-40B4-BE49-F238E27FC236}">
                <a16:creationId xmlns:a16="http://schemas.microsoft.com/office/drawing/2014/main" id="{926853A2-225E-4779-BE47-DC8C3208FAA4}"/>
              </a:ext>
            </a:extLst>
          </p:cNvPr>
          <p:cNvSpPr/>
          <p:nvPr/>
        </p:nvSpPr>
        <p:spPr>
          <a:xfrm>
            <a:off x="2257887" y="1490008"/>
            <a:ext cx="9256450" cy="1938992"/>
          </a:xfrm>
          <a:prstGeom prst="rect">
            <a:avLst/>
          </a:prstGeom>
        </p:spPr>
        <p:txBody>
          <a:bodyPr wrap="square">
            <a:spAutoFit/>
          </a:bodyPr>
          <a:lstStyle/>
          <a:p>
            <a:pPr algn="just"/>
            <a:r>
              <a:rPr lang="en-GB" sz="2400" dirty="0">
                <a:latin typeface="Times New Roman" panose="02020603050405020304" pitchFamily="18" charset="0"/>
                <a:cs typeface="Times New Roman" panose="02020603050405020304" pitchFamily="18" charset="0"/>
              </a:rPr>
              <a:t>In our study, we utilized a dataset of Brain MRI images and applied four Convolutional Neural Network (CNN) models for the task of classifying the scans into four different classes: Glioma, Meningioma, No </a:t>
            </a:r>
            <a:r>
              <a:rPr lang="en-GB" sz="2400" dirty="0" err="1">
                <a:latin typeface="Times New Roman" panose="02020603050405020304" pitchFamily="18" charset="0"/>
                <a:cs typeface="Times New Roman" panose="02020603050405020304" pitchFamily="18" charset="0"/>
              </a:rPr>
              <a:t>tumor</a:t>
            </a:r>
            <a:r>
              <a:rPr lang="en-GB" sz="2400" dirty="0">
                <a:latin typeface="Times New Roman" panose="02020603050405020304" pitchFamily="18" charset="0"/>
                <a:cs typeface="Times New Roman" panose="02020603050405020304" pitchFamily="18" charset="0"/>
              </a:rPr>
              <a:t>, and Pituitary. The purpose was to evaluate the performance of these models in accurately identifying brain </a:t>
            </a:r>
            <a:r>
              <a:rPr lang="en-GB" sz="2400" dirty="0" err="1">
                <a:latin typeface="Times New Roman" panose="02020603050405020304" pitchFamily="18" charset="0"/>
                <a:cs typeface="Times New Roman" panose="02020603050405020304" pitchFamily="18" charset="0"/>
              </a:rPr>
              <a:t>tumor</a:t>
            </a:r>
            <a:r>
              <a:rPr lang="en-GB"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218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46F4-9965-462D-9B93-DAFADA405425}"/>
              </a:ext>
            </a:extLst>
          </p:cNvPr>
          <p:cNvSpPr>
            <a:spLocks noGrp="1"/>
          </p:cNvSpPr>
          <p:nvPr>
            <p:ph type="title"/>
          </p:nvPr>
        </p:nvSpPr>
        <p:spPr>
          <a:xfrm>
            <a:off x="1640156" y="632988"/>
            <a:ext cx="8911687" cy="583253"/>
          </a:xfrm>
        </p:spPr>
        <p:txBody>
          <a:bodyPr>
            <a:normAutofit fontScale="90000"/>
          </a:bodyPr>
          <a:lstStyle/>
          <a:p>
            <a:r>
              <a:rPr lang="en-US" sz="4000" b="1" i="1" dirty="0">
                <a:latin typeface="Times New Roman" panose="02020603050405020304" pitchFamily="18" charset="0"/>
                <a:cs typeface="Times New Roman" panose="02020603050405020304" pitchFamily="18" charset="0"/>
              </a:rPr>
              <a:t>REFERENCES:</a:t>
            </a:r>
            <a:br>
              <a:rPr lang="en-US" dirty="0"/>
            </a:br>
            <a:endParaRPr lang="hi-IN" dirty="0"/>
          </a:p>
        </p:txBody>
      </p:sp>
      <p:sp>
        <p:nvSpPr>
          <p:cNvPr id="3" name="Rectangle 2">
            <a:extLst>
              <a:ext uri="{FF2B5EF4-FFF2-40B4-BE49-F238E27FC236}">
                <a16:creationId xmlns:a16="http://schemas.microsoft.com/office/drawing/2014/main" id="{6D49955B-BD08-4DE7-83B7-CB79677015E3}"/>
              </a:ext>
            </a:extLst>
          </p:cNvPr>
          <p:cNvSpPr/>
          <p:nvPr/>
        </p:nvSpPr>
        <p:spPr>
          <a:xfrm>
            <a:off x="1100831" y="1216241"/>
            <a:ext cx="10591060" cy="5534849"/>
          </a:xfrm>
          <a:prstGeom prst="rect">
            <a:avLst/>
          </a:prstGeom>
        </p:spPr>
        <p:txBody>
          <a:bodyPr wrap="square">
            <a:spAutoFit/>
          </a:bodyPr>
          <a:lstStyle/>
          <a:p>
            <a:pPr marR="187325" algn="just" fontAlgn="base">
              <a:buFont typeface="+mj-lt"/>
              <a:buAutoNum type="arabicPeriod"/>
            </a:pPr>
            <a:r>
              <a:rPr lang="en-US" dirty="0">
                <a:latin typeface="Times New Roman" panose="02020603050405020304" pitchFamily="18" charset="0"/>
                <a:hlinkClick r:id="rId2">
                  <a:extLst>
                    <a:ext uri="{A12FA001-AC4F-418D-AE19-62706E023703}">
                      <ahyp:hlinkClr xmlns:ahyp="http://schemas.microsoft.com/office/drawing/2018/hyperlinkcolor" val="tx"/>
                    </a:ext>
                  </a:extLst>
                </a:hlinkClick>
              </a:rPr>
              <a:t> Minu </a:t>
            </a:r>
            <a:r>
              <a:rPr lang="en-US" dirty="0" err="1">
                <a:latin typeface="Times New Roman" panose="02020603050405020304" pitchFamily="18" charset="0"/>
                <a:hlinkClick r:id="rId2">
                  <a:extLst>
                    <a:ext uri="{A12FA001-AC4F-418D-AE19-62706E023703}">
                      <ahyp:hlinkClr xmlns:ahyp="http://schemas.microsoft.com/office/drawing/2018/hyperlinkcolor" val="tx"/>
                    </a:ext>
                  </a:extLst>
                </a:hlinkClick>
              </a:rPr>
              <a:t>Samantaray</a:t>
            </a:r>
            <a:r>
              <a:rPr lang="en-US" dirty="0">
                <a:latin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dirty="0">
                <a:latin typeface="Times New Roman" panose="02020603050405020304" pitchFamily="18" charset="0"/>
              </a:rPr>
              <a:t> </a:t>
            </a:r>
            <a:r>
              <a:rPr lang="en-US" dirty="0" err="1">
                <a:latin typeface="Times New Roman" panose="02020603050405020304" pitchFamily="18" charset="0"/>
                <a:hlinkClick r:id="rId3">
                  <a:extLst>
                    <a:ext uri="{A12FA001-AC4F-418D-AE19-62706E023703}">
                      <ahyp:hlinkClr xmlns:ahyp="http://schemas.microsoft.com/office/drawing/2018/hyperlinkcolor" val="tx"/>
                    </a:ext>
                  </a:extLst>
                </a:hlinkClick>
              </a:rPr>
              <a:t>Millee</a:t>
            </a:r>
            <a:r>
              <a:rPr lang="en-US" dirty="0">
                <a:latin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dirty="0" err="1">
                <a:latin typeface="Times New Roman" panose="02020603050405020304" pitchFamily="18" charset="0"/>
                <a:hlinkClick r:id="rId3">
                  <a:extLst>
                    <a:ext uri="{A12FA001-AC4F-418D-AE19-62706E023703}">
                      <ahyp:hlinkClr xmlns:ahyp="http://schemas.microsoft.com/office/drawing/2018/hyperlinkcolor" val="tx"/>
                    </a:ext>
                  </a:extLst>
                </a:hlinkClick>
              </a:rPr>
              <a:t>Panigrahi</a:t>
            </a:r>
            <a:r>
              <a:rPr lang="en-US" dirty="0">
                <a:latin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dirty="0">
                <a:latin typeface="Times New Roman" panose="02020603050405020304" pitchFamily="18" charset="0"/>
              </a:rPr>
              <a:t> </a:t>
            </a:r>
            <a:r>
              <a:rPr lang="en-US" dirty="0">
                <a:latin typeface="Times New Roman" panose="02020603050405020304" pitchFamily="18" charset="0"/>
                <a:hlinkClick r:id="rId4">
                  <a:extLst>
                    <a:ext uri="{A12FA001-AC4F-418D-AE19-62706E023703}">
                      <ahyp:hlinkClr xmlns:ahyp="http://schemas.microsoft.com/office/drawing/2018/hyperlinkcolor" val="tx"/>
                    </a:ext>
                  </a:extLst>
                </a:hlinkClick>
              </a:rPr>
              <a:t>K.C. Patra, </a:t>
            </a:r>
            <a:r>
              <a:rPr lang="en-US" dirty="0" err="1">
                <a:latin typeface="Times New Roman" panose="02020603050405020304" pitchFamily="18" charset="0"/>
                <a:hlinkClick r:id="rId5">
                  <a:extLst>
                    <a:ext uri="{A12FA001-AC4F-418D-AE19-62706E023703}">
                      <ahyp:hlinkClr xmlns:ahyp="http://schemas.microsoft.com/office/drawing/2018/hyperlinkcolor" val="tx"/>
                    </a:ext>
                  </a:extLst>
                </a:hlinkClick>
              </a:rPr>
              <a:t>Avipsa</a:t>
            </a:r>
            <a:r>
              <a:rPr lang="en-US" dirty="0">
                <a:latin typeface="Times New Roman" panose="02020603050405020304" pitchFamily="18" charset="0"/>
                <a:hlinkClick r:id="rId5">
                  <a:extLst>
                    <a:ext uri="{A12FA001-AC4F-418D-AE19-62706E023703}">
                      <ahyp:hlinkClr xmlns:ahyp="http://schemas.microsoft.com/office/drawing/2018/hyperlinkcolor" val="tx"/>
                    </a:ext>
                  </a:extLst>
                </a:hlinkClick>
              </a:rPr>
              <a:t> S. Panda,</a:t>
            </a:r>
            <a:r>
              <a:rPr lang="en-US" dirty="0">
                <a:latin typeface="Times New Roman" panose="02020603050405020304" pitchFamily="18" charset="0"/>
              </a:rPr>
              <a:t> </a:t>
            </a:r>
            <a:r>
              <a:rPr lang="en-US" dirty="0">
                <a:latin typeface="Times New Roman" panose="02020603050405020304" pitchFamily="18" charset="0"/>
                <a:hlinkClick r:id="rId6">
                  <a:extLst>
                    <a:ext uri="{A12FA001-AC4F-418D-AE19-62706E023703}">
                      <ahyp:hlinkClr xmlns:ahyp="http://schemas.microsoft.com/office/drawing/2018/hyperlinkcolor" val="tx"/>
                    </a:ext>
                  </a:extLst>
                </a:hlinkClick>
              </a:rPr>
              <a:t>Rina </a:t>
            </a:r>
            <a:r>
              <a:rPr lang="en-US" dirty="0" err="1">
                <a:latin typeface="Times New Roman" panose="02020603050405020304" pitchFamily="18" charset="0"/>
                <a:hlinkClick r:id="rId6">
                  <a:extLst>
                    <a:ext uri="{A12FA001-AC4F-418D-AE19-62706E023703}">
                      <ahyp:hlinkClr xmlns:ahyp="http://schemas.microsoft.com/office/drawing/2018/hyperlinkcolor" val="tx"/>
                    </a:ext>
                  </a:extLst>
                </a:hlinkClick>
              </a:rPr>
              <a:t>Mahakud</a:t>
            </a:r>
            <a:r>
              <a:rPr lang="en-US" dirty="0">
                <a:latin typeface="Times New Roman" panose="02020603050405020304" pitchFamily="18" charset="0"/>
                <a:hlinkClick r:id="rId6">
                  <a:extLst>
                    <a:ext uri="{A12FA001-AC4F-418D-AE19-62706E023703}">
                      <ahyp:hlinkClr xmlns:ahyp="http://schemas.microsoft.com/office/drawing/2018/hyperlinkcolor" val="tx"/>
                    </a:ext>
                  </a:extLst>
                </a:hlinkClick>
              </a:rPr>
              <a:t> </a:t>
            </a:r>
            <a:r>
              <a:rPr lang="en-US" dirty="0">
                <a:latin typeface="Times New Roman" panose="02020603050405020304" pitchFamily="18" charset="0"/>
              </a:rPr>
              <a:t>“An adaptive filtering technique for brain tumor analysis and detection”  </a:t>
            </a:r>
            <a:r>
              <a:rPr lang="en-US" dirty="0">
                <a:latin typeface="Times New Roman" panose="02020603050405020304" pitchFamily="18" charset="0"/>
                <a:hlinkClick r:id="rId7">
                  <a:extLst>
                    <a:ext uri="{A12FA001-AC4F-418D-AE19-62706E023703}">
                      <ahyp:hlinkClr xmlns:ahyp="http://schemas.microsoft.com/office/drawing/2018/hyperlinkcolor" val="tx"/>
                    </a:ext>
                  </a:extLst>
                </a:hlinkClick>
              </a:rPr>
              <a:t>2016 10th International</a:t>
            </a:r>
            <a:r>
              <a:rPr lang="en-US" dirty="0">
                <a:latin typeface="Times New Roman" panose="02020603050405020304" pitchFamily="18" charset="0"/>
              </a:rPr>
              <a:t> </a:t>
            </a:r>
            <a:r>
              <a:rPr lang="en-US" dirty="0">
                <a:latin typeface="Times New Roman" panose="02020603050405020304" pitchFamily="18" charset="0"/>
                <a:hlinkClick r:id="rId7">
                  <a:extLst>
                    <a:ext uri="{A12FA001-AC4F-418D-AE19-62706E023703}">
                      <ahyp:hlinkClr xmlns:ahyp="http://schemas.microsoft.com/office/drawing/2018/hyperlinkcolor" val="tx"/>
                    </a:ext>
                  </a:extLst>
                </a:hlinkClick>
              </a:rPr>
              <a:t>Conference on Intelligent Systems and Control (ISCO)</a:t>
            </a:r>
            <a:endParaRPr lang="en-US" dirty="0">
              <a:latin typeface="Times New Roman" panose="02020603050405020304" pitchFamily="18" charset="0"/>
            </a:endParaRPr>
          </a:p>
          <a:p>
            <a:pPr marR="187325" algn="just" fontAlgn="base"/>
            <a:br>
              <a:rPr lang="en-US" dirty="0"/>
            </a:br>
            <a:r>
              <a:rPr lang="en-US" dirty="0"/>
              <a:t>2. </a:t>
            </a:r>
            <a:r>
              <a:rPr lang="en-US" dirty="0">
                <a:latin typeface="Times New Roman" panose="02020603050405020304" pitchFamily="18" charset="0"/>
              </a:rPr>
              <a:t>Sneha </a:t>
            </a:r>
            <a:r>
              <a:rPr lang="en-US" dirty="0" err="1">
                <a:latin typeface="Times New Roman" panose="02020603050405020304" pitchFamily="18" charset="0"/>
              </a:rPr>
              <a:t>Grampurohit</a:t>
            </a:r>
            <a:r>
              <a:rPr lang="en-US" dirty="0">
                <a:latin typeface="Times New Roman" panose="02020603050405020304" pitchFamily="18" charset="0"/>
              </a:rPr>
              <a:t>, </a:t>
            </a:r>
            <a:r>
              <a:rPr lang="en-US" dirty="0" err="1">
                <a:latin typeface="Times New Roman" panose="02020603050405020304" pitchFamily="18" charset="0"/>
              </a:rPr>
              <a:t>Venkamma</a:t>
            </a:r>
            <a:r>
              <a:rPr lang="en-US" dirty="0">
                <a:latin typeface="Times New Roman" panose="02020603050405020304" pitchFamily="18" charset="0"/>
              </a:rPr>
              <a:t> </a:t>
            </a:r>
            <a:r>
              <a:rPr lang="en-US" dirty="0" err="1">
                <a:latin typeface="Times New Roman" panose="02020603050405020304" pitchFamily="18" charset="0"/>
              </a:rPr>
              <a:t>Shalavadi</a:t>
            </a:r>
            <a:r>
              <a:rPr lang="en-US" dirty="0">
                <a:latin typeface="Times New Roman" panose="02020603050405020304" pitchFamily="18" charset="0"/>
              </a:rPr>
              <a:t>, Vaishnavi R. </a:t>
            </a:r>
            <a:r>
              <a:rPr lang="en-US" dirty="0" err="1">
                <a:latin typeface="Times New Roman" panose="02020603050405020304" pitchFamily="18" charset="0"/>
              </a:rPr>
              <a:t>Dhotargavi</a:t>
            </a:r>
            <a:r>
              <a:rPr lang="en-US" dirty="0">
                <a:latin typeface="Times New Roman" panose="02020603050405020304" pitchFamily="18" charset="0"/>
              </a:rPr>
              <a:t>, </a:t>
            </a:r>
            <a:r>
              <a:rPr lang="en-US" dirty="0" err="1">
                <a:latin typeface="Times New Roman" panose="02020603050405020304" pitchFamily="18" charset="0"/>
              </a:rPr>
              <a:t>Megha</a:t>
            </a:r>
            <a:r>
              <a:rPr lang="en-US" dirty="0">
                <a:latin typeface="Times New Roman" panose="02020603050405020304" pitchFamily="18" charset="0"/>
              </a:rPr>
              <a:t> </a:t>
            </a:r>
            <a:r>
              <a:rPr lang="en-US" dirty="0" err="1">
                <a:latin typeface="Times New Roman" panose="02020603050405020304" pitchFamily="18" charset="0"/>
              </a:rPr>
              <a:t>Kudari</a:t>
            </a:r>
            <a:r>
              <a:rPr lang="en-US" dirty="0">
                <a:latin typeface="Times New Roman" panose="02020603050405020304" pitchFamily="18" charset="0"/>
              </a:rPr>
              <a:t>, </a:t>
            </a:r>
            <a:r>
              <a:rPr lang="en-US" dirty="0" err="1">
                <a:latin typeface="Times New Roman" panose="02020603050405020304" pitchFamily="18" charset="0"/>
              </a:rPr>
              <a:t>Mrs</a:t>
            </a:r>
            <a:r>
              <a:rPr lang="en-US" dirty="0">
                <a:latin typeface="Times New Roman" panose="02020603050405020304" pitchFamily="18" charset="0"/>
              </a:rPr>
              <a:t> Soumya </a:t>
            </a:r>
            <a:r>
              <a:rPr lang="en-US" dirty="0" err="1">
                <a:latin typeface="Times New Roman" panose="02020603050405020304" pitchFamily="18" charset="0"/>
              </a:rPr>
              <a:t>Jolad</a:t>
            </a:r>
            <a:r>
              <a:rPr lang="en-US" dirty="0">
                <a:latin typeface="Times New Roman" panose="02020603050405020304" pitchFamily="18" charset="0"/>
              </a:rPr>
              <a:t> “BRAIN TUMOR DETECTION USING DEEP LEARNING MODELS” 2020 IEEE India Council International Subsections Conference (INDISCON)</a:t>
            </a:r>
          </a:p>
          <a:p>
            <a:pPr marR="77470" algn="just" fontAlgn="base"/>
            <a:br>
              <a:rPr lang="en-US" dirty="0"/>
            </a:br>
            <a:r>
              <a:rPr lang="en-US" dirty="0"/>
              <a:t>3. </a:t>
            </a:r>
            <a:r>
              <a:rPr lang="en-US" dirty="0" err="1">
                <a:latin typeface="Times New Roman" panose="02020603050405020304" pitchFamily="18" charset="0"/>
              </a:rPr>
              <a:t>Avigyan</a:t>
            </a:r>
            <a:r>
              <a:rPr lang="en-US" dirty="0">
                <a:latin typeface="Times New Roman" panose="02020603050405020304" pitchFamily="18" charset="0"/>
              </a:rPr>
              <a:t> Sinha, Aneesh R P, Malavika Suresh, </a:t>
            </a:r>
            <a:r>
              <a:rPr lang="en-US" dirty="0" err="1">
                <a:latin typeface="Times New Roman" panose="02020603050405020304" pitchFamily="18" charset="0"/>
              </a:rPr>
              <a:t>Nitha</a:t>
            </a:r>
            <a:r>
              <a:rPr lang="en-US" dirty="0">
                <a:latin typeface="Times New Roman" panose="02020603050405020304" pitchFamily="18" charset="0"/>
              </a:rPr>
              <a:t> Mohan R, </a:t>
            </a:r>
            <a:r>
              <a:rPr lang="en-US" dirty="0" err="1">
                <a:latin typeface="Times New Roman" panose="02020603050405020304" pitchFamily="18" charset="0"/>
              </a:rPr>
              <a:t>Abinaya</a:t>
            </a:r>
            <a:r>
              <a:rPr lang="en-US" dirty="0">
                <a:latin typeface="Times New Roman" panose="02020603050405020304" pitchFamily="18" charset="0"/>
              </a:rPr>
              <a:t> D, Ashwin G </a:t>
            </a:r>
            <a:r>
              <a:rPr lang="en-US" dirty="0" err="1">
                <a:latin typeface="Times New Roman" panose="02020603050405020304" pitchFamily="18" charset="0"/>
              </a:rPr>
              <a:t>Singerji</a:t>
            </a:r>
            <a:r>
              <a:rPr lang="en-US" dirty="0">
                <a:latin typeface="Times New Roman" panose="02020603050405020304" pitchFamily="18" charset="0"/>
              </a:rPr>
              <a:t> “Brain Tumor Detection Using Deep Learning” 2021 Seventh International conference on Bio Signals, Images, and Instrumentation (ICBSII)</a:t>
            </a:r>
          </a:p>
          <a:p>
            <a:pPr marR="77470" algn="just" fontAlgn="base">
              <a:spcBef>
                <a:spcPts val="685"/>
              </a:spcBef>
            </a:pPr>
            <a:br>
              <a:rPr lang="en-US" dirty="0"/>
            </a:br>
            <a:r>
              <a:rPr lang="en-US" dirty="0"/>
              <a:t>4. </a:t>
            </a:r>
            <a:r>
              <a:rPr lang="en-US" dirty="0">
                <a:latin typeface="Times New Roman" panose="02020603050405020304" pitchFamily="18" charset="0"/>
              </a:rPr>
              <a:t>S. Pereira, A. Pinto, V. Alves, C.A. Silva. (2016). “Brain tumor segmentation using convolutional neural networks in MRI images”, IEEE transactions on medicalimaging,pp.1240-1251, 2016. </a:t>
            </a:r>
            <a:r>
              <a:rPr lang="en-US" dirty="0">
                <a:latin typeface="Times New Roman" panose="02020603050405020304" pitchFamily="18" charset="0"/>
                <a:hlinkClick r:id="rId8">
                  <a:extLst>
                    <a:ext uri="{A12FA001-AC4F-418D-AE19-62706E023703}">
                      <ahyp:hlinkClr xmlns:ahyp="http://schemas.microsoft.com/office/drawing/2018/hyperlinkcolor" val="tx"/>
                    </a:ext>
                  </a:extLst>
                </a:hlinkClick>
              </a:rPr>
              <a:t>https://doi.org/10.1109/TMI.2016.2538465</a:t>
            </a:r>
            <a:r>
              <a:rPr lang="en-US" dirty="0">
                <a:latin typeface="Times New Roman" panose="02020603050405020304" pitchFamily="18" charset="0"/>
              </a:rPr>
              <a:t>.</a:t>
            </a:r>
          </a:p>
          <a:p>
            <a:pPr marR="77470" algn="just" fontAlgn="base">
              <a:spcBef>
                <a:spcPts val="685"/>
              </a:spcBef>
            </a:pPr>
            <a:br>
              <a:rPr lang="en-US" dirty="0"/>
            </a:br>
            <a:r>
              <a:rPr lang="en-US" dirty="0"/>
              <a:t>5. </a:t>
            </a:r>
            <a:r>
              <a:rPr lang="en-US" dirty="0">
                <a:latin typeface="Times New Roman" panose="02020603050405020304" pitchFamily="18" charset="0"/>
              </a:rPr>
              <a:t>X.W. Gao, R. Hui, Z. Tian. (J2017). “Classification of CT brain images based on deep learning networks, Computer methods and programs in biomedicine”,pp.49-56,Jan2017. </a:t>
            </a:r>
            <a:r>
              <a:rPr lang="en-US" dirty="0">
                <a:latin typeface="Times New Roman" panose="02020603050405020304" pitchFamily="18" charset="0"/>
                <a:hlinkClick r:id="rId9">
                  <a:extLst>
                    <a:ext uri="{A12FA001-AC4F-418D-AE19-62706E023703}">
                      <ahyp:hlinkClr xmlns:ahyp="http://schemas.microsoft.com/office/drawing/2018/hyperlinkcolor" val="tx"/>
                    </a:ext>
                  </a:extLst>
                </a:hlinkClick>
              </a:rPr>
              <a:t>https://doi.org/10.1016/j.cmpb.2016.10.007</a:t>
            </a:r>
            <a:r>
              <a:rPr lang="en-US" dirty="0">
                <a:latin typeface="Times New Roman" panose="02020603050405020304" pitchFamily="18" charset="0"/>
              </a:rPr>
              <a:t>.</a:t>
            </a:r>
          </a:p>
        </p:txBody>
      </p:sp>
    </p:spTree>
    <p:extLst>
      <p:ext uri="{BB962C8B-B14F-4D97-AF65-F5344CB8AC3E}">
        <p14:creationId xmlns:p14="http://schemas.microsoft.com/office/powerpoint/2010/main" val="1337740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6CF6-1055-4D0E-999B-07F4E693FD5E}"/>
              </a:ext>
            </a:extLst>
          </p:cNvPr>
          <p:cNvSpPr>
            <a:spLocks noGrp="1"/>
          </p:cNvSpPr>
          <p:nvPr>
            <p:ph type="title"/>
          </p:nvPr>
        </p:nvSpPr>
        <p:spPr>
          <a:xfrm>
            <a:off x="5682353" y="4521407"/>
            <a:ext cx="5738503" cy="1280890"/>
          </a:xfrm>
        </p:spPr>
        <p:txBody>
          <a:bodyPr/>
          <a:lstStyle/>
          <a:p>
            <a:r>
              <a:rPr lang="en-US" dirty="0"/>
              <a:t>ANY QUESTIONS !!!</a:t>
            </a:r>
            <a:endParaRPr lang="hi-IN" dirty="0"/>
          </a:p>
        </p:txBody>
      </p:sp>
    </p:spTree>
    <p:extLst>
      <p:ext uri="{BB962C8B-B14F-4D97-AF65-F5344CB8AC3E}">
        <p14:creationId xmlns:p14="http://schemas.microsoft.com/office/powerpoint/2010/main" val="431582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502B-16CE-4500-ADB3-2767E285D531}"/>
              </a:ext>
            </a:extLst>
          </p:cNvPr>
          <p:cNvSpPr>
            <a:spLocks noGrp="1"/>
          </p:cNvSpPr>
          <p:nvPr>
            <p:ph type="title"/>
          </p:nvPr>
        </p:nvSpPr>
        <p:spPr>
          <a:xfrm>
            <a:off x="1989244" y="641865"/>
            <a:ext cx="3221950" cy="689785"/>
          </a:xfrm>
        </p:spPr>
        <p:txBody>
          <a:bodyPr/>
          <a:lstStyle/>
          <a:p>
            <a:r>
              <a:rPr lang="en-US" b="1" i="1" dirty="0">
                <a:latin typeface="Times New Roman" panose="02020603050405020304" pitchFamily="18" charset="0"/>
                <a:cs typeface="Times New Roman" panose="02020603050405020304" pitchFamily="18" charset="0"/>
              </a:rPr>
              <a:t>CONTENT: </a:t>
            </a:r>
            <a:endParaRPr lang="hi-IN" b="1" i="1" dirty="0">
              <a:latin typeface="Times New Roman" panose="02020603050405020304" pitchFamily="18" charset="0"/>
            </a:endParaRPr>
          </a:p>
        </p:txBody>
      </p:sp>
      <p:sp>
        <p:nvSpPr>
          <p:cNvPr id="3" name="TextBox 2">
            <a:extLst>
              <a:ext uri="{FF2B5EF4-FFF2-40B4-BE49-F238E27FC236}">
                <a16:creationId xmlns:a16="http://schemas.microsoft.com/office/drawing/2014/main" id="{628A92B9-4643-4F68-9E6D-ED915E6C10F8}"/>
              </a:ext>
            </a:extLst>
          </p:cNvPr>
          <p:cNvSpPr txBox="1"/>
          <p:nvPr/>
        </p:nvSpPr>
        <p:spPr>
          <a:xfrm>
            <a:off x="1989244" y="1652431"/>
            <a:ext cx="4953740" cy="4370427"/>
          </a:xfrm>
          <a:prstGeom prst="rect">
            <a:avLst/>
          </a:prstGeom>
          <a:noFill/>
        </p:spPr>
        <p:txBody>
          <a:bodyPr wrap="square" rtlCol="0">
            <a:spAutoFit/>
          </a:bodyPr>
          <a:lstStyle/>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Abstract</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Objective</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Research Methodology</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Data Flow Diagram</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Flowchart</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Model Representation</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References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endParaRPr lang="hi-IN" dirty="0"/>
          </a:p>
        </p:txBody>
      </p:sp>
      <p:pic>
        <p:nvPicPr>
          <p:cNvPr id="1026" name="Picture 2" descr="Brain tumor">
            <a:extLst>
              <a:ext uri="{FF2B5EF4-FFF2-40B4-BE49-F238E27FC236}">
                <a16:creationId xmlns:a16="http://schemas.microsoft.com/office/drawing/2014/main" id="{B51419FE-7141-452A-8593-84094B5F05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77"/>
          <a:stretch/>
        </p:blipFill>
        <p:spPr bwMode="auto">
          <a:xfrm>
            <a:off x="6534150" y="-8878"/>
            <a:ext cx="5657850" cy="6866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450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89D67A4-DB76-4699-B015-655EA12F24B8}"/>
              </a:ext>
            </a:extLst>
          </p:cNvPr>
          <p:cNvSpPr/>
          <p:nvPr/>
        </p:nvSpPr>
        <p:spPr>
          <a:xfrm>
            <a:off x="2196353" y="302359"/>
            <a:ext cx="9027459" cy="6555641"/>
          </a:xfrm>
          <a:prstGeom prst="rect">
            <a:avLst/>
          </a:prstGeom>
        </p:spPr>
        <p:txBody>
          <a:bodyPr wrap="square">
            <a:spAutoFit/>
          </a:bodyPr>
          <a:lstStyle/>
          <a:p>
            <a:r>
              <a:rPr lang="en-US" sz="2800" b="1" i="1" u="sng" dirty="0">
                <a:solidFill>
                  <a:srgbClr val="262626"/>
                </a:solidFill>
                <a:latin typeface="Times New Roman" panose="02020603050405020304" pitchFamily="18" charset="0"/>
              </a:rPr>
              <a:t>ABSTRACT</a:t>
            </a:r>
            <a:r>
              <a:rPr lang="en-US" sz="2800" dirty="0">
                <a:solidFill>
                  <a:srgbClr val="262626"/>
                </a:solidFill>
                <a:latin typeface="Times New Roman" panose="02020603050405020304" pitchFamily="18" charset="0"/>
              </a:rPr>
              <a:t>: </a:t>
            </a:r>
          </a:p>
          <a:p>
            <a:endParaRPr lang="en-US" dirty="0"/>
          </a:p>
          <a:p>
            <a:pPr algn="just" fontAlgn="base">
              <a:buFont typeface="Arial" panose="020B0604020202020204" pitchFamily="34" charset="0"/>
              <a:buChar char="•"/>
            </a:pPr>
            <a:r>
              <a:rPr lang="en-US" dirty="0">
                <a:solidFill>
                  <a:srgbClr val="000000"/>
                </a:solidFill>
                <a:latin typeface="Times New Roman" panose="02020603050405020304" pitchFamily="18" charset="0"/>
              </a:rPr>
              <a:t>Brain tumor detection is a critical aspect of modern healthcare, as early diagnosis and accurate localization are vital for effective treatment and patient outcomes. Deep learning techniques have shown remarkable potential in addressing this challenge. This study presents a novel approach for brain tumor detection using deep learning mechanism. </a:t>
            </a:r>
            <a:endParaRPr lang="en-US" dirty="0">
              <a:solidFill>
                <a:srgbClr val="000000"/>
              </a:solidFill>
              <a:latin typeface="Noto Sans Symbols"/>
            </a:endParaRPr>
          </a:p>
          <a:p>
            <a:pPr algn="just" fontAlgn="base">
              <a:buFont typeface="Arial" panose="020B0604020202020204" pitchFamily="34" charset="0"/>
              <a:buChar char="•"/>
            </a:pPr>
            <a:r>
              <a:rPr lang="en-US" dirty="0">
                <a:solidFill>
                  <a:srgbClr val="000000"/>
                </a:solidFill>
                <a:latin typeface="Times New Roman" panose="02020603050405020304" pitchFamily="18" charset="0"/>
              </a:rPr>
              <a:t>We employ a convolutional neural network (CNN) architecture that is tailored to analyze medical images, specifically magnetic resonance imaging (MRI) scans. The model is trained on a large dataset of annotated MRI images, enabling it to learn intricate patterns and features indicative of brain tumors. The CNN's multi-layered structure enables it to automatically extract relevant features, minimizing the need for handcrafted feature engineering.</a:t>
            </a:r>
            <a:endParaRPr lang="en-US" dirty="0">
              <a:solidFill>
                <a:srgbClr val="000000"/>
              </a:solidFill>
              <a:latin typeface="Noto Sans Symbols"/>
            </a:endParaRPr>
          </a:p>
          <a:p>
            <a:pPr algn="just" fontAlgn="base">
              <a:buFont typeface="Arial" panose="020B0604020202020204" pitchFamily="34" charset="0"/>
              <a:buChar char="•"/>
            </a:pPr>
            <a:r>
              <a:rPr lang="en-US" dirty="0">
                <a:solidFill>
                  <a:srgbClr val="000000"/>
                </a:solidFill>
                <a:latin typeface="Times New Roman" panose="02020603050405020304" pitchFamily="18" charset="0"/>
              </a:rPr>
              <a:t>Results demonstrate the effectiveness of the proposed approach, achieving high accuracy and sensitivity in brain tumor detection. This approach not only aids in early diagnosis but also offers the potential for real-time detection and localization, contributing to improved treatment planning. The use of deep learning in brain tumor detection holds promise for enhancing healthcare outcomes and reducing the burden on radiologists, paving the way for more efficient and accurate diagnosis and treatment of brain tumors.</a:t>
            </a:r>
            <a:endParaRPr lang="en-US" dirty="0">
              <a:solidFill>
                <a:srgbClr val="000000"/>
              </a:solidFill>
              <a:latin typeface="Noto Sans Symbols"/>
            </a:endParaRPr>
          </a:p>
          <a:p>
            <a:br>
              <a:rPr lang="en-US" dirty="0"/>
            </a:br>
            <a:r>
              <a:rPr lang="en-US" dirty="0">
                <a:solidFill>
                  <a:srgbClr val="000000"/>
                </a:solidFill>
                <a:latin typeface="Times New Roman" panose="02020603050405020304" pitchFamily="18" charset="0"/>
              </a:rPr>
              <a:t> </a:t>
            </a:r>
            <a:r>
              <a:rPr lang="en-US" b="1" i="1" u="sng" dirty="0">
                <a:solidFill>
                  <a:srgbClr val="000000"/>
                </a:solidFill>
                <a:latin typeface="Times New Roman" panose="02020603050405020304" pitchFamily="18" charset="0"/>
              </a:rPr>
              <a:t>Keywords:</a:t>
            </a:r>
            <a:r>
              <a:rPr lang="en-US" sz="1600" i="1" dirty="0">
                <a:solidFill>
                  <a:srgbClr val="000000"/>
                </a:solidFill>
                <a:latin typeface="Times New Roman" panose="02020603050405020304" pitchFamily="18" charset="0"/>
              </a:rPr>
              <a:t> Brain tumor detection, Deep learning, Convolutional neural network (CNN), Medical images, Healthcare, Magnetic resonance imaging (MRI)</a:t>
            </a:r>
            <a:endParaRPr lang="en-US" dirty="0"/>
          </a:p>
          <a:p>
            <a:r>
              <a:rPr lang="en-US" sz="1600" i="1" dirty="0">
                <a:solidFill>
                  <a:srgbClr val="000000"/>
                </a:solidFill>
                <a:latin typeface="Times New Roman" panose="02020603050405020304" pitchFamily="18" charset="0"/>
              </a:rPr>
              <a:t> </a:t>
            </a:r>
            <a:endParaRPr lang="en-US" dirty="0"/>
          </a:p>
          <a:p>
            <a:br>
              <a:rPr lang="en-US" dirty="0"/>
            </a:br>
            <a:endParaRPr lang="hi-IN" dirty="0"/>
          </a:p>
        </p:txBody>
      </p:sp>
    </p:spTree>
    <p:extLst>
      <p:ext uri="{BB962C8B-B14F-4D97-AF65-F5344CB8AC3E}">
        <p14:creationId xmlns:p14="http://schemas.microsoft.com/office/powerpoint/2010/main" val="3993754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E0E44-9DE4-485A-95FC-F6DFFE7E9C8B}"/>
              </a:ext>
            </a:extLst>
          </p:cNvPr>
          <p:cNvSpPr>
            <a:spLocks noGrp="1"/>
          </p:cNvSpPr>
          <p:nvPr>
            <p:ph type="title"/>
          </p:nvPr>
        </p:nvSpPr>
        <p:spPr>
          <a:xfrm>
            <a:off x="1643014" y="641865"/>
            <a:ext cx="3044396" cy="663152"/>
          </a:xfrm>
        </p:spPr>
        <p:txBody>
          <a:bodyPr/>
          <a:lstStyle/>
          <a:p>
            <a:r>
              <a:rPr lang="en-US" b="1" i="1" dirty="0">
                <a:latin typeface="Times New Roman" panose="02020603050405020304" pitchFamily="18" charset="0"/>
                <a:cs typeface="Times New Roman" panose="02020603050405020304" pitchFamily="18" charset="0"/>
              </a:rPr>
              <a:t>OBJECTIVE:</a:t>
            </a:r>
            <a:endParaRPr lang="hi-IN" b="1" i="1" dirty="0">
              <a:latin typeface="Times New Roman" panose="02020603050405020304" pitchFamily="18" charset="0"/>
            </a:endParaRPr>
          </a:p>
        </p:txBody>
      </p:sp>
      <p:sp>
        <p:nvSpPr>
          <p:cNvPr id="3" name="Rectangle 2">
            <a:extLst>
              <a:ext uri="{FF2B5EF4-FFF2-40B4-BE49-F238E27FC236}">
                <a16:creationId xmlns:a16="http://schemas.microsoft.com/office/drawing/2014/main" id="{66B2EA02-A0CF-49EF-B218-2A75084BE871}"/>
              </a:ext>
            </a:extLst>
          </p:cNvPr>
          <p:cNvSpPr/>
          <p:nvPr/>
        </p:nvSpPr>
        <p:spPr>
          <a:xfrm>
            <a:off x="1374559" y="1305017"/>
            <a:ext cx="9442882" cy="5078313"/>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0000"/>
                </a:solidFill>
                <a:latin typeface="Times New Roman" panose="02020603050405020304" pitchFamily="18" charset="0"/>
              </a:rPr>
              <a:t>Brain tumor at early stage is very difficult task for doctors to identify.</a:t>
            </a:r>
          </a:p>
          <a:p>
            <a:pPr marL="285750" indent="-285750">
              <a:buFont typeface="Arial" panose="020B0604020202020204" pitchFamily="34" charset="0"/>
              <a:buChar char="•"/>
            </a:pPr>
            <a:endParaRPr lang="en-US" sz="240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2400" dirty="0">
                <a:solidFill>
                  <a:srgbClr val="000000"/>
                </a:solidFill>
                <a:latin typeface="Times New Roman" panose="02020603050405020304" pitchFamily="18" charset="0"/>
              </a:rPr>
              <a:t>MRI images are more prone to noise and other environmental interference. </a:t>
            </a:r>
          </a:p>
          <a:p>
            <a:pPr marL="285750" indent="-285750">
              <a:buFont typeface="Arial" panose="020B0604020202020204" pitchFamily="34" charset="0"/>
              <a:buChar char="•"/>
            </a:pPr>
            <a:endParaRPr lang="en-US" sz="240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2400" dirty="0">
                <a:solidFill>
                  <a:srgbClr val="000000"/>
                </a:solidFill>
                <a:latin typeface="Times New Roman" panose="02020603050405020304" pitchFamily="18" charset="0"/>
              </a:rPr>
              <a:t>So, it becomes difficult for doctors to identify tumor and their causes.</a:t>
            </a:r>
          </a:p>
          <a:p>
            <a:pPr marL="285750" indent="-285750">
              <a:buFont typeface="Arial" panose="020B0604020202020204" pitchFamily="34" charset="0"/>
              <a:buChar char="•"/>
            </a:pPr>
            <a:endParaRPr lang="en-US" sz="2400" dirty="0">
              <a:solidFill>
                <a:srgbClr val="000000"/>
              </a:solidFill>
              <a:latin typeface="Times New Roman" panose="02020603050405020304" pitchFamily="18" charset="0"/>
            </a:endParaRPr>
          </a:p>
          <a:p>
            <a:pPr marL="285750" indent="-285750">
              <a:buFont typeface="Arial" panose="020B0604020202020204" pitchFamily="34" charset="0"/>
              <a:buChar char="•"/>
            </a:pPr>
            <a:r>
              <a:rPr lang="en-US" sz="2400" dirty="0">
                <a:solidFill>
                  <a:srgbClr val="000000"/>
                </a:solidFill>
                <a:latin typeface="Times New Roman" panose="02020603050405020304" pitchFamily="18" charset="0"/>
              </a:rPr>
              <a:t>So here we come up with the system, where system will detect brain tumor from images.</a:t>
            </a:r>
          </a:p>
          <a:p>
            <a:endParaRPr lang="en-US" sz="2400" dirty="0">
              <a:solidFill>
                <a:srgbClr val="000000"/>
              </a:solidFill>
              <a:latin typeface="Times New Roman" panose="02020603050405020304" pitchFamily="18" charset="0"/>
            </a:endParaRPr>
          </a:p>
          <a:p>
            <a:endParaRPr lang="en-US" sz="2400" dirty="0">
              <a:solidFill>
                <a:srgbClr val="000000"/>
              </a:solidFill>
              <a:latin typeface="Times New Roman" panose="02020603050405020304" pitchFamily="18" charset="0"/>
            </a:endParaRPr>
          </a:p>
          <a:p>
            <a:endParaRPr lang="en-US" sz="2400"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hi-IN" dirty="0"/>
          </a:p>
        </p:txBody>
      </p:sp>
    </p:spTree>
    <p:extLst>
      <p:ext uri="{BB962C8B-B14F-4D97-AF65-F5344CB8AC3E}">
        <p14:creationId xmlns:p14="http://schemas.microsoft.com/office/powerpoint/2010/main" val="2793379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BA8B-9273-4982-A999-FCA8CF333D44}"/>
              </a:ext>
            </a:extLst>
          </p:cNvPr>
          <p:cNvSpPr>
            <a:spLocks noGrp="1"/>
          </p:cNvSpPr>
          <p:nvPr>
            <p:ph type="title"/>
          </p:nvPr>
        </p:nvSpPr>
        <p:spPr>
          <a:xfrm>
            <a:off x="1640156" y="695132"/>
            <a:ext cx="8911687" cy="1280890"/>
          </a:xfrm>
        </p:spPr>
        <p:txBody>
          <a:bodyPr/>
          <a:lstStyle/>
          <a:p>
            <a:r>
              <a:rPr lang="en-US" b="1" i="1" dirty="0">
                <a:latin typeface="Times New Roman" panose="02020603050405020304" pitchFamily="18" charset="0"/>
                <a:cs typeface="Times New Roman" panose="02020603050405020304" pitchFamily="18" charset="0"/>
              </a:rPr>
              <a:t>RESEARCH METHODOLOGY:</a:t>
            </a:r>
            <a:endParaRPr lang="hi-IN" b="1" i="1" dirty="0">
              <a:latin typeface="Times New Roman" panose="02020603050405020304" pitchFamily="18" charset="0"/>
            </a:endParaRPr>
          </a:p>
        </p:txBody>
      </p:sp>
      <p:sp>
        <p:nvSpPr>
          <p:cNvPr id="3" name="Rectangle 2">
            <a:extLst>
              <a:ext uri="{FF2B5EF4-FFF2-40B4-BE49-F238E27FC236}">
                <a16:creationId xmlns:a16="http://schemas.microsoft.com/office/drawing/2014/main" id="{4C3B141F-C9CC-48B8-8053-B9D8F1AEBEFB}"/>
              </a:ext>
            </a:extLst>
          </p:cNvPr>
          <p:cNvSpPr/>
          <p:nvPr/>
        </p:nvSpPr>
        <p:spPr>
          <a:xfrm>
            <a:off x="2541973" y="2138129"/>
            <a:ext cx="8839200" cy="3754874"/>
          </a:xfrm>
          <a:prstGeom prst="rect">
            <a:avLst/>
          </a:prstGeom>
        </p:spPr>
        <p:txBody>
          <a:bodyPr wrap="square">
            <a:spAutoFit/>
          </a:bodyPr>
          <a:lstStyle/>
          <a:p>
            <a:pPr algn="just"/>
            <a:r>
              <a:rPr lang="en-GB" sz="2000" dirty="0">
                <a:latin typeface="Times New Roman" panose="02020603050405020304" pitchFamily="18" charset="0"/>
                <a:cs typeface="Times New Roman" panose="02020603050405020304" pitchFamily="18" charset="0"/>
              </a:rPr>
              <a:t>The system will have mainly five modules. </a:t>
            </a: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000" u="sng" dirty="0">
                <a:latin typeface="Times New Roman" panose="02020603050405020304" pitchFamily="18" charset="0"/>
                <a:cs typeface="Times New Roman" panose="02020603050405020304" pitchFamily="18" charset="0"/>
              </a:rPr>
              <a:t>Dataset: </a:t>
            </a:r>
            <a:r>
              <a:rPr lang="en-GB" sz="2000" dirty="0">
                <a:latin typeface="Times New Roman" panose="02020603050405020304" pitchFamily="18" charset="0"/>
                <a:cs typeface="Times New Roman" panose="02020603050405020304" pitchFamily="18" charset="0"/>
              </a:rPr>
              <a:t>In dataset we can take multiple MRI images and take one as input image</a:t>
            </a: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 </a:t>
            </a:r>
            <a:r>
              <a:rPr lang="en-GB" sz="2000" u="sng" dirty="0">
                <a:latin typeface="Times New Roman" panose="02020603050405020304" pitchFamily="18" charset="0"/>
                <a:cs typeface="Times New Roman" panose="02020603050405020304" pitchFamily="18" charset="0"/>
              </a:rPr>
              <a:t>Pre-processing: </a:t>
            </a:r>
            <a:r>
              <a:rPr lang="en-GB" sz="2000" dirty="0">
                <a:latin typeface="Times New Roman" panose="02020603050405020304" pitchFamily="18" charset="0"/>
                <a:cs typeface="Times New Roman" panose="02020603050405020304" pitchFamily="18" charset="0"/>
              </a:rPr>
              <a:t>In pre-processing image to encoded the label and resize the image.</a:t>
            </a:r>
          </a:p>
          <a:p>
            <a:pPr algn="just"/>
            <a:r>
              <a:rPr lang="en-GB" sz="20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GB" sz="2000" u="sng" dirty="0">
                <a:latin typeface="Times New Roman" panose="02020603050405020304" pitchFamily="18" charset="0"/>
                <a:cs typeface="Times New Roman" panose="02020603050405020304" pitchFamily="18" charset="0"/>
              </a:rPr>
              <a:t>Split the data: </a:t>
            </a:r>
            <a:r>
              <a:rPr lang="en-GB" sz="2000" dirty="0">
                <a:latin typeface="Times New Roman" panose="02020603050405020304" pitchFamily="18" charset="0"/>
                <a:cs typeface="Times New Roman" panose="02020603050405020304" pitchFamily="18" charset="0"/>
              </a:rPr>
              <a:t>In split the data we set the image as Training Data and Testing Data.</a:t>
            </a: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 </a:t>
            </a:r>
            <a:r>
              <a:rPr lang="en-GB" sz="2000" u="sng" dirty="0">
                <a:latin typeface="Times New Roman" panose="02020603050405020304" pitchFamily="18" charset="0"/>
                <a:cs typeface="Times New Roman" panose="02020603050405020304" pitchFamily="18" charset="0"/>
              </a:rPr>
              <a:t>Build CNN model: </a:t>
            </a:r>
            <a:r>
              <a:rPr lang="en-GB" sz="2000" dirty="0">
                <a:latin typeface="Times New Roman" panose="02020603050405020304" pitchFamily="18" charset="0"/>
                <a:cs typeface="Times New Roman" panose="02020603050405020304" pitchFamily="18" charset="0"/>
              </a:rPr>
              <a:t>To train Deep Neural network for classification.</a:t>
            </a: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000" u="sng" dirty="0">
                <a:latin typeface="Times New Roman" panose="02020603050405020304" pitchFamily="18" charset="0"/>
                <a:cs typeface="Times New Roman" panose="02020603050405020304" pitchFamily="18" charset="0"/>
              </a:rPr>
              <a:t>Classification: </a:t>
            </a:r>
            <a:r>
              <a:rPr lang="en-GB" sz="2000" dirty="0">
                <a:latin typeface="Times New Roman" panose="02020603050405020304" pitchFamily="18" charset="0"/>
                <a:cs typeface="Times New Roman" panose="02020603050405020304" pitchFamily="18" charset="0"/>
              </a:rPr>
              <a:t>Used to classify the Brain </a:t>
            </a:r>
            <a:r>
              <a:rPr lang="en-GB" sz="2000" dirty="0" err="1">
                <a:latin typeface="Times New Roman" panose="02020603050405020304" pitchFamily="18" charset="0"/>
                <a:cs typeface="Times New Roman" panose="02020603050405020304" pitchFamily="18" charset="0"/>
              </a:rPr>
              <a:t>tumor</a:t>
            </a: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143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A19E-4980-4DC9-AFDD-8308FCBECCE9}"/>
              </a:ext>
            </a:extLst>
          </p:cNvPr>
          <p:cNvSpPr>
            <a:spLocks noGrp="1"/>
          </p:cNvSpPr>
          <p:nvPr>
            <p:ph type="title"/>
          </p:nvPr>
        </p:nvSpPr>
        <p:spPr>
          <a:xfrm>
            <a:off x="1640156" y="611726"/>
            <a:ext cx="8911687" cy="1280890"/>
          </a:xfrm>
        </p:spPr>
        <p:txBody>
          <a:bodyPr/>
          <a:lstStyle/>
          <a:p>
            <a:r>
              <a:rPr lang="en-US" b="1" i="1" dirty="0">
                <a:latin typeface="Times New Roman" panose="02020603050405020304" pitchFamily="18" charset="0"/>
                <a:cs typeface="Times New Roman" panose="02020603050405020304" pitchFamily="18" charset="0"/>
              </a:rPr>
              <a:t>Data Flow Diagram:</a:t>
            </a:r>
            <a:br>
              <a:rPr lang="hi-IN" dirty="0"/>
            </a:br>
            <a:endParaRPr lang="hi-IN" dirty="0"/>
          </a:p>
        </p:txBody>
      </p:sp>
      <p:pic>
        <p:nvPicPr>
          <p:cNvPr id="4" name="Picture 3">
            <a:extLst>
              <a:ext uri="{FF2B5EF4-FFF2-40B4-BE49-F238E27FC236}">
                <a16:creationId xmlns:a16="http://schemas.microsoft.com/office/drawing/2014/main" id="{93980088-492B-4503-BDA6-A68332CD5A7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17463" y="1630086"/>
            <a:ext cx="2971800" cy="4094979"/>
          </a:xfrm>
          <a:prstGeom prst="rect">
            <a:avLst/>
          </a:prstGeom>
          <a:noFill/>
          <a:ln>
            <a:noFill/>
          </a:ln>
        </p:spPr>
      </p:pic>
      <p:sp>
        <p:nvSpPr>
          <p:cNvPr id="5" name="Oval 4">
            <a:extLst>
              <a:ext uri="{FF2B5EF4-FFF2-40B4-BE49-F238E27FC236}">
                <a16:creationId xmlns:a16="http://schemas.microsoft.com/office/drawing/2014/main" id="{B3BA94F6-8D96-4D68-9C03-DC2ACEDED036}"/>
              </a:ext>
            </a:extLst>
          </p:cNvPr>
          <p:cNvSpPr/>
          <p:nvPr/>
        </p:nvSpPr>
        <p:spPr>
          <a:xfrm>
            <a:off x="6579833" y="624110"/>
            <a:ext cx="1455938" cy="7102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START</a:t>
            </a:r>
            <a:endParaRPr lang="hi-IN" dirty="0">
              <a:solidFill>
                <a:schemeClr val="tx1"/>
              </a:solidFill>
              <a:latin typeface="Times New Roman" panose="02020603050405020304" pitchFamily="18" charset="0"/>
            </a:endParaRPr>
          </a:p>
        </p:txBody>
      </p:sp>
      <p:sp>
        <p:nvSpPr>
          <p:cNvPr id="6" name="Oval 5">
            <a:extLst>
              <a:ext uri="{FF2B5EF4-FFF2-40B4-BE49-F238E27FC236}">
                <a16:creationId xmlns:a16="http://schemas.microsoft.com/office/drawing/2014/main" id="{CB875B32-AA1D-48C5-88C1-5766BCDD033B}"/>
              </a:ext>
            </a:extLst>
          </p:cNvPr>
          <p:cNvSpPr/>
          <p:nvPr/>
        </p:nvSpPr>
        <p:spPr>
          <a:xfrm>
            <a:off x="6668609" y="5882338"/>
            <a:ext cx="1269507" cy="7031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END</a:t>
            </a:r>
            <a:endParaRPr lang="hi-IN" dirty="0">
              <a:solidFill>
                <a:schemeClr val="tx1"/>
              </a:solidFill>
              <a:latin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FF31451E-29FD-4857-BB1D-1915B8197BC6}"/>
              </a:ext>
            </a:extLst>
          </p:cNvPr>
          <p:cNvCxnSpPr>
            <a:cxnSpLocks/>
            <a:stCxn id="5" idx="4"/>
          </p:cNvCxnSpPr>
          <p:nvPr/>
        </p:nvCxnSpPr>
        <p:spPr>
          <a:xfrm>
            <a:off x="7307802" y="1334324"/>
            <a:ext cx="0" cy="4126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12ACC14-3582-42DF-80DD-9473C737A43E}"/>
              </a:ext>
            </a:extLst>
          </p:cNvPr>
          <p:cNvCxnSpPr>
            <a:cxnSpLocks/>
          </p:cNvCxnSpPr>
          <p:nvPr/>
        </p:nvCxnSpPr>
        <p:spPr>
          <a:xfrm flipH="1">
            <a:off x="7303363" y="5480671"/>
            <a:ext cx="4439" cy="38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97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D550-F966-4FED-B4FB-8D79E3977B22}"/>
              </a:ext>
            </a:extLst>
          </p:cNvPr>
          <p:cNvSpPr>
            <a:spLocks noGrp="1"/>
          </p:cNvSpPr>
          <p:nvPr>
            <p:ph type="title"/>
          </p:nvPr>
        </p:nvSpPr>
        <p:spPr>
          <a:xfrm>
            <a:off x="593795" y="89647"/>
            <a:ext cx="2606605" cy="527855"/>
          </a:xfrm>
        </p:spPr>
        <p:txBody>
          <a:bodyPr>
            <a:normAutofit fontScale="90000"/>
          </a:bodyPr>
          <a:lstStyle/>
          <a:p>
            <a:r>
              <a:rPr lang="en-US" dirty="0">
                <a:latin typeface="Times New Roman" panose="02020603050405020304" pitchFamily="18" charset="0"/>
                <a:cs typeface="Times New Roman" panose="02020603050405020304" pitchFamily="18" charset="0"/>
              </a:rPr>
              <a:t>Flowchart:</a:t>
            </a:r>
            <a:endParaRPr lang="hi-IN" dirty="0">
              <a:latin typeface="Times New Roman" panose="02020603050405020304" pitchFamily="18" charset="0"/>
            </a:endParaRPr>
          </a:p>
        </p:txBody>
      </p:sp>
      <p:sp>
        <p:nvSpPr>
          <p:cNvPr id="3" name="Oval 2">
            <a:extLst>
              <a:ext uri="{FF2B5EF4-FFF2-40B4-BE49-F238E27FC236}">
                <a16:creationId xmlns:a16="http://schemas.microsoft.com/office/drawing/2014/main" id="{34625093-2E64-4C96-8384-B3CB9E2E7175}"/>
              </a:ext>
            </a:extLst>
          </p:cNvPr>
          <p:cNvSpPr/>
          <p:nvPr/>
        </p:nvSpPr>
        <p:spPr>
          <a:xfrm>
            <a:off x="5495363" y="165014"/>
            <a:ext cx="1201270" cy="5289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Start</a:t>
            </a:r>
            <a:endParaRPr lang="hi-IN" dirty="0">
              <a:solidFill>
                <a:schemeClr val="tx1"/>
              </a:solidFill>
              <a:latin typeface="Times New Roman" panose="02020603050405020304" pitchFamily="18" charset="0"/>
            </a:endParaRPr>
          </a:p>
        </p:txBody>
      </p:sp>
      <p:sp>
        <p:nvSpPr>
          <p:cNvPr id="6" name="Rectangle: Rounded Corners 5">
            <a:extLst>
              <a:ext uri="{FF2B5EF4-FFF2-40B4-BE49-F238E27FC236}">
                <a16:creationId xmlns:a16="http://schemas.microsoft.com/office/drawing/2014/main" id="{3AB1C767-3EF0-4D6C-B3BC-A6878375ACCB}"/>
              </a:ext>
            </a:extLst>
          </p:cNvPr>
          <p:cNvSpPr/>
          <p:nvPr/>
        </p:nvSpPr>
        <p:spPr>
          <a:xfrm>
            <a:off x="4276164" y="986879"/>
            <a:ext cx="3639671" cy="52785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Input MRI Image from dataset</a:t>
            </a:r>
            <a:endParaRPr lang="hi-IN" dirty="0">
              <a:solidFill>
                <a:schemeClr val="tx1"/>
              </a:solidFill>
              <a:latin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7EF63500-1EE9-42C4-AB0D-310732C9EEE3}"/>
              </a:ext>
            </a:extLst>
          </p:cNvPr>
          <p:cNvCxnSpPr>
            <a:stCxn id="3" idx="4"/>
          </p:cNvCxnSpPr>
          <p:nvPr/>
        </p:nvCxnSpPr>
        <p:spPr>
          <a:xfrm>
            <a:off x="6095998" y="693931"/>
            <a:ext cx="0" cy="2589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43265C44-80F2-4885-AC37-36FD21A240F4}"/>
              </a:ext>
            </a:extLst>
          </p:cNvPr>
          <p:cNvSpPr/>
          <p:nvPr/>
        </p:nvSpPr>
        <p:spPr>
          <a:xfrm>
            <a:off x="4276164" y="1794093"/>
            <a:ext cx="3639671" cy="45507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Image Preprocessing</a:t>
            </a:r>
            <a:endParaRPr lang="hi-IN" dirty="0">
              <a:solidFill>
                <a:schemeClr val="tx1"/>
              </a:solidFill>
              <a:latin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5C023DE2-5D91-4992-B9A9-5B07F221B623}"/>
              </a:ext>
            </a:extLst>
          </p:cNvPr>
          <p:cNvCxnSpPr>
            <a:stCxn id="6" idx="2"/>
            <a:endCxn id="9" idx="0"/>
          </p:cNvCxnSpPr>
          <p:nvPr/>
        </p:nvCxnSpPr>
        <p:spPr>
          <a:xfrm>
            <a:off x="6096000" y="1514734"/>
            <a:ext cx="0" cy="2793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6CC5CD74-9377-48A8-B099-D5C490E8548B}"/>
              </a:ext>
            </a:extLst>
          </p:cNvPr>
          <p:cNvSpPr/>
          <p:nvPr/>
        </p:nvSpPr>
        <p:spPr>
          <a:xfrm>
            <a:off x="4276163" y="2571623"/>
            <a:ext cx="3639671" cy="45507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CNN feature Extraction + Classification</a:t>
            </a:r>
            <a:endParaRPr lang="hi-IN" dirty="0">
              <a:solidFill>
                <a:schemeClr val="tx1"/>
              </a:solidFill>
              <a:latin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63FD6EF6-536A-4898-B211-86B3612683A0}"/>
              </a:ext>
            </a:extLst>
          </p:cNvPr>
          <p:cNvCxnSpPr>
            <a:stCxn id="9" idx="2"/>
            <a:endCxn id="12" idx="0"/>
          </p:cNvCxnSpPr>
          <p:nvPr/>
        </p:nvCxnSpPr>
        <p:spPr>
          <a:xfrm flipH="1">
            <a:off x="6095999" y="2249166"/>
            <a:ext cx="1" cy="3224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FC54512-F925-43BF-9FCF-5F1009C5ABCE}"/>
              </a:ext>
            </a:extLst>
          </p:cNvPr>
          <p:cNvCxnSpPr>
            <a:stCxn id="12" idx="2"/>
          </p:cNvCxnSpPr>
          <p:nvPr/>
        </p:nvCxnSpPr>
        <p:spPr>
          <a:xfrm>
            <a:off x="6095999" y="3026696"/>
            <a:ext cx="0" cy="2889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A4AE10A8-91B0-4DC2-ACB5-02651FCE0145}"/>
              </a:ext>
            </a:extLst>
          </p:cNvPr>
          <p:cNvSpPr/>
          <p:nvPr/>
        </p:nvSpPr>
        <p:spPr>
          <a:xfrm>
            <a:off x="4968700" y="3315877"/>
            <a:ext cx="2254596" cy="141642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If Tumor is detected</a:t>
            </a:r>
          </a:p>
          <a:p>
            <a:pPr algn="ctr"/>
            <a:r>
              <a:rPr lang="en-US" dirty="0">
                <a:solidFill>
                  <a:schemeClr val="tx1"/>
                </a:solidFill>
                <a:latin typeface="Times New Roman" panose="02020603050405020304" pitchFamily="18" charset="0"/>
                <a:cs typeface="Times New Roman" panose="02020603050405020304" pitchFamily="18" charset="0"/>
              </a:rPr>
              <a:t>?</a:t>
            </a:r>
            <a:endParaRPr lang="hi-IN" dirty="0">
              <a:solidFill>
                <a:schemeClr val="tx1"/>
              </a:solidFill>
              <a:latin typeface="Times New Roman" panose="02020603050405020304" pitchFamily="18" charset="0"/>
            </a:endParaRPr>
          </a:p>
        </p:txBody>
      </p:sp>
      <p:sp>
        <p:nvSpPr>
          <p:cNvPr id="25" name="Rectangle 24">
            <a:extLst>
              <a:ext uri="{FF2B5EF4-FFF2-40B4-BE49-F238E27FC236}">
                <a16:creationId xmlns:a16="http://schemas.microsoft.com/office/drawing/2014/main" id="{24B80A7F-E08D-439B-A650-BED80CF1967D}"/>
              </a:ext>
            </a:extLst>
          </p:cNvPr>
          <p:cNvSpPr/>
          <p:nvPr/>
        </p:nvSpPr>
        <p:spPr>
          <a:xfrm>
            <a:off x="2357716" y="4512120"/>
            <a:ext cx="1918447" cy="527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Normal</a:t>
            </a:r>
            <a:endParaRPr lang="hi-IN" b="1" dirty="0">
              <a:solidFill>
                <a:schemeClr val="tx1"/>
              </a:solidFill>
              <a:latin typeface="Times New Roman" panose="02020603050405020304" pitchFamily="18" charset="0"/>
            </a:endParaRPr>
          </a:p>
        </p:txBody>
      </p:sp>
      <p:cxnSp>
        <p:nvCxnSpPr>
          <p:cNvPr id="27" name="Connector: Elbow 26">
            <a:extLst>
              <a:ext uri="{FF2B5EF4-FFF2-40B4-BE49-F238E27FC236}">
                <a16:creationId xmlns:a16="http://schemas.microsoft.com/office/drawing/2014/main" id="{EE2817FC-FD65-47D6-80C1-9FB4402CEC6F}"/>
              </a:ext>
            </a:extLst>
          </p:cNvPr>
          <p:cNvCxnSpPr>
            <a:cxnSpLocks/>
          </p:cNvCxnSpPr>
          <p:nvPr/>
        </p:nvCxnSpPr>
        <p:spPr>
          <a:xfrm rot="10800000" flipV="1">
            <a:off x="3316939" y="4024089"/>
            <a:ext cx="1651761" cy="45507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B375C60-E538-4A99-9AF6-C1B53AD941FF}"/>
              </a:ext>
            </a:extLst>
          </p:cNvPr>
          <p:cNvSpPr txBox="1"/>
          <p:nvPr/>
        </p:nvSpPr>
        <p:spPr>
          <a:xfrm>
            <a:off x="3806643" y="3654056"/>
            <a:ext cx="67235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a:t>
            </a:r>
            <a:endParaRPr lang="hi-IN" dirty="0">
              <a:latin typeface="Times New Roman" panose="02020603050405020304" pitchFamily="18" charset="0"/>
            </a:endParaRPr>
          </a:p>
        </p:txBody>
      </p:sp>
      <p:sp>
        <p:nvSpPr>
          <p:cNvPr id="29" name="Rectangle: Rounded Corners 28">
            <a:extLst>
              <a:ext uri="{FF2B5EF4-FFF2-40B4-BE49-F238E27FC236}">
                <a16:creationId xmlns:a16="http://schemas.microsoft.com/office/drawing/2014/main" id="{DB9B5CB4-09FB-47E9-A027-6E68A36C720D}"/>
              </a:ext>
            </a:extLst>
          </p:cNvPr>
          <p:cNvSpPr/>
          <p:nvPr/>
        </p:nvSpPr>
        <p:spPr>
          <a:xfrm>
            <a:off x="8220635" y="3821682"/>
            <a:ext cx="2429436" cy="4034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Preprocessing</a:t>
            </a:r>
            <a:endParaRPr lang="hi-IN" dirty="0">
              <a:solidFill>
                <a:schemeClr val="tx1"/>
              </a:solidFill>
              <a:latin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14736098-BBBD-4DC0-A003-2348E53956B4}"/>
              </a:ext>
            </a:extLst>
          </p:cNvPr>
          <p:cNvCxnSpPr>
            <a:stCxn id="24" idx="3"/>
            <a:endCxn id="29" idx="1"/>
          </p:cNvCxnSpPr>
          <p:nvPr/>
        </p:nvCxnSpPr>
        <p:spPr>
          <a:xfrm flipV="1">
            <a:off x="7223296" y="4023388"/>
            <a:ext cx="997339" cy="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65A9E0B-77DF-4FCD-976D-850E1082B9C1}"/>
              </a:ext>
            </a:extLst>
          </p:cNvPr>
          <p:cNvSpPr/>
          <p:nvPr/>
        </p:nvSpPr>
        <p:spPr>
          <a:xfrm>
            <a:off x="7295150" y="3689614"/>
            <a:ext cx="62068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YES</a:t>
            </a:r>
            <a:endParaRPr lang="hi-IN" dirty="0">
              <a:latin typeface="Times New Roman" panose="02020603050405020304" pitchFamily="18" charset="0"/>
            </a:endParaRPr>
          </a:p>
        </p:txBody>
      </p:sp>
      <p:sp>
        <p:nvSpPr>
          <p:cNvPr id="34" name="Rectangle: Rounded Corners 33">
            <a:extLst>
              <a:ext uri="{FF2B5EF4-FFF2-40B4-BE49-F238E27FC236}">
                <a16:creationId xmlns:a16="http://schemas.microsoft.com/office/drawing/2014/main" id="{11DDC329-F90B-4163-A680-D1BCFE030C1E}"/>
              </a:ext>
            </a:extLst>
          </p:cNvPr>
          <p:cNvSpPr/>
          <p:nvPr/>
        </p:nvSpPr>
        <p:spPr>
          <a:xfrm>
            <a:off x="8220635" y="4505512"/>
            <a:ext cx="2429436" cy="41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Segmentation</a:t>
            </a:r>
            <a:endParaRPr lang="hi-IN" dirty="0">
              <a:solidFill>
                <a:schemeClr val="tx1"/>
              </a:solidFill>
              <a:latin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C4153E32-64A9-4E73-93B7-AAB88F6404A7}"/>
              </a:ext>
            </a:extLst>
          </p:cNvPr>
          <p:cNvCxnSpPr>
            <a:cxnSpLocks/>
            <a:stCxn id="29" idx="2"/>
            <a:endCxn id="34" idx="0"/>
          </p:cNvCxnSpPr>
          <p:nvPr/>
        </p:nvCxnSpPr>
        <p:spPr>
          <a:xfrm>
            <a:off x="9435353" y="4225094"/>
            <a:ext cx="0" cy="2804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C0B1C536-C33A-407A-BFA3-EB30ABE3C06F}"/>
              </a:ext>
            </a:extLst>
          </p:cNvPr>
          <p:cNvSpPr/>
          <p:nvPr/>
        </p:nvSpPr>
        <p:spPr>
          <a:xfrm>
            <a:off x="8220636" y="5179112"/>
            <a:ext cx="2429436" cy="7146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Area of classification of brain tumor</a:t>
            </a:r>
            <a:endParaRPr lang="hi-IN" dirty="0">
              <a:solidFill>
                <a:schemeClr val="tx1"/>
              </a:solidFill>
              <a:latin typeface="Times New Roman" panose="02020603050405020304" pitchFamily="18" charset="0"/>
            </a:endParaRPr>
          </a:p>
        </p:txBody>
      </p:sp>
      <p:cxnSp>
        <p:nvCxnSpPr>
          <p:cNvPr id="42" name="Straight Arrow Connector 41">
            <a:extLst>
              <a:ext uri="{FF2B5EF4-FFF2-40B4-BE49-F238E27FC236}">
                <a16:creationId xmlns:a16="http://schemas.microsoft.com/office/drawing/2014/main" id="{6D657698-8A40-40BE-A3EB-493D5AE781F0}"/>
              </a:ext>
            </a:extLst>
          </p:cNvPr>
          <p:cNvCxnSpPr>
            <a:stCxn id="34" idx="2"/>
            <a:endCxn id="39" idx="0"/>
          </p:cNvCxnSpPr>
          <p:nvPr/>
        </p:nvCxnSpPr>
        <p:spPr>
          <a:xfrm>
            <a:off x="9435353" y="4918952"/>
            <a:ext cx="1" cy="260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FD93C92C-D7DC-4EA7-A291-D0A8E1B1939E}"/>
              </a:ext>
            </a:extLst>
          </p:cNvPr>
          <p:cNvSpPr/>
          <p:nvPr/>
        </p:nvSpPr>
        <p:spPr>
          <a:xfrm>
            <a:off x="8220635" y="6193598"/>
            <a:ext cx="2429436" cy="39444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Output</a:t>
            </a:r>
            <a:endParaRPr lang="hi-IN" b="1" dirty="0">
              <a:solidFill>
                <a:schemeClr val="tx1"/>
              </a:solidFill>
              <a:latin typeface="Times New Roman" panose="02020603050405020304" pitchFamily="18" charset="0"/>
            </a:endParaRPr>
          </a:p>
        </p:txBody>
      </p:sp>
      <p:cxnSp>
        <p:nvCxnSpPr>
          <p:cNvPr id="45" name="Straight Arrow Connector 44">
            <a:extLst>
              <a:ext uri="{FF2B5EF4-FFF2-40B4-BE49-F238E27FC236}">
                <a16:creationId xmlns:a16="http://schemas.microsoft.com/office/drawing/2014/main" id="{9E6442B1-A321-430C-B612-EC3F64FED7E4}"/>
              </a:ext>
            </a:extLst>
          </p:cNvPr>
          <p:cNvCxnSpPr>
            <a:stCxn id="39" idx="2"/>
            <a:endCxn id="43" idx="0"/>
          </p:cNvCxnSpPr>
          <p:nvPr/>
        </p:nvCxnSpPr>
        <p:spPr>
          <a:xfrm flipH="1">
            <a:off x="9435353" y="5893758"/>
            <a:ext cx="1" cy="299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4F8E7981-2BDF-4230-AD9C-A371A2FF6906}"/>
              </a:ext>
            </a:extLst>
          </p:cNvPr>
          <p:cNvSpPr/>
          <p:nvPr/>
        </p:nvSpPr>
        <p:spPr>
          <a:xfrm>
            <a:off x="5567082" y="5439812"/>
            <a:ext cx="1728068" cy="3577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Glioma</a:t>
            </a:r>
            <a:endParaRPr lang="hi-IN" b="1" dirty="0">
              <a:solidFill>
                <a:schemeClr val="tx1"/>
              </a:solidFill>
              <a:latin typeface="Times New Roman" panose="02020603050405020304" pitchFamily="18" charset="0"/>
            </a:endParaRPr>
          </a:p>
        </p:txBody>
      </p:sp>
      <p:sp>
        <p:nvSpPr>
          <p:cNvPr id="5" name="Rectangle: Rounded Corners 4">
            <a:extLst>
              <a:ext uri="{FF2B5EF4-FFF2-40B4-BE49-F238E27FC236}">
                <a16:creationId xmlns:a16="http://schemas.microsoft.com/office/drawing/2014/main" id="{B5FAC18C-4EE2-4EA5-A955-269AE5D10717}"/>
              </a:ext>
            </a:extLst>
          </p:cNvPr>
          <p:cNvSpPr/>
          <p:nvPr/>
        </p:nvSpPr>
        <p:spPr>
          <a:xfrm>
            <a:off x="5567082" y="5962740"/>
            <a:ext cx="1728068" cy="36867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Meningioma</a:t>
            </a:r>
            <a:endParaRPr lang="hi-IN" b="1" dirty="0">
              <a:solidFill>
                <a:schemeClr val="tx1"/>
              </a:solidFill>
              <a:latin typeface="Times New Roman" panose="02020603050405020304" pitchFamily="18" charset="0"/>
            </a:endParaRPr>
          </a:p>
        </p:txBody>
      </p:sp>
      <p:sp>
        <p:nvSpPr>
          <p:cNvPr id="7" name="Rectangle: Rounded Corners 6">
            <a:extLst>
              <a:ext uri="{FF2B5EF4-FFF2-40B4-BE49-F238E27FC236}">
                <a16:creationId xmlns:a16="http://schemas.microsoft.com/office/drawing/2014/main" id="{F0E8D205-67FB-474F-88D6-8ACFB9357283}"/>
              </a:ext>
            </a:extLst>
          </p:cNvPr>
          <p:cNvSpPr/>
          <p:nvPr/>
        </p:nvSpPr>
        <p:spPr>
          <a:xfrm>
            <a:off x="5567082" y="6496544"/>
            <a:ext cx="1728068" cy="34055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Pituitary</a:t>
            </a:r>
            <a:endParaRPr lang="hi-IN" b="1" dirty="0">
              <a:solidFill>
                <a:schemeClr val="tx1"/>
              </a:solidFill>
              <a:latin typeface="Times New Roman" panose="02020603050405020304" pitchFamily="18" charset="0"/>
            </a:endParaRPr>
          </a:p>
        </p:txBody>
      </p:sp>
      <p:cxnSp>
        <p:nvCxnSpPr>
          <p:cNvPr id="16" name="Connector: Elbow 15">
            <a:extLst>
              <a:ext uri="{FF2B5EF4-FFF2-40B4-BE49-F238E27FC236}">
                <a16:creationId xmlns:a16="http://schemas.microsoft.com/office/drawing/2014/main" id="{575A2B46-AD26-46C7-B9E1-487D24BF36EA}"/>
              </a:ext>
            </a:extLst>
          </p:cNvPr>
          <p:cNvCxnSpPr>
            <a:stCxn id="43" idx="1"/>
            <a:endCxn id="4" idx="3"/>
          </p:cNvCxnSpPr>
          <p:nvPr/>
        </p:nvCxnSpPr>
        <p:spPr>
          <a:xfrm rot="10800000">
            <a:off x="7295151" y="5618712"/>
            <a:ext cx="925485" cy="77211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B7CB8D0-11E6-43DC-BAEE-98A91B156F20}"/>
              </a:ext>
            </a:extLst>
          </p:cNvPr>
          <p:cNvCxnSpPr>
            <a:cxnSpLocks/>
            <a:endCxn id="5" idx="3"/>
          </p:cNvCxnSpPr>
          <p:nvPr/>
        </p:nvCxnSpPr>
        <p:spPr>
          <a:xfrm flipH="1">
            <a:off x="7295150" y="6147077"/>
            <a:ext cx="4772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3F1C9E1F-846A-4A7D-B39F-326126E7ECAF}"/>
              </a:ext>
            </a:extLst>
          </p:cNvPr>
          <p:cNvCxnSpPr>
            <a:endCxn id="7" idx="3"/>
          </p:cNvCxnSpPr>
          <p:nvPr/>
        </p:nvCxnSpPr>
        <p:spPr>
          <a:xfrm rot="10800000" flipV="1">
            <a:off x="7295150" y="6390823"/>
            <a:ext cx="477250" cy="275997"/>
          </a:xfrm>
          <a:prstGeom prst="bentConnector3">
            <a:avLst>
              <a:gd name="adj1" fmla="val 30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43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8EFA9-417B-4DF4-A0F7-9AE63332AB72}"/>
              </a:ext>
            </a:extLst>
          </p:cNvPr>
          <p:cNvSpPr>
            <a:spLocks noGrp="1"/>
          </p:cNvSpPr>
          <p:nvPr>
            <p:ph type="title"/>
          </p:nvPr>
        </p:nvSpPr>
        <p:spPr>
          <a:xfrm>
            <a:off x="1640156" y="633074"/>
            <a:ext cx="8911687" cy="1280890"/>
          </a:xfrm>
        </p:spPr>
        <p:txBody>
          <a:bodyPr>
            <a:normAutofit/>
          </a:bodyPr>
          <a:lstStyle/>
          <a:p>
            <a:r>
              <a:rPr lang="en-US" sz="3400" dirty="0">
                <a:latin typeface="Times New Roman" panose="02020603050405020304" pitchFamily="18" charset="0"/>
                <a:cs typeface="Times New Roman" panose="02020603050405020304" pitchFamily="18" charset="0"/>
              </a:rPr>
              <a:t>MODEL REPRESENTATION</a:t>
            </a:r>
            <a:endParaRPr lang="hi-IN" sz="3400" dirty="0">
              <a:latin typeface="Times New Roman" panose="02020603050405020304" pitchFamily="18" charset="0"/>
            </a:endParaRPr>
          </a:p>
        </p:txBody>
      </p:sp>
      <p:pic>
        <p:nvPicPr>
          <p:cNvPr id="4" name="Picture 3">
            <a:extLst>
              <a:ext uri="{FF2B5EF4-FFF2-40B4-BE49-F238E27FC236}">
                <a16:creationId xmlns:a16="http://schemas.microsoft.com/office/drawing/2014/main" id="{9FF6F59A-508F-434E-8CBE-B49FF76CC2F7}"/>
              </a:ext>
            </a:extLst>
          </p:cNvPr>
          <p:cNvPicPr>
            <a:picLocks noChangeAspect="1"/>
          </p:cNvPicPr>
          <p:nvPr/>
        </p:nvPicPr>
        <p:blipFill rotWithShape="1">
          <a:blip r:embed="rId2"/>
          <a:srcRect b="5720"/>
          <a:stretch/>
        </p:blipFill>
        <p:spPr>
          <a:xfrm>
            <a:off x="2223247" y="1392950"/>
            <a:ext cx="9111306" cy="4831976"/>
          </a:xfrm>
          <a:prstGeom prst="rect">
            <a:avLst/>
          </a:prstGeom>
        </p:spPr>
      </p:pic>
    </p:spTree>
    <p:extLst>
      <p:ext uri="{BB962C8B-B14F-4D97-AF65-F5344CB8AC3E}">
        <p14:creationId xmlns:p14="http://schemas.microsoft.com/office/powerpoint/2010/main" val="436666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9C9A101-F990-4B65-990C-A5EA3CC85D20}"/>
              </a:ext>
            </a:extLst>
          </p:cNvPr>
          <p:cNvPicPr>
            <a:picLocks noChangeAspect="1"/>
          </p:cNvPicPr>
          <p:nvPr/>
        </p:nvPicPr>
        <p:blipFill rotWithShape="1">
          <a:blip r:embed="rId2"/>
          <a:srcRect l="-1" r="91" b="6204"/>
          <a:stretch/>
        </p:blipFill>
        <p:spPr>
          <a:xfrm>
            <a:off x="1897624" y="883024"/>
            <a:ext cx="9642471" cy="5091951"/>
          </a:xfrm>
          <a:prstGeom prst="rect">
            <a:avLst/>
          </a:prstGeom>
        </p:spPr>
      </p:pic>
    </p:spTree>
    <p:extLst>
      <p:ext uri="{BB962C8B-B14F-4D97-AF65-F5344CB8AC3E}">
        <p14:creationId xmlns:p14="http://schemas.microsoft.com/office/powerpoint/2010/main" val="12955699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399</TotalTime>
  <Words>360</Words>
  <Application>Microsoft Office PowerPoint</Application>
  <PresentationFormat>Widescreen</PresentationFormat>
  <Paragraphs>83</Paragraphs>
  <Slides>18</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8" baseType="lpstr">
      <vt:lpstr>Adobe Gothic Std B</vt:lpstr>
      <vt:lpstr>Arial</vt:lpstr>
      <vt:lpstr>Century Gothic</vt:lpstr>
      <vt:lpstr>Mangal</vt:lpstr>
      <vt:lpstr>Noto Sans Symbols</vt:lpstr>
      <vt:lpstr>Times New Roman</vt:lpstr>
      <vt:lpstr>Wingdings</vt:lpstr>
      <vt:lpstr>Wingdings 3</vt:lpstr>
      <vt:lpstr>Wisp</vt:lpstr>
      <vt:lpstr>Bitmap Image</vt:lpstr>
      <vt:lpstr>“Brain Tumor Detection Using Deep Learning”</vt:lpstr>
      <vt:lpstr>CONTENT: </vt:lpstr>
      <vt:lpstr>PowerPoint Presentation</vt:lpstr>
      <vt:lpstr>OBJECTIVE:</vt:lpstr>
      <vt:lpstr>RESEARCH METHODOLOGY:</vt:lpstr>
      <vt:lpstr>Data Flow Diagram: </vt:lpstr>
      <vt:lpstr>Flowchart:</vt:lpstr>
      <vt:lpstr>MODEL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 </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Deep Learning</dc:title>
  <dc:creator>CHETAN MUNESHWAR</dc:creator>
  <cp:lastModifiedBy>CHETAN MUNESHWAR</cp:lastModifiedBy>
  <cp:revision>56</cp:revision>
  <dcterms:created xsi:type="dcterms:W3CDTF">2024-01-27T08:28:06Z</dcterms:created>
  <dcterms:modified xsi:type="dcterms:W3CDTF">2024-04-09T11:06:45Z</dcterms:modified>
</cp:coreProperties>
</file>