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94" r:id="rId4"/>
    <p:sldId id="295" r:id="rId5"/>
    <p:sldId id="296" r:id="rId6"/>
    <p:sldId id="297" r:id="rId7"/>
    <p:sldId id="265" r:id="rId8"/>
    <p:sldId id="298" r:id="rId9"/>
    <p:sldId id="266" r:id="rId10"/>
    <p:sldId id="274" r:id="rId11"/>
    <p:sldId id="279" r:id="rId12"/>
    <p:sldId id="281" r:id="rId13"/>
    <p:sldId id="291" r:id="rId14"/>
    <p:sldId id="277" r:id="rId15"/>
    <p:sldId id="278" r:id="rId16"/>
    <p:sldId id="299" r:id="rId17"/>
    <p:sldId id="300" r:id="rId18"/>
    <p:sldId id="270"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5" d="100"/>
          <a:sy n="85" d="100"/>
        </p:scale>
        <p:origin x="581"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5/14/2024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hyperlink" Target="https://www.simplilearn.com/tutorials/deep-learning-tutorial/convolutional-neural-network" TargetMode="Externa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hyperlink" Target="https://doi.org/10.1109/TMI.2016.2538465" TargetMode="External"/><Relationship Id="rId3" Type="http://schemas.openxmlformats.org/officeDocument/2006/relationships/hyperlink" Target="https://ieeexplore.ieee.org/author/37085853087" TargetMode="External"/><Relationship Id="rId7" Type="http://schemas.openxmlformats.org/officeDocument/2006/relationships/hyperlink" Target="https://ieeexplore.ieee.org/xpl/conhome/7589934/proceeding" TargetMode="External"/><Relationship Id="rId2" Type="http://schemas.openxmlformats.org/officeDocument/2006/relationships/hyperlink" Target="https://ieeexplore.ieee.org/author/37085859479" TargetMode="External"/><Relationship Id="rId1" Type="http://schemas.openxmlformats.org/officeDocument/2006/relationships/slideLayout" Target="../slideLayouts/slideLayout6.xml"/><Relationship Id="rId6" Type="http://schemas.openxmlformats.org/officeDocument/2006/relationships/hyperlink" Target="https://ieeexplore.ieee.org/author/37085894809" TargetMode="External"/><Relationship Id="rId5" Type="http://schemas.openxmlformats.org/officeDocument/2006/relationships/hyperlink" Target="https://ieeexplore.ieee.org/author/37085382055" TargetMode="External"/><Relationship Id="rId4" Type="http://schemas.openxmlformats.org/officeDocument/2006/relationships/hyperlink" Target="https://ieeexplore.ieee.org/author/37086399665" TargetMode="External"/><Relationship Id="rId9" Type="http://schemas.openxmlformats.org/officeDocument/2006/relationships/hyperlink" Target="https://doi.org/10.1016/j.cmpb.2016.10.007"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2A5FF-594E-4FCC-A7C6-A237B2257458}"/>
              </a:ext>
            </a:extLst>
          </p:cNvPr>
          <p:cNvSpPr>
            <a:spLocks noGrp="1"/>
          </p:cNvSpPr>
          <p:nvPr>
            <p:ph type="ctrTitle"/>
          </p:nvPr>
        </p:nvSpPr>
        <p:spPr>
          <a:xfrm>
            <a:off x="1633490" y="3429000"/>
            <a:ext cx="9525739" cy="992080"/>
          </a:xfrm>
        </p:spPr>
        <p:txBody>
          <a:bodyPr>
            <a:normAutofit fontScale="90000"/>
          </a:bodyPr>
          <a:lstStyle/>
          <a:p>
            <a:pPr algn="ctr"/>
            <a:r>
              <a:rPr lang="en-US" dirty="0">
                <a:latin typeface="Times New Roman" panose="02020603050405020304" pitchFamily="18" charset="0"/>
                <a:cs typeface="Times New Roman" panose="02020603050405020304" pitchFamily="18" charset="0"/>
              </a:rPr>
              <a:t>“Brain Tumor Detection Using Deep Learning”</a:t>
            </a:r>
            <a:endParaRPr lang="hi-IN" dirty="0">
              <a:latin typeface="Times New Roman" panose="02020603050405020304" pitchFamily="18" charset="0"/>
            </a:endParaRPr>
          </a:p>
        </p:txBody>
      </p:sp>
      <p:sp>
        <p:nvSpPr>
          <p:cNvPr id="3" name="Subtitle 2">
            <a:extLst>
              <a:ext uri="{FF2B5EF4-FFF2-40B4-BE49-F238E27FC236}">
                <a16:creationId xmlns:a16="http://schemas.microsoft.com/office/drawing/2014/main" id="{C674A9AB-E8BF-48A7-A15A-8A872A9E18F0}"/>
              </a:ext>
            </a:extLst>
          </p:cNvPr>
          <p:cNvSpPr>
            <a:spLocks noGrp="1"/>
          </p:cNvSpPr>
          <p:nvPr>
            <p:ph type="subTitle" idx="1"/>
          </p:nvPr>
        </p:nvSpPr>
        <p:spPr>
          <a:xfrm>
            <a:off x="1518081" y="4818344"/>
            <a:ext cx="3766782" cy="1126283"/>
          </a:xfrm>
        </p:spPr>
        <p:txBody>
          <a:bodyPr>
            <a:noAutofit/>
          </a:bodyPr>
          <a:lstStyle/>
          <a:p>
            <a:r>
              <a:rPr lang="en-US" sz="3200" dirty="0">
                <a:solidFill>
                  <a:schemeClr val="tx1"/>
                </a:solidFill>
                <a:latin typeface="Times New Roman" panose="02020603050405020304" pitchFamily="18" charset="0"/>
                <a:cs typeface="Times New Roman" panose="02020603050405020304" pitchFamily="18" charset="0"/>
              </a:rPr>
              <a:t>Guided by  :</a:t>
            </a:r>
          </a:p>
          <a:p>
            <a:r>
              <a:rPr lang="en-US" sz="3200" dirty="0">
                <a:solidFill>
                  <a:schemeClr val="tx1"/>
                </a:solidFill>
                <a:latin typeface="Times New Roman" panose="02020603050405020304" pitchFamily="18" charset="0"/>
                <a:cs typeface="Times New Roman" panose="02020603050405020304" pitchFamily="18" charset="0"/>
              </a:rPr>
              <a:t>Prof. M. K. </a:t>
            </a:r>
            <a:r>
              <a:rPr lang="en-US" sz="3200" dirty="0" err="1">
                <a:solidFill>
                  <a:schemeClr val="tx1"/>
                </a:solidFill>
                <a:latin typeface="Times New Roman" panose="02020603050405020304" pitchFamily="18" charset="0"/>
                <a:cs typeface="Times New Roman" panose="02020603050405020304" pitchFamily="18" charset="0"/>
              </a:rPr>
              <a:t>Popat</a:t>
            </a:r>
            <a:r>
              <a:rPr lang="en-US" sz="3200" dirty="0">
                <a:solidFill>
                  <a:schemeClr val="tx1"/>
                </a:solidFill>
                <a:latin typeface="Times New Roman" panose="02020603050405020304" pitchFamily="18" charset="0"/>
                <a:cs typeface="Times New Roman" panose="02020603050405020304" pitchFamily="18" charset="0"/>
              </a:rPr>
              <a:t> </a:t>
            </a:r>
            <a:endParaRPr lang="hi-IN" sz="3200" dirty="0">
              <a:solidFill>
                <a:schemeClr val="tx1"/>
              </a:solidFill>
              <a:latin typeface="Times New Roman" panose="02020603050405020304" pitchFamily="18" charset="0"/>
            </a:endParaRPr>
          </a:p>
        </p:txBody>
      </p:sp>
      <p:sp>
        <p:nvSpPr>
          <p:cNvPr id="4" name="TextBox 3">
            <a:extLst>
              <a:ext uri="{FF2B5EF4-FFF2-40B4-BE49-F238E27FC236}">
                <a16:creationId xmlns:a16="http://schemas.microsoft.com/office/drawing/2014/main" id="{D70D1F3B-17D1-421E-A8EB-4B1F2CF1D982}"/>
              </a:ext>
            </a:extLst>
          </p:cNvPr>
          <p:cNvSpPr txBox="1"/>
          <p:nvPr/>
        </p:nvSpPr>
        <p:spPr>
          <a:xfrm>
            <a:off x="7993039" y="4258102"/>
            <a:ext cx="4731222" cy="2246769"/>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Presented by : </a:t>
            </a:r>
          </a:p>
          <a:p>
            <a:r>
              <a:rPr lang="en-US" sz="2800" dirty="0">
                <a:latin typeface="Times New Roman" panose="02020603050405020304" pitchFamily="18" charset="0"/>
                <a:cs typeface="Times New Roman" panose="02020603050405020304" pitchFamily="18" charset="0"/>
              </a:rPr>
              <a:t>Mr. Chetan A. </a:t>
            </a:r>
            <a:r>
              <a:rPr lang="en-US" sz="2800" dirty="0" err="1">
                <a:latin typeface="Times New Roman" panose="02020603050405020304" pitchFamily="18" charset="0"/>
                <a:cs typeface="Times New Roman" panose="02020603050405020304" pitchFamily="18" charset="0"/>
              </a:rPr>
              <a:t>Muneshwar</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Mr. </a:t>
            </a:r>
            <a:r>
              <a:rPr lang="en-US" sz="2800" dirty="0" err="1">
                <a:latin typeface="Times New Roman" panose="02020603050405020304" pitchFamily="18" charset="0"/>
                <a:cs typeface="Times New Roman" panose="02020603050405020304" pitchFamily="18" charset="0"/>
              </a:rPr>
              <a:t>Raunak</a:t>
            </a:r>
            <a:r>
              <a:rPr lang="en-US" sz="2800" dirty="0">
                <a:latin typeface="Times New Roman" panose="02020603050405020304" pitchFamily="18" charset="0"/>
                <a:cs typeface="Times New Roman" panose="02020603050405020304" pitchFamily="18" charset="0"/>
              </a:rPr>
              <a:t> J. </a:t>
            </a:r>
            <a:r>
              <a:rPr lang="en-US" sz="2800" dirty="0" err="1">
                <a:latin typeface="Times New Roman" panose="02020603050405020304" pitchFamily="18" charset="0"/>
                <a:cs typeface="Times New Roman" panose="02020603050405020304" pitchFamily="18" charset="0"/>
              </a:rPr>
              <a:t>Pipariya</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Mrs. Shreya N. </a:t>
            </a:r>
            <a:r>
              <a:rPr lang="en-US" sz="2800" dirty="0" err="1">
                <a:latin typeface="Times New Roman" panose="02020603050405020304" pitchFamily="18" charset="0"/>
                <a:cs typeface="Times New Roman" panose="02020603050405020304" pitchFamily="18" charset="0"/>
              </a:rPr>
              <a:t>Nathile</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Mr. Amit S. </a:t>
            </a:r>
            <a:r>
              <a:rPr lang="en-US" sz="2800" dirty="0" err="1">
                <a:latin typeface="Times New Roman" panose="02020603050405020304" pitchFamily="18" charset="0"/>
                <a:cs typeface="Times New Roman" panose="02020603050405020304" pitchFamily="18" charset="0"/>
              </a:rPr>
              <a:t>Khandare</a:t>
            </a:r>
            <a:endParaRPr lang="hi-IN" sz="2800" dirty="0">
              <a:latin typeface="Times New Roman" panose="02020603050405020304" pitchFamily="18" charset="0"/>
            </a:endParaRPr>
          </a:p>
        </p:txBody>
      </p:sp>
      <p:sp>
        <p:nvSpPr>
          <p:cNvPr id="5" name="Rectangle 4">
            <a:extLst>
              <a:ext uri="{FF2B5EF4-FFF2-40B4-BE49-F238E27FC236}">
                <a16:creationId xmlns:a16="http://schemas.microsoft.com/office/drawing/2014/main" id="{95E69F4D-8434-49ED-B450-A31B2B250F3A}"/>
              </a:ext>
            </a:extLst>
          </p:cNvPr>
          <p:cNvSpPr/>
          <p:nvPr/>
        </p:nvSpPr>
        <p:spPr>
          <a:xfrm>
            <a:off x="1225118" y="563744"/>
            <a:ext cx="9818702" cy="1200329"/>
          </a:xfrm>
          <a:prstGeom prst="rect">
            <a:avLst/>
          </a:prstGeom>
        </p:spPr>
        <p:txBody>
          <a:bodyPr wrap="square">
            <a:spAutoFit/>
          </a:bodyPr>
          <a:lstStyle/>
          <a:p>
            <a:pPr algn="ctr"/>
            <a:r>
              <a:rPr lang="en-US" b="1" dirty="0">
                <a:solidFill>
                  <a:srgbClr val="C00000"/>
                </a:solidFill>
                <a:latin typeface="Adobe Gothic Std B" pitchFamily="34" charset="-128"/>
                <a:ea typeface="Adobe Gothic Std B" pitchFamily="34" charset="-128"/>
              </a:rPr>
              <a:t>Department Of Computer Science and Engineering</a:t>
            </a:r>
            <a:br>
              <a:rPr lang="en-IN" dirty="0">
                <a:solidFill>
                  <a:srgbClr val="C00000"/>
                </a:solidFill>
                <a:latin typeface="Adobe Gothic Std B" pitchFamily="34" charset="-128"/>
                <a:ea typeface="Adobe Gothic Std B" pitchFamily="34" charset="-128"/>
              </a:rPr>
            </a:br>
            <a:r>
              <a:rPr lang="en-US" b="1" dirty="0">
                <a:solidFill>
                  <a:srgbClr val="C00000"/>
                </a:solidFill>
                <a:latin typeface="Adobe Gothic Std B" pitchFamily="34" charset="-128"/>
                <a:ea typeface="Adobe Gothic Std B" pitchFamily="34" charset="-128"/>
              </a:rPr>
              <a:t> Jawaharlal </a:t>
            </a:r>
            <a:r>
              <a:rPr lang="en-US" b="1" dirty="0" err="1">
                <a:solidFill>
                  <a:srgbClr val="C00000"/>
                </a:solidFill>
                <a:latin typeface="Adobe Gothic Std B" pitchFamily="34" charset="-128"/>
                <a:ea typeface="Adobe Gothic Std B" pitchFamily="34" charset="-128"/>
              </a:rPr>
              <a:t>Darda</a:t>
            </a:r>
            <a:r>
              <a:rPr lang="en-US" b="1" dirty="0">
                <a:solidFill>
                  <a:srgbClr val="C00000"/>
                </a:solidFill>
                <a:latin typeface="Adobe Gothic Std B" pitchFamily="34" charset="-128"/>
                <a:ea typeface="Adobe Gothic Std B" pitchFamily="34" charset="-128"/>
              </a:rPr>
              <a:t> Institute of Engineering &amp; Technology,</a:t>
            </a:r>
            <a:br>
              <a:rPr lang="en-IN" dirty="0">
                <a:solidFill>
                  <a:srgbClr val="C00000"/>
                </a:solidFill>
                <a:latin typeface="Adobe Gothic Std B" pitchFamily="34" charset="-128"/>
                <a:ea typeface="Adobe Gothic Std B" pitchFamily="34" charset="-128"/>
              </a:rPr>
            </a:br>
            <a:r>
              <a:rPr lang="en-US" b="1" dirty="0" err="1">
                <a:solidFill>
                  <a:srgbClr val="C00000"/>
                </a:solidFill>
                <a:latin typeface="Adobe Gothic Std B" pitchFamily="34" charset="-128"/>
                <a:ea typeface="Adobe Gothic Std B" pitchFamily="34" charset="-128"/>
              </a:rPr>
              <a:t>Yavatmal</a:t>
            </a:r>
            <a:r>
              <a:rPr lang="en-US" b="1" dirty="0">
                <a:solidFill>
                  <a:srgbClr val="C00000"/>
                </a:solidFill>
                <a:latin typeface="Adobe Gothic Std B" pitchFamily="34" charset="-128"/>
                <a:ea typeface="Adobe Gothic Std B" pitchFamily="34" charset="-128"/>
              </a:rPr>
              <a:t>, (M.S), India-445001</a:t>
            </a:r>
            <a:br>
              <a:rPr lang="en-IN" dirty="0">
                <a:solidFill>
                  <a:srgbClr val="C00000"/>
                </a:solidFill>
                <a:latin typeface="Adobe Gothic Std B" pitchFamily="34" charset="-128"/>
                <a:ea typeface="Adobe Gothic Std B" pitchFamily="34" charset="-128"/>
              </a:rPr>
            </a:br>
            <a:r>
              <a:rPr lang="en-US" b="1" dirty="0">
                <a:solidFill>
                  <a:srgbClr val="C00000"/>
                </a:solidFill>
                <a:latin typeface="Adobe Gothic Std B" pitchFamily="34" charset="-128"/>
                <a:ea typeface="Adobe Gothic Std B" pitchFamily="34" charset="-128"/>
              </a:rPr>
              <a:t> Session 2023-2024</a:t>
            </a:r>
            <a:endParaRPr lang="en-IN" dirty="0">
              <a:solidFill>
                <a:srgbClr val="C00000"/>
              </a:solidFill>
              <a:latin typeface="Adobe Gothic Std B" pitchFamily="34" charset="-128"/>
              <a:ea typeface="Adobe Gothic Std B" pitchFamily="34" charset="-128"/>
            </a:endParaRPr>
          </a:p>
        </p:txBody>
      </p:sp>
      <p:graphicFrame>
        <p:nvGraphicFramePr>
          <p:cNvPr id="6" name="Object 1">
            <a:extLst>
              <a:ext uri="{FF2B5EF4-FFF2-40B4-BE49-F238E27FC236}">
                <a16:creationId xmlns:a16="http://schemas.microsoft.com/office/drawing/2014/main" id="{7E475636-D747-43CB-8281-8A58B1DB95DE}"/>
              </a:ext>
            </a:extLst>
          </p:cNvPr>
          <p:cNvGraphicFramePr>
            <a:graphicFrameLocks noChangeAspect="1"/>
          </p:cNvGraphicFramePr>
          <p:nvPr>
            <p:extLst>
              <p:ext uri="{D42A27DB-BD31-4B8C-83A1-F6EECF244321}">
                <p14:modId xmlns:p14="http://schemas.microsoft.com/office/powerpoint/2010/main" val="2398623600"/>
              </p:ext>
            </p:extLst>
          </p:nvPr>
        </p:nvGraphicFramePr>
        <p:xfrm>
          <a:off x="5519737" y="1884674"/>
          <a:ext cx="1152525" cy="996950"/>
        </p:xfrm>
        <a:graphic>
          <a:graphicData uri="http://schemas.openxmlformats.org/presentationml/2006/ole">
            <mc:AlternateContent xmlns:mc="http://schemas.openxmlformats.org/markup-compatibility/2006">
              <mc:Choice xmlns:v="urn:schemas-microsoft-com:vml" Requires="v">
                <p:oleObj spid="_x0000_s1029" name="Bitmap Image" r:id="rId3" imgW="1467055" imgH="1400000" progId="PBrush">
                  <p:embed/>
                </p:oleObj>
              </mc:Choice>
              <mc:Fallback>
                <p:oleObj name="Bitmap Image" r:id="rId3" imgW="1467055" imgH="1400000" progId="PBrush">
                  <p:embed/>
                  <p:pic>
                    <p:nvPicPr>
                      <p:cNvPr id="6" name="Object 1">
                        <a:extLst>
                          <a:ext uri="{FF2B5EF4-FFF2-40B4-BE49-F238E27FC236}">
                            <a16:creationId xmlns:a16="http://schemas.microsoft.com/office/drawing/2014/main" id="{7E475636-D747-43CB-8281-8A58B1DB95DE}"/>
                          </a:ext>
                        </a:extLst>
                      </p:cNvPr>
                      <p:cNvPicPr>
                        <a:picLocks noChangeAspect="1" noChangeArrowheads="1"/>
                      </p:cNvPicPr>
                      <p:nvPr/>
                    </p:nvPicPr>
                    <p:blipFill>
                      <a:blip r:embed="rId4">
                        <a:lum contrast="24000"/>
                        <a:extLst>
                          <a:ext uri="{28A0092B-C50C-407E-A947-70E740481C1C}">
                            <a14:useLocalDpi xmlns:a14="http://schemas.microsoft.com/office/drawing/2010/main" val="0"/>
                          </a:ext>
                        </a:extLst>
                      </a:blip>
                      <a:srcRect/>
                      <a:stretch>
                        <a:fillRect/>
                      </a:stretch>
                    </p:blipFill>
                    <p:spPr bwMode="auto">
                      <a:xfrm>
                        <a:off x="5519737" y="1884674"/>
                        <a:ext cx="1152525" cy="996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98375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2A19E-4980-4DC9-AFDD-8308FCBECCE9}"/>
              </a:ext>
            </a:extLst>
          </p:cNvPr>
          <p:cNvSpPr>
            <a:spLocks noGrp="1"/>
          </p:cNvSpPr>
          <p:nvPr>
            <p:ph type="title"/>
          </p:nvPr>
        </p:nvSpPr>
        <p:spPr>
          <a:xfrm>
            <a:off x="1640156" y="611726"/>
            <a:ext cx="8911687" cy="1280890"/>
          </a:xfrm>
        </p:spPr>
        <p:txBody>
          <a:bodyPr/>
          <a:lstStyle/>
          <a:p>
            <a:r>
              <a:rPr lang="en-US" b="1" i="1" dirty="0">
                <a:latin typeface="Times New Roman" panose="02020603050405020304" pitchFamily="18" charset="0"/>
                <a:cs typeface="Times New Roman" panose="02020603050405020304" pitchFamily="18" charset="0"/>
              </a:rPr>
              <a:t>Data Flow Diagram:</a:t>
            </a:r>
            <a:br>
              <a:rPr lang="hi-IN" dirty="0"/>
            </a:br>
            <a:endParaRPr lang="hi-IN" dirty="0"/>
          </a:p>
        </p:txBody>
      </p:sp>
      <p:pic>
        <p:nvPicPr>
          <p:cNvPr id="4" name="Picture 3">
            <a:extLst>
              <a:ext uri="{FF2B5EF4-FFF2-40B4-BE49-F238E27FC236}">
                <a16:creationId xmlns:a16="http://schemas.microsoft.com/office/drawing/2014/main" id="{93980088-492B-4503-BDA6-A68332CD5A7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817463" y="1630086"/>
            <a:ext cx="2971800" cy="4094979"/>
          </a:xfrm>
          <a:prstGeom prst="rect">
            <a:avLst/>
          </a:prstGeom>
          <a:noFill/>
          <a:ln>
            <a:noFill/>
          </a:ln>
        </p:spPr>
      </p:pic>
      <p:sp>
        <p:nvSpPr>
          <p:cNvPr id="5" name="Oval 4">
            <a:extLst>
              <a:ext uri="{FF2B5EF4-FFF2-40B4-BE49-F238E27FC236}">
                <a16:creationId xmlns:a16="http://schemas.microsoft.com/office/drawing/2014/main" id="{B3BA94F6-8D96-4D68-9C03-DC2ACEDED036}"/>
              </a:ext>
            </a:extLst>
          </p:cNvPr>
          <p:cNvSpPr/>
          <p:nvPr/>
        </p:nvSpPr>
        <p:spPr>
          <a:xfrm>
            <a:off x="6579833" y="624110"/>
            <a:ext cx="1455938" cy="71021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START</a:t>
            </a:r>
            <a:endParaRPr lang="hi-IN" dirty="0">
              <a:solidFill>
                <a:schemeClr val="tx1"/>
              </a:solidFill>
              <a:latin typeface="Times New Roman" panose="02020603050405020304" pitchFamily="18" charset="0"/>
            </a:endParaRPr>
          </a:p>
        </p:txBody>
      </p:sp>
      <p:sp>
        <p:nvSpPr>
          <p:cNvPr id="6" name="Oval 5">
            <a:extLst>
              <a:ext uri="{FF2B5EF4-FFF2-40B4-BE49-F238E27FC236}">
                <a16:creationId xmlns:a16="http://schemas.microsoft.com/office/drawing/2014/main" id="{CB875B32-AA1D-48C5-88C1-5766BCDD033B}"/>
              </a:ext>
            </a:extLst>
          </p:cNvPr>
          <p:cNvSpPr/>
          <p:nvPr/>
        </p:nvSpPr>
        <p:spPr>
          <a:xfrm>
            <a:off x="6668609" y="5882338"/>
            <a:ext cx="1269507" cy="70310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END</a:t>
            </a:r>
            <a:endParaRPr lang="hi-IN" dirty="0">
              <a:solidFill>
                <a:schemeClr val="tx1"/>
              </a:solidFill>
              <a:latin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FF31451E-29FD-4857-BB1D-1915B8197BC6}"/>
              </a:ext>
            </a:extLst>
          </p:cNvPr>
          <p:cNvCxnSpPr>
            <a:cxnSpLocks/>
            <a:stCxn id="5" idx="4"/>
          </p:cNvCxnSpPr>
          <p:nvPr/>
        </p:nvCxnSpPr>
        <p:spPr>
          <a:xfrm>
            <a:off x="7307802" y="1334324"/>
            <a:ext cx="0" cy="4126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12ACC14-3582-42DF-80DD-9473C737A43E}"/>
              </a:ext>
            </a:extLst>
          </p:cNvPr>
          <p:cNvCxnSpPr>
            <a:cxnSpLocks/>
          </p:cNvCxnSpPr>
          <p:nvPr/>
        </p:nvCxnSpPr>
        <p:spPr>
          <a:xfrm flipH="1">
            <a:off x="7303363" y="5480671"/>
            <a:ext cx="4439" cy="3874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971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4D550-F966-4FED-B4FB-8D79E3977B22}"/>
              </a:ext>
            </a:extLst>
          </p:cNvPr>
          <p:cNvSpPr>
            <a:spLocks noGrp="1"/>
          </p:cNvSpPr>
          <p:nvPr>
            <p:ph type="title"/>
          </p:nvPr>
        </p:nvSpPr>
        <p:spPr>
          <a:xfrm>
            <a:off x="593795" y="89647"/>
            <a:ext cx="2606605" cy="527855"/>
          </a:xfrm>
        </p:spPr>
        <p:txBody>
          <a:bodyPr>
            <a:normAutofit fontScale="90000"/>
          </a:bodyPr>
          <a:lstStyle/>
          <a:p>
            <a:r>
              <a:rPr lang="en-US" b="1" i="1" dirty="0">
                <a:latin typeface="Times New Roman" panose="02020603050405020304" pitchFamily="18" charset="0"/>
                <a:cs typeface="Times New Roman" panose="02020603050405020304" pitchFamily="18" charset="0"/>
              </a:rPr>
              <a:t>Flowchart:</a:t>
            </a:r>
            <a:endParaRPr lang="hi-IN" b="1" i="1" dirty="0">
              <a:latin typeface="Times New Roman" panose="02020603050405020304" pitchFamily="18" charset="0"/>
            </a:endParaRPr>
          </a:p>
        </p:txBody>
      </p:sp>
      <p:sp>
        <p:nvSpPr>
          <p:cNvPr id="3" name="Oval 2">
            <a:extLst>
              <a:ext uri="{FF2B5EF4-FFF2-40B4-BE49-F238E27FC236}">
                <a16:creationId xmlns:a16="http://schemas.microsoft.com/office/drawing/2014/main" id="{34625093-2E64-4C96-8384-B3CB9E2E7175}"/>
              </a:ext>
            </a:extLst>
          </p:cNvPr>
          <p:cNvSpPr/>
          <p:nvPr/>
        </p:nvSpPr>
        <p:spPr>
          <a:xfrm>
            <a:off x="5495363" y="165014"/>
            <a:ext cx="1201270" cy="52891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Start</a:t>
            </a:r>
            <a:endParaRPr lang="hi-IN" dirty="0">
              <a:solidFill>
                <a:schemeClr val="tx1"/>
              </a:solidFill>
              <a:latin typeface="Times New Roman" panose="02020603050405020304" pitchFamily="18" charset="0"/>
            </a:endParaRPr>
          </a:p>
        </p:txBody>
      </p:sp>
      <p:sp>
        <p:nvSpPr>
          <p:cNvPr id="6" name="Rectangle: Rounded Corners 5">
            <a:extLst>
              <a:ext uri="{FF2B5EF4-FFF2-40B4-BE49-F238E27FC236}">
                <a16:creationId xmlns:a16="http://schemas.microsoft.com/office/drawing/2014/main" id="{3AB1C767-3EF0-4D6C-B3BC-A6878375ACCB}"/>
              </a:ext>
            </a:extLst>
          </p:cNvPr>
          <p:cNvSpPr/>
          <p:nvPr/>
        </p:nvSpPr>
        <p:spPr>
          <a:xfrm>
            <a:off x="4276164" y="986879"/>
            <a:ext cx="3639671" cy="52785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Input MRI Image from dataset</a:t>
            </a:r>
            <a:endParaRPr lang="hi-IN" dirty="0">
              <a:solidFill>
                <a:schemeClr val="tx1"/>
              </a:solidFill>
              <a:latin typeface="Times New Roman" panose="02020603050405020304" pitchFamily="18" charset="0"/>
            </a:endParaRPr>
          </a:p>
        </p:txBody>
      </p:sp>
      <p:cxnSp>
        <p:nvCxnSpPr>
          <p:cNvPr id="8" name="Straight Arrow Connector 7">
            <a:extLst>
              <a:ext uri="{FF2B5EF4-FFF2-40B4-BE49-F238E27FC236}">
                <a16:creationId xmlns:a16="http://schemas.microsoft.com/office/drawing/2014/main" id="{7EF63500-1EE9-42C4-AB0D-310732C9EEE3}"/>
              </a:ext>
            </a:extLst>
          </p:cNvPr>
          <p:cNvCxnSpPr>
            <a:stCxn id="3" idx="4"/>
          </p:cNvCxnSpPr>
          <p:nvPr/>
        </p:nvCxnSpPr>
        <p:spPr>
          <a:xfrm>
            <a:off x="6095998" y="693931"/>
            <a:ext cx="0" cy="2589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Rectangle: Rounded Corners 8">
            <a:extLst>
              <a:ext uri="{FF2B5EF4-FFF2-40B4-BE49-F238E27FC236}">
                <a16:creationId xmlns:a16="http://schemas.microsoft.com/office/drawing/2014/main" id="{43265C44-80F2-4885-AC37-36FD21A240F4}"/>
              </a:ext>
            </a:extLst>
          </p:cNvPr>
          <p:cNvSpPr/>
          <p:nvPr/>
        </p:nvSpPr>
        <p:spPr>
          <a:xfrm>
            <a:off x="4276164" y="1794093"/>
            <a:ext cx="3639671" cy="45507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Image Preprocessing</a:t>
            </a:r>
            <a:endParaRPr lang="hi-IN" dirty="0">
              <a:solidFill>
                <a:schemeClr val="tx1"/>
              </a:solidFill>
              <a:latin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5C023DE2-5D91-4992-B9A9-5B07F221B623}"/>
              </a:ext>
            </a:extLst>
          </p:cNvPr>
          <p:cNvCxnSpPr>
            <a:stCxn id="6" idx="2"/>
            <a:endCxn id="9" idx="0"/>
          </p:cNvCxnSpPr>
          <p:nvPr/>
        </p:nvCxnSpPr>
        <p:spPr>
          <a:xfrm>
            <a:off x="6096000" y="1514734"/>
            <a:ext cx="0" cy="2793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Rounded Corners 11">
            <a:extLst>
              <a:ext uri="{FF2B5EF4-FFF2-40B4-BE49-F238E27FC236}">
                <a16:creationId xmlns:a16="http://schemas.microsoft.com/office/drawing/2014/main" id="{6CC5CD74-9377-48A8-B099-D5C490E8548B}"/>
              </a:ext>
            </a:extLst>
          </p:cNvPr>
          <p:cNvSpPr/>
          <p:nvPr/>
        </p:nvSpPr>
        <p:spPr>
          <a:xfrm>
            <a:off x="4276163" y="2571623"/>
            <a:ext cx="3639671" cy="45507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CNN feature Extraction + Classification</a:t>
            </a:r>
            <a:endParaRPr lang="hi-IN" dirty="0">
              <a:solidFill>
                <a:schemeClr val="tx1"/>
              </a:solidFill>
              <a:latin typeface="Times New Roman" panose="02020603050405020304" pitchFamily="18" charset="0"/>
            </a:endParaRPr>
          </a:p>
        </p:txBody>
      </p:sp>
      <p:cxnSp>
        <p:nvCxnSpPr>
          <p:cNvPr id="14" name="Straight Arrow Connector 13">
            <a:extLst>
              <a:ext uri="{FF2B5EF4-FFF2-40B4-BE49-F238E27FC236}">
                <a16:creationId xmlns:a16="http://schemas.microsoft.com/office/drawing/2014/main" id="{63FD6EF6-536A-4898-B211-86B3612683A0}"/>
              </a:ext>
            </a:extLst>
          </p:cNvPr>
          <p:cNvCxnSpPr>
            <a:stCxn id="9" idx="2"/>
            <a:endCxn id="12" idx="0"/>
          </p:cNvCxnSpPr>
          <p:nvPr/>
        </p:nvCxnSpPr>
        <p:spPr>
          <a:xfrm flipH="1">
            <a:off x="6095999" y="2249166"/>
            <a:ext cx="1" cy="3224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FC54512-F925-43BF-9FCF-5F1009C5ABCE}"/>
              </a:ext>
            </a:extLst>
          </p:cNvPr>
          <p:cNvCxnSpPr>
            <a:stCxn id="12" idx="2"/>
          </p:cNvCxnSpPr>
          <p:nvPr/>
        </p:nvCxnSpPr>
        <p:spPr>
          <a:xfrm>
            <a:off x="6095999" y="3026696"/>
            <a:ext cx="0" cy="2889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Diamond 23">
            <a:extLst>
              <a:ext uri="{FF2B5EF4-FFF2-40B4-BE49-F238E27FC236}">
                <a16:creationId xmlns:a16="http://schemas.microsoft.com/office/drawing/2014/main" id="{A4AE10A8-91B0-4DC2-ACB5-02651FCE0145}"/>
              </a:ext>
            </a:extLst>
          </p:cNvPr>
          <p:cNvSpPr/>
          <p:nvPr/>
        </p:nvSpPr>
        <p:spPr>
          <a:xfrm>
            <a:off x="4968700" y="3315877"/>
            <a:ext cx="2254596" cy="1416424"/>
          </a:xfrm>
          <a:prstGeom prst="diamond">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If Tumor is detected</a:t>
            </a:r>
          </a:p>
          <a:p>
            <a:pPr algn="ctr"/>
            <a:r>
              <a:rPr lang="en-US" dirty="0">
                <a:solidFill>
                  <a:schemeClr val="tx1"/>
                </a:solidFill>
                <a:latin typeface="Times New Roman" panose="02020603050405020304" pitchFamily="18" charset="0"/>
                <a:cs typeface="Times New Roman" panose="02020603050405020304" pitchFamily="18" charset="0"/>
              </a:rPr>
              <a:t>?</a:t>
            </a:r>
            <a:endParaRPr lang="hi-IN" dirty="0">
              <a:solidFill>
                <a:schemeClr val="tx1"/>
              </a:solidFill>
              <a:latin typeface="Times New Roman" panose="02020603050405020304" pitchFamily="18" charset="0"/>
            </a:endParaRPr>
          </a:p>
        </p:txBody>
      </p:sp>
      <p:sp>
        <p:nvSpPr>
          <p:cNvPr id="25" name="Rectangle 24">
            <a:extLst>
              <a:ext uri="{FF2B5EF4-FFF2-40B4-BE49-F238E27FC236}">
                <a16:creationId xmlns:a16="http://schemas.microsoft.com/office/drawing/2014/main" id="{24B80A7F-E08D-439B-A650-BED80CF1967D}"/>
              </a:ext>
            </a:extLst>
          </p:cNvPr>
          <p:cNvSpPr/>
          <p:nvPr/>
        </p:nvSpPr>
        <p:spPr>
          <a:xfrm>
            <a:off x="2357716" y="4512120"/>
            <a:ext cx="1918447" cy="52785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Normal</a:t>
            </a:r>
            <a:endParaRPr lang="hi-IN" b="1" dirty="0">
              <a:solidFill>
                <a:schemeClr val="tx1"/>
              </a:solidFill>
              <a:latin typeface="Times New Roman" panose="02020603050405020304" pitchFamily="18" charset="0"/>
            </a:endParaRPr>
          </a:p>
        </p:txBody>
      </p:sp>
      <p:cxnSp>
        <p:nvCxnSpPr>
          <p:cNvPr id="27" name="Connector: Elbow 26">
            <a:extLst>
              <a:ext uri="{FF2B5EF4-FFF2-40B4-BE49-F238E27FC236}">
                <a16:creationId xmlns:a16="http://schemas.microsoft.com/office/drawing/2014/main" id="{EE2817FC-FD65-47D6-80C1-9FB4402CEC6F}"/>
              </a:ext>
            </a:extLst>
          </p:cNvPr>
          <p:cNvCxnSpPr>
            <a:cxnSpLocks/>
          </p:cNvCxnSpPr>
          <p:nvPr/>
        </p:nvCxnSpPr>
        <p:spPr>
          <a:xfrm rot="10800000" flipV="1">
            <a:off x="3316939" y="4024089"/>
            <a:ext cx="1651761" cy="455073"/>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B375C60-E538-4A99-9AF6-C1B53AD941FF}"/>
              </a:ext>
            </a:extLst>
          </p:cNvPr>
          <p:cNvSpPr txBox="1"/>
          <p:nvPr/>
        </p:nvSpPr>
        <p:spPr>
          <a:xfrm>
            <a:off x="3806643" y="3654056"/>
            <a:ext cx="672352"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a:t>
            </a:r>
            <a:endParaRPr lang="hi-IN" dirty="0">
              <a:latin typeface="Times New Roman" panose="02020603050405020304" pitchFamily="18" charset="0"/>
            </a:endParaRPr>
          </a:p>
        </p:txBody>
      </p:sp>
      <p:sp>
        <p:nvSpPr>
          <p:cNvPr id="29" name="Rectangle: Rounded Corners 28">
            <a:extLst>
              <a:ext uri="{FF2B5EF4-FFF2-40B4-BE49-F238E27FC236}">
                <a16:creationId xmlns:a16="http://schemas.microsoft.com/office/drawing/2014/main" id="{DB9B5CB4-09FB-47E9-A027-6E68A36C720D}"/>
              </a:ext>
            </a:extLst>
          </p:cNvPr>
          <p:cNvSpPr/>
          <p:nvPr/>
        </p:nvSpPr>
        <p:spPr>
          <a:xfrm>
            <a:off x="8220635" y="3821682"/>
            <a:ext cx="2429436" cy="403412"/>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Preprocessing</a:t>
            </a:r>
            <a:endParaRPr lang="hi-IN" dirty="0">
              <a:solidFill>
                <a:schemeClr val="tx1"/>
              </a:solidFill>
              <a:latin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14736098-BBBD-4DC0-A003-2348E53956B4}"/>
              </a:ext>
            </a:extLst>
          </p:cNvPr>
          <p:cNvCxnSpPr>
            <a:stCxn id="24" idx="3"/>
            <a:endCxn id="29" idx="1"/>
          </p:cNvCxnSpPr>
          <p:nvPr/>
        </p:nvCxnSpPr>
        <p:spPr>
          <a:xfrm flipV="1">
            <a:off x="7223296" y="4023388"/>
            <a:ext cx="997339" cy="7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B65A9E0B-77DF-4FCD-976D-850E1082B9C1}"/>
              </a:ext>
            </a:extLst>
          </p:cNvPr>
          <p:cNvSpPr/>
          <p:nvPr/>
        </p:nvSpPr>
        <p:spPr>
          <a:xfrm>
            <a:off x="7295150" y="3689614"/>
            <a:ext cx="62068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YES</a:t>
            </a:r>
            <a:endParaRPr lang="hi-IN" dirty="0">
              <a:latin typeface="Times New Roman" panose="02020603050405020304" pitchFamily="18" charset="0"/>
            </a:endParaRPr>
          </a:p>
        </p:txBody>
      </p:sp>
      <p:sp>
        <p:nvSpPr>
          <p:cNvPr id="34" name="Rectangle: Rounded Corners 33">
            <a:extLst>
              <a:ext uri="{FF2B5EF4-FFF2-40B4-BE49-F238E27FC236}">
                <a16:creationId xmlns:a16="http://schemas.microsoft.com/office/drawing/2014/main" id="{11DDC329-F90B-4163-A680-D1BCFE030C1E}"/>
              </a:ext>
            </a:extLst>
          </p:cNvPr>
          <p:cNvSpPr/>
          <p:nvPr/>
        </p:nvSpPr>
        <p:spPr>
          <a:xfrm>
            <a:off x="8220635" y="4505512"/>
            <a:ext cx="2429436" cy="41344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Segmentation</a:t>
            </a:r>
            <a:endParaRPr lang="hi-IN" dirty="0">
              <a:solidFill>
                <a:schemeClr val="tx1"/>
              </a:solidFill>
              <a:latin typeface="Times New Roman" panose="02020603050405020304" pitchFamily="18" charset="0"/>
            </a:endParaRPr>
          </a:p>
        </p:txBody>
      </p:sp>
      <p:cxnSp>
        <p:nvCxnSpPr>
          <p:cNvPr id="36" name="Straight Arrow Connector 35">
            <a:extLst>
              <a:ext uri="{FF2B5EF4-FFF2-40B4-BE49-F238E27FC236}">
                <a16:creationId xmlns:a16="http://schemas.microsoft.com/office/drawing/2014/main" id="{C4153E32-64A9-4E73-93B7-AAB88F6404A7}"/>
              </a:ext>
            </a:extLst>
          </p:cNvPr>
          <p:cNvCxnSpPr>
            <a:cxnSpLocks/>
            <a:stCxn id="29" idx="2"/>
            <a:endCxn id="34" idx="0"/>
          </p:cNvCxnSpPr>
          <p:nvPr/>
        </p:nvCxnSpPr>
        <p:spPr>
          <a:xfrm>
            <a:off x="9435353" y="4225094"/>
            <a:ext cx="0" cy="2804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Rectangle: Rounded Corners 38">
            <a:extLst>
              <a:ext uri="{FF2B5EF4-FFF2-40B4-BE49-F238E27FC236}">
                <a16:creationId xmlns:a16="http://schemas.microsoft.com/office/drawing/2014/main" id="{C0B1C536-C33A-407A-BFA3-EB30ABE3C06F}"/>
              </a:ext>
            </a:extLst>
          </p:cNvPr>
          <p:cNvSpPr/>
          <p:nvPr/>
        </p:nvSpPr>
        <p:spPr>
          <a:xfrm>
            <a:off x="8220636" y="5179112"/>
            <a:ext cx="2429436" cy="71464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Area of classification of brain tumor</a:t>
            </a:r>
            <a:endParaRPr lang="hi-IN" dirty="0">
              <a:solidFill>
                <a:schemeClr val="tx1"/>
              </a:solidFill>
              <a:latin typeface="Times New Roman" panose="02020603050405020304" pitchFamily="18" charset="0"/>
            </a:endParaRPr>
          </a:p>
        </p:txBody>
      </p:sp>
      <p:cxnSp>
        <p:nvCxnSpPr>
          <p:cNvPr id="42" name="Straight Arrow Connector 41">
            <a:extLst>
              <a:ext uri="{FF2B5EF4-FFF2-40B4-BE49-F238E27FC236}">
                <a16:creationId xmlns:a16="http://schemas.microsoft.com/office/drawing/2014/main" id="{6D657698-8A40-40BE-A3EB-493D5AE781F0}"/>
              </a:ext>
            </a:extLst>
          </p:cNvPr>
          <p:cNvCxnSpPr>
            <a:stCxn id="34" idx="2"/>
            <a:endCxn id="39" idx="0"/>
          </p:cNvCxnSpPr>
          <p:nvPr/>
        </p:nvCxnSpPr>
        <p:spPr>
          <a:xfrm>
            <a:off x="9435353" y="4918952"/>
            <a:ext cx="1" cy="260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FD93C92C-D7DC-4EA7-A291-D0A8E1B1939E}"/>
              </a:ext>
            </a:extLst>
          </p:cNvPr>
          <p:cNvSpPr/>
          <p:nvPr/>
        </p:nvSpPr>
        <p:spPr>
          <a:xfrm>
            <a:off x="8220635" y="6193598"/>
            <a:ext cx="2429436" cy="394447"/>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Output</a:t>
            </a:r>
            <a:endParaRPr lang="hi-IN" b="1" dirty="0">
              <a:solidFill>
                <a:schemeClr val="tx1"/>
              </a:solidFill>
              <a:latin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9E6442B1-A321-430C-B612-EC3F64FED7E4}"/>
              </a:ext>
            </a:extLst>
          </p:cNvPr>
          <p:cNvCxnSpPr>
            <a:stCxn id="39" idx="2"/>
            <a:endCxn id="43" idx="0"/>
          </p:cNvCxnSpPr>
          <p:nvPr/>
        </p:nvCxnSpPr>
        <p:spPr>
          <a:xfrm flipH="1">
            <a:off x="9435353" y="5893758"/>
            <a:ext cx="1" cy="2998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Rounded Corners 3">
            <a:extLst>
              <a:ext uri="{FF2B5EF4-FFF2-40B4-BE49-F238E27FC236}">
                <a16:creationId xmlns:a16="http://schemas.microsoft.com/office/drawing/2014/main" id="{4F8E7981-2BDF-4230-AD9C-A371A2FF6906}"/>
              </a:ext>
            </a:extLst>
          </p:cNvPr>
          <p:cNvSpPr/>
          <p:nvPr/>
        </p:nvSpPr>
        <p:spPr>
          <a:xfrm>
            <a:off x="5567082" y="5439812"/>
            <a:ext cx="1728068" cy="35779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Glioma</a:t>
            </a:r>
            <a:endParaRPr lang="hi-IN" b="1" dirty="0">
              <a:solidFill>
                <a:schemeClr val="tx1"/>
              </a:solidFill>
              <a:latin typeface="Times New Roman" panose="02020603050405020304" pitchFamily="18" charset="0"/>
            </a:endParaRPr>
          </a:p>
        </p:txBody>
      </p:sp>
      <p:sp>
        <p:nvSpPr>
          <p:cNvPr id="5" name="Rectangle: Rounded Corners 4">
            <a:extLst>
              <a:ext uri="{FF2B5EF4-FFF2-40B4-BE49-F238E27FC236}">
                <a16:creationId xmlns:a16="http://schemas.microsoft.com/office/drawing/2014/main" id="{B5FAC18C-4EE2-4EA5-A955-269AE5D10717}"/>
              </a:ext>
            </a:extLst>
          </p:cNvPr>
          <p:cNvSpPr/>
          <p:nvPr/>
        </p:nvSpPr>
        <p:spPr>
          <a:xfrm>
            <a:off x="5567082" y="5962740"/>
            <a:ext cx="1728068" cy="368674"/>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Meningioma</a:t>
            </a:r>
            <a:endParaRPr lang="hi-IN" b="1" dirty="0">
              <a:solidFill>
                <a:schemeClr val="tx1"/>
              </a:solidFill>
              <a:latin typeface="Times New Roman" panose="02020603050405020304" pitchFamily="18" charset="0"/>
            </a:endParaRPr>
          </a:p>
        </p:txBody>
      </p:sp>
      <p:sp>
        <p:nvSpPr>
          <p:cNvPr id="7" name="Rectangle: Rounded Corners 6">
            <a:extLst>
              <a:ext uri="{FF2B5EF4-FFF2-40B4-BE49-F238E27FC236}">
                <a16:creationId xmlns:a16="http://schemas.microsoft.com/office/drawing/2014/main" id="{F0E8D205-67FB-474F-88D6-8ACFB9357283}"/>
              </a:ext>
            </a:extLst>
          </p:cNvPr>
          <p:cNvSpPr/>
          <p:nvPr/>
        </p:nvSpPr>
        <p:spPr>
          <a:xfrm>
            <a:off x="5567082" y="6496544"/>
            <a:ext cx="1728068" cy="340553"/>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Pituitary</a:t>
            </a:r>
            <a:endParaRPr lang="hi-IN" b="1" dirty="0">
              <a:solidFill>
                <a:schemeClr val="tx1"/>
              </a:solidFill>
              <a:latin typeface="Times New Roman" panose="02020603050405020304" pitchFamily="18" charset="0"/>
            </a:endParaRPr>
          </a:p>
        </p:txBody>
      </p:sp>
      <p:cxnSp>
        <p:nvCxnSpPr>
          <p:cNvPr id="16" name="Connector: Elbow 15">
            <a:extLst>
              <a:ext uri="{FF2B5EF4-FFF2-40B4-BE49-F238E27FC236}">
                <a16:creationId xmlns:a16="http://schemas.microsoft.com/office/drawing/2014/main" id="{575A2B46-AD26-46C7-B9E1-487D24BF36EA}"/>
              </a:ext>
            </a:extLst>
          </p:cNvPr>
          <p:cNvCxnSpPr>
            <a:stCxn id="43" idx="1"/>
            <a:endCxn id="4" idx="3"/>
          </p:cNvCxnSpPr>
          <p:nvPr/>
        </p:nvCxnSpPr>
        <p:spPr>
          <a:xfrm rot="10800000">
            <a:off x="7295151" y="5618712"/>
            <a:ext cx="925485" cy="772111"/>
          </a:xfrm>
          <a:prstGeom prst="bent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B7CB8D0-11E6-43DC-BAEE-98A91B156F20}"/>
              </a:ext>
            </a:extLst>
          </p:cNvPr>
          <p:cNvCxnSpPr>
            <a:cxnSpLocks/>
            <a:endCxn id="5" idx="3"/>
          </p:cNvCxnSpPr>
          <p:nvPr/>
        </p:nvCxnSpPr>
        <p:spPr>
          <a:xfrm flipH="1">
            <a:off x="7295150" y="6147077"/>
            <a:ext cx="47725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3F1C9E1F-846A-4A7D-B39F-326126E7ECAF}"/>
              </a:ext>
            </a:extLst>
          </p:cNvPr>
          <p:cNvCxnSpPr>
            <a:endCxn id="7" idx="3"/>
          </p:cNvCxnSpPr>
          <p:nvPr/>
        </p:nvCxnSpPr>
        <p:spPr>
          <a:xfrm rot="10800000" flipV="1">
            <a:off x="7295150" y="6390823"/>
            <a:ext cx="477250" cy="275997"/>
          </a:xfrm>
          <a:prstGeom prst="bentConnector3">
            <a:avLst>
              <a:gd name="adj1" fmla="val 304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54395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A7BC9-0025-4975-BF7F-D55056575B4B}"/>
              </a:ext>
            </a:extLst>
          </p:cNvPr>
          <p:cNvSpPr>
            <a:spLocks noGrp="1"/>
          </p:cNvSpPr>
          <p:nvPr>
            <p:ph type="title"/>
          </p:nvPr>
        </p:nvSpPr>
        <p:spPr>
          <a:xfrm>
            <a:off x="1705418" y="651005"/>
            <a:ext cx="8911687" cy="630948"/>
          </a:xfrm>
        </p:spPr>
        <p:txBody>
          <a:bodyPr>
            <a:normAutofit fontScale="90000"/>
          </a:bodyPr>
          <a:lstStyle/>
          <a:p>
            <a:r>
              <a:rPr lang="en-US" b="1" i="1" dirty="0">
                <a:latin typeface="Times New Roman" panose="02020603050405020304" pitchFamily="18" charset="0"/>
                <a:cs typeface="Times New Roman" panose="02020603050405020304" pitchFamily="18" charset="0"/>
              </a:rPr>
              <a:t>WORKING:</a:t>
            </a:r>
            <a:endParaRPr lang="hi-IN" b="1" i="1" dirty="0">
              <a:latin typeface="Times New Roman" panose="02020603050405020304" pitchFamily="18" charset="0"/>
            </a:endParaRPr>
          </a:p>
        </p:txBody>
      </p:sp>
      <p:sp>
        <p:nvSpPr>
          <p:cNvPr id="5" name="Rectangle 4">
            <a:extLst>
              <a:ext uri="{FF2B5EF4-FFF2-40B4-BE49-F238E27FC236}">
                <a16:creationId xmlns:a16="http://schemas.microsoft.com/office/drawing/2014/main" id="{857E2850-B8A9-4930-A1C9-38D87FB89A0D}"/>
              </a:ext>
            </a:extLst>
          </p:cNvPr>
          <p:cNvSpPr/>
          <p:nvPr/>
        </p:nvSpPr>
        <p:spPr>
          <a:xfrm>
            <a:off x="1497106" y="1509786"/>
            <a:ext cx="10085294" cy="5016758"/>
          </a:xfrm>
          <a:prstGeom prst="rect">
            <a:avLst/>
          </a:prstGeom>
        </p:spPr>
        <p:txBody>
          <a:bodyPr wrap="square">
            <a:spAutoFit/>
          </a:bodyPr>
          <a:lstStyle/>
          <a:p>
            <a:pPr>
              <a:buFont typeface="+mj-lt"/>
              <a:buAutoNum type="arabicPeriod"/>
            </a:pPr>
            <a:r>
              <a:rPr lang="en-US" sz="2000" b="1" dirty="0">
                <a:solidFill>
                  <a:srgbClr val="111111"/>
                </a:solidFill>
                <a:latin typeface="Times New Roman" panose="02020603050405020304" pitchFamily="18" charset="0"/>
                <a:cs typeface="Times New Roman" panose="02020603050405020304" pitchFamily="18" charset="0"/>
              </a:rPr>
              <a:t> Start</a:t>
            </a:r>
            <a:r>
              <a:rPr lang="en-US" sz="2000" dirty="0">
                <a:solidFill>
                  <a:srgbClr val="111111"/>
                </a:solidFill>
                <a:latin typeface="Times New Roman" panose="02020603050405020304" pitchFamily="18" charset="0"/>
                <a:cs typeface="Times New Roman" panose="02020603050405020304" pitchFamily="18" charset="0"/>
              </a:rPr>
              <a:t>: The process begins here.</a:t>
            </a:r>
          </a:p>
          <a:p>
            <a:pPr>
              <a:buFont typeface="+mj-lt"/>
              <a:buAutoNum type="arabicPeriod"/>
            </a:pPr>
            <a:endParaRPr lang="en-US" sz="2000" dirty="0">
              <a:solidFill>
                <a:srgbClr val="111111"/>
              </a:solidFill>
              <a:latin typeface="Times New Roman" panose="02020603050405020304" pitchFamily="18" charset="0"/>
              <a:cs typeface="Times New Roman" panose="02020603050405020304" pitchFamily="18" charset="0"/>
            </a:endParaRPr>
          </a:p>
          <a:p>
            <a:pPr>
              <a:buFont typeface="+mj-lt"/>
              <a:buAutoNum type="arabicPeriod"/>
            </a:pPr>
            <a:r>
              <a:rPr lang="en-US" sz="2000" b="1" dirty="0">
                <a:solidFill>
                  <a:srgbClr val="111111"/>
                </a:solidFill>
                <a:latin typeface="Times New Roman" panose="02020603050405020304" pitchFamily="18" charset="0"/>
                <a:cs typeface="Times New Roman" panose="02020603050405020304" pitchFamily="18" charset="0"/>
              </a:rPr>
              <a:t> Input MRI Image from dataset</a:t>
            </a:r>
            <a:r>
              <a:rPr lang="en-US" sz="2000" dirty="0">
                <a:solidFill>
                  <a:srgbClr val="111111"/>
                </a:solidFill>
                <a:latin typeface="Times New Roman" panose="02020603050405020304" pitchFamily="18" charset="0"/>
                <a:cs typeface="Times New Roman" panose="02020603050405020304" pitchFamily="18" charset="0"/>
              </a:rPr>
              <a:t>: An MRI image is taken as input from a dataset. This image      likely contains brain scan data.</a:t>
            </a:r>
          </a:p>
          <a:p>
            <a:pPr>
              <a:buFont typeface="+mj-lt"/>
              <a:buAutoNum type="arabicPeriod"/>
            </a:pPr>
            <a:endParaRPr lang="en-US" sz="2000" dirty="0">
              <a:solidFill>
                <a:srgbClr val="111111"/>
              </a:solidFill>
              <a:latin typeface="Times New Roman" panose="02020603050405020304" pitchFamily="18" charset="0"/>
              <a:cs typeface="Times New Roman" panose="02020603050405020304" pitchFamily="18" charset="0"/>
            </a:endParaRPr>
          </a:p>
          <a:p>
            <a:pPr>
              <a:buFont typeface="+mj-lt"/>
              <a:buAutoNum type="arabicPeriod"/>
            </a:pPr>
            <a:r>
              <a:rPr lang="en-US" sz="2000" b="1" dirty="0">
                <a:solidFill>
                  <a:srgbClr val="111111"/>
                </a:solidFill>
                <a:latin typeface="Times New Roman" panose="02020603050405020304" pitchFamily="18" charset="0"/>
                <a:cs typeface="Times New Roman" panose="02020603050405020304" pitchFamily="18" charset="0"/>
              </a:rPr>
              <a:t> Image Preprocessing</a:t>
            </a:r>
            <a:r>
              <a:rPr lang="en-US" sz="2000" dirty="0">
                <a:solidFill>
                  <a:srgbClr val="111111"/>
                </a:solidFill>
                <a:latin typeface="Times New Roman" panose="02020603050405020304" pitchFamily="18" charset="0"/>
                <a:cs typeface="Times New Roman" panose="02020603050405020304" pitchFamily="18" charset="0"/>
              </a:rPr>
              <a:t>: The input image undergoes preprocessing steps. These steps may involve noise reduction, contrast enhancement, and other techniques to prepare the image for further analysis.</a:t>
            </a:r>
          </a:p>
          <a:p>
            <a:pPr>
              <a:buFont typeface="+mj-lt"/>
              <a:buAutoNum type="arabicPeriod"/>
            </a:pPr>
            <a:endParaRPr lang="en-US" sz="2000" dirty="0">
              <a:solidFill>
                <a:srgbClr val="111111"/>
              </a:solidFill>
              <a:latin typeface="Times New Roman" panose="02020603050405020304" pitchFamily="18" charset="0"/>
              <a:cs typeface="Times New Roman" panose="02020603050405020304" pitchFamily="18" charset="0"/>
            </a:endParaRPr>
          </a:p>
          <a:p>
            <a:pPr>
              <a:buFont typeface="+mj-lt"/>
              <a:buAutoNum type="arabicPeriod"/>
            </a:pPr>
            <a:r>
              <a:rPr lang="en-US" sz="2000" b="1" dirty="0">
                <a:solidFill>
                  <a:srgbClr val="111111"/>
                </a:solidFill>
                <a:latin typeface="Times New Roman" panose="02020603050405020304" pitchFamily="18" charset="0"/>
                <a:cs typeface="Times New Roman" panose="02020603050405020304" pitchFamily="18" charset="0"/>
              </a:rPr>
              <a:t> CNN Feature Extraction + Classification</a:t>
            </a:r>
            <a:r>
              <a:rPr lang="en-US" sz="2000" dirty="0">
                <a:solidFill>
                  <a:srgbClr val="111111"/>
                </a:solidFill>
                <a:latin typeface="Times New Roman" panose="02020603050405020304" pitchFamily="18" charset="0"/>
                <a:cs typeface="Times New Roman" panose="02020603050405020304" pitchFamily="18" charset="0"/>
              </a:rPr>
              <a:t>: A Convolutional Neural Network (CNN) is used for feature extraction and classification. CNNs are commonly used for image analysis tasks. Features relevant to brain tumor detection are extracted from the preprocessed image.</a:t>
            </a:r>
          </a:p>
          <a:p>
            <a:pPr>
              <a:buFont typeface="+mj-lt"/>
              <a:buAutoNum type="arabicPeriod"/>
            </a:pPr>
            <a:endParaRPr lang="en-US" sz="2000" dirty="0">
              <a:solidFill>
                <a:srgbClr val="111111"/>
              </a:solidFill>
              <a:latin typeface="Times New Roman" panose="02020603050405020304" pitchFamily="18" charset="0"/>
              <a:cs typeface="Times New Roman" panose="02020603050405020304" pitchFamily="18" charset="0"/>
            </a:endParaRPr>
          </a:p>
          <a:p>
            <a:pPr>
              <a:buFont typeface="+mj-lt"/>
              <a:buAutoNum type="arabicPeriod"/>
            </a:pPr>
            <a:r>
              <a:rPr lang="en-US" sz="2000" b="1" dirty="0">
                <a:solidFill>
                  <a:srgbClr val="111111"/>
                </a:solidFill>
                <a:latin typeface="Times New Roman" panose="02020603050405020304" pitchFamily="18" charset="0"/>
                <a:cs typeface="Times New Roman" panose="02020603050405020304" pitchFamily="18" charset="0"/>
              </a:rPr>
              <a:t> Is Tumor detected?</a:t>
            </a:r>
            <a:r>
              <a:rPr lang="en-US" sz="2000" dirty="0">
                <a:solidFill>
                  <a:srgbClr val="111111"/>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solidFill>
                  <a:srgbClr val="111111"/>
                </a:solidFill>
                <a:latin typeface="Times New Roman" panose="02020603050405020304" pitchFamily="18" charset="0"/>
                <a:cs typeface="Times New Roman" panose="02020603050405020304" pitchFamily="18" charset="0"/>
              </a:rPr>
              <a:t>If the CNN detects a tumor, the flow proceeds to the “YES” path.</a:t>
            </a:r>
          </a:p>
          <a:p>
            <a:pPr marL="742950" lvl="1" indent="-285750">
              <a:buFont typeface="+mj-lt"/>
              <a:buAutoNum type="arabicPeriod"/>
            </a:pPr>
            <a:r>
              <a:rPr lang="en-US" sz="2000" dirty="0">
                <a:solidFill>
                  <a:srgbClr val="111111"/>
                </a:solidFill>
                <a:latin typeface="Times New Roman" panose="02020603050405020304" pitchFamily="18" charset="0"/>
                <a:cs typeface="Times New Roman" panose="02020603050405020304" pitchFamily="18" charset="0"/>
              </a:rPr>
              <a:t>If no tumor is detected, the flow proceeds to the “NO” path.</a:t>
            </a:r>
            <a:endParaRPr lang="en-US" sz="2000"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4877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544CAA-903E-4446-AF98-DD31EE725311}"/>
              </a:ext>
            </a:extLst>
          </p:cNvPr>
          <p:cNvSpPr/>
          <p:nvPr/>
        </p:nvSpPr>
        <p:spPr>
          <a:xfrm>
            <a:off x="2554940" y="1122020"/>
            <a:ext cx="9466729" cy="4708981"/>
          </a:xfrm>
          <a:prstGeom prst="rect">
            <a:avLst/>
          </a:prstGeom>
        </p:spPr>
        <p:txBody>
          <a:bodyPr wrap="square">
            <a:spAutoFit/>
          </a:bodyPr>
          <a:lstStyle/>
          <a:p>
            <a:r>
              <a:rPr lang="en-US" b="1" dirty="0">
                <a:solidFill>
                  <a:srgbClr val="111111"/>
                </a:solidFill>
                <a:latin typeface="-apple-system"/>
              </a:rPr>
              <a:t>6. </a:t>
            </a:r>
            <a:r>
              <a:rPr lang="en-US" sz="2000" b="1" dirty="0">
                <a:solidFill>
                  <a:srgbClr val="111111"/>
                </a:solidFill>
                <a:latin typeface="Times New Roman" panose="02020603050405020304" pitchFamily="18" charset="0"/>
                <a:cs typeface="Times New Roman" panose="02020603050405020304" pitchFamily="18" charset="0"/>
              </a:rPr>
              <a:t>NO (Normal)</a:t>
            </a:r>
            <a:r>
              <a:rPr lang="en-US" sz="2000" dirty="0">
                <a:solidFill>
                  <a:srgbClr val="111111"/>
                </a:solidFill>
                <a:latin typeface="Times New Roman" panose="02020603050405020304" pitchFamily="18" charset="0"/>
                <a:cs typeface="Times New Roman" panose="02020603050405020304" pitchFamily="18" charset="0"/>
              </a:rPr>
              <a:t>: If no tumor is detected, the result is classified as “Normal.”</a:t>
            </a:r>
          </a:p>
          <a:p>
            <a:endParaRPr lang="en-US" sz="2000" dirty="0">
              <a:solidFill>
                <a:srgbClr val="111111"/>
              </a:solidFill>
              <a:latin typeface="Times New Roman" panose="02020603050405020304" pitchFamily="18" charset="0"/>
              <a:cs typeface="Times New Roman" panose="02020603050405020304" pitchFamily="18" charset="0"/>
            </a:endParaRPr>
          </a:p>
          <a:p>
            <a:r>
              <a:rPr lang="en-US" sz="2000" b="1" dirty="0">
                <a:solidFill>
                  <a:srgbClr val="111111"/>
                </a:solidFill>
                <a:latin typeface="Times New Roman" panose="02020603050405020304" pitchFamily="18" charset="0"/>
                <a:cs typeface="Times New Roman" panose="02020603050405020304" pitchFamily="18" charset="0"/>
              </a:rPr>
              <a:t>7. YES (Tumor Detected)</a:t>
            </a:r>
            <a:r>
              <a:rPr lang="en-US" sz="2000" dirty="0">
                <a:solidFill>
                  <a:srgbClr val="111111"/>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solidFill>
                  <a:srgbClr val="111111"/>
                </a:solidFill>
                <a:latin typeface="Times New Roman" panose="02020603050405020304" pitchFamily="18" charset="0"/>
                <a:cs typeface="Times New Roman" panose="02020603050405020304" pitchFamily="18" charset="0"/>
              </a:rPr>
              <a:t>Further processing steps are performed for the detected tumor.</a:t>
            </a:r>
          </a:p>
          <a:p>
            <a:pPr marL="742950" lvl="1" indent="-285750">
              <a:buFont typeface="+mj-lt"/>
              <a:buAutoNum type="arabicPeriod"/>
            </a:pPr>
            <a:r>
              <a:rPr lang="en-US" sz="2000" dirty="0">
                <a:solidFill>
                  <a:srgbClr val="111111"/>
                </a:solidFill>
                <a:latin typeface="Times New Roman" panose="02020603050405020304" pitchFamily="18" charset="0"/>
                <a:cs typeface="Times New Roman" panose="02020603050405020304" pitchFamily="18" charset="0"/>
              </a:rPr>
              <a:t>These steps may include additional preprocessing and segmentation.</a:t>
            </a:r>
          </a:p>
          <a:p>
            <a:pPr marL="742950" lvl="1" indent="-285750">
              <a:buFont typeface="+mj-lt"/>
              <a:buAutoNum type="arabicPeriod"/>
            </a:pPr>
            <a:endParaRPr lang="en-US" sz="2000" dirty="0">
              <a:solidFill>
                <a:srgbClr val="111111"/>
              </a:solidFill>
              <a:latin typeface="Times New Roman" panose="02020603050405020304" pitchFamily="18" charset="0"/>
              <a:cs typeface="Times New Roman" panose="02020603050405020304" pitchFamily="18" charset="0"/>
            </a:endParaRPr>
          </a:p>
          <a:p>
            <a:r>
              <a:rPr lang="en-US" sz="2000" b="1" dirty="0">
                <a:solidFill>
                  <a:srgbClr val="111111"/>
                </a:solidFill>
                <a:latin typeface="Times New Roman" panose="02020603050405020304" pitchFamily="18" charset="0"/>
                <a:cs typeface="Times New Roman" panose="02020603050405020304" pitchFamily="18" charset="0"/>
              </a:rPr>
              <a:t>8. Segmentation Area of classification of brain tumor</a:t>
            </a:r>
            <a:r>
              <a:rPr lang="en-US" sz="2000" dirty="0">
                <a:solidFill>
                  <a:srgbClr val="111111"/>
                </a:solidFill>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solidFill>
                  <a:srgbClr val="111111"/>
                </a:solidFill>
                <a:latin typeface="Times New Roman" panose="02020603050405020304" pitchFamily="18" charset="0"/>
                <a:cs typeface="Times New Roman" panose="02020603050405020304" pitchFamily="18" charset="0"/>
              </a:rPr>
              <a:t>The tumor area is segmented to classify it into specific types.</a:t>
            </a:r>
          </a:p>
          <a:p>
            <a:pPr marL="742950" lvl="1" indent="-285750">
              <a:buFont typeface="+mj-lt"/>
              <a:buAutoNum type="arabicPeriod"/>
            </a:pPr>
            <a:r>
              <a:rPr lang="en-US" sz="2000" dirty="0">
                <a:solidFill>
                  <a:srgbClr val="111111"/>
                </a:solidFill>
                <a:latin typeface="Times New Roman" panose="02020603050405020304" pitchFamily="18" charset="0"/>
                <a:cs typeface="Times New Roman" panose="02020603050405020304" pitchFamily="18" charset="0"/>
              </a:rPr>
              <a:t>The three possible classifications are:</a:t>
            </a:r>
          </a:p>
          <a:p>
            <a:pPr marL="1143000" lvl="2" indent="-228600">
              <a:buFont typeface="+mj-lt"/>
              <a:buAutoNum type="arabicPeriod"/>
            </a:pPr>
            <a:r>
              <a:rPr lang="en-US" sz="2000" b="1" dirty="0">
                <a:solidFill>
                  <a:srgbClr val="111111"/>
                </a:solidFill>
                <a:latin typeface="Times New Roman" panose="02020603050405020304" pitchFamily="18" charset="0"/>
                <a:cs typeface="Times New Roman" panose="02020603050405020304" pitchFamily="18" charset="0"/>
              </a:rPr>
              <a:t>Glioma</a:t>
            </a:r>
            <a:endParaRPr lang="en-US" sz="2000" dirty="0">
              <a:solidFill>
                <a:srgbClr val="111111"/>
              </a:solidFill>
              <a:latin typeface="Times New Roman" panose="02020603050405020304" pitchFamily="18" charset="0"/>
              <a:cs typeface="Times New Roman" panose="02020603050405020304" pitchFamily="18" charset="0"/>
            </a:endParaRPr>
          </a:p>
          <a:p>
            <a:pPr marL="1143000" lvl="2" indent="-228600">
              <a:buFont typeface="+mj-lt"/>
              <a:buAutoNum type="arabicPeriod"/>
            </a:pPr>
            <a:r>
              <a:rPr lang="en-US" sz="2000" b="1" dirty="0">
                <a:solidFill>
                  <a:srgbClr val="111111"/>
                </a:solidFill>
                <a:latin typeface="Times New Roman" panose="02020603050405020304" pitchFamily="18" charset="0"/>
                <a:cs typeface="Times New Roman" panose="02020603050405020304" pitchFamily="18" charset="0"/>
              </a:rPr>
              <a:t>Meningioma</a:t>
            </a:r>
            <a:endParaRPr lang="en-US" sz="2000" dirty="0">
              <a:solidFill>
                <a:srgbClr val="111111"/>
              </a:solidFill>
              <a:latin typeface="Times New Roman" panose="02020603050405020304" pitchFamily="18" charset="0"/>
              <a:cs typeface="Times New Roman" panose="02020603050405020304" pitchFamily="18" charset="0"/>
            </a:endParaRPr>
          </a:p>
          <a:p>
            <a:pPr marL="1143000" lvl="2" indent="-228600">
              <a:buFont typeface="+mj-lt"/>
              <a:buAutoNum type="arabicPeriod"/>
            </a:pPr>
            <a:r>
              <a:rPr lang="en-US" sz="2000" b="1" dirty="0">
                <a:solidFill>
                  <a:srgbClr val="111111"/>
                </a:solidFill>
                <a:latin typeface="Times New Roman" panose="02020603050405020304" pitchFamily="18" charset="0"/>
                <a:cs typeface="Times New Roman" panose="02020603050405020304" pitchFamily="18" charset="0"/>
              </a:rPr>
              <a:t>Pituitary</a:t>
            </a:r>
          </a:p>
          <a:p>
            <a:pPr marL="1143000" lvl="2" indent="-228600">
              <a:buFont typeface="+mj-lt"/>
              <a:buAutoNum type="arabicPeriod"/>
            </a:pPr>
            <a:endParaRPr lang="en-US" sz="2000" dirty="0">
              <a:solidFill>
                <a:srgbClr val="111111"/>
              </a:solidFill>
              <a:latin typeface="Times New Roman" panose="02020603050405020304" pitchFamily="18" charset="0"/>
              <a:cs typeface="Times New Roman" panose="02020603050405020304" pitchFamily="18" charset="0"/>
            </a:endParaRPr>
          </a:p>
          <a:p>
            <a:r>
              <a:rPr lang="en-US" sz="2000" b="1" dirty="0">
                <a:solidFill>
                  <a:srgbClr val="111111"/>
                </a:solidFill>
                <a:latin typeface="Times New Roman" panose="02020603050405020304" pitchFamily="18" charset="0"/>
                <a:cs typeface="Times New Roman" panose="02020603050405020304" pitchFamily="18" charset="0"/>
              </a:rPr>
              <a:t>9. Output</a:t>
            </a:r>
            <a:r>
              <a:rPr lang="en-US" sz="2000" dirty="0">
                <a:solidFill>
                  <a:srgbClr val="111111"/>
                </a:solidFill>
                <a:latin typeface="Times New Roman" panose="02020603050405020304" pitchFamily="18" charset="0"/>
                <a:cs typeface="Times New Roman" panose="02020603050405020304" pitchFamily="18" charset="0"/>
              </a:rPr>
              <a:t>: The final output provides the classification of the brain tumor based on the MRI image.</a:t>
            </a:r>
            <a:endParaRPr lang="en-US" sz="2000"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2246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7BD3C-2652-45CF-92C4-3727E0AA0E0C}"/>
              </a:ext>
            </a:extLst>
          </p:cNvPr>
          <p:cNvSpPr>
            <a:spLocks noGrp="1"/>
          </p:cNvSpPr>
          <p:nvPr>
            <p:ph type="title"/>
          </p:nvPr>
        </p:nvSpPr>
        <p:spPr>
          <a:xfrm>
            <a:off x="1640156" y="633074"/>
            <a:ext cx="4670997" cy="693702"/>
          </a:xfrm>
        </p:spPr>
        <p:txBody>
          <a:bodyPr>
            <a:normAutofit fontScale="90000"/>
          </a:bodyPr>
          <a:lstStyle/>
          <a:p>
            <a:r>
              <a:rPr lang="en-US" dirty="0">
                <a:latin typeface="Times New Roman" panose="02020603050405020304" pitchFamily="18" charset="0"/>
                <a:cs typeface="Times New Roman" panose="02020603050405020304" pitchFamily="18" charset="0"/>
              </a:rPr>
              <a:t>Algorithm use in project:</a:t>
            </a:r>
            <a:br>
              <a:rPr lang="en-US" dirty="0"/>
            </a:br>
            <a:endParaRPr lang="hi-IN" dirty="0"/>
          </a:p>
        </p:txBody>
      </p:sp>
      <p:sp>
        <p:nvSpPr>
          <p:cNvPr id="4" name="TextBox 3">
            <a:extLst>
              <a:ext uri="{FF2B5EF4-FFF2-40B4-BE49-F238E27FC236}">
                <a16:creationId xmlns:a16="http://schemas.microsoft.com/office/drawing/2014/main" id="{19517976-5EBA-462B-8749-FBB467FA8A12}"/>
              </a:ext>
            </a:extLst>
          </p:cNvPr>
          <p:cNvSpPr txBox="1"/>
          <p:nvPr/>
        </p:nvSpPr>
        <p:spPr>
          <a:xfrm>
            <a:off x="1846729" y="1479176"/>
            <a:ext cx="335280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CNN Algorithm: </a:t>
            </a:r>
          </a:p>
        </p:txBody>
      </p:sp>
      <p:sp>
        <p:nvSpPr>
          <p:cNvPr id="5" name="TextBox 4">
            <a:extLst>
              <a:ext uri="{FF2B5EF4-FFF2-40B4-BE49-F238E27FC236}">
                <a16:creationId xmlns:a16="http://schemas.microsoft.com/office/drawing/2014/main" id="{615A5E17-3A0E-4818-85F9-792243F410AE}"/>
              </a:ext>
            </a:extLst>
          </p:cNvPr>
          <p:cNvSpPr txBox="1"/>
          <p:nvPr/>
        </p:nvSpPr>
        <p:spPr>
          <a:xfrm>
            <a:off x="950258" y="2000908"/>
            <a:ext cx="11107271" cy="4247317"/>
          </a:xfrm>
          <a:prstGeom prst="rect">
            <a:avLst/>
          </a:prstGeom>
          <a:noFill/>
        </p:spPr>
        <p:txBody>
          <a:bodyPr wrap="square" rtlCol="0">
            <a:spAutoFit/>
          </a:bodyPr>
          <a:lstStyle/>
          <a:p>
            <a:pPr marL="285750" indent="-28575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hlinkClick r:id="rId2" tooltip="CNN"/>
              </a:rPr>
              <a:t>CNN</a:t>
            </a:r>
            <a:r>
              <a:rPr lang="en-US" sz="2100" dirty="0">
                <a:latin typeface="Times New Roman" panose="02020603050405020304" pitchFamily="18" charset="0"/>
                <a:cs typeface="Times New Roman" panose="02020603050405020304" pitchFamily="18" charset="0"/>
              </a:rPr>
              <a:t>'s, also known as </a:t>
            </a:r>
            <a:r>
              <a:rPr lang="en-IN" sz="2100" dirty="0">
                <a:latin typeface="Times New Roman" panose="02020603050405020304" pitchFamily="18" charset="0"/>
                <a:cs typeface="Times New Roman" panose="02020603050405020304" pitchFamily="18" charset="0"/>
              </a:rPr>
              <a:t>Convolutional Neural Network</a:t>
            </a:r>
            <a:r>
              <a:rPr lang="en-US" sz="2100" dirty="0">
                <a:latin typeface="Times New Roman" panose="02020603050405020304" pitchFamily="18" charset="0"/>
                <a:cs typeface="Times New Roman" panose="02020603050405020304" pitchFamily="18" charset="0"/>
              </a:rPr>
              <a:t>, consist of multiple layers and are mainly used for image processing and object detection. </a:t>
            </a:r>
          </a:p>
          <a:p>
            <a:pPr marL="285750" indent="-285750" algn="just">
              <a:buFont typeface="Arial" panose="020B0604020202020204" pitchFamily="34" charset="0"/>
              <a:buChar char="•"/>
            </a:pPr>
            <a:r>
              <a:rPr lang="en-US" sz="2100" dirty="0">
                <a:latin typeface="Times New Roman" panose="02020603050405020304" pitchFamily="18" charset="0"/>
                <a:cs typeface="Times New Roman" panose="02020603050405020304" pitchFamily="18" charset="0"/>
              </a:rPr>
              <a:t>CNN's are widely used to identify satellite images, process medical images, forecast time series.</a:t>
            </a:r>
          </a:p>
          <a:p>
            <a:pPr marL="285750" indent="-285750" algn="just">
              <a:buFont typeface="Arial" panose="020B0604020202020204" pitchFamily="34" charset="0"/>
              <a:buChar char="•"/>
            </a:pPr>
            <a:endParaRPr lang="en-US" sz="2100" dirty="0">
              <a:latin typeface="Times New Roman" panose="02020603050405020304" pitchFamily="18" charset="0"/>
              <a:cs typeface="Times New Roman" panose="02020603050405020304" pitchFamily="18" charset="0"/>
            </a:endParaRPr>
          </a:p>
          <a:p>
            <a:pPr algn="just"/>
            <a:r>
              <a:rPr lang="en-US" sz="2100" dirty="0">
                <a:latin typeface="Times New Roman" panose="02020603050405020304" pitchFamily="18" charset="0"/>
                <a:cs typeface="Times New Roman" panose="02020603050405020304" pitchFamily="18" charset="0"/>
              </a:rPr>
              <a:t>CNN's have multiple layers that process and extract features from data:</a:t>
            </a:r>
          </a:p>
          <a:p>
            <a:pPr algn="just"/>
            <a:endParaRPr lang="en-US" sz="21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100" u="sng" dirty="0">
                <a:latin typeface="Times New Roman" panose="02020603050405020304" pitchFamily="18" charset="0"/>
                <a:cs typeface="Times New Roman" panose="02020603050405020304" pitchFamily="18" charset="0"/>
              </a:rPr>
              <a:t>Convolution Layer:</a:t>
            </a:r>
          </a:p>
          <a:p>
            <a:pPr algn="just"/>
            <a:r>
              <a:rPr lang="en-US" sz="2100" dirty="0">
                <a:latin typeface="Times New Roman" panose="02020603050405020304" pitchFamily="18" charset="0"/>
                <a:cs typeface="Times New Roman" panose="02020603050405020304" pitchFamily="18" charset="0"/>
              </a:rPr>
              <a:t>		CNN has a convolution layer that has several filters to perform the convolution operation.</a:t>
            </a:r>
          </a:p>
          <a:p>
            <a:pPr algn="just"/>
            <a:endParaRPr lang="en-US" sz="21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100" u="sng" dirty="0">
                <a:latin typeface="Times New Roman" panose="02020603050405020304" pitchFamily="18" charset="0"/>
                <a:cs typeface="Times New Roman" panose="02020603050405020304" pitchFamily="18" charset="0"/>
              </a:rPr>
              <a:t>Rectified Linear Unit (</a:t>
            </a:r>
            <a:r>
              <a:rPr lang="en-US" sz="2100" u="sng" dirty="0" err="1">
                <a:latin typeface="Times New Roman" panose="02020603050405020304" pitchFamily="18" charset="0"/>
                <a:cs typeface="Times New Roman" panose="02020603050405020304" pitchFamily="18" charset="0"/>
              </a:rPr>
              <a:t>ReLU</a:t>
            </a:r>
            <a:r>
              <a:rPr lang="en-US" sz="2100" u="sng" dirty="0">
                <a:latin typeface="Times New Roman" panose="02020603050405020304" pitchFamily="18" charset="0"/>
                <a:cs typeface="Times New Roman" panose="02020603050405020304" pitchFamily="18" charset="0"/>
              </a:rPr>
              <a:t>):</a:t>
            </a:r>
          </a:p>
          <a:p>
            <a:pPr algn="just"/>
            <a:r>
              <a:rPr lang="en-US" sz="2100" dirty="0">
                <a:latin typeface="Times New Roman" panose="02020603050405020304" pitchFamily="18" charset="0"/>
                <a:cs typeface="Times New Roman" panose="02020603050405020304" pitchFamily="18" charset="0"/>
              </a:rPr>
              <a:t>		CNN's have a </a:t>
            </a:r>
            <a:r>
              <a:rPr lang="en-US" sz="2100" dirty="0" err="1">
                <a:latin typeface="Times New Roman" panose="02020603050405020304" pitchFamily="18" charset="0"/>
                <a:cs typeface="Times New Roman" panose="02020603050405020304" pitchFamily="18" charset="0"/>
              </a:rPr>
              <a:t>ReLU</a:t>
            </a:r>
            <a:r>
              <a:rPr lang="en-US" sz="2100" dirty="0">
                <a:latin typeface="Times New Roman" panose="02020603050405020304" pitchFamily="18" charset="0"/>
                <a:cs typeface="Times New Roman" panose="02020603050405020304" pitchFamily="18" charset="0"/>
              </a:rPr>
              <a:t> layer to perform operations on elements. The output is a 					rectified feature map.</a:t>
            </a:r>
          </a:p>
          <a:p>
            <a:pPr marL="285750" indent="-285750">
              <a:buFont typeface="Arial" panose="020B0604020202020204" pitchFamily="34" charset="0"/>
              <a:buChar char="•"/>
            </a:pPr>
            <a:endParaRPr lang="hi-IN" dirty="0"/>
          </a:p>
        </p:txBody>
      </p:sp>
    </p:spTree>
    <p:extLst>
      <p:ext uri="{BB962C8B-B14F-4D97-AF65-F5344CB8AC3E}">
        <p14:creationId xmlns:p14="http://schemas.microsoft.com/office/powerpoint/2010/main" val="1130758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06E43F4-C615-49CD-A612-7F9463BAF94E}"/>
              </a:ext>
            </a:extLst>
          </p:cNvPr>
          <p:cNvSpPr/>
          <p:nvPr/>
        </p:nvSpPr>
        <p:spPr>
          <a:xfrm>
            <a:off x="1945341" y="1223753"/>
            <a:ext cx="9036424" cy="5262979"/>
          </a:xfrm>
          <a:prstGeom prst="rect">
            <a:avLst/>
          </a:prstGeom>
        </p:spPr>
        <p:txBody>
          <a:bodyPr wrap="square">
            <a:spAutoFit/>
          </a:bodyPr>
          <a:lstStyle/>
          <a:p>
            <a:pPr marL="285750" indent="-285750" algn="just">
              <a:buFont typeface="Wingdings" panose="05000000000000000000" pitchFamily="2" charset="2"/>
              <a:buChar char="Ø"/>
            </a:pPr>
            <a:r>
              <a:rPr lang="en-US" sz="2100" u="sng" dirty="0">
                <a:latin typeface="Times New Roman" panose="02020603050405020304" pitchFamily="18" charset="0"/>
                <a:cs typeface="Times New Roman" panose="02020603050405020304" pitchFamily="18" charset="0"/>
              </a:rPr>
              <a:t>Pooling Layer: </a:t>
            </a:r>
          </a:p>
          <a:p>
            <a:pPr algn="just"/>
            <a:r>
              <a:rPr lang="en-US" sz="2100" dirty="0">
                <a:latin typeface="Times New Roman" panose="02020603050405020304" pitchFamily="18" charset="0"/>
                <a:cs typeface="Times New Roman" panose="02020603050405020304" pitchFamily="18" charset="0"/>
              </a:rPr>
              <a:t>				The rectified feature map next feeds into a pooling layer. Pooling 	is a down-sampling operation that reduces the dimensions of the feature map. </a:t>
            </a:r>
          </a:p>
          <a:p>
            <a:pPr algn="just"/>
            <a:r>
              <a:rPr lang="en-US" sz="2100" dirty="0">
                <a:latin typeface="Times New Roman" panose="02020603050405020304" pitchFamily="18" charset="0"/>
                <a:cs typeface="Times New Roman" panose="02020603050405020304" pitchFamily="18" charset="0"/>
              </a:rPr>
              <a:t>	The pooling layer then converts the resulting two-dimensional arrays from the 	pooled feature map into a single, long, continuous, linear vector by flattening 	it. </a:t>
            </a:r>
          </a:p>
          <a:p>
            <a:pPr algn="just"/>
            <a:endParaRPr lang="en-US" sz="21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100" u="sng" dirty="0">
                <a:latin typeface="Times New Roman" panose="02020603050405020304" pitchFamily="18" charset="0"/>
                <a:cs typeface="Times New Roman" panose="02020603050405020304" pitchFamily="18" charset="0"/>
              </a:rPr>
              <a:t>Fully Connected Layer:</a:t>
            </a:r>
          </a:p>
          <a:p>
            <a:pPr algn="just"/>
            <a:r>
              <a:rPr lang="en-US" sz="2100" dirty="0">
                <a:latin typeface="Times New Roman" panose="02020603050405020304" pitchFamily="18" charset="0"/>
                <a:cs typeface="Times New Roman" panose="02020603050405020304" pitchFamily="18" charset="0"/>
              </a:rPr>
              <a:t>				A fully connected layer forms when the flattened matrix from the 	pooling layer is fed as an input, which classifies and identifies the images.</a:t>
            </a:r>
          </a:p>
          <a:p>
            <a:pPr algn="just"/>
            <a:endParaRPr lang="en-US" sz="21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100" u="sng" dirty="0">
                <a:latin typeface="Times New Roman" panose="02020603050405020304" pitchFamily="18" charset="0"/>
                <a:cs typeface="Times New Roman" panose="02020603050405020304" pitchFamily="18" charset="0"/>
              </a:rPr>
              <a:t>Padding:</a:t>
            </a:r>
          </a:p>
          <a:p>
            <a:pPr algn="just"/>
            <a:r>
              <a:rPr lang="en-US" sz="2400"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Padding is incorporating a zero layer outside the input volume so 	the data on border won't be lost and we can get a similar dimension of 	output as input volume. Here we are using zero padding. </a:t>
            </a:r>
            <a:endParaRPr lang="en-US" sz="2100" u="sng"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899383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9BDDA6-7CE5-4B28-82AD-4A99921E2394}"/>
              </a:ext>
            </a:extLst>
          </p:cNvPr>
          <p:cNvSpPr/>
          <p:nvPr/>
        </p:nvSpPr>
        <p:spPr>
          <a:xfrm>
            <a:off x="1934439" y="1854805"/>
            <a:ext cx="4564973" cy="2246769"/>
          </a:xfrm>
          <a:prstGeom prst="rect">
            <a:avLst/>
          </a:prstGeom>
        </p:spPr>
        <p:txBody>
          <a:bodyPr wrap="square">
            <a:spAutoFit/>
          </a:bodyPr>
          <a:lstStyle/>
          <a:p>
            <a:r>
              <a:rPr lang="en-US" dirty="0"/>
              <a:t>1. </a:t>
            </a:r>
            <a:r>
              <a:rPr lang="en-US" sz="2000" dirty="0">
                <a:latin typeface="Times New Roman" panose="02020603050405020304" pitchFamily="18" charset="0"/>
                <a:cs typeface="Times New Roman" panose="02020603050405020304" pitchFamily="18" charset="0"/>
              </a:rPr>
              <a:t>High Accuracy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Early Detection and Treatment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Non-invasive</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 Time and Cost Efficiency:</a:t>
            </a:r>
            <a:endParaRPr lang="hi-IN" sz="2000" dirty="0">
              <a:latin typeface="Times New Roman" panose="02020603050405020304" pitchFamily="18" charset="0"/>
            </a:endParaRPr>
          </a:p>
        </p:txBody>
      </p:sp>
      <p:sp>
        <p:nvSpPr>
          <p:cNvPr id="3" name="TextBox 2">
            <a:extLst>
              <a:ext uri="{FF2B5EF4-FFF2-40B4-BE49-F238E27FC236}">
                <a16:creationId xmlns:a16="http://schemas.microsoft.com/office/drawing/2014/main" id="{48AB839A-510A-4601-89CC-C1882A3E91B4}"/>
              </a:ext>
            </a:extLst>
          </p:cNvPr>
          <p:cNvSpPr txBox="1"/>
          <p:nvPr/>
        </p:nvSpPr>
        <p:spPr>
          <a:xfrm>
            <a:off x="1766046" y="609600"/>
            <a:ext cx="3881718" cy="923330"/>
          </a:xfrm>
          <a:prstGeom prst="rect">
            <a:avLst/>
          </a:prstGeom>
          <a:noFill/>
        </p:spPr>
        <p:txBody>
          <a:bodyPr wrap="square" rtlCol="0">
            <a:spAutoFit/>
          </a:bodyPr>
          <a:lstStyle/>
          <a:p>
            <a:r>
              <a:rPr lang="en-US" sz="3600" b="1" i="1" dirty="0">
                <a:latin typeface="Times New Roman" panose="02020603050405020304" pitchFamily="18" charset="0"/>
                <a:cs typeface="Times New Roman" panose="02020603050405020304" pitchFamily="18" charset="0"/>
              </a:rPr>
              <a:t>Advantages:</a:t>
            </a:r>
          </a:p>
          <a:p>
            <a:endParaRPr lang="hi-IN" dirty="0"/>
          </a:p>
        </p:txBody>
      </p:sp>
    </p:spTree>
    <p:extLst>
      <p:ext uri="{BB962C8B-B14F-4D97-AF65-F5344CB8AC3E}">
        <p14:creationId xmlns:p14="http://schemas.microsoft.com/office/powerpoint/2010/main" val="1147677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9F31AE-6686-40B4-A81D-84C574790F66}"/>
              </a:ext>
            </a:extLst>
          </p:cNvPr>
          <p:cNvSpPr/>
          <p:nvPr/>
        </p:nvSpPr>
        <p:spPr>
          <a:xfrm>
            <a:off x="1641494" y="671464"/>
            <a:ext cx="10003572" cy="646331"/>
          </a:xfrm>
          <a:prstGeom prst="rect">
            <a:avLst/>
          </a:prstGeom>
        </p:spPr>
        <p:txBody>
          <a:bodyPr wrap="none">
            <a:spAutoFit/>
          </a:bodyPr>
          <a:lstStyle/>
          <a:p>
            <a:r>
              <a:rPr lang="en-US" sz="3600" b="1" i="1" dirty="0">
                <a:latin typeface="Times New Roman" panose="02020603050405020304" pitchFamily="18" charset="0"/>
                <a:cs typeface="Times New Roman" panose="02020603050405020304" pitchFamily="18" charset="0"/>
              </a:rPr>
              <a:t>Impact on Society, Environment and Sustainability </a:t>
            </a:r>
            <a:endParaRPr lang="hi-IN" sz="3600" b="1" i="1" dirty="0"/>
          </a:p>
        </p:txBody>
      </p:sp>
      <p:sp>
        <p:nvSpPr>
          <p:cNvPr id="3" name="Rectangle 2">
            <a:extLst>
              <a:ext uri="{FF2B5EF4-FFF2-40B4-BE49-F238E27FC236}">
                <a16:creationId xmlns:a16="http://schemas.microsoft.com/office/drawing/2014/main" id="{12D8F429-E956-4378-A4F3-B31FAD866D9A}"/>
              </a:ext>
            </a:extLst>
          </p:cNvPr>
          <p:cNvSpPr/>
          <p:nvPr/>
        </p:nvSpPr>
        <p:spPr>
          <a:xfrm>
            <a:off x="1641493" y="1344672"/>
            <a:ext cx="9770577" cy="4524315"/>
          </a:xfrm>
          <a:prstGeom prst="rect">
            <a:avLst/>
          </a:prstGeom>
        </p:spPr>
        <p:txBody>
          <a:bodyPr wrap="square">
            <a:spAutoFit/>
          </a:bodyPr>
          <a:lstStyle/>
          <a:p>
            <a:pPr algn="just"/>
            <a:r>
              <a:rPr lang="en-US" dirty="0">
                <a:latin typeface="Times New Roman" panose="02020603050405020304" pitchFamily="18" charset="0"/>
                <a:cs typeface="Times New Roman" panose="02020603050405020304" pitchFamily="18" charset="0"/>
              </a:rPr>
              <a:t>In this part of the study, we look into the influence that the research has had on society as a whole, as well as the environment and the capacity to support it. We investigate how the application of deep learning techniques in the diagnosis of brain tumors might provide major advantages to society, including improvements in healthcare outcomes, greater diagnostic accuracy, and prompt treatments. In addition, we explore the possible environmental consequences of our findings, such as a reduced dependence on invasive procedures and unneeded imaging tests, which will lead to more sustainable healthcare practices and a lower environmental imprint in the area of medical imaging.</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Impact on Society</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Impact on the environment</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Ethical Aspects</a:t>
            </a: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Sustainability Plan</a:t>
            </a:r>
          </a:p>
        </p:txBody>
      </p:sp>
    </p:spTree>
    <p:extLst>
      <p:ext uri="{BB962C8B-B14F-4D97-AF65-F5344CB8AC3E}">
        <p14:creationId xmlns:p14="http://schemas.microsoft.com/office/powerpoint/2010/main" val="1209962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9B874-BE3A-4F6F-9AE9-A7FE6DD343EF}"/>
              </a:ext>
            </a:extLst>
          </p:cNvPr>
          <p:cNvSpPr>
            <a:spLocks noGrp="1"/>
          </p:cNvSpPr>
          <p:nvPr>
            <p:ph type="title"/>
          </p:nvPr>
        </p:nvSpPr>
        <p:spPr>
          <a:xfrm>
            <a:off x="1640157" y="668498"/>
            <a:ext cx="3837366" cy="707541"/>
          </a:xfrm>
        </p:spPr>
        <p:txBody>
          <a:bodyPr/>
          <a:lstStyle/>
          <a:p>
            <a:r>
              <a:rPr lang="en-US" b="1" i="1" dirty="0">
                <a:latin typeface="Times New Roman" panose="02020603050405020304" pitchFamily="18" charset="0"/>
                <a:cs typeface="Times New Roman" panose="02020603050405020304" pitchFamily="18" charset="0"/>
              </a:rPr>
              <a:t>CONCLUSION:</a:t>
            </a:r>
            <a:endParaRPr lang="hi-IN" b="1" i="1" dirty="0">
              <a:latin typeface="Times New Roman" panose="02020603050405020304" pitchFamily="18" charset="0"/>
            </a:endParaRPr>
          </a:p>
        </p:txBody>
      </p:sp>
      <p:sp>
        <p:nvSpPr>
          <p:cNvPr id="3" name="Rectangle 2">
            <a:extLst>
              <a:ext uri="{FF2B5EF4-FFF2-40B4-BE49-F238E27FC236}">
                <a16:creationId xmlns:a16="http://schemas.microsoft.com/office/drawing/2014/main" id="{926853A2-225E-4779-BE47-DC8C3208FAA4}"/>
              </a:ext>
            </a:extLst>
          </p:cNvPr>
          <p:cNvSpPr/>
          <p:nvPr/>
        </p:nvSpPr>
        <p:spPr>
          <a:xfrm>
            <a:off x="2257887" y="1490008"/>
            <a:ext cx="9256450" cy="1938992"/>
          </a:xfrm>
          <a:prstGeom prst="rect">
            <a:avLst/>
          </a:prstGeom>
        </p:spPr>
        <p:txBody>
          <a:bodyPr wrap="square">
            <a:spAutoFit/>
          </a:bodyPr>
          <a:lstStyle/>
          <a:p>
            <a:pPr algn="just"/>
            <a:r>
              <a:rPr lang="en-GB" sz="2400" dirty="0">
                <a:latin typeface="Times New Roman" panose="02020603050405020304" pitchFamily="18" charset="0"/>
                <a:cs typeface="Times New Roman" panose="02020603050405020304" pitchFamily="18" charset="0"/>
              </a:rPr>
              <a:t>In our study, we utilized a dataset of Brain MRI images and applied four Convolutional Neural Network (CNN) models for the task of classifying the scans into four different classes: Glioma, Meningioma, No </a:t>
            </a:r>
            <a:r>
              <a:rPr lang="en-GB" sz="2400" dirty="0" err="1">
                <a:latin typeface="Times New Roman" panose="02020603050405020304" pitchFamily="18" charset="0"/>
                <a:cs typeface="Times New Roman" panose="02020603050405020304" pitchFamily="18" charset="0"/>
              </a:rPr>
              <a:t>tumor</a:t>
            </a:r>
            <a:r>
              <a:rPr lang="en-GB" sz="2400" dirty="0">
                <a:latin typeface="Times New Roman" panose="02020603050405020304" pitchFamily="18" charset="0"/>
                <a:cs typeface="Times New Roman" panose="02020603050405020304" pitchFamily="18" charset="0"/>
              </a:rPr>
              <a:t>, and Pituitary. The purpose was to evaluate the performance of these models in accurately identifying brain </a:t>
            </a:r>
            <a:r>
              <a:rPr lang="en-GB" sz="2400" dirty="0" err="1">
                <a:latin typeface="Times New Roman" panose="02020603050405020304" pitchFamily="18" charset="0"/>
                <a:cs typeface="Times New Roman" panose="02020603050405020304" pitchFamily="18" charset="0"/>
              </a:rPr>
              <a:t>tumor</a:t>
            </a:r>
            <a:r>
              <a:rPr lang="en-GB"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11218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246F4-9965-462D-9B93-DAFADA405425}"/>
              </a:ext>
            </a:extLst>
          </p:cNvPr>
          <p:cNvSpPr>
            <a:spLocks noGrp="1"/>
          </p:cNvSpPr>
          <p:nvPr>
            <p:ph type="title"/>
          </p:nvPr>
        </p:nvSpPr>
        <p:spPr>
          <a:xfrm>
            <a:off x="1640156" y="632988"/>
            <a:ext cx="8911687" cy="583253"/>
          </a:xfrm>
        </p:spPr>
        <p:txBody>
          <a:bodyPr>
            <a:normAutofit fontScale="90000"/>
          </a:bodyPr>
          <a:lstStyle/>
          <a:p>
            <a:r>
              <a:rPr lang="en-US" sz="4000" b="1" i="1" dirty="0">
                <a:latin typeface="Times New Roman" panose="02020603050405020304" pitchFamily="18" charset="0"/>
                <a:cs typeface="Times New Roman" panose="02020603050405020304" pitchFamily="18" charset="0"/>
              </a:rPr>
              <a:t>REFERENCES:</a:t>
            </a:r>
            <a:br>
              <a:rPr lang="en-US" dirty="0"/>
            </a:br>
            <a:endParaRPr lang="hi-IN" dirty="0"/>
          </a:p>
        </p:txBody>
      </p:sp>
      <p:sp>
        <p:nvSpPr>
          <p:cNvPr id="3" name="Rectangle 2">
            <a:extLst>
              <a:ext uri="{FF2B5EF4-FFF2-40B4-BE49-F238E27FC236}">
                <a16:creationId xmlns:a16="http://schemas.microsoft.com/office/drawing/2014/main" id="{6D49955B-BD08-4DE7-83B7-CB79677015E3}"/>
              </a:ext>
            </a:extLst>
          </p:cNvPr>
          <p:cNvSpPr/>
          <p:nvPr/>
        </p:nvSpPr>
        <p:spPr>
          <a:xfrm>
            <a:off x="1100831" y="1216241"/>
            <a:ext cx="10591060" cy="5534849"/>
          </a:xfrm>
          <a:prstGeom prst="rect">
            <a:avLst/>
          </a:prstGeom>
        </p:spPr>
        <p:txBody>
          <a:bodyPr wrap="square">
            <a:spAutoFit/>
          </a:bodyPr>
          <a:lstStyle/>
          <a:p>
            <a:pPr marR="187325" algn="just" fontAlgn="base">
              <a:buFont typeface="+mj-lt"/>
              <a:buAutoNum type="arabicPeriod"/>
            </a:pPr>
            <a:r>
              <a:rPr lang="en-US" dirty="0">
                <a:latin typeface="Times New Roman" panose="02020603050405020304" pitchFamily="18" charset="0"/>
                <a:hlinkClick r:id="rId2">
                  <a:extLst>
                    <a:ext uri="{A12FA001-AC4F-418D-AE19-62706E023703}">
                      <ahyp:hlinkClr xmlns:ahyp="http://schemas.microsoft.com/office/drawing/2018/hyperlinkcolor" val="tx"/>
                    </a:ext>
                  </a:extLst>
                </a:hlinkClick>
              </a:rPr>
              <a:t> Minu </a:t>
            </a:r>
            <a:r>
              <a:rPr lang="en-US" dirty="0" err="1">
                <a:latin typeface="Times New Roman" panose="02020603050405020304" pitchFamily="18" charset="0"/>
                <a:hlinkClick r:id="rId2">
                  <a:extLst>
                    <a:ext uri="{A12FA001-AC4F-418D-AE19-62706E023703}">
                      <ahyp:hlinkClr xmlns:ahyp="http://schemas.microsoft.com/office/drawing/2018/hyperlinkcolor" val="tx"/>
                    </a:ext>
                  </a:extLst>
                </a:hlinkClick>
              </a:rPr>
              <a:t>Samantaray</a:t>
            </a:r>
            <a:r>
              <a:rPr lang="en-US" dirty="0">
                <a:latin typeface="Times New Roman" panose="02020603050405020304" pitchFamily="18" charset="0"/>
                <a:hlinkClick r:id="rId2">
                  <a:extLst>
                    <a:ext uri="{A12FA001-AC4F-418D-AE19-62706E023703}">
                      <ahyp:hlinkClr xmlns:ahyp="http://schemas.microsoft.com/office/drawing/2018/hyperlinkcolor" val="tx"/>
                    </a:ext>
                  </a:extLst>
                </a:hlinkClick>
              </a:rPr>
              <a:t>,</a:t>
            </a:r>
            <a:r>
              <a:rPr lang="en-US" dirty="0">
                <a:latin typeface="Times New Roman" panose="02020603050405020304" pitchFamily="18" charset="0"/>
              </a:rPr>
              <a:t> </a:t>
            </a:r>
            <a:r>
              <a:rPr lang="en-US" dirty="0" err="1">
                <a:latin typeface="Times New Roman" panose="02020603050405020304" pitchFamily="18" charset="0"/>
                <a:hlinkClick r:id="rId3">
                  <a:extLst>
                    <a:ext uri="{A12FA001-AC4F-418D-AE19-62706E023703}">
                      <ahyp:hlinkClr xmlns:ahyp="http://schemas.microsoft.com/office/drawing/2018/hyperlinkcolor" val="tx"/>
                    </a:ext>
                  </a:extLst>
                </a:hlinkClick>
              </a:rPr>
              <a:t>Millee</a:t>
            </a:r>
            <a:r>
              <a:rPr lang="en-US" dirty="0">
                <a:latin typeface="Times New Roman" panose="02020603050405020304" pitchFamily="18" charset="0"/>
                <a:hlinkClick r:id="rId3">
                  <a:extLst>
                    <a:ext uri="{A12FA001-AC4F-418D-AE19-62706E023703}">
                      <ahyp:hlinkClr xmlns:ahyp="http://schemas.microsoft.com/office/drawing/2018/hyperlinkcolor" val="tx"/>
                    </a:ext>
                  </a:extLst>
                </a:hlinkClick>
              </a:rPr>
              <a:t> </a:t>
            </a:r>
            <a:r>
              <a:rPr lang="en-US" dirty="0" err="1">
                <a:latin typeface="Times New Roman" panose="02020603050405020304" pitchFamily="18" charset="0"/>
                <a:hlinkClick r:id="rId3">
                  <a:extLst>
                    <a:ext uri="{A12FA001-AC4F-418D-AE19-62706E023703}">
                      <ahyp:hlinkClr xmlns:ahyp="http://schemas.microsoft.com/office/drawing/2018/hyperlinkcolor" val="tx"/>
                    </a:ext>
                  </a:extLst>
                </a:hlinkClick>
              </a:rPr>
              <a:t>Panigrahi</a:t>
            </a:r>
            <a:r>
              <a:rPr lang="en-US" dirty="0">
                <a:latin typeface="Times New Roman" panose="02020603050405020304" pitchFamily="18" charset="0"/>
                <a:hlinkClick r:id="rId3">
                  <a:extLst>
                    <a:ext uri="{A12FA001-AC4F-418D-AE19-62706E023703}">
                      <ahyp:hlinkClr xmlns:ahyp="http://schemas.microsoft.com/office/drawing/2018/hyperlinkcolor" val="tx"/>
                    </a:ext>
                  </a:extLst>
                </a:hlinkClick>
              </a:rPr>
              <a:t>,</a:t>
            </a:r>
            <a:r>
              <a:rPr lang="en-US" dirty="0">
                <a:latin typeface="Times New Roman" panose="02020603050405020304" pitchFamily="18" charset="0"/>
              </a:rPr>
              <a:t> </a:t>
            </a:r>
            <a:r>
              <a:rPr lang="en-US" dirty="0">
                <a:latin typeface="Times New Roman" panose="02020603050405020304" pitchFamily="18" charset="0"/>
                <a:hlinkClick r:id="rId4">
                  <a:extLst>
                    <a:ext uri="{A12FA001-AC4F-418D-AE19-62706E023703}">
                      <ahyp:hlinkClr xmlns:ahyp="http://schemas.microsoft.com/office/drawing/2018/hyperlinkcolor" val="tx"/>
                    </a:ext>
                  </a:extLst>
                </a:hlinkClick>
              </a:rPr>
              <a:t>K.C. Patra, </a:t>
            </a:r>
            <a:r>
              <a:rPr lang="en-US" dirty="0" err="1">
                <a:latin typeface="Times New Roman" panose="02020603050405020304" pitchFamily="18" charset="0"/>
                <a:hlinkClick r:id="rId5">
                  <a:extLst>
                    <a:ext uri="{A12FA001-AC4F-418D-AE19-62706E023703}">
                      <ahyp:hlinkClr xmlns:ahyp="http://schemas.microsoft.com/office/drawing/2018/hyperlinkcolor" val="tx"/>
                    </a:ext>
                  </a:extLst>
                </a:hlinkClick>
              </a:rPr>
              <a:t>Avipsa</a:t>
            </a:r>
            <a:r>
              <a:rPr lang="en-US" dirty="0">
                <a:latin typeface="Times New Roman" panose="02020603050405020304" pitchFamily="18" charset="0"/>
                <a:hlinkClick r:id="rId5">
                  <a:extLst>
                    <a:ext uri="{A12FA001-AC4F-418D-AE19-62706E023703}">
                      <ahyp:hlinkClr xmlns:ahyp="http://schemas.microsoft.com/office/drawing/2018/hyperlinkcolor" val="tx"/>
                    </a:ext>
                  </a:extLst>
                </a:hlinkClick>
              </a:rPr>
              <a:t> S. Panda,</a:t>
            </a:r>
            <a:r>
              <a:rPr lang="en-US" dirty="0">
                <a:latin typeface="Times New Roman" panose="02020603050405020304" pitchFamily="18" charset="0"/>
              </a:rPr>
              <a:t> </a:t>
            </a:r>
            <a:r>
              <a:rPr lang="en-US" dirty="0">
                <a:latin typeface="Times New Roman" panose="02020603050405020304" pitchFamily="18" charset="0"/>
                <a:hlinkClick r:id="rId6">
                  <a:extLst>
                    <a:ext uri="{A12FA001-AC4F-418D-AE19-62706E023703}">
                      <ahyp:hlinkClr xmlns:ahyp="http://schemas.microsoft.com/office/drawing/2018/hyperlinkcolor" val="tx"/>
                    </a:ext>
                  </a:extLst>
                </a:hlinkClick>
              </a:rPr>
              <a:t>Rina </a:t>
            </a:r>
            <a:r>
              <a:rPr lang="en-US" dirty="0" err="1">
                <a:latin typeface="Times New Roman" panose="02020603050405020304" pitchFamily="18" charset="0"/>
                <a:hlinkClick r:id="rId6">
                  <a:extLst>
                    <a:ext uri="{A12FA001-AC4F-418D-AE19-62706E023703}">
                      <ahyp:hlinkClr xmlns:ahyp="http://schemas.microsoft.com/office/drawing/2018/hyperlinkcolor" val="tx"/>
                    </a:ext>
                  </a:extLst>
                </a:hlinkClick>
              </a:rPr>
              <a:t>Mahakud</a:t>
            </a:r>
            <a:r>
              <a:rPr lang="en-US" dirty="0">
                <a:latin typeface="Times New Roman" panose="02020603050405020304" pitchFamily="18" charset="0"/>
                <a:hlinkClick r:id="rId6">
                  <a:extLst>
                    <a:ext uri="{A12FA001-AC4F-418D-AE19-62706E023703}">
                      <ahyp:hlinkClr xmlns:ahyp="http://schemas.microsoft.com/office/drawing/2018/hyperlinkcolor" val="tx"/>
                    </a:ext>
                  </a:extLst>
                </a:hlinkClick>
              </a:rPr>
              <a:t> </a:t>
            </a:r>
            <a:r>
              <a:rPr lang="en-US" dirty="0">
                <a:latin typeface="Times New Roman" panose="02020603050405020304" pitchFamily="18" charset="0"/>
              </a:rPr>
              <a:t>“An adaptive filtering technique for brain tumor analysis and detection”  </a:t>
            </a:r>
            <a:r>
              <a:rPr lang="en-US" dirty="0">
                <a:latin typeface="Times New Roman" panose="02020603050405020304" pitchFamily="18" charset="0"/>
                <a:hlinkClick r:id="rId7">
                  <a:extLst>
                    <a:ext uri="{A12FA001-AC4F-418D-AE19-62706E023703}">
                      <ahyp:hlinkClr xmlns:ahyp="http://schemas.microsoft.com/office/drawing/2018/hyperlinkcolor" val="tx"/>
                    </a:ext>
                  </a:extLst>
                </a:hlinkClick>
              </a:rPr>
              <a:t>2016 10th International</a:t>
            </a:r>
            <a:r>
              <a:rPr lang="en-US" dirty="0">
                <a:latin typeface="Times New Roman" panose="02020603050405020304" pitchFamily="18" charset="0"/>
              </a:rPr>
              <a:t> </a:t>
            </a:r>
            <a:r>
              <a:rPr lang="en-US" dirty="0">
                <a:latin typeface="Times New Roman" panose="02020603050405020304" pitchFamily="18" charset="0"/>
                <a:hlinkClick r:id="rId7">
                  <a:extLst>
                    <a:ext uri="{A12FA001-AC4F-418D-AE19-62706E023703}">
                      <ahyp:hlinkClr xmlns:ahyp="http://schemas.microsoft.com/office/drawing/2018/hyperlinkcolor" val="tx"/>
                    </a:ext>
                  </a:extLst>
                </a:hlinkClick>
              </a:rPr>
              <a:t>Conference on Intelligent Systems and Control (ISCO)</a:t>
            </a:r>
            <a:endParaRPr lang="en-US" dirty="0">
              <a:latin typeface="Times New Roman" panose="02020603050405020304" pitchFamily="18" charset="0"/>
            </a:endParaRPr>
          </a:p>
          <a:p>
            <a:pPr marR="187325" algn="just" fontAlgn="base"/>
            <a:br>
              <a:rPr lang="en-US" dirty="0"/>
            </a:br>
            <a:r>
              <a:rPr lang="en-US" dirty="0"/>
              <a:t>2. </a:t>
            </a:r>
            <a:r>
              <a:rPr lang="en-US" dirty="0">
                <a:latin typeface="Times New Roman" panose="02020603050405020304" pitchFamily="18" charset="0"/>
              </a:rPr>
              <a:t>Sneha </a:t>
            </a:r>
            <a:r>
              <a:rPr lang="en-US" dirty="0" err="1">
                <a:latin typeface="Times New Roman" panose="02020603050405020304" pitchFamily="18" charset="0"/>
              </a:rPr>
              <a:t>Grampurohit</a:t>
            </a:r>
            <a:r>
              <a:rPr lang="en-US" dirty="0">
                <a:latin typeface="Times New Roman" panose="02020603050405020304" pitchFamily="18" charset="0"/>
              </a:rPr>
              <a:t>, </a:t>
            </a:r>
            <a:r>
              <a:rPr lang="en-US" dirty="0" err="1">
                <a:latin typeface="Times New Roman" panose="02020603050405020304" pitchFamily="18" charset="0"/>
              </a:rPr>
              <a:t>Venkamma</a:t>
            </a:r>
            <a:r>
              <a:rPr lang="en-US" dirty="0">
                <a:latin typeface="Times New Roman" panose="02020603050405020304" pitchFamily="18" charset="0"/>
              </a:rPr>
              <a:t> </a:t>
            </a:r>
            <a:r>
              <a:rPr lang="en-US" dirty="0" err="1">
                <a:latin typeface="Times New Roman" panose="02020603050405020304" pitchFamily="18" charset="0"/>
              </a:rPr>
              <a:t>Shalavadi</a:t>
            </a:r>
            <a:r>
              <a:rPr lang="en-US" dirty="0">
                <a:latin typeface="Times New Roman" panose="02020603050405020304" pitchFamily="18" charset="0"/>
              </a:rPr>
              <a:t>, Vaishnavi R. </a:t>
            </a:r>
            <a:r>
              <a:rPr lang="en-US" dirty="0" err="1">
                <a:latin typeface="Times New Roman" panose="02020603050405020304" pitchFamily="18" charset="0"/>
              </a:rPr>
              <a:t>Dhotargavi</a:t>
            </a:r>
            <a:r>
              <a:rPr lang="en-US" dirty="0">
                <a:latin typeface="Times New Roman" panose="02020603050405020304" pitchFamily="18" charset="0"/>
              </a:rPr>
              <a:t>, </a:t>
            </a:r>
            <a:r>
              <a:rPr lang="en-US" dirty="0" err="1">
                <a:latin typeface="Times New Roman" panose="02020603050405020304" pitchFamily="18" charset="0"/>
              </a:rPr>
              <a:t>Megha</a:t>
            </a:r>
            <a:r>
              <a:rPr lang="en-US" dirty="0">
                <a:latin typeface="Times New Roman" panose="02020603050405020304" pitchFamily="18" charset="0"/>
              </a:rPr>
              <a:t> </a:t>
            </a:r>
            <a:r>
              <a:rPr lang="en-US" dirty="0" err="1">
                <a:latin typeface="Times New Roman" panose="02020603050405020304" pitchFamily="18" charset="0"/>
              </a:rPr>
              <a:t>Kudari</a:t>
            </a:r>
            <a:r>
              <a:rPr lang="en-US" dirty="0">
                <a:latin typeface="Times New Roman" panose="02020603050405020304" pitchFamily="18" charset="0"/>
              </a:rPr>
              <a:t>, </a:t>
            </a:r>
            <a:r>
              <a:rPr lang="en-US" dirty="0" err="1">
                <a:latin typeface="Times New Roman" panose="02020603050405020304" pitchFamily="18" charset="0"/>
              </a:rPr>
              <a:t>Mrs</a:t>
            </a:r>
            <a:r>
              <a:rPr lang="en-US" dirty="0">
                <a:latin typeface="Times New Roman" panose="02020603050405020304" pitchFamily="18" charset="0"/>
              </a:rPr>
              <a:t> Soumya </a:t>
            </a:r>
            <a:r>
              <a:rPr lang="en-US" dirty="0" err="1">
                <a:latin typeface="Times New Roman" panose="02020603050405020304" pitchFamily="18" charset="0"/>
              </a:rPr>
              <a:t>Jolad</a:t>
            </a:r>
            <a:r>
              <a:rPr lang="en-US" dirty="0">
                <a:latin typeface="Times New Roman" panose="02020603050405020304" pitchFamily="18" charset="0"/>
              </a:rPr>
              <a:t> “BRAIN TUMOR DETECTION USING DEEP LEARNING MODELS” 2020 IEEE India Council International Subsections Conference (INDISCON)</a:t>
            </a:r>
          </a:p>
          <a:p>
            <a:pPr marR="77470" algn="just" fontAlgn="base"/>
            <a:br>
              <a:rPr lang="en-US" dirty="0"/>
            </a:br>
            <a:r>
              <a:rPr lang="en-US" dirty="0"/>
              <a:t>3. </a:t>
            </a:r>
            <a:r>
              <a:rPr lang="en-US" dirty="0" err="1">
                <a:latin typeface="Times New Roman" panose="02020603050405020304" pitchFamily="18" charset="0"/>
              </a:rPr>
              <a:t>Avigyan</a:t>
            </a:r>
            <a:r>
              <a:rPr lang="en-US" dirty="0">
                <a:latin typeface="Times New Roman" panose="02020603050405020304" pitchFamily="18" charset="0"/>
              </a:rPr>
              <a:t> Sinha, Aneesh R P, Malavika Suresh, </a:t>
            </a:r>
            <a:r>
              <a:rPr lang="en-US" dirty="0" err="1">
                <a:latin typeface="Times New Roman" panose="02020603050405020304" pitchFamily="18" charset="0"/>
              </a:rPr>
              <a:t>Nitha</a:t>
            </a:r>
            <a:r>
              <a:rPr lang="en-US" dirty="0">
                <a:latin typeface="Times New Roman" panose="02020603050405020304" pitchFamily="18" charset="0"/>
              </a:rPr>
              <a:t> Mohan R, </a:t>
            </a:r>
            <a:r>
              <a:rPr lang="en-US" dirty="0" err="1">
                <a:latin typeface="Times New Roman" panose="02020603050405020304" pitchFamily="18" charset="0"/>
              </a:rPr>
              <a:t>Abinaya</a:t>
            </a:r>
            <a:r>
              <a:rPr lang="en-US" dirty="0">
                <a:latin typeface="Times New Roman" panose="02020603050405020304" pitchFamily="18" charset="0"/>
              </a:rPr>
              <a:t> D, Ashwin G </a:t>
            </a:r>
            <a:r>
              <a:rPr lang="en-US" dirty="0" err="1">
                <a:latin typeface="Times New Roman" panose="02020603050405020304" pitchFamily="18" charset="0"/>
              </a:rPr>
              <a:t>Singerji</a:t>
            </a:r>
            <a:r>
              <a:rPr lang="en-US" dirty="0">
                <a:latin typeface="Times New Roman" panose="02020603050405020304" pitchFamily="18" charset="0"/>
              </a:rPr>
              <a:t> “Brain Tumor Detection Using Deep Learning” 2021 Seventh International conference on Bio Signals, Images, and Instrumentation (ICBSII)</a:t>
            </a:r>
          </a:p>
          <a:p>
            <a:pPr marR="77470" algn="just" fontAlgn="base">
              <a:spcBef>
                <a:spcPts val="685"/>
              </a:spcBef>
            </a:pPr>
            <a:br>
              <a:rPr lang="en-US" dirty="0"/>
            </a:br>
            <a:r>
              <a:rPr lang="en-US" dirty="0"/>
              <a:t>4. </a:t>
            </a:r>
            <a:r>
              <a:rPr lang="en-US" dirty="0">
                <a:latin typeface="Times New Roman" panose="02020603050405020304" pitchFamily="18" charset="0"/>
              </a:rPr>
              <a:t>S. Pereira, A. Pinto, V. Alves, C.A. Silva. (2016). “Brain tumor segmentation using convolutional neural networks in MRI images”, IEEE transactions on medicalimaging,pp.1240-1251, 2016. </a:t>
            </a:r>
            <a:r>
              <a:rPr lang="en-US" dirty="0">
                <a:latin typeface="Times New Roman" panose="02020603050405020304" pitchFamily="18" charset="0"/>
                <a:hlinkClick r:id="rId8">
                  <a:extLst>
                    <a:ext uri="{A12FA001-AC4F-418D-AE19-62706E023703}">
                      <ahyp:hlinkClr xmlns:ahyp="http://schemas.microsoft.com/office/drawing/2018/hyperlinkcolor" val="tx"/>
                    </a:ext>
                  </a:extLst>
                </a:hlinkClick>
              </a:rPr>
              <a:t>https://doi.org/10.1109/TMI.2016.2538465</a:t>
            </a:r>
            <a:r>
              <a:rPr lang="en-US" dirty="0">
                <a:latin typeface="Times New Roman" panose="02020603050405020304" pitchFamily="18" charset="0"/>
              </a:rPr>
              <a:t>.</a:t>
            </a:r>
          </a:p>
          <a:p>
            <a:pPr marR="77470" algn="just" fontAlgn="base">
              <a:spcBef>
                <a:spcPts val="685"/>
              </a:spcBef>
            </a:pPr>
            <a:br>
              <a:rPr lang="en-US" dirty="0"/>
            </a:br>
            <a:r>
              <a:rPr lang="en-US" dirty="0"/>
              <a:t>5. </a:t>
            </a:r>
            <a:r>
              <a:rPr lang="en-US" dirty="0">
                <a:latin typeface="Times New Roman" panose="02020603050405020304" pitchFamily="18" charset="0"/>
              </a:rPr>
              <a:t>X.W. Gao, R. Hui, Z. Tian. (J2017). “Classification of CT brain images based on deep learning networks, Computer methods and programs in biomedicine”,pp.49-56,Jan2017. </a:t>
            </a:r>
            <a:r>
              <a:rPr lang="en-US" dirty="0">
                <a:latin typeface="Times New Roman" panose="02020603050405020304" pitchFamily="18" charset="0"/>
                <a:hlinkClick r:id="rId9">
                  <a:extLst>
                    <a:ext uri="{A12FA001-AC4F-418D-AE19-62706E023703}">
                      <ahyp:hlinkClr xmlns:ahyp="http://schemas.microsoft.com/office/drawing/2018/hyperlinkcolor" val="tx"/>
                    </a:ext>
                  </a:extLst>
                </a:hlinkClick>
              </a:rPr>
              <a:t>https://doi.org/10.1016/j.cmpb.2016.10.007</a:t>
            </a:r>
            <a:r>
              <a:rPr lang="en-US" dirty="0">
                <a:latin typeface="Times New Roman" panose="02020603050405020304" pitchFamily="18" charset="0"/>
              </a:rPr>
              <a:t>.</a:t>
            </a:r>
          </a:p>
        </p:txBody>
      </p:sp>
    </p:spTree>
    <p:extLst>
      <p:ext uri="{BB962C8B-B14F-4D97-AF65-F5344CB8AC3E}">
        <p14:creationId xmlns:p14="http://schemas.microsoft.com/office/powerpoint/2010/main" val="13377401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E502B-16CE-4500-ADB3-2767E285D531}"/>
              </a:ext>
            </a:extLst>
          </p:cNvPr>
          <p:cNvSpPr>
            <a:spLocks noGrp="1"/>
          </p:cNvSpPr>
          <p:nvPr>
            <p:ph type="title"/>
          </p:nvPr>
        </p:nvSpPr>
        <p:spPr>
          <a:xfrm>
            <a:off x="1648585" y="525324"/>
            <a:ext cx="3221950" cy="689785"/>
          </a:xfrm>
        </p:spPr>
        <p:txBody>
          <a:bodyPr/>
          <a:lstStyle/>
          <a:p>
            <a:r>
              <a:rPr lang="en-US" b="1" i="1" dirty="0">
                <a:latin typeface="Times New Roman" panose="02020603050405020304" pitchFamily="18" charset="0"/>
                <a:cs typeface="Times New Roman" panose="02020603050405020304" pitchFamily="18" charset="0"/>
              </a:rPr>
              <a:t>CONTENTS: </a:t>
            </a:r>
            <a:endParaRPr lang="hi-IN" b="1" i="1" dirty="0">
              <a:latin typeface="Times New Roman" panose="02020603050405020304" pitchFamily="18" charset="0"/>
            </a:endParaRPr>
          </a:p>
        </p:txBody>
      </p:sp>
      <p:sp>
        <p:nvSpPr>
          <p:cNvPr id="3" name="TextBox 2">
            <a:extLst>
              <a:ext uri="{FF2B5EF4-FFF2-40B4-BE49-F238E27FC236}">
                <a16:creationId xmlns:a16="http://schemas.microsoft.com/office/drawing/2014/main" id="{628A92B9-4643-4F68-9E6D-ED915E6C10F8}"/>
              </a:ext>
            </a:extLst>
          </p:cNvPr>
          <p:cNvSpPr txBox="1"/>
          <p:nvPr/>
        </p:nvSpPr>
        <p:spPr>
          <a:xfrm>
            <a:off x="1648585" y="870216"/>
            <a:ext cx="5325956" cy="6093976"/>
          </a:xfrm>
          <a:prstGeom prst="rect">
            <a:avLst/>
          </a:prstGeom>
          <a:noFill/>
        </p:spPr>
        <p:txBody>
          <a:bodyPr wrap="square" rtlCol="0">
            <a:spAutoFit/>
          </a:bodyPr>
          <a:lstStyle/>
          <a:p>
            <a:pPr marL="285750" indent="-285750">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Abstract</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Introduction</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Problem Statement</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Literature Review</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Objective</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Technology used</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Research Methodology</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Data Flow Diagram</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Flowchart and Working</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Advantages</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Impact on Society, Environment and Sustainability </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Conclusion</a:t>
            </a:r>
          </a:p>
          <a:p>
            <a:pPr marL="285750" indent="-285750">
              <a:buFont typeface="Wingdings" panose="05000000000000000000" pitchFamily="2" charset="2"/>
              <a:buChar char="v"/>
            </a:pPr>
            <a:r>
              <a:rPr lang="en-US" sz="2200" dirty="0">
                <a:latin typeface="Times New Roman" panose="02020603050405020304" pitchFamily="18" charset="0"/>
                <a:cs typeface="Times New Roman" panose="02020603050405020304" pitchFamily="18" charset="0"/>
              </a:rPr>
              <a:t>References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endParaRPr lang="hi-IN" dirty="0"/>
          </a:p>
        </p:txBody>
      </p:sp>
      <p:pic>
        <p:nvPicPr>
          <p:cNvPr id="1026" name="Picture 2" descr="Brain tumor">
            <a:extLst>
              <a:ext uri="{FF2B5EF4-FFF2-40B4-BE49-F238E27FC236}">
                <a16:creationId xmlns:a16="http://schemas.microsoft.com/office/drawing/2014/main" id="{B51419FE-7141-452A-8593-84094B5F054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877"/>
          <a:stretch/>
        </p:blipFill>
        <p:spPr bwMode="auto">
          <a:xfrm>
            <a:off x="6534150" y="-8878"/>
            <a:ext cx="5657850" cy="68668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4500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6CF6-1055-4D0E-999B-07F4E693FD5E}"/>
              </a:ext>
            </a:extLst>
          </p:cNvPr>
          <p:cNvSpPr>
            <a:spLocks noGrp="1"/>
          </p:cNvSpPr>
          <p:nvPr>
            <p:ph type="title"/>
          </p:nvPr>
        </p:nvSpPr>
        <p:spPr>
          <a:xfrm>
            <a:off x="5682353" y="4521407"/>
            <a:ext cx="5738503" cy="1280890"/>
          </a:xfrm>
        </p:spPr>
        <p:txBody>
          <a:bodyPr/>
          <a:lstStyle/>
          <a:p>
            <a:r>
              <a:rPr lang="en-US" dirty="0"/>
              <a:t>ANY QUESTIONS !!!</a:t>
            </a:r>
            <a:endParaRPr lang="hi-IN" dirty="0"/>
          </a:p>
        </p:txBody>
      </p:sp>
    </p:spTree>
    <p:extLst>
      <p:ext uri="{BB962C8B-B14F-4D97-AF65-F5344CB8AC3E}">
        <p14:creationId xmlns:p14="http://schemas.microsoft.com/office/powerpoint/2010/main" val="431582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38F4E74-626C-43F8-A1F3-547A2E387A5F}"/>
              </a:ext>
            </a:extLst>
          </p:cNvPr>
          <p:cNvSpPr txBox="1"/>
          <p:nvPr/>
        </p:nvSpPr>
        <p:spPr>
          <a:xfrm>
            <a:off x="1595717" y="645459"/>
            <a:ext cx="4365812" cy="646331"/>
          </a:xfrm>
          <a:prstGeom prst="rect">
            <a:avLst/>
          </a:prstGeom>
          <a:noFill/>
        </p:spPr>
        <p:txBody>
          <a:bodyPr wrap="square" rtlCol="0">
            <a:spAutoFit/>
          </a:bodyPr>
          <a:lstStyle/>
          <a:p>
            <a:r>
              <a:rPr lang="en-US" sz="3600" b="1" i="1" dirty="0">
                <a:latin typeface="Times New Roman" panose="02020603050405020304" pitchFamily="18" charset="0"/>
                <a:cs typeface="Times New Roman" panose="02020603050405020304" pitchFamily="18" charset="0"/>
              </a:rPr>
              <a:t>Abstract:</a:t>
            </a:r>
            <a:endParaRPr lang="hi-IN" sz="3600" b="1" i="1" dirty="0">
              <a:latin typeface="Times New Roman" panose="02020603050405020304" pitchFamily="18" charset="0"/>
            </a:endParaRPr>
          </a:p>
        </p:txBody>
      </p:sp>
      <p:sp>
        <p:nvSpPr>
          <p:cNvPr id="3" name="Rectangle 2">
            <a:extLst>
              <a:ext uri="{FF2B5EF4-FFF2-40B4-BE49-F238E27FC236}">
                <a16:creationId xmlns:a16="http://schemas.microsoft.com/office/drawing/2014/main" id="{6494D2B3-F595-4D54-89A6-86C903D041F4}"/>
              </a:ext>
            </a:extLst>
          </p:cNvPr>
          <p:cNvSpPr/>
          <p:nvPr/>
        </p:nvSpPr>
        <p:spPr>
          <a:xfrm>
            <a:off x="1506070" y="1291790"/>
            <a:ext cx="9619129" cy="566308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	Brain tumor detection is a critical aspect of modern healthcare, as early diagnosis and accurate localization are vital for effective treatment and patient outcomes. Deep learning techniques have shown remarkable potential in addressing this challenge. This study presents a novel approach for brain tumor detection using deep learning mechanism. </a:t>
            </a:r>
          </a:p>
          <a:p>
            <a:r>
              <a:rPr lang="en-US" dirty="0">
                <a:latin typeface="Times New Roman" panose="02020603050405020304" pitchFamily="18" charset="0"/>
                <a:cs typeface="Times New Roman" panose="02020603050405020304" pitchFamily="18" charset="0"/>
              </a:rPr>
              <a:t>	We employ a convolutional neural network (CNN) architecture that is tailored to analyze medical images, specifically magnetic resonance imaging (MRI) scans. The model is trained on a large dataset of annotated MRI images, enabling it to learn intricate patterns and features indicative of brain tumors. The CNN's multi-layered structure enables it to automatically extract relevant features, minimizing the need for handcrafted feature engineering.</a:t>
            </a:r>
          </a:p>
          <a:p>
            <a:r>
              <a:rPr lang="en-US" dirty="0">
                <a:latin typeface="Times New Roman" panose="02020603050405020304" pitchFamily="18" charset="0"/>
                <a:cs typeface="Times New Roman" panose="02020603050405020304" pitchFamily="18" charset="0"/>
              </a:rPr>
              <a:t>	Results demonstrate the effectiveness of the proposed approach, achieving high accuracy and sensitivity in brain tumor detection. This approach not only aids in early diagnosis but also offers the potential for real-time detection and localization, contributing to improved treatment planning. The use of deep learning in brain tumor detection holds promise for enhancing healthcare outcomes and reducing the burden on radiologists, paving the way for more efficient and accurate diagnosis and treatment of brain tumors.</a:t>
            </a:r>
          </a:p>
          <a:p>
            <a:endParaRPr lang="en-US" dirty="0">
              <a:latin typeface="Times New Roman" panose="02020603050405020304" pitchFamily="18" charset="0"/>
              <a:cs typeface="Times New Roman" panose="02020603050405020304" pitchFamily="18" charset="0"/>
            </a:endParaRPr>
          </a:p>
          <a:p>
            <a:r>
              <a:rPr lang="en-US" sz="2000" b="1" i="1" u="sng" dirty="0">
                <a:latin typeface="Times New Roman" panose="02020603050405020304" pitchFamily="18" charset="0"/>
                <a:cs typeface="Times New Roman" panose="02020603050405020304" pitchFamily="18" charset="0"/>
              </a:rPr>
              <a:t>Keywords:</a:t>
            </a:r>
            <a:r>
              <a:rPr lang="en-US" i="1" dirty="0">
                <a:latin typeface="Times New Roman" panose="02020603050405020304" pitchFamily="18" charset="0"/>
                <a:cs typeface="Times New Roman" panose="02020603050405020304" pitchFamily="18" charset="0"/>
              </a:rPr>
              <a:t> Brain tumor detection, Deep learning, Convolutional neural network (CNN), Medical images, Healthcare, Magnetic resonance imaging (MRI)</a:t>
            </a:r>
          </a:p>
          <a:p>
            <a:r>
              <a:rPr lang="en-US" i="1" dirty="0">
                <a:latin typeface="Times New Roman" panose="02020603050405020304" pitchFamily="18" charset="0"/>
                <a:cs typeface="Times New Roman" panose="02020603050405020304" pitchFamily="18" charset="0"/>
              </a:rPr>
              <a:t> </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4384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5AC4185-0770-47C5-B5C7-12C886A0318D}"/>
              </a:ext>
            </a:extLst>
          </p:cNvPr>
          <p:cNvSpPr/>
          <p:nvPr/>
        </p:nvSpPr>
        <p:spPr>
          <a:xfrm>
            <a:off x="1640540" y="1087974"/>
            <a:ext cx="10551460" cy="5909310"/>
          </a:xfrm>
          <a:prstGeom prst="rect">
            <a:avLst/>
          </a:prstGeom>
        </p:spPr>
        <p:txBody>
          <a:bodyPr wrap="square">
            <a:spAutoFit/>
          </a:bodyPr>
          <a:lstStyle/>
          <a:p>
            <a:pPr algn="just"/>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Tumor: A tumor is tissue that is growing where it should not be. Another name of tumor is neoplasm. A tumor is usually form as lump or mass. Tumors are either malignant(harmful) or benign(safe) tumors. Cancer for examples is malignant and sometime spreads to other places on body. Tumor can occur in many different parts of the brain, and it may be classified as primary tumor or secondary tumor.</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Brain Tumor: A brain tumor is a growth of abnormal cells in the brain. The anatomy of the brain is very complex, with different parts responsible for different nervous system functions. Brain tumors can develop in any part of the brain or skull, including its protective lining, the underside of the brain (skull base), the brainstem, the sinuses and the nasal cavity, and many other areas. There are more than 120 different types of tumors that can develop in the brain, depending on what tissue they arise from.</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Our project has been classified into two broad categories.</a:t>
            </a:r>
          </a:p>
          <a:p>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Patients with brain tumor</a:t>
            </a:r>
          </a:p>
          <a:p>
            <a:r>
              <a:rPr lang="en-US" dirty="0">
                <a:latin typeface="Times New Roman" panose="02020603050405020304" pitchFamily="18" charset="0"/>
                <a:cs typeface="Times New Roman" panose="02020603050405020304" pitchFamily="18" charset="0"/>
              </a:rPr>
              <a:t>    2. Patient with no Brain tumor</a:t>
            </a:r>
          </a:p>
          <a:p>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have further classified Brain tumor into three main Categories</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Glioma</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Meningioma</a:t>
            </a:r>
          </a:p>
          <a:p>
            <a:pPr marL="742950" lvl="1"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Pituitary </a:t>
            </a:r>
          </a:p>
          <a:p>
            <a:pPr marL="285750" indent="-285750" algn="just">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426A0D26-4694-438E-8161-853880D876AA}"/>
              </a:ext>
            </a:extLst>
          </p:cNvPr>
          <p:cNvSpPr txBox="1"/>
          <p:nvPr/>
        </p:nvSpPr>
        <p:spPr>
          <a:xfrm>
            <a:off x="1640540" y="681318"/>
            <a:ext cx="3872754" cy="646331"/>
          </a:xfrm>
          <a:prstGeom prst="rect">
            <a:avLst/>
          </a:prstGeom>
          <a:noFill/>
        </p:spPr>
        <p:txBody>
          <a:bodyPr wrap="square" rtlCol="0">
            <a:spAutoFit/>
          </a:bodyPr>
          <a:lstStyle/>
          <a:p>
            <a:r>
              <a:rPr lang="en-US" sz="3600" b="1" i="1" dirty="0">
                <a:latin typeface="Times New Roman" panose="02020603050405020304" pitchFamily="18" charset="0"/>
                <a:cs typeface="Times New Roman" panose="02020603050405020304" pitchFamily="18" charset="0"/>
              </a:rPr>
              <a:t>Introduction:</a:t>
            </a:r>
            <a:endParaRPr lang="hi-IN" sz="3600" b="1" i="1" dirty="0">
              <a:latin typeface="Times New Roman" panose="02020603050405020304" pitchFamily="18" charset="0"/>
            </a:endParaRPr>
          </a:p>
        </p:txBody>
      </p:sp>
    </p:spTree>
    <p:extLst>
      <p:ext uri="{BB962C8B-B14F-4D97-AF65-F5344CB8AC3E}">
        <p14:creationId xmlns:p14="http://schemas.microsoft.com/office/powerpoint/2010/main" val="805272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F69B6C-3362-45FC-83D3-374899F333DC}"/>
              </a:ext>
            </a:extLst>
          </p:cNvPr>
          <p:cNvSpPr txBox="1"/>
          <p:nvPr/>
        </p:nvSpPr>
        <p:spPr>
          <a:xfrm>
            <a:off x="1712260" y="631123"/>
            <a:ext cx="5522258" cy="646331"/>
          </a:xfrm>
          <a:prstGeom prst="rect">
            <a:avLst/>
          </a:prstGeom>
          <a:noFill/>
        </p:spPr>
        <p:txBody>
          <a:bodyPr wrap="square" rtlCol="0">
            <a:spAutoFit/>
          </a:bodyPr>
          <a:lstStyle/>
          <a:p>
            <a:r>
              <a:rPr lang="en-US" sz="3600" b="1" i="1" dirty="0">
                <a:latin typeface="Times New Roman" panose="02020603050405020304" pitchFamily="18" charset="0"/>
                <a:cs typeface="Times New Roman" panose="02020603050405020304" pitchFamily="18" charset="0"/>
              </a:rPr>
              <a:t>Problem Statement:</a:t>
            </a:r>
            <a:endParaRPr lang="hi-IN" sz="3600" b="1" i="1" dirty="0">
              <a:latin typeface="Times New Roman" panose="02020603050405020304" pitchFamily="18" charset="0"/>
            </a:endParaRPr>
          </a:p>
        </p:txBody>
      </p:sp>
      <p:sp>
        <p:nvSpPr>
          <p:cNvPr id="3" name="Rectangle 2">
            <a:extLst>
              <a:ext uri="{FF2B5EF4-FFF2-40B4-BE49-F238E27FC236}">
                <a16:creationId xmlns:a16="http://schemas.microsoft.com/office/drawing/2014/main" id="{E44BCDCA-A23F-4AAD-9232-A6543BABFAAD}"/>
              </a:ext>
            </a:extLst>
          </p:cNvPr>
          <p:cNvSpPr/>
          <p:nvPr/>
        </p:nvSpPr>
        <p:spPr>
          <a:xfrm>
            <a:off x="1770529" y="1550851"/>
            <a:ext cx="8650941" cy="2605842"/>
          </a:xfrm>
          <a:prstGeom prst="rect">
            <a:avLst/>
          </a:prstGeom>
        </p:spPr>
        <p:txBody>
          <a:bodyPr wrap="square">
            <a:spAutoFit/>
          </a:bodyPr>
          <a:lstStyle/>
          <a:p>
            <a:pPr marR="396875" algn="just">
              <a:spcBef>
                <a:spcPts val="395"/>
              </a:spcBef>
            </a:pPr>
            <a:r>
              <a:rPr lang="en-US" sz="2000" dirty="0">
                <a:solidFill>
                  <a:srgbClr val="000000"/>
                </a:solidFill>
                <a:latin typeface="Times New Roman" panose="02020603050405020304" pitchFamily="18" charset="0"/>
                <a:cs typeface="Times New Roman" panose="02020603050405020304" pitchFamily="18" charset="0"/>
              </a:rPr>
              <a:t>The current system has certain problems in Brain tumor detection. It's important to note that advancements and changes may have occurred in the field of brain tumor detection since then, some of the ongoing challenges that were present at that time are Limited Access to High Quality Data, Ongoing Model Maintenance, False Positives and Negatives, Data Imbalance, Model Interpretability, Regulatory Compliance, etc.</a:t>
            </a:r>
          </a:p>
          <a:p>
            <a:pPr marR="396875" algn="just">
              <a:spcBef>
                <a:spcPts val="395"/>
              </a:spcBef>
            </a:pPr>
            <a:r>
              <a:rPr lang="en-US" sz="2000" dirty="0">
                <a:solidFill>
                  <a:srgbClr val="000000"/>
                </a:solidFill>
                <a:latin typeface="Times New Roman" panose="02020603050405020304" pitchFamily="18" charset="0"/>
                <a:cs typeface="Times New Roman" panose="02020603050405020304" pitchFamily="18" charset="0"/>
              </a:rPr>
              <a:t>To solve this problems we can simply use Deep Learning to detect  brain tumor.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02781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4DE93E-28BF-4CFA-99FF-D3230A2EADE9}"/>
              </a:ext>
            </a:extLst>
          </p:cNvPr>
          <p:cNvSpPr txBox="1"/>
          <p:nvPr/>
        </p:nvSpPr>
        <p:spPr>
          <a:xfrm>
            <a:off x="1649506" y="672353"/>
            <a:ext cx="3899647" cy="646331"/>
          </a:xfrm>
          <a:prstGeom prst="rect">
            <a:avLst/>
          </a:prstGeom>
          <a:noFill/>
        </p:spPr>
        <p:txBody>
          <a:bodyPr wrap="square" rtlCol="0">
            <a:spAutoFit/>
          </a:bodyPr>
          <a:lstStyle/>
          <a:p>
            <a:r>
              <a:rPr lang="en-US" sz="3600" b="1" i="1" dirty="0">
                <a:latin typeface="Times New Roman" panose="02020603050405020304" pitchFamily="18" charset="0"/>
                <a:cs typeface="Times New Roman" panose="02020603050405020304" pitchFamily="18" charset="0"/>
              </a:rPr>
              <a:t>Literature Review:</a:t>
            </a:r>
            <a:endParaRPr lang="hi-IN" sz="3600" b="1" i="1" dirty="0">
              <a:latin typeface="Times New Roman" panose="02020603050405020304" pitchFamily="18" charset="0"/>
            </a:endParaRPr>
          </a:p>
        </p:txBody>
      </p:sp>
      <p:sp>
        <p:nvSpPr>
          <p:cNvPr id="3" name="Rectangle 2">
            <a:extLst>
              <a:ext uri="{FF2B5EF4-FFF2-40B4-BE49-F238E27FC236}">
                <a16:creationId xmlns:a16="http://schemas.microsoft.com/office/drawing/2014/main" id="{06B98FEA-4A09-448B-BC97-935F73A00B3F}"/>
              </a:ext>
            </a:extLst>
          </p:cNvPr>
          <p:cNvSpPr/>
          <p:nvPr/>
        </p:nvSpPr>
        <p:spPr>
          <a:xfrm>
            <a:off x="1649506" y="1246967"/>
            <a:ext cx="10327341" cy="5909310"/>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Image Analysis for MRI Based Brain </a:t>
            </a:r>
            <a:r>
              <a:rPr lang="en-GB" b="1" dirty="0" err="1">
                <a:latin typeface="Times New Roman" panose="02020603050405020304" pitchFamily="18" charset="0"/>
                <a:cs typeface="Times New Roman" panose="02020603050405020304" pitchFamily="18" charset="0"/>
              </a:rPr>
              <a:t>Tumor</a:t>
            </a:r>
            <a:r>
              <a:rPr lang="en-GB" b="1" dirty="0">
                <a:latin typeface="Times New Roman" panose="02020603050405020304" pitchFamily="18" charset="0"/>
                <a:cs typeface="Times New Roman" panose="02020603050405020304" pitchFamily="18" charset="0"/>
              </a:rPr>
              <a:t> Detection and Feature Extraction Using Biologically Inspired BWT and SVM </a:t>
            </a:r>
            <a:r>
              <a:rPr lang="en-GB" dirty="0">
                <a:latin typeface="Times New Roman" panose="02020603050405020304" pitchFamily="18" charset="0"/>
                <a:cs typeface="Times New Roman" panose="02020603050405020304" pitchFamily="18" charset="0"/>
              </a:rPr>
              <a:t>- In this paper using MR images of the brain, we segmented brain tissues into normal tissues such as white matter, </a:t>
            </a:r>
            <a:r>
              <a:rPr lang="en-GB" dirty="0" err="1">
                <a:latin typeface="Times New Roman" panose="02020603050405020304" pitchFamily="18" charset="0"/>
                <a:cs typeface="Times New Roman" panose="02020603050405020304" pitchFamily="18" charset="0"/>
              </a:rPr>
              <a:t>gray</a:t>
            </a:r>
            <a:r>
              <a:rPr lang="en-GB" dirty="0">
                <a:latin typeface="Times New Roman" panose="02020603050405020304" pitchFamily="18" charset="0"/>
                <a:cs typeface="Times New Roman" panose="02020603050405020304" pitchFamily="18" charset="0"/>
              </a:rPr>
              <a:t> matter, cerebrospinal fluid (background), and </a:t>
            </a:r>
            <a:r>
              <a:rPr lang="en-GB" dirty="0" err="1">
                <a:latin typeface="Times New Roman" panose="02020603050405020304" pitchFamily="18" charset="0"/>
                <a:cs typeface="Times New Roman" panose="02020603050405020304" pitchFamily="18" charset="0"/>
              </a:rPr>
              <a:t>tumor</a:t>
            </a:r>
            <a:r>
              <a:rPr lang="en-GB" dirty="0">
                <a:latin typeface="Times New Roman" panose="02020603050405020304" pitchFamily="18" charset="0"/>
                <a:cs typeface="Times New Roman" panose="02020603050405020304" pitchFamily="18" charset="0"/>
              </a:rPr>
              <a:t>-infected tissues. We used pre-processing to improve the signal-to-noise ratio and to eliminate the effect of unwanted noise. We can used the skull stripping algorithm its based on threshold technique for improve the skull stripping performance. </a:t>
            </a: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b="1" dirty="0">
                <a:latin typeface="Times New Roman" panose="02020603050405020304" pitchFamily="18" charset="0"/>
                <a:cs typeface="Times New Roman" panose="02020603050405020304" pitchFamily="18" charset="0"/>
              </a:rPr>
              <a:t>A Survey on Brain </a:t>
            </a:r>
            <a:r>
              <a:rPr lang="en-GB" b="1" dirty="0" err="1">
                <a:latin typeface="Times New Roman" panose="02020603050405020304" pitchFamily="18" charset="0"/>
                <a:cs typeface="Times New Roman" panose="02020603050405020304" pitchFamily="18" charset="0"/>
              </a:rPr>
              <a:t>Tumor</a:t>
            </a:r>
            <a:r>
              <a:rPr lang="en-GB" b="1" dirty="0">
                <a:latin typeface="Times New Roman" panose="02020603050405020304" pitchFamily="18" charset="0"/>
                <a:cs typeface="Times New Roman" panose="02020603050405020304" pitchFamily="18" charset="0"/>
              </a:rPr>
              <a:t> Detection Using Image Processing Techniques </a:t>
            </a:r>
            <a:r>
              <a:rPr lang="en-GB" dirty="0">
                <a:latin typeface="Times New Roman" panose="02020603050405020304" pitchFamily="18" charset="0"/>
                <a:cs typeface="Times New Roman" panose="02020603050405020304" pitchFamily="18" charset="0"/>
              </a:rPr>
              <a:t>- This paper surveys the various techniques that are part of Medical Image Processing and are prominently used in discovering brain </a:t>
            </a:r>
            <a:r>
              <a:rPr lang="en-GB" dirty="0" err="1">
                <a:latin typeface="Times New Roman" panose="02020603050405020304" pitchFamily="18" charset="0"/>
                <a:cs typeface="Times New Roman" panose="02020603050405020304" pitchFamily="18" charset="0"/>
              </a:rPr>
              <a:t>tumors</a:t>
            </a:r>
            <a:r>
              <a:rPr lang="en-GB" dirty="0">
                <a:latin typeface="Times New Roman" panose="02020603050405020304" pitchFamily="18" charset="0"/>
                <a:cs typeface="Times New Roman" panose="02020603050405020304" pitchFamily="18" charset="0"/>
              </a:rPr>
              <a:t> from MRI Images. Based on that research this Paper was written listing the various techniques in use. </a:t>
            </a:r>
          </a:p>
          <a:p>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Identification of Brain </a:t>
            </a:r>
            <a:r>
              <a:rPr lang="en-GB" b="1" dirty="0" err="1">
                <a:latin typeface="Times New Roman" panose="02020603050405020304" pitchFamily="18" charset="0"/>
                <a:cs typeface="Times New Roman" panose="02020603050405020304" pitchFamily="18" charset="0"/>
              </a:rPr>
              <a:t>Tumor</a:t>
            </a:r>
            <a:r>
              <a:rPr lang="en-GB" b="1" dirty="0">
                <a:latin typeface="Times New Roman" panose="02020603050405020304" pitchFamily="18" charset="0"/>
                <a:cs typeface="Times New Roman" panose="02020603050405020304" pitchFamily="18" charset="0"/>
              </a:rPr>
              <a:t> using Image Processing Techniques </a:t>
            </a:r>
            <a:r>
              <a:rPr lang="en-GB" dirty="0">
                <a:latin typeface="Times New Roman" panose="02020603050405020304" pitchFamily="18" charset="0"/>
                <a:cs typeface="Times New Roman" panose="02020603050405020304" pitchFamily="18" charset="0"/>
              </a:rPr>
              <a:t>- This paper survey of Identifying brain </a:t>
            </a:r>
            <a:r>
              <a:rPr lang="en-GB" dirty="0" err="1">
                <a:latin typeface="Times New Roman" panose="02020603050405020304" pitchFamily="18" charset="0"/>
                <a:cs typeface="Times New Roman" panose="02020603050405020304" pitchFamily="18" charset="0"/>
              </a:rPr>
              <a:t>tumors</a:t>
            </a:r>
            <a:r>
              <a:rPr lang="en-GB" dirty="0">
                <a:latin typeface="Times New Roman" panose="02020603050405020304" pitchFamily="18" charset="0"/>
                <a:cs typeface="Times New Roman" panose="02020603050405020304" pitchFamily="18" charset="0"/>
              </a:rPr>
              <a:t> through MRI images can be categorized into four different sections; pre-processing, image segmentation , Feature extraction and image classification .</a:t>
            </a:r>
          </a:p>
          <a:p>
            <a:pPr algn="just"/>
            <a:endParaRPr lang="en-GB" b="1"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Review of Brain </a:t>
            </a:r>
            <a:r>
              <a:rPr lang="en-GB" b="1" dirty="0" err="1">
                <a:latin typeface="Times New Roman" panose="02020603050405020304" pitchFamily="18" charset="0"/>
                <a:cs typeface="Times New Roman" panose="02020603050405020304" pitchFamily="18" charset="0"/>
              </a:rPr>
              <a:t>Tumor</a:t>
            </a:r>
            <a:r>
              <a:rPr lang="en-GB" b="1" dirty="0">
                <a:latin typeface="Times New Roman" panose="02020603050405020304" pitchFamily="18" charset="0"/>
                <a:cs typeface="Times New Roman" panose="02020603050405020304" pitchFamily="18" charset="0"/>
              </a:rPr>
              <a:t> Detection from MRI Images - </a:t>
            </a:r>
            <a:r>
              <a:rPr lang="en-GB" dirty="0">
                <a:latin typeface="Times New Roman" panose="02020603050405020304" pitchFamily="18" charset="0"/>
                <a:cs typeface="Times New Roman" panose="02020603050405020304" pitchFamily="18" charset="0"/>
              </a:rPr>
              <a:t>In this paper, some of the recent research work done on the Brain </a:t>
            </a:r>
            <a:r>
              <a:rPr lang="en-GB" dirty="0" err="1">
                <a:latin typeface="Times New Roman" panose="02020603050405020304" pitchFamily="18" charset="0"/>
                <a:cs typeface="Times New Roman" panose="02020603050405020304" pitchFamily="18" charset="0"/>
              </a:rPr>
              <a:t>tumor</a:t>
            </a:r>
            <a:r>
              <a:rPr lang="en-GB" dirty="0">
                <a:latin typeface="Times New Roman" panose="02020603050405020304" pitchFamily="18" charset="0"/>
                <a:cs typeface="Times New Roman" panose="02020603050405020304" pitchFamily="18" charset="0"/>
              </a:rPr>
              <a:t> detection and</a:t>
            </a:r>
          </a:p>
          <a:p>
            <a:pPr algn="just"/>
            <a:r>
              <a:rPr lang="en-GB" dirty="0">
                <a:latin typeface="Times New Roman" panose="02020603050405020304" pitchFamily="18" charset="0"/>
                <a:cs typeface="Times New Roman" panose="02020603050405020304" pitchFamily="18" charset="0"/>
              </a:rPr>
              <a:t>segmentation is reviewed. Different Techniques used by various researchers to detect the brain </a:t>
            </a:r>
            <a:r>
              <a:rPr lang="en-GB" dirty="0" err="1">
                <a:latin typeface="Times New Roman" panose="02020603050405020304" pitchFamily="18" charset="0"/>
                <a:cs typeface="Times New Roman" panose="02020603050405020304" pitchFamily="18" charset="0"/>
              </a:rPr>
              <a:t>Tumor</a:t>
            </a:r>
            <a:r>
              <a:rPr lang="en-GB" dirty="0">
                <a:latin typeface="Times New Roman" panose="02020603050405020304" pitchFamily="18" charset="0"/>
                <a:cs typeface="Times New Roman" panose="02020603050405020304" pitchFamily="18" charset="0"/>
              </a:rPr>
              <a:t> from the MRI images are described. By this review we found that automation of brain </a:t>
            </a:r>
            <a:r>
              <a:rPr lang="en-GB" dirty="0" err="1">
                <a:latin typeface="Times New Roman" panose="02020603050405020304" pitchFamily="18" charset="0"/>
                <a:cs typeface="Times New Roman" panose="02020603050405020304" pitchFamily="18" charset="0"/>
              </a:rPr>
              <a:t>tumor</a:t>
            </a:r>
            <a:r>
              <a:rPr lang="en-GB" dirty="0">
                <a:latin typeface="Times New Roman" panose="02020603050405020304" pitchFamily="18" charset="0"/>
                <a:cs typeface="Times New Roman" panose="02020603050405020304" pitchFamily="18" charset="0"/>
              </a:rPr>
              <a:t> detection and Segmentation from the MRI images is one of the most active Research areas.</a:t>
            </a:r>
            <a:endParaRPr lang="en-IN" dirty="0"/>
          </a:p>
          <a:p>
            <a:endParaRPr lang="hi-IN" dirty="0"/>
          </a:p>
        </p:txBody>
      </p:sp>
    </p:spTree>
    <p:extLst>
      <p:ext uri="{BB962C8B-B14F-4D97-AF65-F5344CB8AC3E}">
        <p14:creationId xmlns:p14="http://schemas.microsoft.com/office/powerpoint/2010/main" val="20963233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E0E44-9DE4-485A-95FC-F6DFFE7E9C8B}"/>
              </a:ext>
            </a:extLst>
          </p:cNvPr>
          <p:cNvSpPr>
            <a:spLocks noGrp="1"/>
          </p:cNvSpPr>
          <p:nvPr>
            <p:ph type="title"/>
          </p:nvPr>
        </p:nvSpPr>
        <p:spPr>
          <a:xfrm>
            <a:off x="1643014" y="641865"/>
            <a:ext cx="3044396" cy="663152"/>
          </a:xfrm>
        </p:spPr>
        <p:txBody>
          <a:bodyPr/>
          <a:lstStyle/>
          <a:p>
            <a:r>
              <a:rPr lang="en-US" b="1" i="1" dirty="0">
                <a:latin typeface="Times New Roman" panose="02020603050405020304" pitchFamily="18" charset="0"/>
                <a:cs typeface="Times New Roman" panose="02020603050405020304" pitchFamily="18" charset="0"/>
              </a:rPr>
              <a:t>Objective:</a:t>
            </a:r>
            <a:endParaRPr lang="hi-IN" b="1" i="1" dirty="0">
              <a:latin typeface="Times New Roman" panose="02020603050405020304" pitchFamily="18" charset="0"/>
            </a:endParaRPr>
          </a:p>
        </p:txBody>
      </p:sp>
      <p:sp>
        <p:nvSpPr>
          <p:cNvPr id="3" name="Rectangle 2">
            <a:extLst>
              <a:ext uri="{FF2B5EF4-FFF2-40B4-BE49-F238E27FC236}">
                <a16:creationId xmlns:a16="http://schemas.microsoft.com/office/drawing/2014/main" id="{66B2EA02-A0CF-49EF-B218-2A75084BE871}"/>
              </a:ext>
            </a:extLst>
          </p:cNvPr>
          <p:cNvSpPr/>
          <p:nvPr/>
        </p:nvSpPr>
        <p:spPr>
          <a:xfrm>
            <a:off x="1374558" y="1305018"/>
            <a:ext cx="9320335" cy="6494085"/>
          </a:xfrm>
          <a:prstGeom prst="rect">
            <a:avLst/>
          </a:prstGeom>
        </p:spPr>
        <p:txBody>
          <a:bodyPr wrap="square">
            <a:spAutoFit/>
          </a:bodyPr>
          <a:lstStyle/>
          <a:p>
            <a:pPr marL="285750" indent="-285750">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Brain tumor at early stage is very difficult task for doctors to identify.</a:t>
            </a:r>
          </a:p>
          <a:p>
            <a:pPr marL="285750" indent="-285750">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MRI images are more prone to noise and other environmental interference. </a:t>
            </a:r>
          </a:p>
          <a:p>
            <a:pPr marL="285750" indent="-285750">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So, it becomes difficult for doctors to identify tumor and their causes.</a:t>
            </a:r>
          </a:p>
          <a:p>
            <a:pPr marL="285750" indent="-285750">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200" dirty="0">
                <a:solidFill>
                  <a:srgbClr val="000000"/>
                </a:solidFill>
                <a:latin typeface="Times New Roman" panose="02020603050405020304" pitchFamily="18" charset="0"/>
                <a:cs typeface="Times New Roman" panose="02020603050405020304" pitchFamily="18" charset="0"/>
              </a:rPr>
              <a:t>So here we come up with the system, where system will detect brain tumor from images.</a:t>
            </a:r>
          </a:p>
          <a:p>
            <a:pPr marL="285750" indent="-285750">
              <a:buFont typeface="Arial" panose="020B0604020202020204" pitchFamily="34" charset="0"/>
              <a:buChar char="•"/>
            </a:pPr>
            <a:endParaRPr lang="en-US" sz="2200" dirty="0">
              <a:solidFill>
                <a:srgbClr val="000000"/>
              </a:solidFill>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Save patient’s time.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Provide a solution appropriately at early stages.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  Get timely consultation. </a:t>
            </a:r>
            <a:endParaRPr lang="en-US" sz="2200" dirty="0">
              <a:solidFill>
                <a:srgbClr val="000000"/>
              </a:solidFill>
              <a:latin typeface="Times New Roman" panose="02020603050405020304" pitchFamily="18" charset="0"/>
              <a:cs typeface="Times New Roman" panose="02020603050405020304" pitchFamily="18" charset="0"/>
            </a:endParaRPr>
          </a:p>
          <a:p>
            <a:endParaRPr lang="en-US" sz="2400" dirty="0">
              <a:solidFill>
                <a:srgbClr val="000000"/>
              </a:solidFill>
              <a:latin typeface="Times New Roman" panose="02020603050405020304" pitchFamily="18" charset="0"/>
            </a:endParaRPr>
          </a:p>
          <a:p>
            <a:endParaRPr lang="en-US" sz="2400" dirty="0">
              <a:solidFill>
                <a:srgbClr val="000000"/>
              </a:solidFill>
              <a:latin typeface="Times New Roman" panose="02020603050405020304" pitchFamily="18" charset="0"/>
            </a:endParaRPr>
          </a:p>
          <a:p>
            <a:endParaRPr lang="en-US" sz="2400" dirty="0">
              <a:solidFill>
                <a:srgbClr val="000000"/>
              </a:solidFill>
              <a:latin typeface="Times New Roman" panose="02020603050405020304" pitchFamily="18" charset="0"/>
            </a:endParaRPr>
          </a:p>
          <a:p>
            <a:endParaRPr lang="en-US" dirty="0">
              <a:solidFill>
                <a:srgbClr val="000000"/>
              </a:solidFill>
              <a:latin typeface="Times New Roman" panose="02020603050405020304" pitchFamily="18" charset="0"/>
            </a:endParaRPr>
          </a:p>
          <a:p>
            <a:endParaRPr lang="hi-IN" dirty="0"/>
          </a:p>
        </p:txBody>
      </p:sp>
    </p:spTree>
    <p:extLst>
      <p:ext uri="{BB962C8B-B14F-4D97-AF65-F5344CB8AC3E}">
        <p14:creationId xmlns:p14="http://schemas.microsoft.com/office/powerpoint/2010/main" val="2793379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4B72F-F803-4517-8A69-F7D0DF534D4B}"/>
              </a:ext>
            </a:extLst>
          </p:cNvPr>
          <p:cNvSpPr>
            <a:spLocks noGrp="1"/>
          </p:cNvSpPr>
          <p:nvPr>
            <p:ph type="title"/>
          </p:nvPr>
        </p:nvSpPr>
        <p:spPr>
          <a:xfrm>
            <a:off x="1669560" y="695827"/>
            <a:ext cx="4345758" cy="666808"/>
          </a:xfrm>
        </p:spPr>
        <p:txBody>
          <a:bodyPr/>
          <a:lstStyle/>
          <a:p>
            <a:r>
              <a:rPr lang="en-US" b="1" i="1" dirty="0">
                <a:latin typeface="Times New Roman" panose="02020603050405020304" pitchFamily="18" charset="0"/>
                <a:cs typeface="Times New Roman" panose="02020603050405020304" pitchFamily="18" charset="0"/>
              </a:rPr>
              <a:t>Technology Used:</a:t>
            </a:r>
            <a:endParaRPr lang="hi-IN" b="1" i="1" dirty="0">
              <a:latin typeface="Times New Roman" panose="02020603050405020304" pitchFamily="18" charset="0"/>
            </a:endParaRPr>
          </a:p>
        </p:txBody>
      </p:sp>
      <p:sp>
        <p:nvSpPr>
          <p:cNvPr id="3" name="Rectangle 2">
            <a:extLst>
              <a:ext uri="{FF2B5EF4-FFF2-40B4-BE49-F238E27FC236}">
                <a16:creationId xmlns:a16="http://schemas.microsoft.com/office/drawing/2014/main" id="{DBD4D764-6F47-46CB-AFD0-5ED9B4E032A7}"/>
              </a:ext>
            </a:extLst>
          </p:cNvPr>
          <p:cNvSpPr/>
          <p:nvPr/>
        </p:nvSpPr>
        <p:spPr>
          <a:xfrm>
            <a:off x="1949824" y="1703312"/>
            <a:ext cx="8130988" cy="4247317"/>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Hardware Requirements:</a:t>
            </a:r>
          </a:p>
          <a:p>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 Processor: Intel Pentium IV or Above</a:t>
            </a:r>
          </a:p>
          <a:p>
            <a:r>
              <a:rPr lang="en-US" dirty="0">
                <a:latin typeface="Times New Roman" panose="02020603050405020304" pitchFamily="18" charset="0"/>
                <a:cs typeface="Times New Roman" panose="02020603050405020304" pitchFamily="18" charset="0"/>
              </a:rPr>
              <a:t> ➢ RAM: 4 GB or above.</a:t>
            </a:r>
          </a:p>
          <a:p>
            <a:r>
              <a:rPr lang="en-US" dirty="0">
                <a:latin typeface="Times New Roman" panose="02020603050405020304" pitchFamily="18" charset="0"/>
                <a:cs typeface="Times New Roman" panose="02020603050405020304" pitchFamily="18" charset="0"/>
              </a:rPr>
              <a:t> ➢ Storage: 500 GB or above</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Software Requirements: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Operating System: Windows 10 or above.</a:t>
            </a:r>
          </a:p>
          <a:p>
            <a:r>
              <a:rPr lang="en-US" dirty="0">
                <a:latin typeface="Times New Roman" panose="02020603050405020304" pitchFamily="18" charset="0"/>
                <a:cs typeface="Times New Roman" panose="02020603050405020304" pitchFamily="18" charset="0"/>
              </a:rPr>
              <a:t> ➢ Browser: Chrome, Edge, Brave or any type of browser.</a:t>
            </a:r>
          </a:p>
          <a:p>
            <a:r>
              <a:rPr lang="en-US" dirty="0">
                <a:latin typeface="Times New Roman" panose="02020603050405020304" pitchFamily="18" charset="0"/>
                <a:cs typeface="Times New Roman" panose="02020603050405020304" pitchFamily="18" charset="0"/>
              </a:rPr>
              <a:t> ➢ User Interface (UI) Technologies: HTML, CSS, and JavaScript for building the interface.</a:t>
            </a:r>
          </a:p>
          <a:p>
            <a:r>
              <a:rPr lang="en-US" dirty="0">
                <a:latin typeface="Times New Roman" panose="02020603050405020304" pitchFamily="18" charset="0"/>
                <a:cs typeface="Times New Roman" panose="02020603050405020304" pitchFamily="18" charset="0"/>
              </a:rPr>
              <a:t> ➢ Programming Languages: Used programming languages suitable for web application development, such as Python 3.12. </a:t>
            </a:r>
          </a:p>
          <a:p>
            <a:r>
              <a:rPr lang="en-US" dirty="0">
                <a:latin typeface="Times New Roman" panose="02020603050405020304" pitchFamily="18" charset="0"/>
                <a:cs typeface="Times New Roman" panose="02020603050405020304" pitchFamily="18" charset="0"/>
              </a:rPr>
              <a:t>➢ IDE: </a:t>
            </a:r>
            <a:r>
              <a:rPr lang="en-US" dirty="0" err="1">
                <a:latin typeface="Times New Roman" panose="02020603050405020304" pitchFamily="18" charset="0"/>
                <a:cs typeface="Times New Roman" panose="02020603050405020304" pitchFamily="18" charset="0"/>
              </a:rPr>
              <a:t>Pycharm</a:t>
            </a:r>
            <a:r>
              <a:rPr lang="en-US" dirty="0">
                <a:latin typeface="Times New Roman" panose="02020603050405020304" pitchFamily="18" charset="0"/>
                <a:cs typeface="Times New Roman" panose="02020603050405020304" pitchFamily="18" charset="0"/>
              </a:rPr>
              <a:t> (Integrated Development Environment).</a:t>
            </a:r>
            <a:endParaRPr lang="hi-IN" dirty="0">
              <a:latin typeface="Times New Roman" panose="02020603050405020304" pitchFamily="18" charset="0"/>
            </a:endParaRPr>
          </a:p>
        </p:txBody>
      </p:sp>
    </p:spTree>
    <p:extLst>
      <p:ext uri="{BB962C8B-B14F-4D97-AF65-F5344CB8AC3E}">
        <p14:creationId xmlns:p14="http://schemas.microsoft.com/office/powerpoint/2010/main" val="1075685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7BA8B-9273-4982-A999-FCA8CF333D44}"/>
              </a:ext>
            </a:extLst>
          </p:cNvPr>
          <p:cNvSpPr>
            <a:spLocks noGrp="1"/>
          </p:cNvSpPr>
          <p:nvPr>
            <p:ph type="title"/>
          </p:nvPr>
        </p:nvSpPr>
        <p:spPr>
          <a:xfrm>
            <a:off x="1640156" y="695132"/>
            <a:ext cx="8911687" cy="1280890"/>
          </a:xfrm>
        </p:spPr>
        <p:txBody>
          <a:bodyPr/>
          <a:lstStyle/>
          <a:p>
            <a:r>
              <a:rPr lang="en-US" b="1" i="1" dirty="0">
                <a:latin typeface="Times New Roman" panose="02020603050405020304" pitchFamily="18" charset="0"/>
                <a:cs typeface="Times New Roman" panose="02020603050405020304" pitchFamily="18" charset="0"/>
              </a:rPr>
              <a:t>Research Methodology:</a:t>
            </a:r>
            <a:endParaRPr lang="hi-IN" b="1" i="1" dirty="0">
              <a:latin typeface="Times New Roman" panose="02020603050405020304" pitchFamily="18" charset="0"/>
            </a:endParaRPr>
          </a:p>
        </p:txBody>
      </p:sp>
      <p:sp>
        <p:nvSpPr>
          <p:cNvPr id="3" name="Rectangle 2">
            <a:extLst>
              <a:ext uri="{FF2B5EF4-FFF2-40B4-BE49-F238E27FC236}">
                <a16:creationId xmlns:a16="http://schemas.microsoft.com/office/drawing/2014/main" id="{4C3B141F-C9CC-48B8-8053-B9D8F1AEBEFB}"/>
              </a:ext>
            </a:extLst>
          </p:cNvPr>
          <p:cNvSpPr/>
          <p:nvPr/>
        </p:nvSpPr>
        <p:spPr>
          <a:xfrm>
            <a:off x="1869620" y="1537493"/>
            <a:ext cx="8839200" cy="4370427"/>
          </a:xfrm>
          <a:prstGeom prst="rect">
            <a:avLst/>
          </a:prstGeom>
        </p:spPr>
        <p:txBody>
          <a:bodyPr wrap="square">
            <a:spAutoFit/>
          </a:bodyPr>
          <a:lstStyle/>
          <a:p>
            <a:pPr algn="just"/>
            <a:r>
              <a:rPr lang="en-GB" sz="2000" dirty="0">
                <a:latin typeface="Times New Roman" panose="02020603050405020304" pitchFamily="18" charset="0"/>
                <a:cs typeface="Times New Roman" panose="02020603050405020304" pitchFamily="18" charset="0"/>
              </a:rPr>
              <a:t>The system will have mainly five modules. </a:t>
            </a: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u="sng" dirty="0">
                <a:latin typeface="Times New Roman" panose="02020603050405020304" pitchFamily="18" charset="0"/>
                <a:cs typeface="Times New Roman" panose="02020603050405020304" pitchFamily="18" charset="0"/>
              </a:rPr>
              <a:t> Dataset: </a:t>
            </a:r>
            <a:r>
              <a:rPr lang="en-GB" sz="2000" dirty="0">
                <a:latin typeface="Times New Roman" panose="02020603050405020304" pitchFamily="18" charset="0"/>
                <a:cs typeface="Times New Roman" panose="02020603050405020304" pitchFamily="18" charset="0"/>
              </a:rPr>
              <a:t>In dataset we can take multiple MRI images and take one as input image</a:t>
            </a: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 </a:t>
            </a:r>
            <a:r>
              <a:rPr lang="en-GB" sz="2000" u="sng" dirty="0">
                <a:latin typeface="Times New Roman" panose="02020603050405020304" pitchFamily="18" charset="0"/>
                <a:cs typeface="Times New Roman" panose="02020603050405020304" pitchFamily="18" charset="0"/>
              </a:rPr>
              <a:t>Pre-processing: </a:t>
            </a:r>
            <a:r>
              <a:rPr lang="en-GB" sz="2000" dirty="0">
                <a:latin typeface="Times New Roman" panose="02020603050405020304" pitchFamily="18" charset="0"/>
                <a:cs typeface="Times New Roman" panose="02020603050405020304" pitchFamily="18" charset="0"/>
              </a:rPr>
              <a:t>In pre-processing image to encoded the label and resize the image.</a:t>
            </a:r>
          </a:p>
          <a:p>
            <a:pPr algn="just"/>
            <a:r>
              <a:rPr lang="en-GB" sz="2000" dirty="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
            </a:pPr>
            <a:r>
              <a:rPr lang="en-GB" sz="2000" u="sng" dirty="0">
                <a:latin typeface="Times New Roman" panose="02020603050405020304" pitchFamily="18" charset="0"/>
                <a:cs typeface="Times New Roman" panose="02020603050405020304" pitchFamily="18" charset="0"/>
              </a:rPr>
              <a:t> Split the data: </a:t>
            </a:r>
            <a:r>
              <a:rPr lang="en-GB" sz="2000" dirty="0">
                <a:latin typeface="Times New Roman" panose="02020603050405020304" pitchFamily="18" charset="0"/>
                <a:cs typeface="Times New Roman" panose="02020603050405020304" pitchFamily="18" charset="0"/>
              </a:rPr>
              <a:t>In split the data we set the image as Training Data and Testing Data.</a:t>
            </a: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dirty="0">
                <a:latin typeface="Times New Roman" panose="02020603050405020304" pitchFamily="18" charset="0"/>
                <a:cs typeface="Times New Roman" panose="02020603050405020304" pitchFamily="18" charset="0"/>
              </a:rPr>
              <a:t> </a:t>
            </a:r>
            <a:r>
              <a:rPr lang="en-GB" sz="2000" u="sng" dirty="0">
                <a:latin typeface="Times New Roman" panose="02020603050405020304" pitchFamily="18" charset="0"/>
                <a:cs typeface="Times New Roman" panose="02020603050405020304" pitchFamily="18" charset="0"/>
              </a:rPr>
              <a:t>Build CNN model: </a:t>
            </a:r>
            <a:r>
              <a:rPr lang="en-GB" sz="2000" dirty="0">
                <a:latin typeface="Times New Roman" panose="02020603050405020304" pitchFamily="18" charset="0"/>
                <a:cs typeface="Times New Roman" panose="02020603050405020304" pitchFamily="18" charset="0"/>
              </a:rPr>
              <a:t>To train Deep Neural network for classification.</a:t>
            </a: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GB" sz="2000" u="sng" dirty="0">
                <a:latin typeface="Times New Roman" panose="02020603050405020304" pitchFamily="18" charset="0"/>
                <a:cs typeface="Times New Roman" panose="02020603050405020304" pitchFamily="18" charset="0"/>
              </a:rPr>
              <a:t> Classification: </a:t>
            </a:r>
            <a:r>
              <a:rPr lang="en-GB" sz="2000" dirty="0">
                <a:latin typeface="Times New Roman" panose="02020603050405020304" pitchFamily="18" charset="0"/>
                <a:cs typeface="Times New Roman" panose="02020603050405020304" pitchFamily="18" charset="0"/>
              </a:rPr>
              <a:t>Used to classify the Brain </a:t>
            </a:r>
            <a:r>
              <a:rPr lang="en-GB" sz="2000" dirty="0" err="1">
                <a:latin typeface="Times New Roman" panose="02020603050405020304" pitchFamily="18" charset="0"/>
                <a:cs typeface="Times New Roman" panose="02020603050405020304" pitchFamily="18" charset="0"/>
              </a:rPr>
              <a:t>tumor</a:t>
            </a: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2914390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455</TotalTime>
  <Words>1372</Words>
  <Application>Microsoft Office PowerPoint</Application>
  <PresentationFormat>Widescreen</PresentationFormat>
  <Paragraphs>195</Paragraphs>
  <Slides>20</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Adobe Gothic Std B</vt:lpstr>
      <vt:lpstr>-apple-system</vt:lpstr>
      <vt:lpstr>Arial</vt:lpstr>
      <vt:lpstr>Century Gothic</vt:lpstr>
      <vt:lpstr>Mangal</vt:lpstr>
      <vt:lpstr>Times New Roman</vt:lpstr>
      <vt:lpstr>Wingdings</vt:lpstr>
      <vt:lpstr>Wingdings 3</vt:lpstr>
      <vt:lpstr>Wisp</vt:lpstr>
      <vt:lpstr>Bitmap Image</vt:lpstr>
      <vt:lpstr>“Brain Tumor Detection Using Deep Learning”</vt:lpstr>
      <vt:lpstr>CONTENTS: </vt:lpstr>
      <vt:lpstr>PowerPoint Presentation</vt:lpstr>
      <vt:lpstr>PowerPoint Presentation</vt:lpstr>
      <vt:lpstr>PowerPoint Presentation</vt:lpstr>
      <vt:lpstr>PowerPoint Presentation</vt:lpstr>
      <vt:lpstr>Objective:</vt:lpstr>
      <vt:lpstr>Technology Used:</vt:lpstr>
      <vt:lpstr>Research Methodology:</vt:lpstr>
      <vt:lpstr>Data Flow Diagram: </vt:lpstr>
      <vt:lpstr>Flowchart:</vt:lpstr>
      <vt:lpstr>WORKING:</vt:lpstr>
      <vt:lpstr>PowerPoint Presentation</vt:lpstr>
      <vt:lpstr>Algorithm use in project: </vt:lpstr>
      <vt:lpstr>PowerPoint Presentation</vt:lpstr>
      <vt:lpstr>PowerPoint Presentation</vt:lpstr>
      <vt:lpstr>PowerPoint Presentation</vt:lpstr>
      <vt:lpstr>CONCLUSION:</vt:lpstr>
      <vt:lpstr>REFERENCES: </vt:lpstr>
      <vt:lpstr>ANY 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Brain Tumor Detection Using Deep Learning</dc:title>
  <dc:creator>CHETAN MUNESHWAR</dc:creator>
  <cp:lastModifiedBy>ACER</cp:lastModifiedBy>
  <cp:revision>64</cp:revision>
  <dcterms:created xsi:type="dcterms:W3CDTF">2024-01-27T08:28:06Z</dcterms:created>
  <dcterms:modified xsi:type="dcterms:W3CDTF">2024-05-14T18:07:27Z</dcterms:modified>
</cp:coreProperties>
</file>