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69" r:id="rId3"/>
    <p:sldId id="257" r:id="rId4"/>
    <p:sldId id="270" r:id="rId5"/>
    <p:sldId id="258" r:id="rId6"/>
    <p:sldId id="260" r:id="rId7"/>
    <p:sldId id="261" r:id="rId8"/>
    <p:sldId id="271" r:id="rId9"/>
    <p:sldId id="272" r:id="rId10"/>
    <p:sldId id="259" r:id="rId11"/>
    <p:sldId id="262" r:id="rId12"/>
    <p:sldId id="263"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264" r:id="rId43"/>
    <p:sldId id="265" r:id="rId44"/>
    <p:sldId id="302" r:id="rId45"/>
    <p:sldId id="303" r:id="rId46"/>
    <p:sldId id="304" r:id="rId47"/>
    <p:sldId id="305" r:id="rId48"/>
    <p:sldId id="306" r:id="rId49"/>
    <p:sldId id="307" r:id="rId50"/>
    <p:sldId id="308" r:id="rId51"/>
    <p:sldId id="309" r:id="rId52"/>
    <p:sldId id="310" r:id="rId53"/>
    <p:sldId id="311" r:id="rId54"/>
    <p:sldId id="266" r:id="rId55"/>
    <p:sldId id="267" r:id="rId56"/>
    <p:sldId id="312" r:id="rId57"/>
    <p:sldId id="313" r:id="rId58"/>
    <p:sldId id="268" r:id="rId59"/>
    <p:sldId id="314" r:id="rId60"/>
    <p:sldId id="315" r:id="rId61"/>
    <p:sldId id="316" r:id="rId62"/>
    <p:sldId id="317" r:id="rId63"/>
    <p:sldId id="318" r:id="rId6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774" y="1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763D9F2-7088-4DF1-A41B-BAB5E88281DD}" type="datetimeFigureOut">
              <a:rPr lang="en-US" smtClean="0"/>
              <a:t>12/20/2024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B3A2A3-8F3A-4D88-8D40-39A08AFD6262}" type="slidenum">
              <a:rPr lang="en-US" smtClean="0"/>
              <a:t>‹#›</a:t>
            </a:fld>
            <a:endParaRPr lang="en-US"/>
          </a:p>
        </p:txBody>
      </p:sp>
    </p:spTree>
    <p:extLst>
      <p:ext uri="{BB962C8B-B14F-4D97-AF65-F5344CB8AC3E}">
        <p14:creationId xmlns:p14="http://schemas.microsoft.com/office/powerpoint/2010/main" val="41034964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6F4B72C-7856-46D0-8B7A-562BBC017626}"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3C4FB57-CDD2-44E2-9E53-43254CD73D60}"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6F4D103-98A1-4102-97E2-BACFCE7FE58D}"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AAE1D26-9799-422C-8949-E961C149AB90}"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E0DA2F3-3DE2-4E04-AC28-9538FAA5AD18}" type="datetime1">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76DA19-6646-4F26-8DC7-9C2437127CBA}"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8FC14A6-D6AA-4B03-973D-78B2169B35A3}" type="datetime1">
              <a:rPr lang="en-US" smtClean="0"/>
              <a:t>12/20/2024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10D295-7AEA-4B89-B8D6-9C6128DE27EA}" type="datetime1">
              <a:rPr lang="en-US" smtClean="0"/>
              <a:t>12/20/2024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C68112-CFD6-42D6-B9B0-D38D5F3CF0A8}" type="datetime1">
              <a:rPr lang="en-US" smtClean="0"/>
              <a:t>12/20/2024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ECCC22-71E3-4B18-B209-B6CDFD9839D3}"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3EA738-8ECB-4C75-8D6A-709F8D21C500}" type="datetime1">
              <a:rPr lang="en-US" smtClean="0"/>
              <a:t>12/20/2024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68A230C-748F-4D57-97FE-E100B01FBF8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B0F2C-1D91-4EC9-A101-E347C3104E93}" type="datetime1">
              <a:rPr lang="en-US" smtClean="0"/>
              <a:t>12/20/2024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8A230C-748F-4D57-97FE-E100B01FBF8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8382000" cy="1066799"/>
          </a:xfrm>
          <a:solidFill>
            <a:schemeClr val="tx2">
              <a:lumMod val="40000"/>
              <a:lumOff val="60000"/>
            </a:schemeClr>
          </a:solidFill>
        </p:spPr>
        <p:txBody>
          <a:bodyPr>
            <a:normAutofit fontScale="90000"/>
          </a:bodyPr>
          <a:lstStyle/>
          <a:p>
            <a:r>
              <a:rPr lang="en-US" b="1" dirty="0" smtClean="0"/>
              <a:t/>
            </a:r>
            <a:br>
              <a:rPr lang="en-US" b="1" dirty="0" smtClean="0"/>
            </a:br>
            <a:r>
              <a:rPr lang="en-US" b="1" dirty="0" smtClean="0"/>
              <a:t>QR Code Phishing Detection Technique</a:t>
            </a:r>
            <a:br>
              <a:rPr lang="en-US" b="1" dirty="0" smtClean="0"/>
            </a:br>
            <a:endParaRPr lang="en-US" dirty="0"/>
          </a:p>
        </p:txBody>
      </p:sp>
      <p:sp>
        <p:nvSpPr>
          <p:cNvPr id="3" name="Subtitle 2"/>
          <p:cNvSpPr>
            <a:spLocks noGrp="1"/>
          </p:cNvSpPr>
          <p:nvPr>
            <p:ph type="subTitle" idx="1"/>
          </p:nvPr>
        </p:nvSpPr>
        <p:spPr>
          <a:xfrm>
            <a:off x="3276600" y="1828800"/>
            <a:ext cx="2743200" cy="990600"/>
          </a:xfrm>
        </p:spPr>
        <p:txBody>
          <a:bodyPr>
            <a:normAutofit fontScale="40000" lnSpcReduction="20000"/>
          </a:bodyPr>
          <a:lstStyle/>
          <a:p>
            <a:r>
              <a:rPr lang="en-US" sz="3800" b="1" dirty="0" smtClean="0">
                <a:solidFill>
                  <a:schemeClr val="tx2">
                    <a:lumMod val="75000"/>
                  </a:schemeClr>
                </a:solidFill>
              </a:rPr>
              <a:t>Presented by :Chetan Sharma </a:t>
            </a:r>
          </a:p>
          <a:p>
            <a:r>
              <a:rPr lang="en-US" sz="3800" b="1" dirty="0" smtClean="0">
                <a:solidFill>
                  <a:schemeClr val="tx2">
                    <a:lumMod val="75000"/>
                  </a:schemeClr>
                </a:solidFill>
              </a:rPr>
              <a:t>Roll No : PTS2201 </a:t>
            </a:r>
          </a:p>
          <a:p>
            <a:r>
              <a:rPr lang="en-US" sz="3800" b="1" dirty="0" smtClean="0">
                <a:solidFill>
                  <a:schemeClr val="tx2">
                    <a:lumMod val="75000"/>
                  </a:schemeClr>
                </a:solidFill>
              </a:rPr>
              <a:t>M.Tech </a:t>
            </a:r>
            <a:r>
              <a:rPr lang="en-US" sz="3800" b="1" dirty="0" smtClean="0">
                <a:solidFill>
                  <a:schemeClr val="tx2">
                    <a:lumMod val="75000"/>
                  </a:schemeClr>
                </a:solidFill>
              </a:rPr>
              <a:t>(By Research ) </a:t>
            </a:r>
            <a:r>
              <a:rPr lang="en-US" sz="3800" b="1" dirty="0" smtClean="0">
                <a:solidFill>
                  <a:schemeClr val="tx2">
                    <a:lumMod val="75000"/>
                  </a:schemeClr>
                </a:solidFill>
              </a:rPr>
              <a:t>@CAIR IIT-MANDI</a:t>
            </a:r>
            <a:endParaRPr lang="en-US" sz="3800" dirty="0" smtClean="0">
              <a:solidFill>
                <a:schemeClr val="tx2">
                  <a:lumMod val="75000"/>
                </a:schemeClr>
              </a:solidFill>
            </a:endParaRPr>
          </a:p>
          <a:p>
            <a:endParaRPr lang="en-US" b="1" dirty="0" smtClean="0"/>
          </a:p>
          <a:p>
            <a:endParaRPr lang="en-US" dirty="0" smtClean="0"/>
          </a:p>
          <a:p>
            <a:endParaRPr lang="en-US" dirty="0"/>
          </a:p>
        </p:txBody>
      </p:sp>
      <p:sp>
        <p:nvSpPr>
          <p:cNvPr id="7" name="Rectangle 6"/>
          <p:cNvSpPr/>
          <p:nvPr/>
        </p:nvSpPr>
        <p:spPr>
          <a:xfrm>
            <a:off x="3352800" y="2967335"/>
            <a:ext cx="3276600" cy="923330"/>
          </a:xfrm>
          <a:prstGeom prst="rect">
            <a:avLst/>
          </a:prstGeom>
        </p:spPr>
        <p:txBody>
          <a:bodyPr wrap="square">
            <a:spAutoFit/>
          </a:bodyPr>
          <a:lstStyle/>
          <a:p>
            <a:r>
              <a:rPr lang="en-US" b="1" dirty="0" smtClean="0">
                <a:solidFill>
                  <a:schemeClr val="accent1">
                    <a:lumMod val="75000"/>
                  </a:schemeClr>
                </a:solidFill>
              </a:rPr>
              <a:t>Guide : Dr. Amit Shukla</a:t>
            </a:r>
          </a:p>
          <a:p>
            <a:r>
              <a:rPr lang="en-US" b="1" dirty="0" smtClean="0">
                <a:solidFill>
                  <a:schemeClr val="accent1">
                    <a:lumMod val="75000"/>
                  </a:schemeClr>
                </a:solidFill>
              </a:rPr>
              <a:t>Assistant Professor ,</a:t>
            </a:r>
          </a:p>
          <a:p>
            <a:r>
              <a:rPr lang="en-US" b="1" dirty="0" smtClean="0">
                <a:solidFill>
                  <a:schemeClr val="accent1">
                    <a:lumMod val="75000"/>
                  </a:schemeClr>
                </a:solidFill>
              </a:rPr>
              <a:t>Chairperson ,CAIR@IIT Mandi</a:t>
            </a:r>
            <a:endParaRPr lang="en-US" b="1" dirty="0">
              <a:solidFill>
                <a:schemeClr val="accent1">
                  <a:lumMod val="75000"/>
                </a:schemeClr>
              </a:solidFill>
            </a:endParaRPr>
          </a:p>
        </p:txBody>
      </p:sp>
      <p:pic>
        <p:nvPicPr>
          <p:cNvPr id="1026" name="Picture 2" descr="C:\Users\pc\Desktop\IIT_Mandi_Research\Research\IIT mandi 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828800"/>
            <a:ext cx="2066925" cy="198120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p:nvPr/>
        </p:nvPicPr>
        <p:blipFill>
          <a:blip r:embed="rId3"/>
          <a:stretch>
            <a:fillRect/>
          </a:stretch>
        </p:blipFill>
        <p:spPr>
          <a:xfrm>
            <a:off x="1295400" y="4267200"/>
            <a:ext cx="6781800" cy="1676400"/>
          </a:xfrm>
          <a:prstGeom prst="rect">
            <a:avLst/>
          </a:prstGeom>
        </p:spPr>
      </p:pic>
      <p:pic>
        <p:nvPicPr>
          <p:cNvPr id="10" name="Picture 9"/>
          <p:cNvPicPr/>
          <p:nvPr/>
        </p:nvPicPr>
        <p:blipFill>
          <a:blip r:embed="rId4"/>
          <a:stretch>
            <a:fillRect/>
          </a:stretch>
        </p:blipFill>
        <p:spPr>
          <a:xfrm>
            <a:off x="6629400" y="1828800"/>
            <a:ext cx="1962150" cy="1981200"/>
          </a:xfrm>
          <a:prstGeom prst="rect">
            <a:avLst/>
          </a:prstGeom>
        </p:spPr>
      </p:pic>
      <p:sp>
        <p:nvSpPr>
          <p:cNvPr id="11" name="Slide Number Placeholder 10"/>
          <p:cNvSpPr>
            <a:spLocks noGrp="1"/>
          </p:cNvSpPr>
          <p:nvPr>
            <p:ph type="sldNum" sz="quarter" idx="12"/>
          </p:nvPr>
        </p:nvSpPr>
        <p:spPr/>
        <p:txBody>
          <a:bodyPr/>
          <a:lstStyle/>
          <a:p>
            <a:fld id="{068A230C-748F-4D57-97FE-E100B01FBF84}"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Countermeasures</a:t>
            </a:r>
            <a:br>
              <a:rPr lang="en-US" b="1" dirty="0" smtClean="0"/>
            </a:br>
            <a:endParaRPr lang="en-US" dirty="0"/>
          </a:p>
        </p:txBody>
      </p:sp>
      <p:sp>
        <p:nvSpPr>
          <p:cNvPr id="3" name="Content Placeholder 2"/>
          <p:cNvSpPr>
            <a:spLocks noGrp="1"/>
          </p:cNvSpPr>
          <p:nvPr>
            <p:ph idx="1"/>
          </p:nvPr>
        </p:nvSpPr>
        <p:spPr>
          <a:xfrm>
            <a:off x="457200" y="1600200"/>
            <a:ext cx="8229600" cy="4876800"/>
          </a:xfrm>
        </p:spPr>
        <p:txBody>
          <a:bodyPr/>
          <a:lstStyle/>
          <a:p>
            <a:r>
              <a:rPr lang="en-US" dirty="0" smtClean="0"/>
              <a:t>Display decoded URLs before opening them.</a:t>
            </a:r>
          </a:p>
          <a:p>
            <a:r>
              <a:rPr lang="en-US" dirty="0" smtClean="0"/>
              <a:t>Notify users if multiple barcodes are detected.</a:t>
            </a:r>
          </a:p>
          <a:p>
            <a:r>
              <a:rPr lang="en-US" dirty="0" smtClean="0"/>
              <a:t>Strengthen barcode reader functionality to flag suspicious QR codes.</a:t>
            </a:r>
          </a:p>
          <a:p>
            <a:r>
              <a:rPr lang="en-US" dirty="0" smtClean="0"/>
              <a:t>Implement machine learning to analyze QR code attributes.</a:t>
            </a:r>
          </a:p>
          <a:p>
            <a:endParaRPr lang="en-US" dirty="0" smtClean="0"/>
          </a:p>
          <a:p>
            <a:endParaRPr lang="en-IN" sz="1100" dirty="0" smtClean="0"/>
          </a:p>
          <a:p>
            <a:endParaRPr lang="en-IN" sz="1100" dirty="0" smtClean="0"/>
          </a:p>
          <a:p>
            <a:endParaRPr lang="en-IN" sz="1100" dirty="0" smtClean="0"/>
          </a:p>
          <a:p>
            <a:pPr>
              <a:buNone/>
            </a:pPr>
            <a:r>
              <a:rPr lang="en-IN" sz="1100" dirty="0" smtClean="0"/>
              <a:t>                                                                                                                        Fig. 5. Example of a manipulated QR code</a:t>
            </a:r>
            <a:endParaRPr lang="en-US" sz="1100" dirty="0" smtClean="0"/>
          </a:p>
          <a:p>
            <a:endParaRPr lang="en-US" dirty="0"/>
          </a:p>
        </p:txBody>
      </p:sp>
      <p:pic>
        <p:nvPicPr>
          <p:cNvPr id="4" name="Picture 3"/>
          <p:cNvPicPr/>
          <p:nvPr/>
        </p:nvPicPr>
        <p:blipFill>
          <a:blip r:embed="rId2"/>
          <a:stretch>
            <a:fillRect/>
          </a:stretch>
        </p:blipFill>
        <p:spPr>
          <a:xfrm>
            <a:off x="3886200" y="4953000"/>
            <a:ext cx="3905250" cy="990600"/>
          </a:xfrm>
          <a:prstGeom prst="rect">
            <a:avLst/>
          </a:prstGeom>
        </p:spPr>
      </p:pic>
      <p:pic>
        <p:nvPicPr>
          <p:cNvPr id="6" name="Picture 5"/>
          <p:cNvPicPr/>
          <p:nvPr/>
        </p:nvPicPr>
        <p:blipFill>
          <a:blip r:embed="rId3"/>
          <a:stretch>
            <a:fillRect/>
          </a:stretch>
        </p:blipFill>
        <p:spPr>
          <a:xfrm>
            <a:off x="914400" y="5029200"/>
            <a:ext cx="2673350" cy="1295400"/>
          </a:xfrm>
          <a:prstGeom prst="rect">
            <a:avLst/>
          </a:prstGeom>
        </p:spPr>
      </p:pic>
      <p:sp>
        <p:nvSpPr>
          <p:cNvPr id="7" name="Slide Number Placeholder 6"/>
          <p:cNvSpPr>
            <a:spLocks noGrp="1"/>
          </p:cNvSpPr>
          <p:nvPr>
            <p:ph type="sldNum" sz="quarter" idx="12"/>
          </p:nvPr>
        </p:nvSpPr>
        <p:spPr/>
        <p:txBody>
          <a:bodyPr/>
          <a:lstStyle/>
          <a:p>
            <a:fld id="{068A230C-748F-4D57-97FE-E100B01FBF84}"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Research Objectives</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dirty="0" smtClean="0"/>
              <a:t>Study and analyze phishing QR detection techniques.</a:t>
            </a:r>
          </a:p>
          <a:p>
            <a:r>
              <a:rPr lang="en-US" dirty="0" smtClean="0"/>
              <a:t>Implement machine learning methods for QR phishing detection.</a:t>
            </a:r>
          </a:p>
          <a:p>
            <a:r>
              <a:rPr lang="en-US" dirty="0"/>
              <a:t>Design a robust hybrid approach for improved accuracy.</a:t>
            </a:r>
          </a:p>
          <a:p>
            <a:r>
              <a:rPr lang="en-US" dirty="0" smtClean="0"/>
              <a:t>Compare </a:t>
            </a:r>
            <a:r>
              <a:rPr lang="en-US" dirty="0" smtClean="0"/>
              <a:t>the proposed approach with existing methods using metrics like accuracy, precision, and recall.</a:t>
            </a:r>
            <a:endParaRPr lang="en-US" dirty="0"/>
          </a:p>
        </p:txBody>
      </p:sp>
      <p:sp>
        <p:nvSpPr>
          <p:cNvPr id="5" name="Slide Number Placeholder 4"/>
          <p:cNvSpPr>
            <a:spLocks noGrp="1"/>
          </p:cNvSpPr>
          <p:nvPr>
            <p:ph type="sldNum" sz="quarter" idx="12"/>
          </p:nvPr>
        </p:nvSpPr>
        <p:spPr/>
        <p:txBody>
          <a:bodyPr/>
          <a:lstStyle/>
          <a:p>
            <a:fld id="{068A230C-748F-4D57-97FE-E100B01FBF84}"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Proposed Methodology</a:t>
            </a:r>
            <a:br>
              <a:rPr lang="en-US" b="1" dirty="0" smtClean="0"/>
            </a:br>
            <a:endParaRPr lang="en-US" dirty="0"/>
          </a:p>
        </p:txBody>
      </p:sp>
      <p:sp>
        <p:nvSpPr>
          <p:cNvPr id="3" name="Content Placeholder 2"/>
          <p:cNvSpPr>
            <a:spLocks noGrp="1"/>
          </p:cNvSpPr>
          <p:nvPr>
            <p:ph idx="1"/>
          </p:nvPr>
        </p:nvSpPr>
        <p:spPr/>
        <p:txBody>
          <a:bodyPr>
            <a:normAutofit lnSpcReduction="10000"/>
          </a:bodyPr>
          <a:lstStyle/>
          <a:p>
            <a:r>
              <a:rPr lang="en-US" b="1" dirty="0" smtClean="0"/>
              <a:t>Data Preprocessing</a:t>
            </a:r>
            <a:r>
              <a:rPr lang="en-US" dirty="0" smtClean="0"/>
              <a:t>:</a:t>
            </a:r>
          </a:p>
          <a:p>
            <a:pPr lvl="1"/>
            <a:r>
              <a:rPr lang="en-US" dirty="0" smtClean="0"/>
              <a:t>Remove missing values.</a:t>
            </a:r>
          </a:p>
          <a:p>
            <a:pPr lvl="1"/>
            <a:r>
              <a:rPr lang="en-US" dirty="0" smtClean="0"/>
              <a:t>Extract relevant features (e.g., URL structure, domain reputation).</a:t>
            </a:r>
          </a:p>
          <a:p>
            <a:r>
              <a:rPr lang="en-US" b="1" dirty="0" smtClean="0"/>
              <a:t>Feature Extraction</a:t>
            </a:r>
            <a:r>
              <a:rPr lang="en-US" dirty="0" smtClean="0"/>
              <a:t>:</a:t>
            </a:r>
          </a:p>
          <a:p>
            <a:pPr lvl="1"/>
            <a:r>
              <a:rPr lang="en-US" dirty="0" smtClean="0"/>
              <a:t>Analyze patterns and anomalies in QR codes.</a:t>
            </a:r>
          </a:p>
          <a:p>
            <a:r>
              <a:rPr lang="en-US" b="1" dirty="0" smtClean="0"/>
              <a:t>Classification</a:t>
            </a:r>
            <a:r>
              <a:rPr lang="en-US" dirty="0" smtClean="0"/>
              <a:t>:</a:t>
            </a:r>
          </a:p>
          <a:p>
            <a:pPr lvl="1"/>
            <a:r>
              <a:rPr lang="en-US" dirty="0" smtClean="0"/>
              <a:t>Implement a voting-based classifier combining multiple ML models.</a:t>
            </a:r>
          </a:p>
          <a:p>
            <a:endParaRPr lang="en-US" dirty="0"/>
          </a:p>
        </p:txBody>
      </p:sp>
      <p:sp>
        <p:nvSpPr>
          <p:cNvPr id="5" name="Slide Number Placeholder 4"/>
          <p:cNvSpPr>
            <a:spLocks noGrp="1"/>
          </p:cNvSpPr>
          <p:nvPr>
            <p:ph type="sldNum" sz="quarter" idx="12"/>
          </p:nvPr>
        </p:nvSpPr>
        <p:spPr/>
        <p:txBody>
          <a:bodyPr/>
          <a:lstStyle/>
          <a:p>
            <a:fld id="{068A230C-748F-4D57-97FE-E100B01FBF8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1</a:t>
            </a:r>
          </a:p>
        </p:txBody>
      </p:sp>
      <p:sp>
        <p:nvSpPr>
          <p:cNvPr id="3" name="Content Placeholder 2"/>
          <p:cNvSpPr>
            <a:spLocks noGrp="1"/>
          </p:cNvSpPr>
          <p:nvPr>
            <p:ph idx="1"/>
          </p:nvPr>
        </p:nvSpPr>
        <p:spPr/>
        <p:txBody>
          <a:bodyPr/>
          <a:lstStyle/>
          <a:p>
            <a:r>
              <a:rPr lang="en-US" dirty="0"/>
              <a:t>Detailed content for research methodology section 1.</a:t>
            </a:r>
          </a:p>
          <a:p>
            <a:r>
              <a:rPr lang="en-US" dirty="0"/>
              <a:t>Data preprocessing, feature extraction, and classification are key steps.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13</a:t>
            </a:fld>
            <a:endParaRPr lang="en-US"/>
          </a:p>
        </p:txBody>
      </p:sp>
    </p:spTree>
    <p:extLst>
      <p:ext uri="{BB962C8B-B14F-4D97-AF65-F5344CB8AC3E}">
        <p14:creationId xmlns:p14="http://schemas.microsoft.com/office/powerpoint/2010/main" val="1534368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2</a:t>
            </a:r>
          </a:p>
        </p:txBody>
      </p:sp>
      <p:sp>
        <p:nvSpPr>
          <p:cNvPr id="3" name="Content Placeholder 2"/>
          <p:cNvSpPr>
            <a:spLocks noGrp="1"/>
          </p:cNvSpPr>
          <p:nvPr>
            <p:ph idx="1"/>
          </p:nvPr>
        </p:nvSpPr>
        <p:spPr/>
        <p:txBody>
          <a:bodyPr/>
          <a:lstStyle/>
          <a:p>
            <a:r>
              <a:rPr lang="en-US" dirty="0"/>
              <a:t>Detailed content for research methodology section 2.</a:t>
            </a:r>
          </a:p>
          <a:p>
            <a:r>
              <a:rPr lang="en-US" dirty="0"/>
              <a:t>Data preprocessing, feature extraction, and classification are key steps.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14</a:t>
            </a:fld>
            <a:endParaRPr lang="en-US"/>
          </a:p>
        </p:txBody>
      </p:sp>
    </p:spTree>
    <p:extLst>
      <p:ext uri="{BB962C8B-B14F-4D97-AF65-F5344CB8AC3E}">
        <p14:creationId xmlns:p14="http://schemas.microsoft.com/office/powerpoint/2010/main" val="283902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3</a:t>
            </a:r>
          </a:p>
        </p:txBody>
      </p:sp>
      <p:sp>
        <p:nvSpPr>
          <p:cNvPr id="3" name="Content Placeholder 2"/>
          <p:cNvSpPr>
            <a:spLocks noGrp="1"/>
          </p:cNvSpPr>
          <p:nvPr>
            <p:ph idx="1"/>
          </p:nvPr>
        </p:nvSpPr>
        <p:spPr/>
        <p:txBody>
          <a:bodyPr/>
          <a:lstStyle/>
          <a:p>
            <a:r>
              <a:rPr lang="en-US" dirty="0"/>
              <a:t>Detailed content for research methodology section 3.</a:t>
            </a:r>
          </a:p>
          <a:p>
            <a:r>
              <a:rPr lang="en-US" dirty="0"/>
              <a:t>Data preprocessing, feature extraction, and classification are key steps.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15</a:t>
            </a:fld>
            <a:endParaRPr lang="en-US"/>
          </a:p>
        </p:txBody>
      </p:sp>
    </p:spTree>
    <p:extLst>
      <p:ext uri="{BB962C8B-B14F-4D97-AF65-F5344CB8AC3E}">
        <p14:creationId xmlns:p14="http://schemas.microsoft.com/office/powerpoint/2010/main" val="41140415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4</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16</a:t>
            </a:fld>
            <a:endParaRPr lang="en-US"/>
          </a:p>
        </p:txBody>
      </p:sp>
    </p:spTree>
    <p:extLst>
      <p:ext uri="{BB962C8B-B14F-4D97-AF65-F5344CB8AC3E}">
        <p14:creationId xmlns:p14="http://schemas.microsoft.com/office/powerpoint/2010/main" val="6911066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5</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17</a:t>
            </a:fld>
            <a:endParaRPr lang="en-US"/>
          </a:p>
        </p:txBody>
      </p:sp>
    </p:spTree>
    <p:extLst>
      <p:ext uri="{BB962C8B-B14F-4D97-AF65-F5344CB8AC3E}">
        <p14:creationId xmlns:p14="http://schemas.microsoft.com/office/powerpoint/2010/main" val="13346967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6</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18</a:t>
            </a:fld>
            <a:endParaRPr lang="en-US"/>
          </a:p>
        </p:txBody>
      </p:sp>
    </p:spTree>
    <p:extLst>
      <p:ext uri="{BB962C8B-B14F-4D97-AF65-F5344CB8AC3E}">
        <p14:creationId xmlns:p14="http://schemas.microsoft.com/office/powerpoint/2010/main" val="4217923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7</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19</a:t>
            </a:fld>
            <a:endParaRPr lang="en-US"/>
          </a:p>
        </p:txBody>
      </p:sp>
    </p:spTree>
    <p:extLst>
      <p:ext uri="{BB962C8B-B14F-4D97-AF65-F5344CB8AC3E}">
        <p14:creationId xmlns:p14="http://schemas.microsoft.com/office/powerpoint/2010/main" val="211347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a:solidFill>
            <a:schemeClr val="tx2">
              <a:lumMod val="60000"/>
              <a:lumOff val="40000"/>
            </a:schemeClr>
          </a:solidFill>
        </p:spPr>
        <p:txBody>
          <a:bodyPr/>
          <a:lstStyle/>
          <a:p>
            <a:r>
              <a:rPr lang="en-US" sz="3200" b="1" dirty="0" smtClean="0"/>
              <a:t>Outline</a:t>
            </a:r>
            <a:endParaRPr lang="en-US" sz="3200" b="1" dirty="0"/>
          </a:p>
        </p:txBody>
      </p:sp>
      <p:sp>
        <p:nvSpPr>
          <p:cNvPr id="3" name="Content Placeholder 2"/>
          <p:cNvSpPr>
            <a:spLocks noGrp="1"/>
          </p:cNvSpPr>
          <p:nvPr>
            <p:ph idx="1"/>
          </p:nvPr>
        </p:nvSpPr>
        <p:spPr>
          <a:xfrm>
            <a:off x="457200" y="990600"/>
            <a:ext cx="8229600" cy="5135563"/>
          </a:xfrm>
        </p:spPr>
        <p:txBody>
          <a:bodyPr>
            <a:normAutofit/>
          </a:bodyPr>
          <a:lstStyle/>
          <a:p>
            <a:pPr marL="0" indent="0">
              <a:buNone/>
            </a:pPr>
            <a:r>
              <a:rPr lang="en-US" sz="1600" b="1" dirty="0" smtClean="0"/>
              <a:t>     </a:t>
            </a:r>
            <a:r>
              <a:rPr lang="en-US" sz="2800" b="1" dirty="0" smtClean="0"/>
              <a:t>1.Introduction </a:t>
            </a:r>
          </a:p>
          <a:p>
            <a:pPr marL="0" indent="0">
              <a:buNone/>
            </a:pPr>
            <a:r>
              <a:rPr lang="en-US" sz="2800" b="1" dirty="0"/>
              <a:t> </a:t>
            </a:r>
            <a:r>
              <a:rPr lang="en-US" sz="2800" b="1" dirty="0" smtClean="0"/>
              <a:t>  2.QR code Phishing Attacks</a:t>
            </a:r>
          </a:p>
          <a:p>
            <a:pPr marL="0" indent="0">
              <a:buNone/>
            </a:pPr>
            <a:r>
              <a:rPr lang="en-US" sz="2800" b="1" dirty="0"/>
              <a:t> </a:t>
            </a:r>
            <a:r>
              <a:rPr lang="en-US" sz="2800" b="1" dirty="0" smtClean="0"/>
              <a:t>  3.Literature survey </a:t>
            </a:r>
          </a:p>
          <a:p>
            <a:pPr marL="0" indent="0">
              <a:buNone/>
            </a:pPr>
            <a:r>
              <a:rPr lang="en-US" sz="2800" b="1" dirty="0"/>
              <a:t> </a:t>
            </a:r>
            <a:r>
              <a:rPr lang="en-US" sz="2800" b="1" dirty="0" smtClean="0"/>
              <a:t>  4.Research Gaps</a:t>
            </a:r>
          </a:p>
          <a:p>
            <a:pPr marL="0" indent="0">
              <a:buNone/>
            </a:pPr>
            <a:r>
              <a:rPr lang="en-US" sz="2800" b="1" dirty="0"/>
              <a:t> </a:t>
            </a:r>
            <a:r>
              <a:rPr lang="en-US" sz="2800" b="1" dirty="0" smtClean="0"/>
              <a:t>  5.Problem Statement &amp; Challenges </a:t>
            </a:r>
          </a:p>
          <a:p>
            <a:pPr marL="0" indent="0">
              <a:buNone/>
            </a:pPr>
            <a:r>
              <a:rPr lang="en-US" sz="2800" b="1" dirty="0"/>
              <a:t> </a:t>
            </a:r>
            <a:r>
              <a:rPr lang="en-US" sz="2800" b="1" dirty="0" smtClean="0"/>
              <a:t>  6.Research objectives </a:t>
            </a:r>
          </a:p>
          <a:p>
            <a:pPr marL="0" indent="0">
              <a:buNone/>
            </a:pPr>
            <a:r>
              <a:rPr lang="en-US" sz="2800" b="1" dirty="0"/>
              <a:t> </a:t>
            </a:r>
            <a:r>
              <a:rPr lang="en-US" sz="2800" b="1" dirty="0" smtClean="0"/>
              <a:t>  7.Research Methodology </a:t>
            </a:r>
          </a:p>
          <a:p>
            <a:pPr marL="0" indent="0">
              <a:buNone/>
            </a:pPr>
            <a:r>
              <a:rPr lang="en-US" sz="2800" b="1" dirty="0"/>
              <a:t> </a:t>
            </a:r>
            <a:r>
              <a:rPr lang="en-US" sz="2800" b="1" dirty="0" smtClean="0"/>
              <a:t>  8. Conclusion </a:t>
            </a:r>
          </a:p>
          <a:p>
            <a:pPr marL="0" indent="0">
              <a:buNone/>
            </a:pPr>
            <a:r>
              <a:rPr lang="en-US" sz="2800" b="1" dirty="0"/>
              <a:t> </a:t>
            </a:r>
            <a:r>
              <a:rPr lang="en-US" sz="2800" b="1" dirty="0" smtClean="0"/>
              <a:t>  9. References </a:t>
            </a:r>
            <a:endParaRPr lang="en-US" sz="2800" b="1" dirty="0"/>
          </a:p>
        </p:txBody>
      </p:sp>
      <p:sp>
        <p:nvSpPr>
          <p:cNvPr id="5" name="Slide Number Placeholder 4"/>
          <p:cNvSpPr>
            <a:spLocks noGrp="1"/>
          </p:cNvSpPr>
          <p:nvPr>
            <p:ph type="sldNum" sz="quarter" idx="12"/>
          </p:nvPr>
        </p:nvSpPr>
        <p:spPr/>
        <p:txBody>
          <a:bodyPr/>
          <a:lstStyle/>
          <a:p>
            <a:fld id="{068A230C-748F-4D57-97FE-E100B01FBF84}" type="slidenum">
              <a:rPr lang="en-US" smtClean="0"/>
              <a:pPr/>
              <a:t>2</a:t>
            </a:fld>
            <a:endParaRPr lang="en-US"/>
          </a:p>
        </p:txBody>
      </p:sp>
    </p:spTree>
    <p:extLst>
      <p:ext uri="{BB962C8B-B14F-4D97-AF65-F5344CB8AC3E}">
        <p14:creationId xmlns:p14="http://schemas.microsoft.com/office/powerpoint/2010/main" val="17192692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8</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20</a:t>
            </a:fld>
            <a:endParaRPr lang="en-US"/>
          </a:p>
        </p:txBody>
      </p:sp>
    </p:spTree>
    <p:extLst>
      <p:ext uri="{BB962C8B-B14F-4D97-AF65-F5344CB8AC3E}">
        <p14:creationId xmlns:p14="http://schemas.microsoft.com/office/powerpoint/2010/main" val="4250531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9</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21</a:t>
            </a:fld>
            <a:endParaRPr lang="en-US"/>
          </a:p>
        </p:txBody>
      </p:sp>
    </p:spTree>
    <p:extLst>
      <p:ext uri="{BB962C8B-B14F-4D97-AF65-F5344CB8AC3E}">
        <p14:creationId xmlns:p14="http://schemas.microsoft.com/office/powerpoint/2010/main" val="33605187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Methodology - Part </a:t>
            </a:r>
            <a:r>
              <a:rPr lang="en-US" dirty="0" smtClean="0"/>
              <a:t>10</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22</a:t>
            </a:fld>
            <a:endParaRPr lang="en-US"/>
          </a:p>
        </p:txBody>
      </p:sp>
    </p:spTree>
    <p:extLst>
      <p:ext uri="{BB962C8B-B14F-4D97-AF65-F5344CB8AC3E}">
        <p14:creationId xmlns:p14="http://schemas.microsoft.com/office/powerpoint/2010/main" val="3822366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Tree (DT)</a:t>
            </a:r>
          </a:p>
        </p:txBody>
      </p:sp>
      <p:sp>
        <p:nvSpPr>
          <p:cNvPr id="3" name="Content Placeholder 2"/>
          <p:cNvSpPr>
            <a:spLocks noGrp="1"/>
          </p:cNvSpPr>
          <p:nvPr>
            <p:ph idx="1"/>
          </p:nvPr>
        </p:nvSpPr>
        <p:spPr/>
        <p:txBody>
          <a:bodyPr/>
          <a:lstStyle/>
          <a:p>
            <a:r>
              <a:rPr lang="en-US" dirty="0"/>
              <a:t>Decision Trees classify data based on splitting criteria from features.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23</a:t>
            </a:fld>
            <a:endParaRPr lang="en-US"/>
          </a:p>
        </p:txBody>
      </p:sp>
    </p:spTree>
    <p:extLst>
      <p:ext uri="{BB962C8B-B14F-4D97-AF65-F5344CB8AC3E}">
        <p14:creationId xmlns:p14="http://schemas.microsoft.com/office/powerpoint/2010/main" val="3994017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Logistic Regression (LR)</a:t>
            </a:r>
          </a:p>
        </p:txBody>
      </p:sp>
      <p:sp>
        <p:nvSpPr>
          <p:cNvPr id="3" name="Content Placeholder 2"/>
          <p:cNvSpPr>
            <a:spLocks noGrp="1"/>
          </p:cNvSpPr>
          <p:nvPr>
            <p:ph idx="1"/>
          </p:nvPr>
        </p:nvSpPr>
        <p:spPr/>
        <p:txBody>
          <a:bodyPr/>
          <a:lstStyle/>
          <a:p>
            <a:r>
              <a:rPr lang="en-US" dirty="0"/>
              <a:t>Logistic Regression predicts binary outcomes using logistic function.</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24</a:t>
            </a:fld>
            <a:endParaRPr lang="en-US"/>
          </a:p>
        </p:txBody>
      </p:sp>
    </p:spTree>
    <p:extLst>
      <p:ext uri="{BB962C8B-B14F-4D97-AF65-F5344CB8AC3E}">
        <p14:creationId xmlns:p14="http://schemas.microsoft.com/office/powerpoint/2010/main" val="42648385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Random Forest (RF)</a:t>
            </a:r>
          </a:p>
        </p:txBody>
      </p:sp>
      <p:sp>
        <p:nvSpPr>
          <p:cNvPr id="3" name="Content Placeholder 2"/>
          <p:cNvSpPr>
            <a:spLocks noGrp="1"/>
          </p:cNvSpPr>
          <p:nvPr>
            <p:ph idx="1"/>
          </p:nvPr>
        </p:nvSpPr>
        <p:spPr/>
        <p:txBody>
          <a:bodyPr/>
          <a:lstStyle/>
          <a:p>
            <a:r>
              <a:rPr lang="en-US" dirty="0"/>
              <a:t>Random Forest uses multiple trees for improved accuracy and robustness.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25</a:t>
            </a:fld>
            <a:endParaRPr lang="en-US"/>
          </a:p>
        </p:txBody>
      </p:sp>
    </p:spTree>
    <p:extLst>
      <p:ext uri="{BB962C8B-B14F-4D97-AF65-F5344CB8AC3E}">
        <p14:creationId xmlns:p14="http://schemas.microsoft.com/office/powerpoint/2010/main" val="26744799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Naive Bayes (NB)</a:t>
            </a:r>
          </a:p>
        </p:txBody>
      </p:sp>
      <p:sp>
        <p:nvSpPr>
          <p:cNvPr id="3" name="Content Placeholder 2"/>
          <p:cNvSpPr>
            <a:spLocks noGrp="1"/>
          </p:cNvSpPr>
          <p:nvPr>
            <p:ph idx="1"/>
          </p:nvPr>
        </p:nvSpPr>
        <p:spPr/>
        <p:txBody>
          <a:bodyPr/>
          <a:lstStyle/>
          <a:p>
            <a:r>
              <a:rPr lang="en-US" dirty="0"/>
              <a:t>Naive Bayes uses probabilistic methods for classification based on Bayes' theorem.</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26</a:t>
            </a:fld>
            <a:endParaRPr lang="en-US"/>
          </a:p>
        </p:txBody>
      </p:sp>
    </p:spTree>
    <p:extLst>
      <p:ext uri="{BB962C8B-B14F-4D97-AF65-F5344CB8AC3E}">
        <p14:creationId xmlns:p14="http://schemas.microsoft.com/office/powerpoint/2010/main" val="1231777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Gradient Boosting Machine (GBM)</a:t>
            </a:r>
          </a:p>
        </p:txBody>
      </p:sp>
      <p:sp>
        <p:nvSpPr>
          <p:cNvPr id="3" name="Content Placeholder 2"/>
          <p:cNvSpPr>
            <a:spLocks noGrp="1"/>
          </p:cNvSpPr>
          <p:nvPr>
            <p:ph idx="1"/>
          </p:nvPr>
        </p:nvSpPr>
        <p:spPr/>
        <p:txBody>
          <a:bodyPr/>
          <a:lstStyle/>
          <a:p>
            <a:r>
              <a:rPr lang="en-US" dirty="0"/>
              <a:t>GBM optimizes weak models iteratively for strong predictions.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27</a:t>
            </a:fld>
            <a:endParaRPr lang="en-US"/>
          </a:p>
        </p:txBody>
      </p:sp>
    </p:spTree>
    <p:extLst>
      <p:ext uri="{BB962C8B-B14F-4D97-AF65-F5344CB8AC3E}">
        <p14:creationId xmlns:p14="http://schemas.microsoft.com/office/powerpoint/2010/main" val="8475751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K-Nearest Neighbors (KNN)</a:t>
            </a:r>
          </a:p>
        </p:txBody>
      </p:sp>
      <p:sp>
        <p:nvSpPr>
          <p:cNvPr id="3" name="Content Placeholder 2"/>
          <p:cNvSpPr>
            <a:spLocks noGrp="1"/>
          </p:cNvSpPr>
          <p:nvPr>
            <p:ph idx="1"/>
          </p:nvPr>
        </p:nvSpPr>
        <p:spPr/>
        <p:txBody>
          <a:bodyPr/>
          <a:lstStyle/>
          <a:p>
            <a:r>
              <a:rPr lang="en-US" dirty="0"/>
              <a:t>KNN predicts class based on proximity to k nearest points.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28</a:t>
            </a:fld>
            <a:endParaRPr lang="en-US"/>
          </a:p>
        </p:txBody>
      </p:sp>
    </p:spTree>
    <p:extLst>
      <p:ext uri="{BB962C8B-B14F-4D97-AF65-F5344CB8AC3E}">
        <p14:creationId xmlns:p14="http://schemas.microsoft.com/office/powerpoint/2010/main" val="26596685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 Vector Classifier (SVC)</a:t>
            </a:r>
          </a:p>
        </p:txBody>
      </p:sp>
      <p:sp>
        <p:nvSpPr>
          <p:cNvPr id="3" name="Content Placeholder 2"/>
          <p:cNvSpPr>
            <a:spLocks noGrp="1"/>
          </p:cNvSpPr>
          <p:nvPr>
            <p:ph idx="1"/>
          </p:nvPr>
        </p:nvSpPr>
        <p:spPr/>
        <p:txBody>
          <a:bodyPr/>
          <a:lstStyle/>
          <a:p>
            <a:r>
              <a:rPr lang="en-US" dirty="0"/>
              <a:t>SVC separates data using </a:t>
            </a:r>
            <a:r>
              <a:rPr lang="en-US" dirty="0" err="1"/>
              <a:t>hyperplanes</a:t>
            </a:r>
            <a:r>
              <a:rPr lang="en-US" dirty="0"/>
              <a:t> in higher dimensions.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29</a:t>
            </a:fld>
            <a:endParaRPr lang="en-US"/>
          </a:p>
        </p:txBody>
      </p:sp>
    </p:spTree>
    <p:extLst>
      <p:ext uri="{BB962C8B-B14F-4D97-AF65-F5344CB8AC3E}">
        <p14:creationId xmlns:p14="http://schemas.microsoft.com/office/powerpoint/2010/main" val="39421808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458200" cy="914400"/>
          </a:xfrm>
          <a:solidFill>
            <a:schemeClr val="accent6">
              <a:lumMod val="60000"/>
              <a:lumOff val="40000"/>
            </a:schemeClr>
          </a:solidFill>
        </p:spPr>
        <p:txBody>
          <a:bodyPr>
            <a:normAutofit/>
          </a:bodyPr>
          <a:lstStyle/>
          <a:p>
            <a:r>
              <a:rPr lang="en-US" sz="3600" dirty="0"/>
              <a:t>Introduction to QR Code Phishing Detection</a:t>
            </a:r>
            <a:endParaRPr lang="en-US" sz="3600" dirty="0"/>
          </a:p>
        </p:txBody>
      </p:sp>
      <p:sp>
        <p:nvSpPr>
          <p:cNvPr id="3" name="Content Placeholder 2"/>
          <p:cNvSpPr>
            <a:spLocks noGrp="1"/>
          </p:cNvSpPr>
          <p:nvPr>
            <p:ph idx="1"/>
          </p:nvPr>
        </p:nvSpPr>
        <p:spPr>
          <a:xfrm>
            <a:off x="2362200" y="2597232"/>
            <a:ext cx="3962400" cy="3803567"/>
          </a:xfrm>
        </p:spPr>
        <p:txBody>
          <a:bodyPr>
            <a:normAutofit fontScale="55000" lnSpcReduction="20000"/>
          </a:bodyPr>
          <a:lstStyle/>
          <a:p>
            <a:endParaRPr lang="en-US" b="1" dirty="0" smtClean="0"/>
          </a:p>
          <a:p>
            <a:endParaRPr lang="en-US" b="1" dirty="0" smtClean="0"/>
          </a:p>
          <a:p>
            <a:r>
              <a:rPr lang="en-US" b="1" dirty="0" smtClean="0"/>
              <a:t>What are QR Codes?</a:t>
            </a:r>
          </a:p>
          <a:p>
            <a:endParaRPr lang="en-US" dirty="0" smtClean="0"/>
          </a:p>
          <a:p>
            <a:pPr lvl="1"/>
            <a:r>
              <a:rPr lang="en-US" dirty="0" smtClean="0"/>
              <a:t>Two-dimensional barcodes used for storing information.</a:t>
            </a:r>
          </a:p>
          <a:p>
            <a:pPr lvl="1"/>
            <a:r>
              <a:rPr lang="en-US" dirty="0" smtClean="0"/>
              <a:t>Scanned using smartphones to access websites, apps, or digital content.</a:t>
            </a:r>
          </a:p>
          <a:p>
            <a:r>
              <a:rPr lang="en-US" b="1" dirty="0" smtClean="0"/>
              <a:t>Security Challenges</a:t>
            </a:r>
            <a:r>
              <a:rPr lang="en-US" dirty="0" smtClean="0"/>
              <a:t>:</a:t>
            </a:r>
          </a:p>
          <a:p>
            <a:pPr lvl="1"/>
            <a:r>
              <a:rPr lang="en-US" dirty="0" smtClean="0"/>
              <a:t>Easy to create and distribute malicious QR codes.</a:t>
            </a:r>
          </a:p>
          <a:p>
            <a:pPr lvl="1"/>
            <a:r>
              <a:rPr lang="en-US" dirty="0" smtClean="0"/>
              <a:t>Phishing attacks via QR codes (“</a:t>
            </a:r>
            <a:r>
              <a:rPr lang="en-US" dirty="0" err="1" smtClean="0"/>
              <a:t>QRishing</a:t>
            </a:r>
            <a:r>
              <a:rPr lang="en-US" dirty="0" smtClean="0"/>
              <a:t>”) trick users into visiting fake websites or sharing sensitive data.</a:t>
            </a:r>
          </a:p>
          <a:p>
            <a:endParaRPr lang="en-US" dirty="0"/>
          </a:p>
        </p:txBody>
      </p:sp>
      <p:pic>
        <p:nvPicPr>
          <p:cNvPr id="4" name="Picture 3"/>
          <p:cNvPicPr/>
          <p:nvPr/>
        </p:nvPicPr>
        <p:blipFill>
          <a:blip r:embed="rId2"/>
          <a:stretch>
            <a:fillRect/>
          </a:stretch>
        </p:blipFill>
        <p:spPr>
          <a:xfrm>
            <a:off x="5562600" y="990600"/>
            <a:ext cx="3149762" cy="1797142"/>
          </a:xfrm>
          <a:prstGeom prst="rect">
            <a:avLst/>
          </a:prstGeom>
        </p:spPr>
      </p:pic>
      <p:pic>
        <p:nvPicPr>
          <p:cNvPr id="5" name="Picture 4"/>
          <p:cNvPicPr/>
          <p:nvPr/>
        </p:nvPicPr>
        <p:blipFill>
          <a:blip r:embed="rId3"/>
          <a:stretch>
            <a:fillRect/>
          </a:stretch>
        </p:blipFill>
        <p:spPr>
          <a:xfrm>
            <a:off x="304800" y="990600"/>
            <a:ext cx="3378374" cy="1606633"/>
          </a:xfrm>
          <a:prstGeom prst="rect">
            <a:avLst/>
          </a:prstGeom>
        </p:spPr>
      </p:pic>
      <p:sp>
        <p:nvSpPr>
          <p:cNvPr id="7" name="Slide Number Placeholder 6"/>
          <p:cNvSpPr>
            <a:spLocks noGrp="1"/>
          </p:cNvSpPr>
          <p:nvPr>
            <p:ph type="sldNum" sz="quarter" idx="12"/>
          </p:nvPr>
        </p:nvSpPr>
        <p:spPr/>
        <p:txBody>
          <a:bodyPr/>
          <a:lstStyle/>
          <a:p>
            <a:fld id="{068A230C-748F-4D57-97FE-E100B01FBF84}"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Convolutional Neural Networks (CNN)</a:t>
            </a:r>
          </a:p>
        </p:txBody>
      </p:sp>
      <p:sp>
        <p:nvSpPr>
          <p:cNvPr id="3" name="Content Placeholder 2"/>
          <p:cNvSpPr>
            <a:spLocks noGrp="1"/>
          </p:cNvSpPr>
          <p:nvPr>
            <p:ph idx="1"/>
          </p:nvPr>
        </p:nvSpPr>
        <p:spPr/>
        <p:txBody>
          <a:bodyPr/>
          <a:lstStyle/>
          <a:p>
            <a:r>
              <a:rPr lang="en-US" dirty="0"/>
              <a:t>CNN extracts features from image data, ideal for QR code analysis.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30</a:t>
            </a:fld>
            <a:endParaRPr lang="en-US"/>
          </a:p>
        </p:txBody>
      </p:sp>
    </p:spTree>
    <p:extLst>
      <p:ext uri="{BB962C8B-B14F-4D97-AF65-F5344CB8AC3E}">
        <p14:creationId xmlns:p14="http://schemas.microsoft.com/office/powerpoint/2010/main" val="2042453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Mathematical Equations - Overview</a:t>
            </a:r>
          </a:p>
        </p:txBody>
      </p:sp>
      <p:sp>
        <p:nvSpPr>
          <p:cNvPr id="3" name="Content Placeholder 2"/>
          <p:cNvSpPr>
            <a:spLocks noGrp="1"/>
          </p:cNvSpPr>
          <p:nvPr>
            <p:ph idx="1"/>
          </p:nvPr>
        </p:nvSpPr>
        <p:spPr/>
        <p:txBody>
          <a:bodyPr/>
          <a:lstStyle/>
          <a:p>
            <a:r>
              <a:rPr lang="en-US" dirty="0"/>
              <a:t>Equations for classification and model optimization will be detailed:</a:t>
            </a:r>
          </a:p>
          <a:p>
            <a:r>
              <a:rPr lang="en-US" dirty="0"/>
              <a:t>- Logistic regression formula.</a:t>
            </a:r>
          </a:p>
          <a:p>
            <a:r>
              <a:rPr lang="en-US" dirty="0"/>
              <a:t>- Cost function for SVM.</a:t>
            </a:r>
          </a:p>
          <a:p>
            <a:r>
              <a:rPr lang="en-US" dirty="0"/>
              <a:t>- Entropy and </a:t>
            </a:r>
            <a:r>
              <a:rPr lang="en-US" dirty="0" err="1"/>
              <a:t>Gini</a:t>
            </a:r>
            <a:r>
              <a:rPr lang="en-US" dirty="0"/>
              <a:t> Index for Decision Trees.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31</a:t>
            </a:fld>
            <a:endParaRPr lang="en-US"/>
          </a:p>
        </p:txBody>
      </p:sp>
    </p:spTree>
    <p:extLst>
      <p:ext uri="{BB962C8B-B14F-4D97-AF65-F5344CB8AC3E}">
        <p14:creationId xmlns:p14="http://schemas.microsoft.com/office/powerpoint/2010/main" val="28308928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1</a:t>
            </a:r>
          </a:p>
        </p:txBody>
      </p:sp>
      <p:sp>
        <p:nvSpPr>
          <p:cNvPr id="3" name="Content Placeholder 2"/>
          <p:cNvSpPr>
            <a:spLocks noGrp="1"/>
          </p:cNvSpPr>
          <p:nvPr>
            <p:ph idx="1"/>
          </p:nvPr>
        </p:nvSpPr>
        <p:spPr/>
        <p:txBody>
          <a:bodyPr/>
          <a:lstStyle/>
          <a:p>
            <a:r>
              <a:rPr lang="en-US" dirty="0"/>
              <a:t>Overview of hybrid methodology combining CNN, RF, and </a:t>
            </a:r>
            <a:r>
              <a:rPr lang="en-US" dirty="0" err="1"/>
              <a:t>Autoencoders</a:t>
            </a:r>
            <a:r>
              <a:rPr lang="en-US" dirty="0"/>
              <a:t> (Part 1).</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32</a:t>
            </a:fld>
            <a:endParaRPr lang="en-US"/>
          </a:p>
        </p:txBody>
      </p:sp>
    </p:spTree>
    <p:extLst>
      <p:ext uri="{BB962C8B-B14F-4D97-AF65-F5344CB8AC3E}">
        <p14:creationId xmlns:p14="http://schemas.microsoft.com/office/powerpoint/2010/main" val="9943282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2</a:t>
            </a:r>
          </a:p>
        </p:txBody>
      </p:sp>
      <p:sp>
        <p:nvSpPr>
          <p:cNvPr id="3" name="Content Placeholder 2"/>
          <p:cNvSpPr>
            <a:spLocks noGrp="1"/>
          </p:cNvSpPr>
          <p:nvPr>
            <p:ph idx="1"/>
          </p:nvPr>
        </p:nvSpPr>
        <p:spPr/>
        <p:txBody>
          <a:bodyPr/>
          <a:lstStyle/>
          <a:p>
            <a:r>
              <a:rPr lang="en-US" dirty="0"/>
              <a:t>Overview of hybrid methodology combining CNN, RF, and </a:t>
            </a:r>
            <a:r>
              <a:rPr lang="en-US" dirty="0" err="1"/>
              <a:t>Autoencoders</a:t>
            </a:r>
            <a:r>
              <a:rPr lang="en-US" dirty="0"/>
              <a:t> (Part 2).</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33</a:t>
            </a:fld>
            <a:endParaRPr lang="en-US"/>
          </a:p>
        </p:txBody>
      </p:sp>
    </p:spTree>
    <p:extLst>
      <p:ext uri="{BB962C8B-B14F-4D97-AF65-F5344CB8AC3E}">
        <p14:creationId xmlns:p14="http://schemas.microsoft.com/office/powerpoint/2010/main" val="217731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3</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34</a:t>
            </a:fld>
            <a:endParaRPr lang="en-US"/>
          </a:p>
        </p:txBody>
      </p:sp>
    </p:spTree>
    <p:extLst>
      <p:ext uri="{BB962C8B-B14F-4D97-AF65-F5344CB8AC3E}">
        <p14:creationId xmlns:p14="http://schemas.microsoft.com/office/powerpoint/2010/main" val="341021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4</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35</a:t>
            </a:fld>
            <a:endParaRPr lang="en-US"/>
          </a:p>
        </p:txBody>
      </p:sp>
    </p:spTree>
    <p:extLst>
      <p:ext uri="{BB962C8B-B14F-4D97-AF65-F5344CB8AC3E}">
        <p14:creationId xmlns:p14="http://schemas.microsoft.com/office/powerpoint/2010/main" val="7248300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5</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36</a:t>
            </a:fld>
            <a:endParaRPr lang="en-US"/>
          </a:p>
        </p:txBody>
      </p:sp>
    </p:spTree>
    <p:extLst>
      <p:ext uri="{BB962C8B-B14F-4D97-AF65-F5344CB8AC3E}">
        <p14:creationId xmlns:p14="http://schemas.microsoft.com/office/powerpoint/2010/main" val="9877850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6</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37</a:t>
            </a:fld>
            <a:endParaRPr lang="en-US"/>
          </a:p>
        </p:txBody>
      </p:sp>
    </p:spTree>
    <p:extLst>
      <p:ext uri="{BB962C8B-B14F-4D97-AF65-F5344CB8AC3E}">
        <p14:creationId xmlns:p14="http://schemas.microsoft.com/office/powerpoint/2010/main" val="17512364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7</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38</a:t>
            </a:fld>
            <a:endParaRPr lang="en-US"/>
          </a:p>
        </p:txBody>
      </p:sp>
    </p:spTree>
    <p:extLst>
      <p:ext uri="{BB962C8B-B14F-4D97-AF65-F5344CB8AC3E}">
        <p14:creationId xmlns:p14="http://schemas.microsoft.com/office/powerpoint/2010/main" val="42271702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8</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39</a:t>
            </a:fld>
            <a:endParaRPr lang="en-US"/>
          </a:p>
        </p:txBody>
      </p:sp>
    </p:spTree>
    <p:extLst>
      <p:ext uri="{BB962C8B-B14F-4D97-AF65-F5344CB8AC3E}">
        <p14:creationId xmlns:p14="http://schemas.microsoft.com/office/powerpoint/2010/main" val="4146548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Challenges in QR Codes</a:t>
            </a:r>
          </a:p>
        </p:txBody>
      </p:sp>
      <p:sp>
        <p:nvSpPr>
          <p:cNvPr id="3" name="Content Placeholder 2"/>
          <p:cNvSpPr>
            <a:spLocks noGrp="1"/>
          </p:cNvSpPr>
          <p:nvPr>
            <p:ph idx="1"/>
          </p:nvPr>
        </p:nvSpPr>
        <p:spPr>
          <a:xfrm>
            <a:off x="2743200" y="1600200"/>
            <a:ext cx="3505200" cy="4525963"/>
          </a:xfrm>
        </p:spPr>
        <p:txBody>
          <a:bodyPr>
            <a:normAutofit fontScale="77500" lnSpcReduction="20000"/>
          </a:bodyPr>
          <a:lstStyle/>
          <a:p>
            <a:r>
              <a:rPr lang="en-US" dirty="0"/>
              <a:t>Challenges:</a:t>
            </a:r>
          </a:p>
          <a:p>
            <a:r>
              <a:rPr lang="en-US" dirty="0"/>
              <a:t>- Vulnerable to manipulation, replacement, and hidden malicious content.</a:t>
            </a:r>
          </a:p>
          <a:p>
            <a:r>
              <a:rPr lang="en-US" dirty="0"/>
              <a:t>- Limited human readability makes them susceptible to attacks.</a:t>
            </a:r>
          </a:p>
          <a:p>
            <a:r>
              <a:rPr lang="en-US" dirty="0"/>
              <a:t>- Lack of built-in authentication mechanisms.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a:t>
            </a:fld>
            <a:endParaRPr lang="en-US"/>
          </a:p>
        </p:txBody>
      </p:sp>
      <p:pic>
        <p:nvPicPr>
          <p:cNvPr id="5" name="Picture 4"/>
          <p:cNvPicPr/>
          <p:nvPr/>
        </p:nvPicPr>
        <p:blipFill>
          <a:blip r:embed="rId2"/>
          <a:stretch>
            <a:fillRect/>
          </a:stretch>
        </p:blipFill>
        <p:spPr>
          <a:xfrm>
            <a:off x="457200" y="1612900"/>
            <a:ext cx="2025650" cy="2349500"/>
          </a:xfrm>
          <a:prstGeom prst="rect">
            <a:avLst/>
          </a:prstGeom>
        </p:spPr>
      </p:pic>
    </p:spTree>
    <p:extLst>
      <p:ext uri="{BB962C8B-B14F-4D97-AF65-F5344CB8AC3E}">
        <p14:creationId xmlns:p14="http://schemas.microsoft.com/office/powerpoint/2010/main" val="2449951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Proposed Hybrid Model - Details </a:t>
            </a:r>
            <a:r>
              <a:rPr lang="en-US" dirty="0" smtClean="0"/>
              <a:t>9</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40</a:t>
            </a:fld>
            <a:endParaRPr lang="en-US"/>
          </a:p>
        </p:txBody>
      </p:sp>
    </p:spTree>
    <p:extLst>
      <p:ext uri="{BB962C8B-B14F-4D97-AF65-F5344CB8AC3E}">
        <p14:creationId xmlns:p14="http://schemas.microsoft.com/office/powerpoint/2010/main" val="2228800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Proposed Hybrid Model - Details </a:t>
            </a:r>
            <a:r>
              <a:rPr lang="en-US" dirty="0" smtClean="0"/>
              <a:t>10</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41</a:t>
            </a:fld>
            <a:endParaRPr lang="en-US"/>
          </a:p>
        </p:txBody>
      </p:sp>
    </p:spTree>
    <p:extLst>
      <p:ext uri="{BB962C8B-B14F-4D97-AF65-F5344CB8AC3E}">
        <p14:creationId xmlns:p14="http://schemas.microsoft.com/office/powerpoint/2010/main" val="32277393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Novel Hybrid Approach</a:t>
            </a:r>
            <a:br>
              <a:rPr lang="en-US" b="1" dirty="0" smtClean="0"/>
            </a:br>
            <a:endParaRPr lang="en-US" dirty="0"/>
          </a:p>
        </p:txBody>
      </p:sp>
      <p:sp>
        <p:nvSpPr>
          <p:cNvPr id="3" name="Content Placeholder 2"/>
          <p:cNvSpPr>
            <a:spLocks noGrp="1"/>
          </p:cNvSpPr>
          <p:nvPr>
            <p:ph idx="1"/>
          </p:nvPr>
        </p:nvSpPr>
        <p:spPr>
          <a:xfrm>
            <a:off x="457200" y="1600201"/>
            <a:ext cx="8229600" cy="3581400"/>
          </a:xfrm>
        </p:spPr>
        <p:txBody>
          <a:bodyPr>
            <a:normAutofit fontScale="92500" lnSpcReduction="20000"/>
          </a:bodyPr>
          <a:lstStyle/>
          <a:p>
            <a:r>
              <a:rPr lang="en-US" dirty="0" smtClean="0"/>
              <a:t>Combines:</a:t>
            </a:r>
          </a:p>
          <a:p>
            <a:r>
              <a:rPr lang="en-US" b="1" dirty="0" smtClean="0"/>
              <a:t>CNNs</a:t>
            </a:r>
            <a:r>
              <a:rPr lang="en-US" dirty="0" smtClean="0"/>
              <a:t>: Extract features from QR code images.</a:t>
            </a:r>
          </a:p>
          <a:p>
            <a:r>
              <a:rPr lang="en-US" b="1" dirty="0" smtClean="0"/>
              <a:t>Random Forests</a:t>
            </a:r>
            <a:r>
              <a:rPr lang="en-US" dirty="0" smtClean="0"/>
              <a:t>: Initial classification.</a:t>
            </a:r>
          </a:p>
          <a:p>
            <a:r>
              <a:rPr lang="en-US" b="1" dirty="0" smtClean="0"/>
              <a:t>Auto encoders</a:t>
            </a:r>
            <a:r>
              <a:rPr lang="en-US" dirty="0" smtClean="0"/>
              <a:t>: Anomaly detection for zero-day phishing attacks.</a:t>
            </a:r>
          </a:p>
          <a:p>
            <a:r>
              <a:rPr lang="en-US" b="1" dirty="0" smtClean="0"/>
              <a:t>Hybrid Ensemble Methods</a:t>
            </a:r>
            <a:r>
              <a:rPr lang="en-US" dirty="0" smtClean="0"/>
              <a:t>: Leverages complementary strengths of models for improved accuracy.  </a:t>
            </a:r>
          </a:p>
          <a:p>
            <a:endParaRPr lang="en-US" dirty="0"/>
          </a:p>
        </p:txBody>
      </p:sp>
      <p:pic>
        <p:nvPicPr>
          <p:cNvPr id="4" name="Picture 3" descr="C:\Users\ABC\Desktop\Capture.JPG"/>
          <p:cNvPicPr/>
          <p:nvPr/>
        </p:nvPicPr>
        <p:blipFill>
          <a:blip r:embed="rId2">
            <a:extLst>
              <a:ext uri="{28A0092B-C50C-407E-A947-70E740481C1C}">
                <a14:useLocalDpi xmlns:a14="http://schemas.microsoft.com/office/drawing/2010/main" val="0"/>
              </a:ext>
            </a:extLst>
          </a:blip>
          <a:srcRect/>
          <a:stretch>
            <a:fillRect/>
          </a:stretch>
        </p:blipFill>
        <p:spPr bwMode="auto">
          <a:xfrm>
            <a:off x="2362200" y="4953000"/>
            <a:ext cx="6172200" cy="1905000"/>
          </a:xfrm>
          <a:prstGeom prst="rect">
            <a:avLst/>
          </a:prstGeom>
          <a:noFill/>
          <a:ln>
            <a:noFill/>
          </a:ln>
        </p:spPr>
      </p:pic>
      <p:sp>
        <p:nvSpPr>
          <p:cNvPr id="6" name="Slide Number Placeholder 5"/>
          <p:cNvSpPr>
            <a:spLocks noGrp="1"/>
          </p:cNvSpPr>
          <p:nvPr>
            <p:ph type="sldNum" sz="quarter" idx="12"/>
          </p:nvPr>
        </p:nvSpPr>
        <p:spPr/>
        <p:txBody>
          <a:bodyPr/>
          <a:lstStyle/>
          <a:p>
            <a:fld id="{068A230C-748F-4D57-97FE-E100B01FBF84}"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Expected Results</a:t>
            </a:r>
            <a:br>
              <a:rPr lang="en-US" b="1" dirty="0" smtClean="0"/>
            </a:br>
            <a:endParaRPr lang="en-US" dirty="0"/>
          </a:p>
        </p:txBody>
      </p:sp>
      <p:sp>
        <p:nvSpPr>
          <p:cNvPr id="3" name="Content Placeholder 2"/>
          <p:cNvSpPr>
            <a:spLocks noGrp="1"/>
          </p:cNvSpPr>
          <p:nvPr>
            <p:ph idx="1"/>
          </p:nvPr>
        </p:nvSpPr>
        <p:spPr/>
        <p:txBody>
          <a:bodyPr/>
          <a:lstStyle/>
          <a:p>
            <a:r>
              <a:rPr lang="en-US" dirty="0" smtClean="0"/>
              <a:t>Improved detection accuracy (≥ 91%).</a:t>
            </a:r>
          </a:p>
          <a:p>
            <a:r>
              <a:rPr lang="en-US" dirty="0" smtClean="0"/>
              <a:t>Lower false positive and false negative rates.</a:t>
            </a:r>
          </a:p>
          <a:p>
            <a:r>
              <a:rPr lang="en-US" dirty="0" smtClean="0"/>
              <a:t>Enhanced adaptability to evolving phishing techniques.</a:t>
            </a:r>
          </a:p>
          <a:p>
            <a:pPr>
              <a:buNone/>
            </a:pPr>
            <a:r>
              <a:rPr lang="en-US" dirty="0" smtClean="0"/>
              <a:t>                                                      </a:t>
            </a:r>
            <a:r>
              <a:rPr lang="en-IN" sz="1000" b="1" dirty="0" smtClean="0"/>
              <a:t>Figure : Snake based Segmentation </a:t>
            </a:r>
            <a:endParaRPr lang="en-US" sz="1000" dirty="0"/>
          </a:p>
        </p:txBody>
      </p:sp>
      <p:pic>
        <p:nvPicPr>
          <p:cNvPr id="4" name="Picture 3" descr="C:\Users\ABC\Desktop\shivani\download.png"/>
          <p:cNvPicPr/>
          <p:nvPr/>
        </p:nvPicPr>
        <p:blipFill>
          <a:blip r:embed="rId2">
            <a:extLst>
              <a:ext uri="{28A0092B-C50C-407E-A947-70E740481C1C}">
                <a14:useLocalDpi xmlns:a14="http://schemas.microsoft.com/office/drawing/2010/main" val="0"/>
              </a:ext>
            </a:extLst>
          </a:blip>
          <a:srcRect/>
          <a:stretch>
            <a:fillRect/>
          </a:stretch>
        </p:blipFill>
        <p:spPr bwMode="auto">
          <a:xfrm>
            <a:off x="381000" y="4191000"/>
            <a:ext cx="3714750" cy="2276475"/>
          </a:xfrm>
          <a:prstGeom prst="rect">
            <a:avLst/>
          </a:prstGeom>
          <a:noFill/>
          <a:ln>
            <a:noFill/>
          </a:ln>
        </p:spPr>
      </p:pic>
      <p:pic>
        <p:nvPicPr>
          <p:cNvPr id="5" name="Picture 4" descr="C:\Users\ABC\Desktop\shivani\download (1).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00600" y="4419600"/>
            <a:ext cx="3359180" cy="1981200"/>
          </a:xfrm>
          <a:prstGeom prst="rect">
            <a:avLst/>
          </a:prstGeom>
          <a:noFill/>
          <a:ln>
            <a:noFill/>
          </a:ln>
        </p:spPr>
      </p:pic>
      <p:sp>
        <p:nvSpPr>
          <p:cNvPr id="7" name="Slide Number Placeholder 6"/>
          <p:cNvSpPr>
            <a:spLocks noGrp="1"/>
          </p:cNvSpPr>
          <p:nvPr>
            <p:ph type="sldNum" sz="quarter" idx="12"/>
          </p:nvPr>
        </p:nvSpPr>
        <p:spPr/>
        <p:txBody>
          <a:bodyPr/>
          <a:lstStyle/>
          <a:p>
            <a:fld id="{068A230C-748F-4D57-97FE-E100B01FBF8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1</a:t>
            </a:r>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44</a:t>
            </a:fld>
            <a:endParaRPr lang="en-US"/>
          </a:p>
        </p:txBody>
      </p:sp>
    </p:spTree>
    <p:extLst>
      <p:ext uri="{BB962C8B-B14F-4D97-AF65-F5344CB8AC3E}">
        <p14:creationId xmlns:p14="http://schemas.microsoft.com/office/powerpoint/2010/main" val="3831725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2</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45</a:t>
            </a:fld>
            <a:endParaRPr lang="en-US"/>
          </a:p>
        </p:txBody>
      </p:sp>
    </p:spTree>
    <p:extLst>
      <p:ext uri="{BB962C8B-B14F-4D97-AF65-F5344CB8AC3E}">
        <p14:creationId xmlns:p14="http://schemas.microsoft.com/office/powerpoint/2010/main" val="3246374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3</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46</a:t>
            </a:fld>
            <a:endParaRPr lang="en-US"/>
          </a:p>
        </p:txBody>
      </p:sp>
    </p:spTree>
    <p:extLst>
      <p:ext uri="{BB962C8B-B14F-4D97-AF65-F5344CB8AC3E}">
        <p14:creationId xmlns:p14="http://schemas.microsoft.com/office/powerpoint/2010/main" val="7006679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a:t>
            </a:r>
            <a:r>
              <a:rPr lang="en-US" dirty="0" smtClean="0"/>
              <a:t>– Slide 4</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47</a:t>
            </a:fld>
            <a:endParaRPr lang="en-US"/>
          </a:p>
        </p:txBody>
      </p:sp>
    </p:spTree>
    <p:extLst>
      <p:ext uri="{BB962C8B-B14F-4D97-AF65-F5344CB8AC3E}">
        <p14:creationId xmlns:p14="http://schemas.microsoft.com/office/powerpoint/2010/main" val="2846584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5</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48</a:t>
            </a:fld>
            <a:endParaRPr lang="en-US"/>
          </a:p>
        </p:txBody>
      </p:sp>
      <p:sp>
        <p:nvSpPr>
          <p:cNvPr id="5" name="Rectangle 4"/>
          <p:cNvSpPr/>
          <p:nvPr/>
        </p:nvSpPr>
        <p:spPr>
          <a:xfrm>
            <a:off x="3030809" y="3244334"/>
            <a:ext cx="3082382" cy="369332"/>
          </a:xfrm>
          <a:prstGeom prst="rect">
            <a:avLst/>
          </a:prstGeom>
        </p:spPr>
        <p:txBody>
          <a:bodyPr wrap="none">
            <a:spAutoFit/>
          </a:bodyPr>
          <a:lstStyle/>
          <a:p>
            <a:r>
              <a:rPr lang="en-US" dirty="0"/>
              <a:t>Results and Evaluation - Slide 1</a:t>
            </a:r>
          </a:p>
        </p:txBody>
      </p:sp>
    </p:spTree>
    <p:extLst>
      <p:ext uri="{BB962C8B-B14F-4D97-AF65-F5344CB8AC3E}">
        <p14:creationId xmlns:p14="http://schemas.microsoft.com/office/powerpoint/2010/main" val="38603982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6</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49</a:t>
            </a:fld>
            <a:endParaRPr lang="en-US"/>
          </a:p>
        </p:txBody>
      </p:sp>
    </p:spTree>
    <p:extLst>
      <p:ext uri="{BB962C8B-B14F-4D97-AF65-F5344CB8AC3E}">
        <p14:creationId xmlns:p14="http://schemas.microsoft.com/office/powerpoint/2010/main" val="2266031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Types of QR Phishing Attacks</a:t>
            </a:r>
            <a:br>
              <a:rPr lang="en-US" b="1" dirty="0" smtClean="0"/>
            </a:br>
            <a:endParaRPr lang="en-US" dirty="0"/>
          </a:p>
        </p:txBody>
      </p:sp>
      <p:sp>
        <p:nvSpPr>
          <p:cNvPr id="3" name="Content Placeholder 2"/>
          <p:cNvSpPr>
            <a:spLocks noGrp="1"/>
          </p:cNvSpPr>
          <p:nvPr>
            <p:ph idx="1"/>
          </p:nvPr>
        </p:nvSpPr>
        <p:spPr>
          <a:xfrm>
            <a:off x="457200" y="1828801"/>
            <a:ext cx="8229600" cy="2605910"/>
          </a:xfrm>
        </p:spPr>
        <p:txBody>
          <a:bodyPr>
            <a:normAutofit fontScale="55000" lnSpcReduction="20000"/>
          </a:bodyPr>
          <a:lstStyle/>
          <a:p>
            <a:r>
              <a:rPr lang="en-US" b="1" dirty="0" smtClean="0"/>
              <a:t>QR Code Replacement</a:t>
            </a:r>
            <a:r>
              <a:rPr lang="en-US" dirty="0" smtClean="0"/>
              <a:t>:</a:t>
            </a:r>
          </a:p>
          <a:p>
            <a:pPr lvl="1"/>
            <a:r>
              <a:rPr lang="en-US" dirty="0" smtClean="0"/>
              <a:t>Legitimate QR codes replaced with malicious ones.</a:t>
            </a:r>
          </a:p>
          <a:p>
            <a:pPr lvl="1"/>
            <a:r>
              <a:rPr lang="en-US" dirty="0" smtClean="0"/>
              <a:t>Example: Redirecting “ebay.com” to “gbay.com”.</a:t>
            </a:r>
          </a:p>
          <a:p>
            <a:r>
              <a:rPr lang="en-US" b="1" dirty="0" smtClean="0"/>
              <a:t>QR Code Manipulation</a:t>
            </a:r>
            <a:r>
              <a:rPr lang="en-US" dirty="0" smtClean="0"/>
              <a:t>:</a:t>
            </a:r>
          </a:p>
          <a:p>
            <a:pPr lvl="1"/>
            <a:r>
              <a:rPr lang="en-US" dirty="0" smtClean="0"/>
              <a:t>Obfuscated URLs or shortened links.</a:t>
            </a:r>
          </a:p>
          <a:p>
            <a:pPr lvl="1"/>
            <a:r>
              <a:rPr lang="en-US" dirty="0" smtClean="0"/>
              <a:t>Mobile OS often hides full URLs, increasing risks.</a:t>
            </a:r>
          </a:p>
          <a:p>
            <a:r>
              <a:rPr lang="en-US" b="1" dirty="0" smtClean="0"/>
              <a:t>Barcode-in-Barcode Attacks</a:t>
            </a:r>
            <a:r>
              <a:rPr lang="en-US" dirty="0" smtClean="0"/>
              <a:t>:</a:t>
            </a:r>
          </a:p>
          <a:p>
            <a:pPr lvl="1"/>
            <a:r>
              <a:rPr lang="en-US" dirty="0" smtClean="0"/>
              <a:t>Exploits error correction to hide </a:t>
            </a:r>
          </a:p>
          <a:p>
            <a:pPr lvl="1"/>
            <a:r>
              <a:rPr lang="en-US" dirty="0" smtClean="0"/>
              <a:t>malicious content inside a </a:t>
            </a:r>
          </a:p>
          <a:p>
            <a:pPr lvl="1"/>
            <a:r>
              <a:rPr lang="en-US" dirty="0" smtClean="0"/>
              <a:t>legitimate QR code.</a:t>
            </a:r>
          </a:p>
          <a:p>
            <a:endParaRPr lang="en-US" dirty="0"/>
          </a:p>
        </p:txBody>
      </p:sp>
      <p:pic>
        <p:nvPicPr>
          <p:cNvPr id="4" name="Picture 3"/>
          <p:cNvPicPr/>
          <p:nvPr/>
        </p:nvPicPr>
        <p:blipFill>
          <a:blip r:embed="rId2"/>
          <a:stretch>
            <a:fillRect/>
          </a:stretch>
        </p:blipFill>
        <p:spPr>
          <a:xfrm>
            <a:off x="1828800" y="990600"/>
            <a:ext cx="5181866" cy="901754"/>
          </a:xfrm>
          <a:prstGeom prst="rect">
            <a:avLst/>
          </a:prstGeom>
        </p:spPr>
      </p:pic>
      <p:pic>
        <p:nvPicPr>
          <p:cNvPr id="5" name="Picture 4"/>
          <p:cNvPicPr/>
          <p:nvPr/>
        </p:nvPicPr>
        <p:blipFill>
          <a:blip r:embed="rId3"/>
          <a:stretch>
            <a:fillRect/>
          </a:stretch>
        </p:blipFill>
        <p:spPr>
          <a:xfrm>
            <a:off x="6324600" y="1874992"/>
            <a:ext cx="2400423" cy="2235315"/>
          </a:xfrm>
          <a:prstGeom prst="rect">
            <a:avLst/>
          </a:prstGeom>
        </p:spPr>
      </p:pic>
      <p:sp>
        <p:nvSpPr>
          <p:cNvPr id="7" name="Slide Number Placeholder 6"/>
          <p:cNvSpPr>
            <a:spLocks noGrp="1"/>
          </p:cNvSpPr>
          <p:nvPr>
            <p:ph type="sldNum" sz="quarter" idx="12"/>
          </p:nvPr>
        </p:nvSpPr>
        <p:spPr/>
        <p:txBody>
          <a:bodyPr/>
          <a:lstStyle/>
          <a:p>
            <a:fld id="{068A230C-748F-4D57-97FE-E100B01FBF84}" type="slidenum">
              <a:rPr lang="en-US" smtClean="0"/>
              <a:pPr/>
              <a:t>5</a:t>
            </a:fld>
            <a:endParaRPr lang="en-US"/>
          </a:p>
        </p:txBody>
      </p:sp>
      <p:pic>
        <p:nvPicPr>
          <p:cNvPr id="8" name="Picture 7"/>
          <p:cNvPicPr/>
          <p:nvPr/>
        </p:nvPicPr>
        <p:blipFill>
          <a:blip r:embed="rId4"/>
          <a:stretch>
            <a:fillRect/>
          </a:stretch>
        </p:blipFill>
        <p:spPr>
          <a:xfrm>
            <a:off x="914400" y="4434711"/>
            <a:ext cx="6610411" cy="20828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7</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50</a:t>
            </a:fld>
            <a:endParaRPr lang="en-US"/>
          </a:p>
        </p:txBody>
      </p:sp>
    </p:spTree>
    <p:extLst>
      <p:ext uri="{BB962C8B-B14F-4D97-AF65-F5344CB8AC3E}">
        <p14:creationId xmlns:p14="http://schemas.microsoft.com/office/powerpoint/2010/main" val="1150990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8</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51</a:t>
            </a:fld>
            <a:endParaRPr lang="en-US"/>
          </a:p>
        </p:txBody>
      </p:sp>
    </p:spTree>
    <p:extLst>
      <p:ext uri="{BB962C8B-B14F-4D97-AF65-F5344CB8AC3E}">
        <p14:creationId xmlns:p14="http://schemas.microsoft.com/office/powerpoint/2010/main" val="28100420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9</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52</a:t>
            </a:fld>
            <a:endParaRPr lang="en-US"/>
          </a:p>
        </p:txBody>
      </p:sp>
    </p:spTree>
    <p:extLst>
      <p:ext uri="{BB962C8B-B14F-4D97-AF65-F5344CB8AC3E}">
        <p14:creationId xmlns:p14="http://schemas.microsoft.com/office/powerpoint/2010/main" val="2268159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Results and Evaluation - Slide </a:t>
            </a:r>
            <a:r>
              <a:rPr lang="en-US" dirty="0" smtClean="0"/>
              <a:t>10</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53</a:t>
            </a:fld>
            <a:endParaRPr lang="en-US"/>
          </a:p>
        </p:txBody>
      </p:sp>
    </p:spTree>
    <p:extLst>
      <p:ext uri="{BB962C8B-B14F-4D97-AF65-F5344CB8AC3E}">
        <p14:creationId xmlns:p14="http://schemas.microsoft.com/office/powerpoint/2010/main" val="2021964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Evaluation Metrics</a:t>
            </a:r>
            <a:br>
              <a:rPr lang="en-US" b="1" dirty="0" smtClean="0"/>
            </a:br>
            <a:endParaRPr lang="en-US" dirty="0"/>
          </a:p>
        </p:txBody>
      </p:sp>
      <p:sp>
        <p:nvSpPr>
          <p:cNvPr id="3" name="Content Placeholder 2"/>
          <p:cNvSpPr>
            <a:spLocks noGrp="1"/>
          </p:cNvSpPr>
          <p:nvPr>
            <p:ph idx="1"/>
          </p:nvPr>
        </p:nvSpPr>
        <p:spPr>
          <a:xfrm>
            <a:off x="457200" y="1219200"/>
            <a:ext cx="8229600" cy="3962401"/>
          </a:xfrm>
        </p:spPr>
        <p:txBody>
          <a:bodyPr>
            <a:normAutofit/>
          </a:bodyPr>
          <a:lstStyle/>
          <a:p>
            <a:r>
              <a:rPr lang="en-US" b="1" dirty="0" smtClean="0"/>
              <a:t>Accuracy</a:t>
            </a:r>
            <a:r>
              <a:rPr lang="en-US" dirty="0" smtClean="0"/>
              <a:t>: Measures overall correctness.</a:t>
            </a:r>
          </a:p>
          <a:p>
            <a:r>
              <a:rPr lang="en-US" b="1" dirty="0" smtClean="0"/>
              <a:t>Precision</a:t>
            </a:r>
            <a:r>
              <a:rPr lang="en-US" dirty="0" smtClean="0"/>
              <a:t>: Proportion of correctly identified phishing QR codes.</a:t>
            </a:r>
          </a:p>
          <a:p>
            <a:r>
              <a:rPr lang="en-US" b="1" dirty="0" smtClean="0"/>
              <a:t>Recall</a:t>
            </a:r>
            <a:r>
              <a:rPr lang="en-US" dirty="0" smtClean="0"/>
              <a:t>: Ability to detect all actual phishing QR codes.</a:t>
            </a:r>
          </a:p>
          <a:p>
            <a:r>
              <a:rPr lang="en-US" b="1" dirty="0" smtClean="0"/>
              <a:t>F1 Score</a:t>
            </a:r>
            <a:r>
              <a:rPr lang="en-US" dirty="0" smtClean="0"/>
              <a:t>: Balance between precision and recall.       </a:t>
            </a:r>
            <a:r>
              <a:rPr lang="en-US" sz="1200" b="1" dirty="0" smtClean="0"/>
              <a:t>Fig : Class Distribution                                                            Fig : Data Set Images </a:t>
            </a:r>
          </a:p>
          <a:p>
            <a:endParaRPr lang="en-US" dirty="0"/>
          </a:p>
        </p:txBody>
      </p:sp>
      <p:pic>
        <p:nvPicPr>
          <p:cNvPr id="4" name="Picture 3" descr="C:\Users\ABC\Desktop\shivani\download (2).png"/>
          <p:cNvPicPr/>
          <p:nvPr/>
        </p:nvPicPr>
        <p:blipFill>
          <a:blip r:embed="rId2">
            <a:extLst>
              <a:ext uri="{28A0092B-C50C-407E-A947-70E740481C1C}">
                <a14:useLocalDpi xmlns:a14="http://schemas.microsoft.com/office/drawing/2010/main" val="0"/>
              </a:ext>
            </a:extLst>
          </a:blip>
          <a:srcRect/>
          <a:stretch>
            <a:fillRect/>
          </a:stretch>
        </p:blipFill>
        <p:spPr bwMode="auto">
          <a:xfrm>
            <a:off x="2057400" y="5030509"/>
            <a:ext cx="2514601" cy="1827491"/>
          </a:xfrm>
          <a:prstGeom prst="rect">
            <a:avLst/>
          </a:prstGeom>
          <a:noFill/>
          <a:ln>
            <a:noFill/>
          </a:ln>
        </p:spPr>
      </p:pic>
      <p:pic>
        <p:nvPicPr>
          <p:cNvPr id="5" name="Picture 4" descr="C:\Users\ABC\Desktop\shivani\download (3).pn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5029200"/>
            <a:ext cx="3932555" cy="1660692"/>
          </a:xfrm>
          <a:prstGeom prst="rect">
            <a:avLst/>
          </a:prstGeom>
          <a:noFill/>
          <a:ln>
            <a:noFill/>
          </a:ln>
        </p:spPr>
      </p:pic>
      <p:sp>
        <p:nvSpPr>
          <p:cNvPr id="7" name="Slide Number Placeholder 6"/>
          <p:cNvSpPr>
            <a:spLocks noGrp="1"/>
          </p:cNvSpPr>
          <p:nvPr>
            <p:ph type="sldNum" sz="quarter" idx="12"/>
          </p:nvPr>
        </p:nvSpPr>
        <p:spPr/>
        <p:txBody>
          <a:bodyPr/>
          <a:lstStyle/>
          <a:p>
            <a:fld id="{068A230C-748F-4D57-97FE-E100B01FBF84}"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Conclusion</a:t>
            </a:r>
            <a:br>
              <a:rPr lang="en-US" b="1" dirty="0" smtClean="0"/>
            </a:br>
            <a:endParaRPr lang="en-US" dirty="0"/>
          </a:p>
        </p:txBody>
      </p:sp>
      <p:sp>
        <p:nvSpPr>
          <p:cNvPr id="3" name="Content Placeholder 2"/>
          <p:cNvSpPr>
            <a:spLocks noGrp="1"/>
          </p:cNvSpPr>
          <p:nvPr>
            <p:ph idx="1"/>
          </p:nvPr>
        </p:nvSpPr>
        <p:spPr>
          <a:xfrm>
            <a:off x="457200" y="1219201"/>
            <a:ext cx="8229600" cy="3886199"/>
          </a:xfrm>
        </p:spPr>
        <p:txBody>
          <a:bodyPr>
            <a:normAutofit fontScale="92500" lnSpcReduction="10000"/>
          </a:bodyPr>
          <a:lstStyle/>
          <a:p>
            <a:r>
              <a:rPr lang="en-US" dirty="0" smtClean="0"/>
              <a:t>Addresses a critical gap in QR code security by proposing a robust hybrid model.</a:t>
            </a:r>
          </a:p>
          <a:p>
            <a:r>
              <a:rPr lang="en-US" dirty="0" smtClean="0"/>
              <a:t>Combines machine learning techniques to enhance phishing detection accuracy.</a:t>
            </a:r>
          </a:p>
          <a:p>
            <a:r>
              <a:rPr lang="en-US" dirty="0" smtClean="0"/>
              <a:t>Potential applications in:</a:t>
            </a:r>
          </a:p>
          <a:p>
            <a:pPr lvl="1"/>
            <a:r>
              <a:rPr lang="en-US" dirty="0" smtClean="0"/>
              <a:t>Payment systems.</a:t>
            </a:r>
          </a:p>
          <a:p>
            <a:pPr lvl="1"/>
            <a:r>
              <a:rPr lang="en-US" dirty="0" smtClean="0"/>
              <a:t>Advertisement and marketing.</a:t>
            </a:r>
          </a:p>
          <a:p>
            <a:pPr lvl="1"/>
            <a:r>
              <a:rPr lang="en-US" dirty="0" smtClean="0"/>
              <a:t>Access control systems.        </a:t>
            </a:r>
            <a:r>
              <a:rPr lang="en-IN" sz="1300" b="1" dirty="0" smtClean="0"/>
              <a:t>Figure 16: Training and Model Loss</a:t>
            </a:r>
            <a:endParaRPr lang="en-US" sz="1300" b="1" dirty="0" smtClean="0"/>
          </a:p>
          <a:p>
            <a:pPr lvl="1"/>
            <a:endParaRPr lang="en-US" dirty="0" smtClean="0"/>
          </a:p>
          <a:p>
            <a:endParaRPr lang="en-US" dirty="0"/>
          </a:p>
        </p:txBody>
      </p:sp>
      <p:pic>
        <p:nvPicPr>
          <p:cNvPr id="4" name="Picture 3" descr="C:\Users\ABC\Desktop\shivani\download (4).png"/>
          <p:cNvPicPr/>
          <p:nvPr/>
        </p:nvPicPr>
        <p:blipFill>
          <a:blip r:embed="rId2">
            <a:extLst>
              <a:ext uri="{28A0092B-C50C-407E-A947-70E740481C1C}">
                <a14:useLocalDpi xmlns:a14="http://schemas.microsoft.com/office/drawing/2010/main" val="0"/>
              </a:ext>
            </a:extLst>
          </a:blip>
          <a:srcRect/>
          <a:stretch>
            <a:fillRect/>
          </a:stretch>
        </p:blipFill>
        <p:spPr bwMode="auto">
          <a:xfrm>
            <a:off x="3220857" y="4948238"/>
            <a:ext cx="5923143" cy="1909762"/>
          </a:xfrm>
          <a:prstGeom prst="rect">
            <a:avLst/>
          </a:prstGeom>
          <a:noFill/>
          <a:ln>
            <a:noFill/>
          </a:ln>
        </p:spPr>
      </p:pic>
      <p:sp>
        <p:nvSpPr>
          <p:cNvPr id="6" name="Slide Number Placeholder 5"/>
          <p:cNvSpPr>
            <a:spLocks noGrp="1"/>
          </p:cNvSpPr>
          <p:nvPr>
            <p:ph type="sldNum" sz="quarter" idx="12"/>
          </p:nvPr>
        </p:nvSpPr>
        <p:spPr/>
        <p:txBody>
          <a:bodyPr/>
          <a:lstStyle/>
          <a:p>
            <a:fld id="{068A230C-748F-4D57-97FE-E100B01FBF84}"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Summary</a:t>
            </a:r>
          </a:p>
        </p:txBody>
      </p:sp>
      <p:sp>
        <p:nvSpPr>
          <p:cNvPr id="3" name="Content Placeholder 2"/>
          <p:cNvSpPr>
            <a:spLocks noGrp="1"/>
          </p:cNvSpPr>
          <p:nvPr>
            <p:ph idx="1"/>
          </p:nvPr>
        </p:nvSpPr>
        <p:spPr/>
        <p:txBody>
          <a:bodyPr/>
          <a:lstStyle/>
          <a:p>
            <a:r>
              <a:rPr lang="en-US" dirty="0"/>
              <a:t>1. Combines machine learning techniques for enhanced accuracy.</a:t>
            </a:r>
          </a:p>
          <a:p>
            <a:r>
              <a:rPr lang="en-US" dirty="0"/>
              <a:t>2. Addresses gaps in QR code phishing detection.</a:t>
            </a:r>
          </a:p>
          <a:p>
            <a:r>
              <a:rPr lang="en-US" dirty="0"/>
              <a:t>3. Proposes a hybrid model adaptable to evolving threats.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56</a:t>
            </a:fld>
            <a:endParaRPr lang="en-US"/>
          </a:p>
        </p:txBody>
      </p:sp>
    </p:spTree>
    <p:extLst>
      <p:ext uri="{BB962C8B-B14F-4D97-AF65-F5344CB8AC3E}">
        <p14:creationId xmlns:p14="http://schemas.microsoft.com/office/powerpoint/2010/main" val="26250771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 - Future Directions</a:t>
            </a:r>
          </a:p>
        </p:txBody>
      </p:sp>
      <p:sp>
        <p:nvSpPr>
          <p:cNvPr id="3" name="Content Placeholder 2"/>
          <p:cNvSpPr>
            <a:spLocks noGrp="1"/>
          </p:cNvSpPr>
          <p:nvPr>
            <p:ph idx="1"/>
          </p:nvPr>
        </p:nvSpPr>
        <p:spPr/>
        <p:txBody>
          <a:bodyPr/>
          <a:lstStyle/>
          <a:p>
            <a:r>
              <a:rPr lang="en-US" dirty="0"/>
              <a:t>Future Work:</a:t>
            </a:r>
          </a:p>
          <a:p>
            <a:r>
              <a:rPr lang="en-US" dirty="0"/>
              <a:t>- Explore unsupervised learning techniques.</a:t>
            </a:r>
          </a:p>
          <a:p>
            <a:r>
              <a:rPr lang="en-US" dirty="0"/>
              <a:t>- Develop lightweight models for mobile applications.</a:t>
            </a:r>
          </a:p>
          <a:p>
            <a:r>
              <a:rPr lang="en-US" dirty="0"/>
              <a:t>- Extend datasets for improved robustness.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57</a:t>
            </a:fld>
            <a:endParaRPr lang="en-US"/>
          </a:p>
        </p:txBody>
      </p:sp>
    </p:spTree>
    <p:extLst>
      <p:ext uri="{BB962C8B-B14F-4D97-AF65-F5344CB8AC3E}">
        <p14:creationId xmlns:p14="http://schemas.microsoft.com/office/powerpoint/2010/main" val="24682117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Q&amp;A</a:t>
            </a:r>
            <a:br>
              <a:rPr lang="en-US" b="1" dirty="0" smtClean="0"/>
            </a:br>
            <a:endParaRPr lang="en-US" dirty="0"/>
          </a:p>
        </p:txBody>
      </p:sp>
      <p:sp>
        <p:nvSpPr>
          <p:cNvPr id="3" name="Content Placeholder 2"/>
          <p:cNvSpPr>
            <a:spLocks noGrp="1"/>
          </p:cNvSpPr>
          <p:nvPr>
            <p:ph idx="1"/>
          </p:nvPr>
        </p:nvSpPr>
        <p:spPr>
          <a:xfrm>
            <a:off x="457200" y="3581400"/>
            <a:ext cx="8229600" cy="2544763"/>
          </a:xfrm>
        </p:spPr>
        <p:txBody>
          <a:bodyPr>
            <a:normAutofit fontScale="25000" lnSpcReduction="20000"/>
          </a:bodyPr>
          <a:lstStyle/>
          <a:p>
            <a:endParaRPr lang="en-US" b="1" dirty="0" smtClean="0"/>
          </a:p>
          <a:p>
            <a:endParaRPr lang="en-US" b="1" dirty="0" smtClean="0"/>
          </a:p>
          <a:p>
            <a:pPr>
              <a:buNone/>
            </a:pPr>
            <a:r>
              <a:rPr lang="en-US" sz="5600" b="1" dirty="0" smtClean="0"/>
              <a:t>           </a:t>
            </a:r>
            <a:r>
              <a:rPr lang="en-IN" sz="5600" b="1" dirty="0" smtClean="0"/>
              <a:t>Table : Result Comparison       </a:t>
            </a:r>
            <a:endParaRPr lang="en-US" sz="5600" b="1" dirty="0" smtClean="0"/>
          </a:p>
          <a:p>
            <a:endParaRPr lang="en-US" b="1" dirty="0" smtClean="0"/>
          </a:p>
          <a:p>
            <a:endParaRPr lang="en-US" b="1" dirty="0" smtClean="0"/>
          </a:p>
          <a:p>
            <a:r>
              <a:rPr lang="en-US" b="1" dirty="0" smtClean="0"/>
              <a:t>                                                               </a:t>
            </a:r>
          </a:p>
          <a:p>
            <a:endParaRPr lang="en-US" b="1" dirty="0" smtClean="0"/>
          </a:p>
          <a:p>
            <a:endParaRPr lang="en-US" b="1" dirty="0" smtClean="0"/>
          </a:p>
          <a:p>
            <a:endParaRPr lang="en-US" b="1" dirty="0" smtClean="0"/>
          </a:p>
          <a:p>
            <a:r>
              <a:rPr lang="en-US" sz="5500" b="1" dirty="0" smtClean="0"/>
              <a:t>Questions?</a:t>
            </a:r>
          </a:p>
          <a:p>
            <a:pPr>
              <a:buNone/>
            </a:pPr>
            <a:r>
              <a:rPr lang="en-US" sz="5500" dirty="0" smtClean="0"/>
              <a:t/>
            </a:r>
            <a:br>
              <a:rPr lang="en-US" sz="5500" dirty="0" smtClean="0"/>
            </a:br>
            <a:r>
              <a:rPr lang="en-US" sz="5500" dirty="0" smtClean="0"/>
              <a:t>Thank you for your attention!</a:t>
            </a:r>
          </a:p>
          <a:p>
            <a:pPr>
              <a:buNone/>
            </a:pPr>
            <a:endParaRPr lang="en-US" sz="5500" dirty="0"/>
          </a:p>
          <a:p>
            <a:pPr>
              <a:buNone/>
            </a:pPr>
            <a:endParaRPr lang="en-US" sz="5500" dirty="0" smtClean="0"/>
          </a:p>
          <a:p>
            <a:pPr>
              <a:buNone/>
            </a:pPr>
            <a:endParaRPr lang="en-US" sz="5500" dirty="0"/>
          </a:p>
          <a:p>
            <a:pPr>
              <a:buNone/>
            </a:pPr>
            <a:r>
              <a:rPr lang="en-US" sz="5500" dirty="0" smtClean="0"/>
              <a:t>Regards : Chetan Sharma </a:t>
            </a:r>
          </a:p>
          <a:p>
            <a:pPr>
              <a:buNone/>
            </a:pPr>
            <a:r>
              <a:rPr lang="en-US" sz="5500" dirty="0"/>
              <a:t>pts2201@students.iitmandi.ac.in</a:t>
            </a:r>
          </a:p>
        </p:txBody>
      </p:sp>
      <p:graphicFrame>
        <p:nvGraphicFramePr>
          <p:cNvPr id="4" name="Table 3"/>
          <p:cNvGraphicFramePr>
            <a:graphicFrameLocks noGrp="1"/>
          </p:cNvGraphicFramePr>
          <p:nvPr/>
        </p:nvGraphicFramePr>
        <p:xfrm>
          <a:off x="914402" y="1219202"/>
          <a:ext cx="7391398" cy="2286001"/>
        </p:xfrm>
        <a:graphic>
          <a:graphicData uri="http://schemas.openxmlformats.org/drawingml/2006/table">
            <a:tbl>
              <a:tblPr/>
              <a:tblGrid>
                <a:gridCol w="1847228"/>
                <a:gridCol w="1847228"/>
                <a:gridCol w="1847228"/>
                <a:gridCol w="1849714"/>
              </a:tblGrid>
              <a:tr h="284205">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Model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Accuracy</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Precision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Recall</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449">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Random Forest</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66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56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66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449">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SVM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77.59 Percent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78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78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449">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KNN</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69.88 Percent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70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a:latin typeface="Times New Roman"/>
                          <a:ea typeface="Calibri"/>
                          <a:cs typeface="Times New Roman"/>
                        </a:rPr>
                        <a:t>70 Percent </a:t>
                      </a:r>
                      <a:endParaRPr lang="en-US" sz="1100" b="1" kern="10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500449">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Proposed Model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91 Percent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91.2 Percent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800"/>
                        </a:spcAft>
                      </a:pPr>
                      <a:r>
                        <a:rPr lang="en-IN" sz="1000" b="1" kern="0" dirty="0">
                          <a:latin typeface="Times New Roman"/>
                          <a:ea typeface="Calibri"/>
                          <a:cs typeface="Times New Roman"/>
                        </a:rPr>
                        <a:t>92 Percent </a:t>
                      </a:r>
                      <a:endParaRPr lang="en-US" sz="1100" b="1" kern="100" dirty="0">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86200"/>
            <a:ext cx="4486275" cy="2696736"/>
          </a:xfrm>
          <a:prstGeom prst="rect">
            <a:avLst/>
          </a:prstGeom>
          <a:noFill/>
        </p:spPr>
      </p:pic>
      <p:sp>
        <p:nvSpPr>
          <p:cNvPr id="7" name="Slide Number Placeholder 6"/>
          <p:cNvSpPr>
            <a:spLocks noGrp="1"/>
          </p:cNvSpPr>
          <p:nvPr>
            <p:ph type="sldNum" sz="quarter" idx="12"/>
          </p:nvPr>
        </p:nvSpPr>
        <p:spPr/>
        <p:txBody>
          <a:bodyPr/>
          <a:lstStyle/>
          <a:p>
            <a:fld id="{068A230C-748F-4D57-97FE-E100B01FBF84}" type="slidenum">
              <a:rPr lang="en-US" smtClean="0"/>
              <a:pPr/>
              <a:t>58</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Reference 1</a:t>
            </a:r>
            <a:endParaRPr lang="en-US" b="1"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59</a:t>
            </a:fld>
            <a:endParaRPr lang="en-US"/>
          </a:p>
        </p:txBody>
      </p:sp>
    </p:spTree>
    <p:extLst>
      <p:ext uri="{BB962C8B-B14F-4D97-AF65-F5344CB8AC3E}">
        <p14:creationId xmlns:p14="http://schemas.microsoft.com/office/powerpoint/2010/main" val="15413618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Literature Review Highlights</a:t>
            </a:r>
            <a:br>
              <a:rPr lang="en-US" b="1" dirty="0" smtClean="0"/>
            </a:b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S. Ismail et al. (2021)</a:t>
            </a:r>
            <a:r>
              <a:rPr lang="en-US" dirty="0" smtClean="0"/>
              <a:t>:</a:t>
            </a:r>
          </a:p>
          <a:p>
            <a:pPr lvl="1"/>
            <a:r>
              <a:rPr lang="en-US" dirty="0" smtClean="0"/>
              <a:t>Framework to authenticate QR codes and detect phishing.</a:t>
            </a:r>
          </a:p>
          <a:p>
            <a:pPr lvl="1"/>
            <a:r>
              <a:rPr lang="en-US" dirty="0" smtClean="0"/>
              <a:t>Focused on detecting malicious URLs embedded in QR codes.</a:t>
            </a:r>
          </a:p>
          <a:p>
            <a:r>
              <a:rPr lang="en-US" b="1" dirty="0" smtClean="0"/>
              <a:t>A. S. Rafsanjani et al. (2023)</a:t>
            </a:r>
            <a:r>
              <a:rPr lang="en-US" dirty="0" smtClean="0"/>
              <a:t>:</a:t>
            </a:r>
          </a:p>
          <a:p>
            <a:pPr lvl="1"/>
            <a:r>
              <a:rPr lang="en-US" dirty="0" err="1" smtClean="0"/>
              <a:t>QsecR</a:t>
            </a:r>
            <a:r>
              <a:rPr lang="en-US" dirty="0" smtClean="0"/>
              <a:t>: Privacy-friendly QR scanner achieving 93.5% accuracy.</a:t>
            </a:r>
          </a:p>
          <a:p>
            <a:r>
              <a:rPr lang="en-US" b="1" dirty="0" smtClean="0"/>
              <a:t>B. </a:t>
            </a:r>
            <a:r>
              <a:rPr lang="en-US" b="1" dirty="0" err="1" smtClean="0"/>
              <a:t>Herlina</a:t>
            </a:r>
            <a:r>
              <a:rPr lang="en-US" b="1" dirty="0" smtClean="0"/>
              <a:t> et al. (2023)</a:t>
            </a:r>
            <a:r>
              <a:rPr lang="en-US" dirty="0" smtClean="0"/>
              <a:t>:</a:t>
            </a:r>
          </a:p>
          <a:p>
            <a:pPr lvl="1"/>
            <a:r>
              <a:rPr lang="en-US" dirty="0" smtClean="0"/>
              <a:t>Used </a:t>
            </a:r>
            <a:r>
              <a:rPr lang="en-US" dirty="0" err="1" smtClean="0"/>
              <a:t>XGBoost</a:t>
            </a:r>
            <a:r>
              <a:rPr lang="en-US" dirty="0" smtClean="0"/>
              <a:t> for phishing detection, achieving 92% accuracy.</a:t>
            </a:r>
          </a:p>
          <a:p>
            <a:r>
              <a:rPr lang="en-US" b="1" dirty="0" smtClean="0"/>
              <a:t>M. </a:t>
            </a:r>
            <a:r>
              <a:rPr lang="en-US" b="1" dirty="0" err="1" smtClean="0"/>
              <a:t>Thakare</a:t>
            </a:r>
            <a:r>
              <a:rPr lang="en-US" b="1" dirty="0" smtClean="0"/>
              <a:t> et al. (2023)</a:t>
            </a:r>
            <a:r>
              <a:rPr lang="en-US" dirty="0" smtClean="0"/>
              <a:t>:</a:t>
            </a:r>
          </a:p>
          <a:p>
            <a:pPr lvl="1"/>
            <a:r>
              <a:rPr lang="en-US" dirty="0" smtClean="0"/>
              <a:t>Machine learning and CNN-based secure QR code scanner.</a:t>
            </a:r>
          </a:p>
          <a:p>
            <a:endParaRPr lang="en-US" dirty="0"/>
          </a:p>
        </p:txBody>
      </p:sp>
      <p:sp>
        <p:nvSpPr>
          <p:cNvPr id="5" name="Slide Number Placeholder 4"/>
          <p:cNvSpPr>
            <a:spLocks noGrp="1"/>
          </p:cNvSpPr>
          <p:nvPr>
            <p:ph type="sldNum" sz="quarter" idx="12"/>
          </p:nvPr>
        </p:nvSpPr>
        <p:spPr/>
        <p:txBody>
          <a:bodyPr/>
          <a:lstStyle/>
          <a:p>
            <a:fld id="{068A230C-748F-4D57-97FE-E100B01FBF84}" type="slidenum">
              <a:rPr lang="en-US" smtClean="0"/>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a:t>
            </a:r>
            <a:r>
              <a:rPr lang="en-US" b="1" dirty="0" smtClean="0"/>
              <a:t>2</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60</a:t>
            </a:fld>
            <a:endParaRPr lang="en-US"/>
          </a:p>
        </p:txBody>
      </p:sp>
    </p:spTree>
    <p:extLst>
      <p:ext uri="{BB962C8B-B14F-4D97-AF65-F5344CB8AC3E}">
        <p14:creationId xmlns:p14="http://schemas.microsoft.com/office/powerpoint/2010/main" val="39481437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3</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61</a:t>
            </a:fld>
            <a:endParaRPr lang="en-US"/>
          </a:p>
        </p:txBody>
      </p:sp>
    </p:spTree>
    <p:extLst>
      <p:ext uri="{BB962C8B-B14F-4D97-AF65-F5344CB8AC3E}">
        <p14:creationId xmlns:p14="http://schemas.microsoft.com/office/powerpoint/2010/main" val="29942740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a:t>
            </a:r>
            <a:r>
              <a:rPr lang="en-US" b="1" dirty="0" smtClean="0"/>
              <a:t>4</a:t>
            </a:r>
            <a:endParaRPr lang="en-US" dirty="0"/>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62</a:t>
            </a:fld>
            <a:endParaRPr lang="en-US"/>
          </a:p>
        </p:txBody>
      </p:sp>
    </p:spTree>
    <p:extLst>
      <p:ext uri="{BB962C8B-B14F-4D97-AF65-F5344CB8AC3E}">
        <p14:creationId xmlns:p14="http://schemas.microsoft.com/office/powerpoint/2010/main" val="4975452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 </a:t>
            </a:r>
            <a:r>
              <a:rPr lang="en-US" b="1" dirty="0" smtClean="0"/>
              <a:t>5</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068A230C-748F-4D57-97FE-E100B01FBF84}" type="slidenum">
              <a:rPr lang="en-US" smtClean="0"/>
              <a:pPr/>
              <a:t>63</a:t>
            </a:fld>
            <a:endParaRPr lang="en-US"/>
          </a:p>
        </p:txBody>
      </p:sp>
    </p:spTree>
    <p:extLst>
      <p:ext uri="{BB962C8B-B14F-4D97-AF65-F5344CB8AC3E}">
        <p14:creationId xmlns:p14="http://schemas.microsoft.com/office/powerpoint/2010/main" val="35643435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Research Gaps Identified</a:t>
            </a:r>
            <a:br>
              <a:rPr lang="en-US" b="1" dirty="0" smtClean="0"/>
            </a:br>
            <a:endParaRPr lang="en-US" dirty="0"/>
          </a:p>
        </p:txBody>
      </p:sp>
      <p:sp>
        <p:nvSpPr>
          <p:cNvPr id="3" name="Content Placeholder 2"/>
          <p:cNvSpPr>
            <a:spLocks noGrp="1"/>
          </p:cNvSpPr>
          <p:nvPr>
            <p:ph idx="1"/>
          </p:nvPr>
        </p:nvSpPr>
        <p:spPr>
          <a:xfrm>
            <a:off x="4953000" y="1219200"/>
            <a:ext cx="3733800" cy="5181599"/>
          </a:xfrm>
        </p:spPr>
        <p:txBody>
          <a:bodyPr>
            <a:normAutofit fontScale="92500" lnSpcReduction="20000"/>
          </a:bodyPr>
          <a:lstStyle/>
          <a:p>
            <a:r>
              <a:rPr lang="en-US" dirty="0" smtClean="0"/>
              <a:t>Existing models don’t target QR codes for phishing detection.</a:t>
            </a:r>
          </a:p>
          <a:p>
            <a:r>
              <a:rPr lang="en-US" dirty="0" smtClean="0"/>
              <a:t>Heavy reliance on supervised learning; unsupervised methods are underexplored.</a:t>
            </a:r>
          </a:p>
          <a:p>
            <a:r>
              <a:rPr lang="en-US" dirty="0" smtClean="0"/>
              <a:t>Inadequate accuracy due to weak feature-target relationships.</a:t>
            </a:r>
          </a:p>
          <a:p>
            <a:endParaRPr lang="en-US" dirty="0"/>
          </a:p>
        </p:txBody>
      </p:sp>
      <p:sp>
        <p:nvSpPr>
          <p:cNvPr id="5" name="Slide Number Placeholder 4"/>
          <p:cNvSpPr>
            <a:spLocks noGrp="1"/>
          </p:cNvSpPr>
          <p:nvPr>
            <p:ph type="sldNum" sz="quarter" idx="12"/>
          </p:nvPr>
        </p:nvSpPr>
        <p:spPr/>
        <p:txBody>
          <a:bodyPr/>
          <a:lstStyle/>
          <a:p>
            <a:fld id="{068A230C-748F-4D57-97FE-E100B01FBF84}" type="slidenum">
              <a:rPr lang="en-US" smtClean="0"/>
              <a:pPr/>
              <a:t>7</a:t>
            </a:fld>
            <a:endParaRPr lang="en-US"/>
          </a:p>
        </p:txBody>
      </p:sp>
      <p:sp>
        <p:nvSpPr>
          <p:cNvPr id="7" name="Rectangle 6"/>
          <p:cNvSpPr/>
          <p:nvPr/>
        </p:nvSpPr>
        <p:spPr>
          <a:xfrm>
            <a:off x="304800" y="1143000"/>
            <a:ext cx="4572000" cy="4801314"/>
          </a:xfrm>
          <a:prstGeom prst="rect">
            <a:avLst/>
          </a:prstGeom>
        </p:spPr>
        <p:txBody>
          <a:bodyPr>
            <a:spAutoFit/>
          </a:bodyPr>
          <a:lstStyle/>
          <a:p>
            <a:r>
              <a:rPr lang="en-IN" dirty="0"/>
              <a:t>Following are the various research gaps: - </a:t>
            </a:r>
            <a:endParaRPr lang="en-US" dirty="0"/>
          </a:p>
          <a:p>
            <a:r>
              <a:rPr lang="en-IN" dirty="0"/>
              <a:t>1.  The schemes which are already proposed for the phishing detection are unable to establish relation between attribute set and target set due to which optimal level of accuracy is not achieved. </a:t>
            </a:r>
            <a:endParaRPr lang="en-US" dirty="0"/>
          </a:p>
          <a:p>
            <a:r>
              <a:rPr lang="en-IN" dirty="0"/>
              <a:t>2.  The models for the phishing detection are based on the machine learning techniques. The machine learning models are supervised model. In the previous research no, one proposed unsupervised model for the phishing detection.</a:t>
            </a:r>
            <a:endParaRPr lang="en-US" dirty="0"/>
          </a:p>
          <a:p>
            <a:r>
              <a:rPr lang="en-IN" dirty="0"/>
              <a:t>3.   The models which are already proposed are unable to work on the QR codes for the phishing detection. The model needs to propose which can detect phishing from QR codes.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Statement</a:t>
            </a:r>
          </a:p>
        </p:txBody>
      </p:sp>
      <p:sp>
        <p:nvSpPr>
          <p:cNvPr id="3" name="Content Placeholder 2"/>
          <p:cNvSpPr>
            <a:spLocks noGrp="1"/>
          </p:cNvSpPr>
          <p:nvPr>
            <p:ph idx="1"/>
          </p:nvPr>
        </p:nvSpPr>
        <p:spPr/>
        <p:txBody>
          <a:bodyPr/>
          <a:lstStyle/>
          <a:p>
            <a:r>
              <a:rPr lang="en-US" dirty="0"/>
              <a:t>Phishing via QR codes leverages deceptive tactics to extract sensitive user information.</a:t>
            </a:r>
          </a:p>
          <a:p>
            <a:r>
              <a:rPr lang="en-US" dirty="0"/>
              <a:t>Existing detection methods lack adaptability and precision in tackling evolving threats.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8</a:t>
            </a:fld>
            <a:endParaRPr lang="en-US"/>
          </a:p>
        </p:txBody>
      </p:sp>
    </p:spTree>
    <p:extLst>
      <p:ext uri="{BB962C8B-B14F-4D97-AF65-F5344CB8AC3E}">
        <p14:creationId xmlns:p14="http://schemas.microsoft.com/office/powerpoint/2010/main" val="1204432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Challenges in QR Phishing Detection</a:t>
            </a:r>
          </a:p>
        </p:txBody>
      </p:sp>
      <p:sp>
        <p:nvSpPr>
          <p:cNvPr id="3" name="Content Placeholder 2"/>
          <p:cNvSpPr>
            <a:spLocks noGrp="1"/>
          </p:cNvSpPr>
          <p:nvPr>
            <p:ph idx="1"/>
          </p:nvPr>
        </p:nvSpPr>
        <p:spPr/>
        <p:txBody>
          <a:bodyPr/>
          <a:lstStyle/>
          <a:p>
            <a:r>
              <a:rPr lang="en-US" dirty="0"/>
              <a:t>1. Identifying obfuscated URLs or shortened links.</a:t>
            </a:r>
          </a:p>
          <a:p>
            <a:r>
              <a:rPr lang="en-US" dirty="0"/>
              <a:t>2. Detecting manipulation in legitimate QR codes.</a:t>
            </a:r>
          </a:p>
          <a:p>
            <a:r>
              <a:rPr lang="en-US" dirty="0"/>
              <a:t>3. Addressing the scalability of detection methods.</a:t>
            </a:r>
          </a:p>
          <a:p>
            <a:endParaRPr lang="en-US" dirty="0"/>
          </a:p>
        </p:txBody>
      </p:sp>
      <p:sp>
        <p:nvSpPr>
          <p:cNvPr id="4" name="Slide Number Placeholder 3"/>
          <p:cNvSpPr>
            <a:spLocks noGrp="1"/>
          </p:cNvSpPr>
          <p:nvPr>
            <p:ph type="sldNum" sz="quarter" idx="12"/>
          </p:nvPr>
        </p:nvSpPr>
        <p:spPr/>
        <p:txBody>
          <a:bodyPr/>
          <a:lstStyle/>
          <a:p>
            <a:fld id="{068A230C-748F-4D57-97FE-E100B01FBF84}" type="slidenum">
              <a:rPr lang="en-US" smtClean="0"/>
              <a:pPr/>
              <a:t>9</a:t>
            </a:fld>
            <a:endParaRPr lang="en-US"/>
          </a:p>
        </p:txBody>
      </p:sp>
    </p:spTree>
    <p:extLst>
      <p:ext uri="{BB962C8B-B14F-4D97-AF65-F5344CB8AC3E}">
        <p14:creationId xmlns:p14="http://schemas.microsoft.com/office/powerpoint/2010/main" val="2889878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394</TotalTime>
  <Words>1430</Words>
  <Application>Microsoft Office PowerPoint</Application>
  <PresentationFormat>On-screen Show (4:3)</PresentationFormat>
  <Paragraphs>289</Paragraphs>
  <Slides>63</Slides>
  <Notes>0</Notes>
  <HiddenSlides>0</HiddenSlides>
  <MMClips>0</MMClips>
  <ScaleCrop>false</ScaleCrop>
  <HeadingPairs>
    <vt:vector size="4" baseType="variant">
      <vt:variant>
        <vt:lpstr>Theme</vt:lpstr>
      </vt:variant>
      <vt:variant>
        <vt:i4>1</vt:i4>
      </vt:variant>
      <vt:variant>
        <vt:lpstr>Slide Titles</vt:lpstr>
      </vt:variant>
      <vt:variant>
        <vt:i4>63</vt:i4>
      </vt:variant>
    </vt:vector>
  </HeadingPairs>
  <TitlesOfParts>
    <vt:vector size="64" baseType="lpstr">
      <vt:lpstr>Office Theme</vt:lpstr>
      <vt:lpstr> QR Code Phishing Detection Technique </vt:lpstr>
      <vt:lpstr>Outline</vt:lpstr>
      <vt:lpstr>Introduction to QR Code Phishing Detection</vt:lpstr>
      <vt:lpstr>Security Challenges in QR Codes</vt:lpstr>
      <vt:lpstr>Types of QR Phishing Attacks </vt:lpstr>
      <vt:lpstr>Literature Review Highlights </vt:lpstr>
      <vt:lpstr>Research Gaps Identified </vt:lpstr>
      <vt:lpstr>Problem Statement</vt:lpstr>
      <vt:lpstr>Challenges in QR Phishing Detection</vt:lpstr>
      <vt:lpstr>Proposed Countermeasures </vt:lpstr>
      <vt:lpstr>Research Objectives </vt:lpstr>
      <vt:lpstr>Proposed Methodology </vt:lpstr>
      <vt:lpstr>Research Methodology - Part 1</vt:lpstr>
      <vt:lpstr>Research Methodology - Part 2</vt:lpstr>
      <vt:lpstr>Research Methodology - Part 3</vt:lpstr>
      <vt:lpstr>Research Methodology - Part 4</vt:lpstr>
      <vt:lpstr>Research Methodology - Part 5</vt:lpstr>
      <vt:lpstr>Research Methodology - Part 6</vt:lpstr>
      <vt:lpstr>Research Methodology - Part 7</vt:lpstr>
      <vt:lpstr>Research Methodology - Part 8</vt:lpstr>
      <vt:lpstr>Research Methodology - Part 9</vt:lpstr>
      <vt:lpstr>Research Methodology - Part 10</vt:lpstr>
      <vt:lpstr>Decision Tree (DT)</vt:lpstr>
      <vt:lpstr>Logistic Regression (LR)</vt:lpstr>
      <vt:lpstr>Random Forest (RF)</vt:lpstr>
      <vt:lpstr>Naive Bayes (NB)</vt:lpstr>
      <vt:lpstr>Gradient Boosting Machine (GBM)</vt:lpstr>
      <vt:lpstr>K-Nearest Neighbors (KNN)</vt:lpstr>
      <vt:lpstr>Support Vector Classifier (SVC)</vt:lpstr>
      <vt:lpstr>Convolutional Neural Networks (CNN)</vt:lpstr>
      <vt:lpstr>Mathematical Equations - Overview</vt:lpstr>
      <vt:lpstr>Proposed Hybrid Model - Details 1</vt:lpstr>
      <vt:lpstr>Proposed Hybrid Model - Details 2</vt:lpstr>
      <vt:lpstr>Proposed Hybrid Model - Details 3</vt:lpstr>
      <vt:lpstr>Proposed Hybrid Model - Details 4</vt:lpstr>
      <vt:lpstr>Proposed Hybrid Model - Details 5</vt:lpstr>
      <vt:lpstr>Proposed Hybrid Model - Details 6</vt:lpstr>
      <vt:lpstr>Proposed Hybrid Model - Details 7</vt:lpstr>
      <vt:lpstr>Proposed Hybrid Model - Details 8</vt:lpstr>
      <vt:lpstr>Proposed Hybrid Model - Details 9</vt:lpstr>
      <vt:lpstr>Proposed Hybrid Model - Details 10</vt:lpstr>
      <vt:lpstr>Novel Hybrid Approach </vt:lpstr>
      <vt:lpstr>Expected Results </vt:lpstr>
      <vt:lpstr>Results and Evaluation - Slide 1</vt:lpstr>
      <vt:lpstr>Results and Evaluation - Slide 2</vt:lpstr>
      <vt:lpstr>Results and Evaluation - Slide 3</vt:lpstr>
      <vt:lpstr>Results and Evaluation – Slide 4</vt:lpstr>
      <vt:lpstr>Results and Evaluation - Slide 5</vt:lpstr>
      <vt:lpstr>Results and Evaluation - Slide 6</vt:lpstr>
      <vt:lpstr>Results and Evaluation - Slide 7</vt:lpstr>
      <vt:lpstr>Results and Evaluation - Slide 8</vt:lpstr>
      <vt:lpstr>Results and Evaluation - Slide 9</vt:lpstr>
      <vt:lpstr>Results and Evaluation - Slide 10</vt:lpstr>
      <vt:lpstr>Evaluation Metrics </vt:lpstr>
      <vt:lpstr>Conclusion </vt:lpstr>
      <vt:lpstr>Conclusion - Summary</vt:lpstr>
      <vt:lpstr>Conclusion - Future Directions</vt:lpstr>
      <vt:lpstr>Q&amp;A </vt:lpstr>
      <vt:lpstr>Reference 1</vt:lpstr>
      <vt:lpstr>Reference 2</vt:lpstr>
      <vt:lpstr>Reference 3</vt:lpstr>
      <vt:lpstr>Reference 4</vt:lpstr>
      <vt:lpstr>Reference 5</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QR Code Phishing Detection</dc:title>
  <dc:creator>user</dc:creator>
  <cp:lastModifiedBy>pc</cp:lastModifiedBy>
  <cp:revision>29</cp:revision>
  <dcterms:created xsi:type="dcterms:W3CDTF">2024-12-18T20:10:41Z</dcterms:created>
  <dcterms:modified xsi:type="dcterms:W3CDTF">2024-12-20T10:40:27Z</dcterms:modified>
</cp:coreProperties>
</file>