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29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vic.ca/engineering/ece/isot/datasets/fake-news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23517"/>
            <a:ext cx="7477601" cy="2777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Exploring Deep Learning Architectures for Fake News Detection : Comparative Performance of LSTM, BiLSTM, CNN - BiLSTM and BERT.</a:t>
            </a:r>
            <a:endParaRPr lang="en-US" sz="3499" dirty="0"/>
          </a:p>
        </p:txBody>
      </p:sp>
      <p:sp>
        <p:nvSpPr>
          <p:cNvPr id="6" name="Text 3"/>
          <p:cNvSpPr/>
          <p:nvPr/>
        </p:nvSpPr>
        <p:spPr>
          <a:xfrm>
            <a:off x="6319599" y="545056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818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 Used: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09443"/>
            <a:ext cx="10554414" cy="4838343"/>
          </a:xfrm>
          <a:prstGeom prst="roundRect">
            <a:avLst>
              <a:gd name="adj" fmla="val 2755"/>
            </a:avLst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431613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Link: </a:t>
            </a:r>
            <a:r>
              <a:rPr lang="en-US" sz="1750" u="sng" dirty="0">
                <a:solidFill>
                  <a:srgbClr val="599CE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https://www.uvic.ca/engineering/ece/isot/datasets/fake-news/index.php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260163" y="2920246"/>
            <a:ext cx="101100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employ the ISOT Fake News dataset, which was first made available by the University of Victoria's ISOT Research Lab in Canada.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3764280"/>
            <a:ext cx="101100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dataset is a collection of thousands of articles, both true and false, that were classified as untrustworthy by Politifact.com and from many reputable news websites. 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163" y="4724995"/>
            <a:ext cx="3320534" cy="1495306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2260163" y="6470213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5592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Long Short-Term Memory (LSTM) Model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477929"/>
            <a:ext cx="44410" cy="4995624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879229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6515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8" name="Text 6"/>
          <p:cNvSpPr/>
          <p:nvPr/>
        </p:nvSpPr>
        <p:spPr>
          <a:xfrm>
            <a:off x="2302490" y="2693194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7000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Purpose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3180517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LSTMs address the vanishing gradient problem found in traditional RNNs.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381560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15385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3" name="Text 11"/>
          <p:cNvSpPr/>
          <p:nvPr/>
        </p:nvSpPr>
        <p:spPr>
          <a:xfrm>
            <a:off x="2279154" y="4195524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Structure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682847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LSTM network consists of a series of LSTM cells, each equipped with gates (input, output, and forget gates) that control information flow into and out of the cell.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239292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60115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8" name="Text 16"/>
          <p:cNvSpPr/>
          <p:nvPr/>
        </p:nvSpPr>
        <p:spPr>
          <a:xfrm>
            <a:off x="2281178" y="605325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40579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LSTMs are insensitive to gap length, making them suitable for capturing long-term dependencies in sequences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3220760" y="475298"/>
            <a:ext cx="8188762" cy="10775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42"/>
              </a:lnSpc>
              <a:buNone/>
            </a:pPr>
            <a:r>
              <a:rPr lang="en-US" sz="339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Bidirectional Long Short-Term Memory (LSTM) Model</a:t>
            </a:r>
            <a:endParaRPr lang="en-US" sz="3394" dirty="0"/>
          </a:p>
        </p:txBody>
      </p:sp>
      <p:sp>
        <p:nvSpPr>
          <p:cNvPr id="5" name="Shape 3"/>
          <p:cNvSpPr/>
          <p:nvPr/>
        </p:nvSpPr>
        <p:spPr>
          <a:xfrm>
            <a:off x="3462099" y="1811298"/>
            <a:ext cx="34409" cy="5942886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6" name="Shape 4"/>
          <p:cNvSpPr/>
          <p:nvPr/>
        </p:nvSpPr>
        <p:spPr>
          <a:xfrm>
            <a:off x="3673138" y="2122587"/>
            <a:ext cx="603290" cy="34409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7" name="Shape 5"/>
          <p:cNvSpPr/>
          <p:nvPr/>
        </p:nvSpPr>
        <p:spPr>
          <a:xfrm>
            <a:off x="3285351" y="1945958"/>
            <a:ext cx="387787" cy="387787"/>
          </a:xfrm>
          <a:prstGeom prst="roundRect">
            <a:avLst>
              <a:gd name="adj" fmla="val 26674"/>
            </a:avLst>
          </a:prstGeom>
          <a:solidFill>
            <a:srgbClr val="12161D"/>
          </a:solidFill>
          <a:ln/>
        </p:spPr>
      </p:sp>
      <p:sp>
        <p:nvSpPr>
          <p:cNvPr id="8" name="Text 6"/>
          <p:cNvSpPr/>
          <p:nvPr/>
        </p:nvSpPr>
        <p:spPr>
          <a:xfrm>
            <a:off x="3425964" y="1978223"/>
            <a:ext cx="106561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en-US" sz="2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036" dirty="0"/>
          </a:p>
        </p:txBody>
      </p:sp>
      <p:sp>
        <p:nvSpPr>
          <p:cNvPr id="9" name="Text 7"/>
          <p:cNvSpPr/>
          <p:nvPr/>
        </p:nvSpPr>
        <p:spPr>
          <a:xfrm>
            <a:off x="4427339" y="1983581"/>
            <a:ext cx="2154912" cy="269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1"/>
              </a:lnSpc>
              <a:buNone/>
            </a:pPr>
            <a:r>
              <a:rPr lang="en-US" sz="169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Purpose</a:t>
            </a:r>
            <a:endParaRPr lang="en-US" sz="1697" dirty="0"/>
          </a:p>
        </p:txBody>
      </p:sp>
      <p:sp>
        <p:nvSpPr>
          <p:cNvPr id="10" name="Text 8"/>
          <p:cNvSpPr/>
          <p:nvPr/>
        </p:nvSpPr>
        <p:spPr>
          <a:xfrm>
            <a:off x="4427339" y="2356247"/>
            <a:ext cx="6982182" cy="551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2"/>
              </a:lnSpc>
              <a:buNone/>
            </a:pPr>
            <a:r>
              <a:rPr lang="en-US" sz="1357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BiLSTMs are designed to enhance the understanding of sequential data by considering both past and future context. </a:t>
            </a:r>
            <a:endParaRPr lang="en-US" sz="1357" dirty="0"/>
          </a:p>
        </p:txBody>
      </p:sp>
      <p:sp>
        <p:nvSpPr>
          <p:cNvPr id="11" name="Text 9"/>
          <p:cNvSpPr/>
          <p:nvPr/>
        </p:nvSpPr>
        <p:spPr>
          <a:xfrm>
            <a:off x="4427339" y="3011091"/>
            <a:ext cx="6982182" cy="551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2"/>
              </a:lnSpc>
              <a:buNone/>
            </a:pPr>
            <a:r>
              <a:rPr lang="en-US" sz="1357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primary purpose of BiLSTMs is to capture richer context information, especially when the meaning of a word or token depends on its surrounding context.</a:t>
            </a:r>
            <a:endParaRPr lang="en-US" sz="1357" dirty="0"/>
          </a:p>
        </p:txBody>
      </p:sp>
      <p:sp>
        <p:nvSpPr>
          <p:cNvPr id="12" name="Shape 10"/>
          <p:cNvSpPr/>
          <p:nvPr/>
        </p:nvSpPr>
        <p:spPr>
          <a:xfrm>
            <a:off x="3673138" y="4218444"/>
            <a:ext cx="603290" cy="34409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3" name="Shape 11"/>
          <p:cNvSpPr/>
          <p:nvPr/>
        </p:nvSpPr>
        <p:spPr>
          <a:xfrm>
            <a:off x="3285351" y="4041815"/>
            <a:ext cx="387787" cy="387787"/>
          </a:xfrm>
          <a:prstGeom prst="roundRect">
            <a:avLst>
              <a:gd name="adj" fmla="val 26674"/>
            </a:avLst>
          </a:prstGeom>
          <a:solidFill>
            <a:srgbClr val="12161D"/>
          </a:solidFill>
          <a:ln/>
        </p:spPr>
      </p:sp>
      <p:sp>
        <p:nvSpPr>
          <p:cNvPr id="14" name="Text 12"/>
          <p:cNvSpPr/>
          <p:nvPr/>
        </p:nvSpPr>
        <p:spPr>
          <a:xfrm>
            <a:off x="3407866" y="4074081"/>
            <a:ext cx="142756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en-US" sz="2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036" dirty="0"/>
          </a:p>
        </p:txBody>
      </p:sp>
      <p:sp>
        <p:nvSpPr>
          <p:cNvPr id="15" name="Text 13"/>
          <p:cNvSpPr/>
          <p:nvPr/>
        </p:nvSpPr>
        <p:spPr>
          <a:xfrm>
            <a:off x="4427339" y="4079438"/>
            <a:ext cx="2154912" cy="269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1"/>
              </a:lnSpc>
              <a:buNone/>
            </a:pPr>
            <a:r>
              <a:rPr lang="en-US" sz="169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Structure</a:t>
            </a:r>
            <a:endParaRPr lang="en-US" sz="1697" dirty="0"/>
          </a:p>
        </p:txBody>
      </p:sp>
      <p:sp>
        <p:nvSpPr>
          <p:cNvPr id="16" name="Text 14"/>
          <p:cNvSpPr/>
          <p:nvPr/>
        </p:nvSpPr>
        <p:spPr>
          <a:xfrm>
            <a:off x="4427339" y="4452104"/>
            <a:ext cx="6982182" cy="551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2"/>
              </a:lnSpc>
              <a:buNone/>
            </a:pPr>
            <a:r>
              <a:rPr lang="en-US" sz="1357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Forward and Backward layer operate independently and produce probability vectors as outputs. </a:t>
            </a:r>
            <a:endParaRPr lang="en-US" sz="1357" dirty="0"/>
          </a:p>
        </p:txBody>
      </p:sp>
      <p:sp>
        <p:nvSpPr>
          <p:cNvPr id="17" name="Text 15"/>
          <p:cNvSpPr/>
          <p:nvPr/>
        </p:nvSpPr>
        <p:spPr>
          <a:xfrm>
            <a:off x="4427339" y="5106948"/>
            <a:ext cx="6982182" cy="551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2"/>
              </a:lnSpc>
              <a:buNone/>
            </a:pPr>
            <a:r>
              <a:rPr lang="en-US" sz="1357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final output is a combination of the probabilities from both the forward and backward LSTMs.</a:t>
            </a:r>
            <a:endParaRPr lang="en-US" sz="1357" dirty="0"/>
          </a:p>
        </p:txBody>
      </p:sp>
      <p:sp>
        <p:nvSpPr>
          <p:cNvPr id="18" name="Shape 16"/>
          <p:cNvSpPr/>
          <p:nvPr/>
        </p:nvSpPr>
        <p:spPr>
          <a:xfrm>
            <a:off x="3673138" y="6314301"/>
            <a:ext cx="603290" cy="34409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9" name="Shape 17"/>
          <p:cNvSpPr/>
          <p:nvPr/>
        </p:nvSpPr>
        <p:spPr>
          <a:xfrm>
            <a:off x="3285351" y="6137672"/>
            <a:ext cx="387787" cy="387787"/>
          </a:xfrm>
          <a:prstGeom prst="roundRect">
            <a:avLst>
              <a:gd name="adj" fmla="val 26674"/>
            </a:avLst>
          </a:prstGeom>
          <a:solidFill>
            <a:srgbClr val="12161D"/>
          </a:solidFill>
          <a:ln/>
        </p:spPr>
      </p:sp>
      <p:sp>
        <p:nvSpPr>
          <p:cNvPr id="20" name="Text 18"/>
          <p:cNvSpPr/>
          <p:nvPr/>
        </p:nvSpPr>
        <p:spPr>
          <a:xfrm>
            <a:off x="3409414" y="6169938"/>
            <a:ext cx="13966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5"/>
              </a:lnSpc>
              <a:buNone/>
            </a:pPr>
            <a:r>
              <a:rPr lang="en-US" sz="2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036" dirty="0"/>
          </a:p>
        </p:txBody>
      </p:sp>
      <p:sp>
        <p:nvSpPr>
          <p:cNvPr id="21" name="Text 19"/>
          <p:cNvSpPr/>
          <p:nvPr/>
        </p:nvSpPr>
        <p:spPr>
          <a:xfrm>
            <a:off x="4427339" y="6175296"/>
            <a:ext cx="2154912" cy="269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1"/>
              </a:lnSpc>
              <a:buNone/>
            </a:pPr>
            <a:r>
              <a:rPr lang="en-US" sz="169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</a:t>
            </a:r>
            <a:endParaRPr lang="en-US" sz="1697" dirty="0"/>
          </a:p>
        </p:txBody>
      </p:sp>
      <p:sp>
        <p:nvSpPr>
          <p:cNvPr id="22" name="Text 20"/>
          <p:cNvSpPr/>
          <p:nvPr/>
        </p:nvSpPr>
        <p:spPr>
          <a:xfrm>
            <a:off x="4427339" y="6547961"/>
            <a:ext cx="698218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2"/>
              </a:lnSpc>
              <a:buNone/>
            </a:pPr>
            <a:r>
              <a:rPr lang="en-US" sz="1357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Contextual Understanding</a:t>
            </a:r>
            <a:endParaRPr lang="en-US" sz="1357" dirty="0"/>
          </a:p>
        </p:txBody>
      </p:sp>
      <p:sp>
        <p:nvSpPr>
          <p:cNvPr id="23" name="Text 21"/>
          <p:cNvSpPr/>
          <p:nvPr/>
        </p:nvSpPr>
        <p:spPr>
          <a:xfrm>
            <a:off x="4427339" y="6927056"/>
            <a:ext cx="698218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2"/>
              </a:lnSpc>
              <a:buNone/>
            </a:pPr>
            <a:r>
              <a:rPr lang="en-US" sz="1357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Richer Information</a:t>
            </a:r>
            <a:endParaRPr lang="en-US" sz="1357" dirty="0"/>
          </a:p>
        </p:txBody>
      </p:sp>
      <p:sp>
        <p:nvSpPr>
          <p:cNvPr id="24" name="Text 22"/>
          <p:cNvSpPr/>
          <p:nvPr/>
        </p:nvSpPr>
        <p:spPr>
          <a:xfrm>
            <a:off x="4427339" y="7306151"/>
            <a:ext cx="698218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2"/>
              </a:lnSpc>
              <a:buNone/>
            </a:pPr>
            <a:r>
              <a:rPr lang="en-US" sz="1357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Performance</a:t>
            </a:r>
            <a:endParaRPr lang="en-US" sz="135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865953" y="515541"/>
            <a:ext cx="8898374" cy="11708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10"/>
              </a:lnSpc>
              <a:buNone/>
            </a:pPr>
            <a:r>
              <a:rPr lang="en-US" sz="3688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Convolutional Neural Network (CNN) - BiLSTM  Model</a:t>
            </a:r>
            <a:endParaRPr lang="en-US" sz="3688" dirty="0"/>
          </a:p>
        </p:txBody>
      </p:sp>
      <p:sp>
        <p:nvSpPr>
          <p:cNvPr id="5" name="Shape 3"/>
          <p:cNvSpPr/>
          <p:nvPr/>
        </p:nvSpPr>
        <p:spPr>
          <a:xfrm>
            <a:off x="3128248" y="1967389"/>
            <a:ext cx="37386" cy="5746671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6" name="Shape 4"/>
          <p:cNvSpPr/>
          <p:nvPr/>
        </p:nvSpPr>
        <p:spPr>
          <a:xfrm>
            <a:off x="3357682" y="2305764"/>
            <a:ext cx="655558" cy="37386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7" name="Shape 5"/>
          <p:cNvSpPr/>
          <p:nvPr/>
        </p:nvSpPr>
        <p:spPr>
          <a:xfrm>
            <a:off x="2936200" y="2113717"/>
            <a:ext cx="421481" cy="421481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8" name="Text 6"/>
          <p:cNvSpPr/>
          <p:nvPr/>
        </p:nvSpPr>
        <p:spPr>
          <a:xfrm>
            <a:off x="3088958" y="2148840"/>
            <a:ext cx="115848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13" dirty="0"/>
          </a:p>
        </p:txBody>
      </p:sp>
      <p:sp>
        <p:nvSpPr>
          <p:cNvPr id="9" name="Text 7"/>
          <p:cNvSpPr/>
          <p:nvPr/>
        </p:nvSpPr>
        <p:spPr>
          <a:xfrm>
            <a:off x="4177189" y="2154674"/>
            <a:ext cx="2341602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Purpose</a:t>
            </a:r>
            <a:endParaRPr lang="en-US" sz="1844" dirty="0"/>
          </a:p>
        </p:txBody>
      </p:sp>
      <p:sp>
        <p:nvSpPr>
          <p:cNvPr id="10" name="Text 8"/>
          <p:cNvSpPr/>
          <p:nvPr/>
        </p:nvSpPr>
        <p:spPr>
          <a:xfrm>
            <a:off x="4177189" y="2559725"/>
            <a:ext cx="7587139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CNN-BiLSTM hybrid model aims to leverage the strengths of both CNNs and BiLSTMs. It is commonly used in sequence-based tasks, such as named entity recognition, sentiment analysis, and time series prediction.</a:t>
            </a:r>
            <a:endParaRPr lang="en-US" sz="1475" dirty="0"/>
          </a:p>
        </p:txBody>
      </p:sp>
      <p:sp>
        <p:nvSpPr>
          <p:cNvPr id="11" name="Shape 9"/>
          <p:cNvSpPr/>
          <p:nvPr/>
        </p:nvSpPr>
        <p:spPr>
          <a:xfrm>
            <a:off x="3357682" y="4171355"/>
            <a:ext cx="655558" cy="37386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2" name="Shape 10"/>
          <p:cNvSpPr/>
          <p:nvPr/>
        </p:nvSpPr>
        <p:spPr>
          <a:xfrm>
            <a:off x="2936200" y="3979307"/>
            <a:ext cx="421481" cy="421481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13" name="Text 11"/>
          <p:cNvSpPr/>
          <p:nvPr/>
        </p:nvSpPr>
        <p:spPr>
          <a:xfrm>
            <a:off x="3069312" y="4014430"/>
            <a:ext cx="155138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13" dirty="0"/>
          </a:p>
        </p:txBody>
      </p:sp>
      <p:sp>
        <p:nvSpPr>
          <p:cNvPr id="14" name="Text 12"/>
          <p:cNvSpPr/>
          <p:nvPr/>
        </p:nvSpPr>
        <p:spPr>
          <a:xfrm>
            <a:off x="4177189" y="4020264"/>
            <a:ext cx="2341602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Structure</a:t>
            </a:r>
            <a:endParaRPr lang="en-US" sz="1844" dirty="0"/>
          </a:p>
        </p:txBody>
      </p:sp>
      <p:sp>
        <p:nvSpPr>
          <p:cNvPr id="15" name="Text 13"/>
          <p:cNvSpPr/>
          <p:nvPr/>
        </p:nvSpPr>
        <p:spPr>
          <a:xfrm>
            <a:off x="4177189" y="4425315"/>
            <a:ext cx="7587139" cy="599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output of the CNN component (character-level features) and the BiLSTM component (word-level features) are combined. </a:t>
            </a:r>
            <a:endParaRPr lang="en-US" sz="1475" dirty="0"/>
          </a:p>
        </p:txBody>
      </p:sp>
      <p:sp>
        <p:nvSpPr>
          <p:cNvPr id="16" name="Text 14"/>
          <p:cNvSpPr/>
          <p:nvPr/>
        </p:nvSpPr>
        <p:spPr>
          <a:xfrm>
            <a:off x="4177189" y="5136833"/>
            <a:ext cx="7587139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fusion allows the model to benefit from both local and global context information.</a:t>
            </a:r>
            <a:endParaRPr lang="en-US" sz="1475" dirty="0"/>
          </a:p>
        </p:txBody>
      </p:sp>
      <p:sp>
        <p:nvSpPr>
          <p:cNvPr id="17" name="Shape 15"/>
          <p:cNvSpPr/>
          <p:nvPr/>
        </p:nvSpPr>
        <p:spPr>
          <a:xfrm>
            <a:off x="3357682" y="6149340"/>
            <a:ext cx="655558" cy="37386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8" name="Shape 16"/>
          <p:cNvSpPr/>
          <p:nvPr/>
        </p:nvSpPr>
        <p:spPr>
          <a:xfrm>
            <a:off x="2936200" y="5957292"/>
            <a:ext cx="421481" cy="421481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19" name="Text 17"/>
          <p:cNvSpPr/>
          <p:nvPr/>
        </p:nvSpPr>
        <p:spPr>
          <a:xfrm>
            <a:off x="3071098" y="5992416"/>
            <a:ext cx="151686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13" dirty="0"/>
          </a:p>
        </p:txBody>
      </p:sp>
      <p:sp>
        <p:nvSpPr>
          <p:cNvPr id="20" name="Text 18"/>
          <p:cNvSpPr/>
          <p:nvPr/>
        </p:nvSpPr>
        <p:spPr>
          <a:xfrm>
            <a:off x="4177189" y="5998250"/>
            <a:ext cx="2341602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</a:t>
            </a:r>
            <a:endParaRPr lang="en-US" sz="1844" dirty="0"/>
          </a:p>
        </p:txBody>
      </p:sp>
      <p:sp>
        <p:nvSpPr>
          <p:cNvPr id="21" name="Text 19"/>
          <p:cNvSpPr/>
          <p:nvPr/>
        </p:nvSpPr>
        <p:spPr>
          <a:xfrm>
            <a:off x="4177189" y="6403300"/>
            <a:ext cx="7587139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More informative features</a:t>
            </a:r>
            <a:endParaRPr lang="en-US" sz="1475" dirty="0"/>
          </a:p>
        </p:txBody>
      </p:sp>
      <p:sp>
        <p:nvSpPr>
          <p:cNvPr id="22" name="Text 20"/>
          <p:cNvSpPr/>
          <p:nvPr/>
        </p:nvSpPr>
        <p:spPr>
          <a:xfrm>
            <a:off x="4177189" y="6815257"/>
            <a:ext cx="7587139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Higher prediction accuracy</a:t>
            </a:r>
            <a:endParaRPr lang="en-US" sz="1475" dirty="0"/>
          </a:p>
        </p:txBody>
      </p:sp>
      <p:sp>
        <p:nvSpPr>
          <p:cNvPr id="23" name="Text 21"/>
          <p:cNvSpPr/>
          <p:nvPr/>
        </p:nvSpPr>
        <p:spPr>
          <a:xfrm>
            <a:off x="4177189" y="7227213"/>
            <a:ext cx="7587139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Nonlinear Temporal Signal Processing</a:t>
            </a:r>
            <a:endParaRPr lang="en-US" sz="14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886789" y="513278"/>
            <a:ext cx="8856821" cy="11651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88"/>
              </a:lnSpc>
              <a:buNone/>
            </a:pPr>
            <a:r>
              <a:rPr lang="en-US" sz="3670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Bidirectional Encoder Representations from Transformers (BERT) Model</a:t>
            </a:r>
            <a:endParaRPr lang="en-US" sz="3670" dirty="0"/>
          </a:p>
        </p:txBody>
      </p:sp>
      <p:sp>
        <p:nvSpPr>
          <p:cNvPr id="5" name="Shape 3"/>
          <p:cNvSpPr/>
          <p:nvPr/>
        </p:nvSpPr>
        <p:spPr>
          <a:xfrm>
            <a:off x="3147893" y="1958102"/>
            <a:ext cx="37267" cy="5758101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6" name="Shape 4"/>
          <p:cNvSpPr/>
          <p:nvPr/>
        </p:nvSpPr>
        <p:spPr>
          <a:xfrm>
            <a:off x="3376196" y="2294751"/>
            <a:ext cx="652582" cy="37267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7" name="Shape 5"/>
          <p:cNvSpPr/>
          <p:nvPr/>
        </p:nvSpPr>
        <p:spPr>
          <a:xfrm>
            <a:off x="2956739" y="2103715"/>
            <a:ext cx="419457" cy="419457"/>
          </a:xfrm>
          <a:prstGeom prst="roundRect">
            <a:avLst>
              <a:gd name="adj" fmla="val 26672"/>
            </a:avLst>
          </a:prstGeom>
          <a:solidFill>
            <a:srgbClr val="12161D"/>
          </a:solidFill>
          <a:ln/>
        </p:spPr>
      </p:sp>
      <p:sp>
        <p:nvSpPr>
          <p:cNvPr id="8" name="Text 6"/>
          <p:cNvSpPr/>
          <p:nvPr/>
        </p:nvSpPr>
        <p:spPr>
          <a:xfrm>
            <a:off x="3108781" y="2138601"/>
            <a:ext cx="115253" cy="349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3"/>
              </a:lnSpc>
              <a:buNone/>
            </a:pPr>
            <a:r>
              <a:rPr lang="en-US" sz="220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02" dirty="0"/>
          </a:p>
        </p:txBody>
      </p:sp>
      <p:sp>
        <p:nvSpPr>
          <p:cNvPr id="9" name="Text 7"/>
          <p:cNvSpPr/>
          <p:nvPr/>
        </p:nvSpPr>
        <p:spPr>
          <a:xfrm>
            <a:off x="4191952" y="2144554"/>
            <a:ext cx="2330648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4"/>
              </a:lnSpc>
              <a:buNone/>
            </a:pPr>
            <a:r>
              <a:rPr lang="en-US" sz="183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Purpose</a:t>
            </a:r>
            <a:endParaRPr lang="en-US" sz="1835" dirty="0"/>
          </a:p>
        </p:txBody>
      </p:sp>
      <p:sp>
        <p:nvSpPr>
          <p:cNvPr id="10" name="Text 8"/>
          <p:cNvSpPr/>
          <p:nvPr/>
        </p:nvSpPr>
        <p:spPr>
          <a:xfrm>
            <a:off x="4191952" y="2547699"/>
            <a:ext cx="7551658" cy="596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468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BERT utilizes multi-head attention to capture contextual relationships in text. BERT is pre-trained on a large corpus of text, enabling robust feature extraction.</a:t>
            </a:r>
            <a:endParaRPr lang="en-US" sz="1468" dirty="0"/>
          </a:p>
        </p:txBody>
      </p:sp>
      <p:sp>
        <p:nvSpPr>
          <p:cNvPr id="11" name="Shape 9"/>
          <p:cNvSpPr/>
          <p:nvPr/>
        </p:nvSpPr>
        <p:spPr>
          <a:xfrm>
            <a:off x="3376196" y="3853755"/>
            <a:ext cx="652582" cy="37267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2" name="Shape 10"/>
          <p:cNvSpPr/>
          <p:nvPr/>
        </p:nvSpPr>
        <p:spPr>
          <a:xfrm>
            <a:off x="2956739" y="3662720"/>
            <a:ext cx="419457" cy="419457"/>
          </a:xfrm>
          <a:prstGeom prst="roundRect">
            <a:avLst>
              <a:gd name="adj" fmla="val 26672"/>
            </a:avLst>
          </a:prstGeom>
          <a:solidFill>
            <a:srgbClr val="12161D"/>
          </a:solidFill>
          <a:ln/>
        </p:spPr>
      </p:sp>
      <p:sp>
        <p:nvSpPr>
          <p:cNvPr id="13" name="Text 11"/>
          <p:cNvSpPr/>
          <p:nvPr/>
        </p:nvSpPr>
        <p:spPr>
          <a:xfrm>
            <a:off x="3089255" y="3697605"/>
            <a:ext cx="154424" cy="349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3"/>
              </a:lnSpc>
              <a:buNone/>
            </a:pPr>
            <a:r>
              <a:rPr lang="en-US" sz="220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02" dirty="0"/>
          </a:p>
        </p:txBody>
      </p:sp>
      <p:sp>
        <p:nvSpPr>
          <p:cNvPr id="14" name="Text 12"/>
          <p:cNvSpPr/>
          <p:nvPr/>
        </p:nvSpPr>
        <p:spPr>
          <a:xfrm>
            <a:off x="4191952" y="3703558"/>
            <a:ext cx="2330648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4"/>
              </a:lnSpc>
              <a:buNone/>
            </a:pPr>
            <a:r>
              <a:rPr lang="en-US" sz="183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Structure</a:t>
            </a:r>
            <a:endParaRPr lang="en-US" sz="1835" dirty="0"/>
          </a:p>
        </p:txBody>
      </p:sp>
      <p:sp>
        <p:nvSpPr>
          <p:cNvPr id="15" name="Text 13"/>
          <p:cNvSpPr/>
          <p:nvPr/>
        </p:nvSpPr>
        <p:spPr>
          <a:xfrm>
            <a:off x="4490204" y="4106704"/>
            <a:ext cx="7253407" cy="894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49"/>
              </a:lnSpc>
              <a:buSzPct val="100000"/>
              <a:buChar char="•"/>
            </a:pPr>
            <a:r>
              <a:rPr lang="en-US" sz="1468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Pre-training: During this phase, the model learns from a large corpus of text data. It captures contextual information bidirectionally by considering both preceding and subsequent words. </a:t>
            </a:r>
            <a:endParaRPr lang="en-US" sz="1468" dirty="0"/>
          </a:p>
        </p:txBody>
      </p:sp>
      <p:sp>
        <p:nvSpPr>
          <p:cNvPr id="16" name="Text 14"/>
          <p:cNvSpPr/>
          <p:nvPr/>
        </p:nvSpPr>
        <p:spPr>
          <a:xfrm>
            <a:off x="4490204" y="5075992"/>
            <a:ext cx="7253407" cy="596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49"/>
              </a:lnSpc>
              <a:buSzPct val="100000"/>
              <a:buChar char="•"/>
            </a:pPr>
            <a:r>
              <a:rPr lang="en-US" sz="1468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Fine-tuning: After pre-training, BERT can be fine-tuned for specific downstream tasks by training on task-specific data.</a:t>
            </a:r>
            <a:endParaRPr lang="en-US" sz="1468" dirty="0"/>
          </a:p>
        </p:txBody>
      </p:sp>
      <p:sp>
        <p:nvSpPr>
          <p:cNvPr id="17" name="Shape 15"/>
          <p:cNvSpPr/>
          <p:nvPr/>
        </p:nvSpPr>
        <p:spPr>
          <a:xfrm>
            <a:off x="3376196" y="6382048"/>
            <a:ext cx="652582" cy="37267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8" name="Shape 16"/>
          <p:cNvSpPr/>
          <p:nvPr/>
        </p:nvSpPr>
        <p:spPr>
          <a:xfrm>
            <a:off x="2956739" y="6191012"/>
            <a:ext cx="419457" cy="419457"/>
          </a:xfrm>
          <a:prstGeom prst="roundRect">
            <a:avLst>
              <a:gd name="adj" fmla="val 26672"/>
            </a:avLst>
          </a:prstGeom>
          <a:solidFill>
            <a:srgbClr val="12161D"/>
          </a:solidFill>
          <a:ln/>
        </p:spPr>
      </p:sp>
      <p:sp>
        <p:nvSpPr>
          <p:cNvPr id="19" name="Text 17"/>
          <p:cNvSpPr/>
          <p:nvPr/>
        </p:nvSpPr>
        <p:spPr>
          <a:xfrm>
            <a:off x="3090922" y="6225897"/>
            <a:ext cx="151090" cy="349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3"/>
              </a:lnSpc>
              <a:buNone/>
            </a:pPr>
            <a:r>
              <a:rPr lang="en-US" sz="220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02" dirty="0"/>
          </a:p>
        </p:txBody>
      </p:sp>
      <p:sp>
        <p:nvSpPr>
          <p:cNvPr id="20" name="Text 18"/>
          <p:cNvSpPr/>
          <p:nvPr/>
        </p:nvSpPr>
        <p:spPr>
          <a:xfrm>
            <a:off x="4191952" y="6231850"/>
            <a:ext cx="2330648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4"/>
              </a:lnSpc>
              <a:buNone/>
            </a:pPr>
            <a:r>
              <a:rPr lang="en-US" sz="183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</a:t>
            </a:r>
            <a:endParaRPr lang="en-US" sz="1835" dirty="0"/>
          </a:p>
        </p:txBody>
      </p:sp>
      <p:sp>
        <p:nvSpPr>
          <p:cNvPr id="21" name="Text 19"/>
          <p:cNvSpPr/>
          <p:nvPr/>
        </p:nvSpPr>
        <p:spPr>
          <a:xfrm>
            <a:off x="4191952" y="6634996"/>
            <a:ext cx="7551658" cy="894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468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BERT’s bidirectional nature allows it to understand context by analyzing word relationships in sentences from both directions. This contextual understanding makes it highly effective for various NLP tasks</a:t>
            </a:r>
            <a:endParaRPr lang="en-US" sz="146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851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Comparative Analysis of Model Performance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81601"/>
            <a:ext cx="5166122" cy="3499366"/>
          </a:xfrm>
          <a:prstGeom prst="roundRect">
            <a:avLst>
              <a:gd name="adj" fmla="val 3810"/>
            </a:avLst>
          </a:prstGeom>
          <a:solidFill>
            <a:srgbClr val="12161D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163" y="3503771"/>
            <a:ext cx="4721781" cy="244971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260163" y="6203394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 Balanced Dataset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281601"/>
            <a:ext cx="5166122" cy="3499366"/>
          </a:xfrm>
          <a:prstGeom prst="roundRect">
            <a:avLst>
              <a:gd name="adj" fmla="val 3810"/>
            </a:avLst>
          </a:prstGeom>
          <a:solidFill>
            <a:srgbClr val="12161D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456" y="3503771"/>
            <a:ext cx="4721781" cy="239041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48456" y="6144101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 Imbalanced Dataset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51365"/>
            <a:ext cx="72162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and Limitations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525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19206" y="3594259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62890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Scarcity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09323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availability of high-quality labeled data for model training.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5525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0" name="Text 8"/>
          <p:cNvSpPr/>
          <p:nvPr/>
        </p:nvSpPr>
        <p:spPr>
          <a:xfrm>
            <a:off x="5788104" y="3594259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62890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Evolving Fake News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456509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Fake news tactics constantly evolve, challenging the models to adapt.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5525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4" name="Text 12"/>
          <p:cNvSpPr/>
          <p:nvPr/>
        </p:nvSpPr>
        <p:spPr>
          <a:xfrm>
            <a:off x="9382363" y="3594259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62890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Ethical Concerns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109323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Potential for misuse of these models to suppress free speech and opinions.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34760"/>
            <a:ext cx="88432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Future Directions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62388"/>
            <a:ext cx="1110972" cy="1777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82221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Hybrid Approaches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482221" y="2664976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Combining multiple architectures to leverage their unique strengths.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739872"/>
            <a:ext cx="1110972" cy="1777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482221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Continual Learning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482221" y="4442460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Enabling the models to adapt and evolve with the changing fake news landscape.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5517356"/>
            <a:ext cx="1110972" cy="17774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82221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Explainability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3482221" y="6219944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Enhancing the interpretability of model decisions to address ethical concerns.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601</Words>
  <Application>Microsoft Office PowerPoint</Application>
  <PresentationFormat>Custom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Chetan Sharma</cp:lastModifiedBy>
  <cp:revision>2</cp:revision>
  <dcterms:created xsi:type="dcterms:W3CDTF">2024-04-23T19:56:57Z</dcterms:created>
  <dcterms:modified xsi:type="dcterms:W3CDTF">2024-04-23T19:59:15Z</dcterms:modified>
</cp:coreProperties>
</file>