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7" r:id="rId17"/>
    <p:sldId id="278" r:id="rId18"/>
    <p:sldId id="29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p:scale>
          <a:sx n="81" d="100"/>
          <a:sy n="81" d="100"/>
        </p:scale>
        <p:origin x="-754" y="-23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C7357A-940E-453B-995A-698F7FA8E15B}" type="datetimeFigureOut">
              <a:rPr lang="en-IN" smtClean="0"/>
              <a:t>04-09-2020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4007090-62F8-4F01-A9D0-C8572415E70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2221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7357A-940E-453B-995A-698F7FA8E15B}"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007090-62F8-4F01-A9D0-C8572415E70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67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7357A-940E-453B-995A-698F7FA8E15B}"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007090-62F8-4F01-A9D0-C8572415E70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395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C7357A-940E-453B-995A-698F7FA8E15B}"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007090-62F8-4F01-A9D0-C8572415E70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772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C7357A-940E-453B-995A-698F7FA8E15B}" type="datetimeFigureOut">
              <a:rPr lang="en-IN" smtClean="0"/>
              <a:t>04-09-2020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007090-62F8-4F01-A9D0-C8572415E70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804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C7357A-940E-453B-995A-698F7FA8E15B}"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007090-62F8-4F01-A9D0-C8572415E70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156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C7357A-940E-453B-995A-698F7FA8E15B}" type="datetimeFigureOut">
              <a:rPr lang="en-IN" smtClean="0"/>
              <a:t>04-09-2020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007090-62F8-4F01-A9D0-C8572415E70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003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C7357A-940E-453B-995A-698F7FA8E15B}" type="datetimeFigureOut">
              <a:rPr lang="en-IN" smtClean="0"/>
              <a:t>04-09-2020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007090-62F8-4F01-A9D0-C8572415E70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5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7357A-940E-453B-995A-698F7FA8E15B}" type="datetimeFigureOut">
              <a:rPr lang="en-IN" smtClean="0"/>
              <a:t>04-09-2020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007090-62F8-4F01-A9D0-C8572415E702}" type="slidenum">
              <a:rPr lang="en-IN" smtClean="0"/>
              <a:t>‹#›</a:t>
            </a:fld>
            <a:endParaRPr lang="en-IN"/>
          </a:p>
        </p:txBody>
      </p:sp>
    </p:spTree>
    <p:extLst>
      <p:ext uri="{BB962C8B-B14F-4D97-AF65-F5344CB8AC3E}">
        <p14:creationId xmlns:p14="http://schemas.microsoft.com/office/powerpoint/2010/main" val="235029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C7357A-940E-453B-995A-698F7FA8E15B}" type="datetimeFigureOut">
              <a:rPr lang="en-IN" smtClean="0"/>
              <a:t>04-09-2020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007090-62F8-4F01-A9D0-C8572415E70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380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BC7357A-940E-453B-995A-698F7FA8E15B}" type="datetimeFigureOut">
              <a:rPr lang="en-IN" smtClean="0"/>
              <a:t>04-09-2020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4007090-62F8-4F01-A9D0-C8572415E70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308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BC7357A-940E-453B-995A-698F7FA8E15B}" type="datetimeFigureOut">
              <a:rPr lang="en-IN" smtClean="0"/>
              <a:t>04-09-2020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4007090-62F8-4F01-A9D0-C8572415E70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267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1209A3-EB1B-428E-A087-60A9E1413035}"/>
              </a:ext>
            </a:extLst>
          </p:cNvPr>
          <p:cNvSpPr>
            <a:spLocks noGrp="1"/>
          </p:cNvSpPr>
          <p:nvPr>
            <p:ph type="ctrTitle"/>
          </p:nvPr>
        </p:nvSpPr>
        <p:spPr/>
        <p:txBody>
          <a:bodyPr/>
          <a:lstStyle/>
          <a:p>
            <a:pPr algn="ctr"/>
            <a:r>
              <a:rPr lang="en-IN" b="1" i="0" dirty="0">
                <a:solidFill>
                  <a:srgbClr val="24292E"/>
                </a:solidFill>
                <a:effectLst/>
                <a:latin typeface="-apple-system"/>
              </a:rPr>
              <a:t>College-ERP</a:t>
            </a:r>
            <a:br>
              <a:rPr lang="en-IN" b="1" i="0" dirty="0">
                <a:solidFill>
                  <a:srgbClr val="24292E"/>
                </a:solidFill>
                <a:effectLst/>
                <a:latin typeface="-apple-system"/>
              </a:rPr>
            </a:br>
            <a:endParaRPr lang="en-IN" dirty="0"/>
          </a:p>
        </p:txBody>
      </p:sp>
      <p:sp>
        <p:nvSpPr>
          <p:cNvPr id="3" name="Subtitle 2">
            <a:extLst>
              <a:ext uri="{FF2B5EF4-FFF2-40B4-BE49-F238E27FC236}">
                <a16:creationId xmlns="" xmlns:a16="http://schemas.microsoft.com/office/drawing/2014/main" id="{084ACCD9-C7C6-41B4-9CBF-CDDBCB3CAB42}"/>
              </a:ext>
            </a:extLst>
          </p:cNvPr>
          <p:cNvSpPr>
            <a:spLocks noGrp="1"/>
          </p:cNvSpPr>
          <p:nvPr>
            <p:ph type="subTitle" idx="1"/>
          </p:nvPr>
        </p:nvSpPr>
        <p:spPr>
          <a:xfrm>
            <a:off x="1657580" y="2860432"/>
            <a:ext cx="9601190" cy="3013340"/>
          </a:xfrm>
        </p:spPr>
        <p:txBody>
          <a:bodyPr>
            <a:normAutofit/>
          </a:bodyPr>
          <a:lstStyle/>
          <a:p>
            <a:r>
              <a:rPr lang="en-IN" sz="3200" dirty="0"/>
              <a:t>(Enterprise Resource Planning </a:t>
            </a:r>
            <a:r>
              <a:rPr lang="en-IN" sz="3200" dirty="0" smtClean="0"/>
              <a:t>System)</a:t>
            </a:r>
          </a:p>
          <a:p>
            <a:r>
              <a:rPr lang="en-IN" sz="3200" dirty="0"/>
              <a:t>	</a:t>
            </a:r>
            <a:r>
              <a:rPr lang="en-IN" sz="3200" dirty="0" smtClean="0"/>
              <a:t>					</a:t>
            </a:r>
            <a:r>
              <a:rPr lang="en-IN" sz="2400" dirty="0" smtClean="0"/>
              <a:t>Submitted by:</a:t>
            </a:r>
          </a:p>
          <a:p>
            <a:r>
              <a:rPr lang="en-IN" sz="2400" dirty="0" err="1" smtClean="0"/>
              <a:t>Piyush</a:t>
            </a:r>
            <a:r>
              <a:rPr lang="en-IN" sz="2400" dirty="0" smtClean="0"/>
              <a:t> </a:t>
            </a:r>
            <a:r>
              <a:rPr lang="en-IN" sz="2400" dirty="0" err="1" smtClean="0"/>
              <a:t>Maurya</a:t>
            </a:r>
            <a:r>
              <a:rPr lang="en-IN" sz="2400" dirty="0" smtClean="0"/>
              <a:t> </a:t>
            </a:r>
            <a:r>
              <a:rPr lang="en-IN" sz="2400" smtClean="0"/>
              <a:t>(</a:t>
            </a:r>
            <a:r>
              <a:rPr lang="en-IN" sz="2400" smtClean="0"/>
              <a:t>1604310040)</a:t>
            </a:r>
            <a:r>
              <a:rPr lang="en-IN" sz="2400" dirty="0" smtClean="0"/>
              <a:t>	       Prakhar Arya (1604310041)</a:t>
            </a:r>
          </a:p>
          <a:p>
            <a:r>
              <a:rPr lang="en-IN" sz="2400" dirty="0" err="1" smtClean="0"/>
              <a:t>Waris</a:t>
            </a:r>
            <a:r>
              <a:rPr lang="en-IN" sz="2400" dirty="0" smtClean="0"/>
              <a:t> Ahmad (1604310058)	       </a:t>
            </a:r>
            <a:r>
              <a:rPr lang="en-IN" sz="2400" dirty="0" err="1" smtClean="0"/>
              <a:t>Avinash</a:t>
            </a:r>
            <a:r>
              <a:rPr lang="en-IN" sz="2400" dirty="0" smtClean="0"/>
              <a:t> Jaiswal (1604310015)</a:t>
            </a:r>
          </a:p>
          <a:p>
            <a:endParaRPr lang="en-IN" sz="2400" dirty="0" smtClean="0"/>
          </a:p>
          <a:p>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3315163" cy="2657846"/>
          </a:xfrm>
          <a:prstGeom prst="rect">
            <a:avLst/>
          </a:prstGeom>
        </p:spPr>
      </p:pic>
    </p:spTree>
    <p:extLst>
      <p:ext uri="{BB962C8B-B14F-4D97-AF65-F5344CB8AC3E}">
        <p14:creationId xmlns:p14="http://schemas.microsoft.com/office/powerpoint/2010/main" val="3566455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8F89D5-CB9A-4482-8C85-914DACF427B3}"/>
              </a:ext>
            </a:extLst>
          </p:cNvPr>
          <p:cNvSpPr>
            <a:spLocks noGrp="1"/>
          </p:cNvSpPr>
          <p:nvPr>
            <p:ph type="title"/>
          </p:nvPr>
        </p:nvSpPr>
        <p:spPr>
          <a:xfrm>
            <a:off x="838200" y="338621"/>
            <a:ext cx="10515600" cy="1325563"/>
          </a:xfrm>
        </p:spPr>
        <p:txBody>
          <a:bodyPr/>
          <a:lstStyle/>
          <a:p>
            <a:pPr algn="ctr"/>
            <a:r>
              <a:rPr lang="en-IN" dirty="0"/>
              <a:t>Requirements</a:t>
            </a:r>
          </a:p>
        </p:txBody>
      </p:sp>
      <p:sp>
        <p:nvSpPr>
          <p:cNvPr id="3" name="Content Placeholder 2">
            <a:extLst>
              <a:ext uri="{FF2B5EF4-FFF2-40B4-BE49-F238E27FC236}">
                <a16:creationId xmlns="" xmlns:a16="http://schemas.microsoft.com/office/drawing/2014/main" id="{E199F655-58BB-4450-BC54-FC500ED3E64B}"/>
              </a:ext>
            </a:extLst>
          </p:cNvPr>
          <p:cNvSpPr>
            <a:spLocks noGrp="1"/>
          </p:cNvSpPr>
          <p:nvPr>
            <p:ph idx="1"/>
          </p:nvPr>
        </p:nvSpPr>
        <p:spPr>
          <a:xfrm>
            <a:off x="1404730" y="1855304"/>
            <a:ext cx="9949070" cy="4359965"/>
          </a:xfrm>
        </p:spPr>
        <p:txBody>
          <a:bodyPr>
            <a:normAutofit/>
          </a:bodyPr>
          <a:lstStyle/>
          <a:p>
            <a:pPr algn="just"/>
            <a:r>
              <a:rPr lang="en-IN" dirty="0"/>
              <a:t>Expected requirement: </a:t>
            </a:r>
          </a:p>
          <a:p>
            <a:pPr lvl="1" algn="just"/>
            <a:r>
              <a:rPr lang="en-IN" dirty="0"/>
              <a:t>Student and staff information</a:t>
            </a:r>
          </a:p>
          <a:p>
            <a:pPr algn="just"/>
            <a:r>
              <a:rPr lang="en-IN" dirty="0"/>
              <a:t>Normal requirement</a:t>
            </a:r>
          </a:p>
          <a:p>
            <a:pPr lvl="1" algn="just"/>
            <a:r>
              <a:rPr lang="en-IN" dirty="0"/>
              <a:t>Attendance and marks entry</a:t>
            </a:r>
          </a:p>
          <a:p>
            <a:pPr algn="just"/>
            <a:r>
              <a:rPr lang="en-IN" dirty="0"/>
              <a:t>External Interface Requirements</a:t>
            </a:r>
          </a:p>
          <a:p>
            <a:pPr lvl="1" algn="just"/>
            <a:r>
              <a:rPr lang="en-IN" dirty="0"/>
              <a:t>User Interfaces </a:t>
            </a:r>
          </a:p>
          <a:p>
            <a:pPr lvl="1" algn="just"/>
            <a:r>
              <a:rPr lang="en-IN" dirty="0"/>
              <a:t>Hardware Interfaces</a:t>
            </a:r>
          </a:p>
          <a:p>
            <a:pPr lvl="1" algn="just"/>
            <a:r>
              <a:rPr lang="en-IN" dirty="0"/>
              <a:t>Software Interfaces </a:t>
            </a:r>
          </a:p>
        </p:txBody>
      </p:sp>
    </p:spTree>
    <p:extLst>
      <p:ext uri="{BB962C8B-B14F-4D97-AF65-F5344CB8AC3E}">
        <p14:creationId xmlns:p14="http://schemas.microsoft.com/office/powerpoint/2010/main" val="2610865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5F0DEC-7049-45FB-9ED6-B28516D6AED4}"/>
              </a:ext>
            </a:extLst>
          </p:cNvPr>
          <p:cNvSpPr>
            <a:spLocks noGrp="1"/>
          </p:cNvSpPr>
          <p:nvPr>
            <p:ph type="title"/>
          </p:nvPr>
        </p:nvSpPr>
        <p:spPr/>
        <p:txBody>
          <a:bodyPr/>
          <a:lstStyle/>
          <a:p>
            <a:pPr algn="ctr"/>
            <a:r>
              <a:rPr lang="en-IN" dirty="0"/>
              <a:t>System Design</a:t>
            </a:r>
          </a:p>
        </p:txBody>
      </p:sp>
      <p:sp>
        <p:nvSpPr>
          <p:cNvPr id="3" name="Content Placeholder 2">
            <a:extLst>
              <a:ext uri="{FF2B5EF4-FFF2-40B4-BE49-F238E27FC236}">
                <a16:creationId xmlns="" xmlns:a16="http://schemas.microsoft.com/office/drawing/2014/main" id="{EF3CE632-A5A1-49AD-9AAE-4EAD089F5CD8}"/>
              </a:ext>
            </a:extLst>
          </p:cNvPr>
          <p:cNvSpPr>
            <a:spLocks noGrp="1"/>
          </p:cNvSpPr>
          <p:nvPr>
            <p:ph idx="1"/>
          </p:nvPr>
        </p:nvSpPr>
        <p:spPr>
          <a:xfrm>
            <a:off x="838200" y="2146853"/>
            <a:ext cx="10515600" cy="4030110"/>
          </a:xfrm>
        </p:spPr>
        <p:txBody>
          <a:bodyPr/>
          <a:lstStyle/>
          <a:p>
            <a:r>
              <a:rPr lang="en-IN" dirty="0"/>
              <a:t>Various modules that are included in the design:</a:t>
            </a:r>
          </a:p>
          <a:p>
            <a:pPr lvl="1"/>
            <a:r>
              <a:rPr lang="en-IN" dirty="0"/>
              <a:t>Student</a:t>
            </a:r>
          </a:p>
          <a:p>
            <a:pPr lvl="1"/>
            <a:r>
              <a:rPr lang="en-IN" dirty="0"/>
              <a:t>Teacher</a:t>
            </a:r>
          </a:p>
          <a:p>
            <a:pPr lvl="1"/>
            <a:r>
              <a:rPr lang="en-IN" dirty="0"/>
              <a:t>Administrator</a:t>
            </a:r>
          </a:p>
          <a:p>
            <a:pPr lvl="1"/>
            <a:r>
              <a:rPr lang="en-IN" dirty="0"/>
              <a:t>Use Case Diagram </a:t>
            </a:r>
          </a:p>
          <a:p>
            <a:pPr lvl="1"/>
            <a:r>
              <a:rPr lang="en-IN" dirty="0"/>
              <a:t>Class Diagram </a:t>
            </a:r>
          </a:p>
          <a:p>
            <a:pPr lvl="1"/>
            <a:r>
              <a:rPr lang="en-IN" dirty="0"/>
              <a:t>Entity Relationship Diagram </a:t>
            </a:r>
          </a:p>
          <a:p>
            <a:pPr lvl="1"/>
            <a:endParaRPr lang="en-IN" dirty="0"/>
          </a:p>
          <a:p>
            <a:endParaRPr lang="en-IN" dirty="0"/>
          </a:p>
        </p:txBody>
      </p:sp>
    </p:spTree>
    <p:extLst>
      <p:ext uri="{BB962C8B-B14F-4D97-AF65-F5344CB8AC3E}">
        <p14:creationId xmlns:p14="http://schemas.microsoft.com/office/powerpoint/2010/main" val="1924481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A76529-95CC-42B5-B6EA-34FADB1EC8EF}"/>
              </a:ext>
            </a:extLst>
          </p:cNvPr>
          <p:cNvSpPr>
            <a:spLocks noGrp="1"/>
          </p:cNvSpPr>
          <p:nvPr>
            <p:ph type="title"/>
          </p:nvPr>
        </p:nvSpPr>
        <p:spPr/>
        <p:txBody>
          <a:bodyPr/>
          <a:lstStyle/>
          <a:p>
            <a:pPr algn="ctr"/>
            <a:r>
              <a:rPr lang="en-IN" dirty="0"/>
              <a:t>Student</a:t>
            </a:r>
          </a:p>
        </p:txBody>
      </p:sp>
      <p:sp>
        <p:nvSpPr>
          <p:cNvPr id="3" name="Content Placeholder 2">
            <a:extLst>
              <a:ext uri="{FF2B5EF4-FFF2-40B4-BE49-F238E27FC236}">
                <a16:creationId xmlns="" xmlns:a16="http://schemas.microsoft.com/office/drawing/2014/main" id="{CADE4473-E716-4827-8130-BF2C75618BF9}"/>
              </a:ext>
            </a:extLst>
          </p:cNvPr>
          <p:cNvSpPr>
            <a:spLocks noGrp="1"/>
          </p:cNvSpPr>
          <p:nvPr>
            <p:ph idx="1"/>
          </p:nvPr>
        </p:nvSpPr>
        <p:spPr/>
        <p:txBody>
          <a:bodyPr>
            <a:normAutofit fontScale="77500" lnSpcReduction="20000"/>
          </a:bodyPr>
          <a:lstStyle/>
          <a:p>
            <a:r>
              <a:rPr lang="en-IN" dirty="0"/>
              <a:t>Student information </a:t>
            </a:r>
          </a:p>
          <a:p>
            <a:pPr lvl="1"/>
            <a:r>
              <a:rPr lang="en-IN" dirty="0"/>
              <a:t>Each student can view only their own personal information</a:t>
            </a:r>
          </a:p>
          <a:p>
            <a:pPr lvl="2"/>
            <a:r>
              <a:rPr lang="en-IN" dirty="0"/>
              <a:t>like name, phone no, address etc.</a:t>
            </a:r>
          </a:p>
          <a:p>
            <a:r>
              <a:rPr lang="en-IN" dirty="0"/>
              <a:t>Attendance information</a:t>
            </a:r>
          </a:p>
          <a:p>
            <a:pPr lvl="1"/>
            <a:r>
              <a:rPr lang="en-IN" dirty="0"/>
              <a:t>Attendance for each course will be displayed</a:t>
            </a:r>
          </a:p>
          <a:p>
            <a:pPr lvl="1"/>
            <a:r>
              <a:rPr lang="en-IN" dirty="0"/>
              <a:t>If the attendance percentage if below a specified threshold, say 75%, It will be marked in red otherwise it be in green. </a:t>
            </a:r>
          </a:p>
          <a:p>
            <a:pPr lvl="1"/>
            <a:r>
              <a:rPr lang="en-IN" dirty="0"/>
              <a:t>There will also be a day wise attendance view for each course which shows the date and status.</a:t>
            </a:r>
          </a:p>
          <a:p>
            <a:pPr lvl="2"/>
            <a:r>
              <a:rPr lang="en-IN" dirty="0"/>
              <a:t>This will be presented in a calendar format. </a:t>
            </a:r>
          </a:p>
          <a:p>
            <a:r>
              <a:rPr lang="en-IN" dirty="0"/>
              <a:t>Marks information </a:t>
            </a:r>
          </a:p>
          <a:p>
            <a:pPr lvl="1"/>
            <a:r>
              <a:rPr lang="en-IN" dirty="0"/>
              <a:t>There will be 5 events and 1 semester end examination for each course. The marks for each of these will be provided in the ERP system.</a:t>
            </a:r>
          </a:p>
        </p:txBody>
      </p:sp>
    </p:spTree>
    <p:extLst>
      <p:ext uri="{BB962C8B-B14F-4D97-AF65-F5344CB8AC3E}">
        <p14:creationId xmlns:p14="http://schemas.microsoft.com/office/powerpoint/2010/main" val="383132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5D26BE-38E2-4EA4-B9B3-84324B3B6838}"/>
              </a:ext>
            </a:extLst>
          </p:cNvPr>
          <p:cNvSpPr>
            <a:spLocks noGrp="1"/>
          </p:cNvSpPr>
          <p:nvPr>
            <p:ph type="title"/>
          </p:nvPr>
        </p:nvSpPr>
        <p:spPr>
          <a:xfrm>
            <a:off x="1451579" y="99391"/>
            <a:ext cx="9603275" cy="669235"/>
          </a:xfrm>
        </p:spPr>
        <p:txBody>
          <a:bodyPr/>
          <a:lstStyle/>
          <a:p>
            <a:pPr algn="ctr"/>
            <a:r>
              <a:rPr lang="en-IN" dirty="0"/>
              <a:t>Teacher </a:t>
            </a:r>
          </a:p>
        </p:txBody>
      </p:sp>
      <p:sp>
        <p:nvSpPr>
          <p:cNvPr id="3" name="Content Placeholder 2">
            <a:extLst>
              <a:ext uri="{FF2B5EF4-FFF2-40B4-BE49-F238E27FC236}">
                <a16:creationId xmlns="" xmlns:a16="http://schemas.microsoft.com/office/drawing/2014/main" id="{3A7AD76D-E2AE-47DE-97FE-7FE0E55697BA}"/>
              </a:ext>
            </a:extLst>
          </p:cNvPr>
          <p:cNvSpPr>
            <a:spLocks noGrp="1"/>
          </p:cNvSpPr>
          <p:nvPr>
            <p:ph idx="1"/>
          </p:nvPr>
        </p:nvSpPr>
        <p:spPr>
          <a:xfrm>
            <a:off x="838200" y="768625"/>
            <a:ext cx="10515600" cy="5605671"/>
          </a:xfrm>
        </p:spPr>
        <p:txBody>
          <a:bodyPr>
            <a:normAutofit lnSpcReduction="10000"/>
          </a:bodyPr>
          <a:lstStyle/>
          <a:p>
            <a:pPr algn="just"/>
            <a:r>
              <a:rPr lang="en-IN" dirty="0"/>
              <a:t>Information </a:t>
            </a:r>
          </a:p>
          <a:p>
            <a:pPr lvl="1" algn="just"/>
            <a:r>
              <a:rPr lang="en-IN" dirty="0"/>
              <a:t>The teachers will have access to information regarding the courses and classes they are assigned to. </a:t>
            </a:r>
          </a:p>
          <a:p>
            <a:pPr lvl="2" algn="just"/>
            <a:r>
              <a:rPr lang="en-IN" dirty="0"/>
              <a:t>Details of the courses include the credits, the syllabus plan. </a:t>
            </a:r>
          </a:p>
          <a:p>
            <a:pPr lvl="2" algn="just"/>
            <a:r>
              <a:rPr lang="en-IN" dirty="0"/>
              <a:t>Details of the class include the department, semester, section and the list of students </a:t>
            </a:r>
            <a:r>
              <a:rPr lang="en-IN" dirty="0" smtClean="0"/>
              <a:t>in </a:t>
            </a:r>
            <a:r>
              <a:rPr lang="en-IN" dirty="0"/>
              <a:t>each class. </a:t>
            </a:r>
          </a:p>
          <a:p>
            <a:pPr lvl="2" algn="just"/>
            <a:r>
              <a:rPr lang="en-IN" dirty="0"/>
              <a:t>The teacher will also have access to information of students who belong to the same class as the teacher. </a:t>
            </a:r>
          </a:p>
          <a:p>
            <a:pPr algn="just"/>
            <a:r>
              <a:rPr lang="en-IN" dirty="0"/>
              <a:t>Attendance </a:t>
            </a:r>
          </a:p>
          <a:p>
            <a:pPr lvl="1" algn="just"/>
            <a:r>
              <a:rPr lang="en-IN" dirty="0"/>
              <a:t>The teacher has the ability to add and also edit the attendance of each student. </a:t>
            </a:r>
          </a:p>
          <a:p>
            <a:pPr lvl="2" algn="just"/>
            <a:r>
              <a:rPr lang="en-IN" dirty="0"/>
              <a:t>For entering the attendance, they will be given the list of students in each class and they can enter the attendance of the whole class on a day to day basis. </a:t>
            </a:r>
          </a:p>
          <a:p>
            <a:pPr lvl="2" algn="just"/>
            <a:r>
              <a:rPr lang="en-IN" dirty="0"/>
              <a:t>There will be two radio buttons next to each student name, one for present and the other for absent. </a:t>
            </a:r>
          </a:p>
          <a:p>
            <a:pPr lvl="1" algn="just"/>
            <a:r>
              <a:rPr lang="en-IN" dirty="0"/>
              <a:t>There will also be an option for extra classes.</a:t>
            </a:r>
          </a:p>
          <a:p>
            <a:pPr algn="just"/>
            <a:r>
              <a:rPr lang="en-IN" dirty="0"/>
              <a:t>Marks </a:t>
            </a:r>
          </a:p>
          <a:p>
            <a:pPr lvl="1" algn="just"/>
            <a:r>
              <a:rPr lang="en-IN" dirty="0"/>
              <a:t>The teacher can enter the marks for the 5 events and 1 SEE for each course they are assigned.</a:t>
            </a:r>
          </a:p>
          <a:p>
            <a:pPr lvl="1" algn="just"/>
            <a:r>
              <a:rPr lang="en-IN" dirty="0"/>
              <a:t> They also have the ability to edit the marks in case of any changes. </a:t>
            </a:r>
          </a:p>
          <a:p>
            <a:pPr lvl="1" algn="just"/>
            <a:r>
              <a:rPr lang="en-IN" dirty="0"/>
              <a:t>Reports such as the report card including all the marks and </a:t>
            </a:r>
            <a:r>
              <a:rPr lang="en-IN" dirty="0" smtClean="0"/>
              <a:t>percentage </a:t>
            </a:r>
            <a:r>
              <a:rPr lang="en-IN" dirty="0"/>
              <a:t>of a student can be generated. </a:t>
            </a:r>
          </a:p>
        </p:txBody>
      </p:sp>
    </p:spTree>
    <p:extLst>
      <p:ext uri="{BB962C8B-B14F-4D97-AF65-F5344CB8AC3E}">
        <p14:creationId xmlns:p14="http://schemas.microsoft.com/office/powerpoint/2010/main" val="2165002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E4C636-910E-462F-AB56-FDF6D64AD8DD}"/>
              </a:ext>
            </a:extLst>
          </p:cNvPr>
          <p:cNvSpPr>
            <a:spLocks noGrp="1"/>
          </p:cNvSpPr>
          <p:nvPr>
            <p:ph type="title"/>
          </p:nvPr>
        </p:nvSpPr>
        <p:spPr/>
        <p:txBody>
          <a:bodyPr/>
          <a:lstStyle/>
          <a:p>
            <a:pPr algn="ctr"/>
            <a:r>
              <a:rPr lang="en-IN" dirty="0"/>
              <a:t>Administrator </a:t>
            </a:r>
          </a:p>
        </p:txBody>
      </p:sp>
      <p:sp>
        <p:nvSpPr>
          <p:cNvPr id="3" name="Content Placeholder 2">
            <a:extLst>
              <a:ext uri="{FF2B5EF4-FFF2-40B4-BE49-F238E27FC236}">
                <a16:creationId xmlns="" xmlns:a16="http://schemas.microsoft.com/office/drawing/2014/main" id="{58716F32-935F-495B-B1AA-C11DD8DB4908}"/>
              </a:ext>
            </a:extLst>
          </p:cNvPr>
          <p:cNvSpPr>
            <a:spLocks noGrp="1"/>
          </p:cNvSpPr>
          <p:nvPr>
            <p:ph idx="1"/>
          </p:nvPr>
        </p:nvSpPr>
        <p:spPr/>
        <p:txBody>
          <a:bodyPr>
            <a:normAutofit lnSpcReduction="10000"/>
          </a:bodyPr>
          <a:lstStyle/>
          <a:p>
            <a:r>
              <a:rPr lang="en-IN" dirty="0"/>
              <a:t>The administrator will have access to all the information in the different tables in the database. </a:t>
            </a:r>
          </a:p>
          <a:p>
            <a:r>
              <a:rPr lang="en-IN" dirty="0"/>
              <a:t>They will access to all the tables in a list form. </a:t>
            </a:r>
          </a:p>
          <a:p>
            <a:r>
              <a:rPr lang="en-IN" dirty="0"/>
              <a:t>They will be able to add a entry in any table and also edit them. </a:t>
            </a:r>
          </a:p>
          <a:p>
            <a:r>
              <a:rPr lang="en-IN" dirty="0"/>
              <a:t>The design of the view for the admin will provide a modular interface so that querying the tables will be optimized. </a:t>
            </a:r>
          </a:p>
          <a:p>
            <a:r>
              <a:rPr lang="en-IN" dirty="0"/>
              <a:t>They will be provided with search and filter features so that they can access data efficiently. </a:t>
            </a:r>
          </a:p>
        </p:txBody>
      </p:sp>
    </p:spTree>
    <p:extLst>
      <p:ext uri="{BB962C8B-B14F-4D97-AF65-F5344CB8AC3E}">
        <p14:creationId xmlns:p14="http://schemas.microsoft.com/office/powerpoint/2010/main" val="1603462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452F9B-0BEB-45DB-B959-76730AB49E23}"/>
              </a:ext>
            </a:extLst>
          </p:cNvPr>
          <p:cNvSpPr>
            <a:spLocks noGrp="1"/>
          </p:cNvSpPr>
          <p:nvPr>
            <p:ph type="title"/>
          </p:nvPr>
        </p:nvSpPr>
        <p:spPr/>
        <p:txBody>
          <a:bodyPr/>
          <a:lstStyle/>
          <a:p>
            <a:pPr algn="ctr"/>
            <a:r>
              <a:rPr lang="en-IN" dirty="0"/>
              <a:t>Modules in the system</a:t>
            </a:r>
            <a:endParaRPr lang="en-IN" b="1" dirty="0"/>
          </a:p>
        </p:txBody>
      </p:sp>
      <p:sp>
        <p:nvSpPr>
          <p:cNvPr id="3" name="Content Placeholder 2">
            <a:extLst>
              <a:ext uri="{FF2B5EF4-FFF2-40B4-BE49-F238E27FC236}">
                <a16:creationId xmlns="" xmlns:a16="http://schemas.microsoft.com/office/drawing/2014/main" id="{83598AF8-D322-40BA-81B5-1BA2C969511B}"/>
              </a:ext>
            </a:extLst>
          </p:cNvPr>
          <p:cNvSpPr>
            <a:spLocks noGrp="1"/>
          </p:cNvSpPr>
          <p:nvPr>
            <p:ph idx="1"/>
          </p:nvPr>
        </p:nvSpPr>
        <p:spPr>
          <a:xfrm>
            <a:off x="838200" y="2107095"/>
            <a:ext cx="10515600" cy="4069867"/>
          </a:xfrm>
        </p:spPr>
        <p:txBody>
          <a:bodyPr>
            <a:normAutofit/>
          </a:bodyPr>
          <a:lstStyle/>
          <a:p>
            <a:r>
              <a:rPr lang="en-IN" dirty="0"/>
              <a:t>Student </a:t>
            </a:r>
          </a:p>
          <a:p>
            <a:pPr lvl="1"/>
            <a:r>
              <a:rPr lang="en-IN" dirty="0"/>
              <a:t>Login </a:t>
            </a:r>
          </a:p>
          <a:p>
            <a:pPr lvl="2"/>
            <a:r>
              <a:rPr lang="en-IN" dirty="0"/>
              <a:t>Homepage </a:t>
            </a:r>
          </a:p>
          <a:p>
            <a:pPr lvl="2"/>
            <a:r>
              <a:rPr lang="en-IN" dirty="0"/>
              <a:t>Attendance </a:t>
            </a:r>
          </a:p>
          <a:p>
            <a:pPr lvl="2"/>
            <a:r>
              <a:rPr lang="en-IN" dirty="0"/>
              <a:t>Attendance Detail </a:t>
            </a:r>
          </a:p>
          <a:p>
            <a:pPr lvl="2"/>
            <a:r>
              <a:rPr lang="en-IN" dirty="0"/>
              <a:t>Marks</a:t>
            </a:r>
          </a:p>
          <a:p>
            <a:pPr lvl="2"/>
            <a:r>
              <a:rPr lang="en-IN" dirty="0"/>
              <a:t>Timetable </a:t>
            </a:r>
          </a:p>
          <a:p>
            <a:pPr marL="914400" lvl="2" indent="0">
              <a:buNone/>
            </a:pPr>
            <a:endParaRPr lang="en-IN" dirty="0"/>
          </a:p>
        </p:txBody>
      </p:sp>
    </p:spTree>
    <p:extLst>
      <p:ext uri="{BB962C8B-B14F-4D97-AF65-F5344CB8AC3E}">
        <p14:creationId xmlns:p14="http://schemas.microsoft.com/office/powerpoint/2010/main" val="192969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1EFEFFC-234B-4C7B-BE0E-A8E0717F537A}"/>
              </a:ext>
            </a:extLst>
          </p:cNvPr>
          <p:cNvSpPr>
            <a:spLocks noGrp="1"/>
          </p:cNvSpPr>
          <p:nvPr>
            <p:ph idx="1"/>
          </p:nvPr>
        </p:nvSpPr>
        <p:spPr>
          <a:xfrm>
            <a:off x="838200" y="1073426"/>
            <a:ext cx="10515600" cy="5103537"/>
          </a:xfrm>
        </p:spPr>
        <p:txBody>
          <a:bodyPr>
            <a:normAutofit lnSpcReduction="10000"/>
          </a:bodyPr>
          <a:lstStyle/>
          <a:p>
            <a:r>
              <a:rPr lang="en-IN" dirty="0"/>
              <a:t>Teacher </a:t>
            </a:r>
          </a:p>
          <a:p>
            <a:pPr lvl="1"/>
            <a:r>
              <a:rPr lang="en-IN" dirty="0"/>
              <a:t>Login</a:t>
            </a:r>
          </a:p>
          <a:p>
            <a:pPr lvl="2"/>
            <a:r>
              <a:rPr lang="en-IN" dirty="0"/>
              <a:t>Homepage </a:t>
            </a:r>
          </a:p>
          <a:p>
            <a:pPr lvl="2"/>
            <a:r>
              <a:rPr lang="en-IN" dirty="0"/>
              <a:t>Attendance</a:t>
            </a:r>
          </a:p>
          <a:p>
            <a:pPr lvl="3"/>
            <a:r>
              <a:rPr lang="en-IN" dirty="0"/>
              <a:t>Enter Attendance</a:t>
            </a:r>
          </a:p>
          <a:p>
            <a:pPr lvl="3"/>
            <a:r>
              <a:rPr lang="en-IN" dirty="0"/>
              <a:t>Edit Attendance </a:t>
            </a:r>
          </a:p>
          <a:p>
            <a:pPr lvl="3"/>
            <a:r>
              <a:rPr lang="en-IN" dirty="0"/>
              <a:t>Extra Class</a:t>
            </a:r>
          </a:p>
          <a:p>
            <a:pPr lvl="3"/>
            <a:r>
              <a:rPr lang="en-IN" dirty="0"/>
              <a:t>Student Attendance Details </a:t>
            </a:r>
          </a:p>
          <a:p>
            <a:pPr lvl="2"/>
            <a:r>
              <a:rPr lang="en-IN" dirty="0"/>
              <a:t>Marks </a:t>
            </a:r>
          </a:p>
          <a:p>
            <a:pPr lvl="3"/>
            <a:r>
              <a:rPr lang="en-IN" dirty="0"/>
              <a:t>Enter Marks </a:t>
            </a:r>
          </a:p>
          <a:p>
            <a:pPr lvl="3"/>
            <a:r>
              <a:rPr lang="en-IN" dirty="0"/>
              <a:t>Edit Marks </a:t>
            </a:r>
          </a:p>
          <a:p>
            <a:pPr lvl="3"/>
            <a:r>
              <a:rPr lang="en-IN" dirty="0"/>
              <a:t>Student Marks </a:t>
            </a:r>
          </a:p>
          <a:p>
            <a:pPr lvl="2"/>
            <a:r>
              <a:rPr lang="en-IN" dirty="0"/>
              <a:t>Timetable </a:t>
            </a:r>
          </a:p>
          <a:p>
            <a:pPr lvl="2"/>
            <a:r>
              <a:rPr lang="en-IN" dirty="0"/>
              <a:t>Free teachers</a:t>
            </a:r>
          </a:p>
          <a:p>
            <a:pPr lvl="2"/>
            <a:r>
              <a:rPr lang="en-IN" dirty="0"/>
              <a:t>Reports </a:t>
            </a:r>
          </a:p>
          <a:p>
            <a:endParaRPr lang="en-IN" dirty="0"/>
          </a:p>
        </p:txBody>
      </p:sp>
    </p:spTree>
    <p:extLst>
      <p:ext uri="{BB962C8B-B14F-4D97-AF65-F5344CB8AC3E}">
        <p14:creationId xmlns:p14="http://schemas.microsoft.com/office/powerpoint/2010/main" val="3378253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6152434-AF90-4AD6-AA95-5028BB8884C5}"/>
              </a:ext>
            </a:extLst>
          </p:cNvPr>
          <p:cNvSpPr>
            <a:spLocks noGrp="1"/>
          </p:cNvSpPr>
          <p:nvPr>
            <p:ph idx="1"/>
          </p:nvPr>
        </p:nvSpPr>
        <p:spPr>
          <a:xfrm>
            <a:off x="1451579" y="1444488"/>
            <a:ext cx="9603275" cy="4021858"/>
          </a:xfrm>
        </p:spPr>
        <p:txBody>
          <a:bodyPr>
            <a:normAutofit/>
          </a:bodyPr>
          <a:lstStyle/>
          <a:p>
            <a:r>
              <a:rPr lang="en-IN" dirty="0"/>
              <a:t>Administrator </a:t>
            </a:r>
          </a:p>
          <a:p>
            <a:pPr lvl="1"/>
            <a:r>
              <a:rPr lang="en-IN" dirty="0"/>
              <a:t>The administrator is responsible for adding and maintaining all the departments, students, teachers, classes and courses. </a:t>
            </a:r>
          </a:p>
          <a:p>
            <a:pPr lvl="1"/>
            <a:r>
              <a:rPr lang="en-IN" dirty="0"/>
              <a:t>All this data is stored in the database in their respective tables. </a:t>
            </a:r>
          </a:p>
          <a:p>
            <a:pPr lvl="1"/>
            <a:r>
              <a:rPr lang="en-IN" dirty="0"/>
              <a:t>The admin is also responsible for adding and maintaining the list of teachers assigned to class with a course and the timings. </a:t>
            </a:r>
          </a:p>
          <a:p>
            <a:pPr lvl="1"/>
            <a:r>
              <a:rPr lang="en-IN" dirty="0"/>
              <a:t>This information is stored in the Assign table. </a:t>
            </a:r>
          </a:p>
          <a:p>
            <a:pPr lvl="1"/>
            <a:r>
              <a:rPr lang="en-IN" dirty="0"/>
              <a:t>The admin also has access to the marks and attendance of each student and can modify them. </a:t>
            </a:r>
          </a:p>
          <a:p>
            <a:pPr lvl="1"/>
            <a:r>
              <a:rPr lang="en-IN" dirty="0"/>
              <a:t>As the database has the potential to become huge, there is a search feature for every table including student, teacher etc.</a:t>
            </a:r>
          </a:p>
        </p:txBody>
      </p:sp>
    </p:spTree>
    <p:extLst>
      <p:ext uri="{BB962C8B-B14F-4D97-AF65-F5344CB8AC3E}">
        <p14:creationId xmlns:p14="http://schemas.microsoft.com/office/powerpoint/2010/main" val="1140105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A43D17C-DA5F-4E14-A3E9-C5F58D5B99ED}"/>
              </a:ext>
            </a:extLst>
          </p:cNvPr>
          <p:cNvSpPr>
            <a:spLocks noGrp="1"/>
          </p:cNvSpPr>
          <p:nvPr>
            <p:ph idx="1"/>
          </p:nvPr>
        </p:nvSpPr>
        <p:spPr>
          <a:xfrm>
            <a:off x="1066800" y="1808411"/>
            <a:ext cx="9829800" cy="5239115"/>
          </a:xfrm>
        </p:spPr>
        <p:txBody>
          <a:bodyPr>
            <a:normAutofit/>
          </a:bodyPr>
          <a:lstStyle/>
          <a:p>
            <a:pPr marL="0" indent="0">
              <a:buNone/>
            </a:pPr>
            <a:r>
              <a:rPr lang="en-IN" sz="13100" dirty="0"/>
              <a:t>THANK YOU</a:t>
            </a:r>
          </a:p>
        </p:txBody>
      </p:sp>
      <p:cxnSp>
        <p:nvCxnSpPr>
          <p:cNvPr id="5" name="Straight Connector 4">
            <a:extLst>
              <a:ext uri="{FF2B5EF4-FFF2-40B4-BE49-F238E27FC236}">
                <a16:creationId xmlns="" xmlns:a16="http://schemas.microsoft.com/office/drawing/2014/main" id="{E6F7583E-1E08-4C94-A277-1E1D441552F8}"/>
              </a:ext>
            </a:extLst>
          </p:cNvPr>
          <p:cNvCxnSpPr/>
          <p:nvPr/>
        </p:nvCxnSpPr>
        <p:spPr>
          <a:xfrm>
            <a:off x="231913" y="1151920"/>
            <a:ext cx="11728174" cy="0"/>
          </a:xfrm>
          <a:prstGeom prst="line">
            <a:avLst/>
          </a:prstGeom>
          <a:ln w="762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5212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0FB060-C4E3-42AF-A2D5-ED25434B2849}"/>
              </a:ext>
            </a:extLst>
          </p:cNvPr>
          <p:cNvSpPr>
            <a:spLocks noGrp="1"/>
          </p:cNvSpPr>
          <p:nvPr>
            <p:ph type="title"/>
          </p:nvPr>
        </p:nvSpPr>
        <p:spPr/>
        <p:txBody>
          <a:bodyPr/>
          <a:lstStyle/>
          <a:p>
            <a:pPr algn="ctr"/>
            <a:r>
              <a:rPr lang="en-IN" dirty="0"/>
              <a:t>Introduction to problem domain</a:t>
            </a:r>
          </a:p>
        </p:txBody>
      </p:sp>
      <p:sp>
        <p:nvSpPr>
          <p:cNvPr id="3" name="Content Placeholder 2">
            <a:extLst>
              <a:ext uri="{FF2B5EF4-FFF2-40B4-BE49-F238E27FC236}">
                <a16:creationId xmlns="" xmlns:a16="http://schemas.microsoft.com/office/drawing/2014/main" id="{C59AF460-7160-46F4-805A-ED03CE26B6AE}"/>
              </a:ext>
            </a:extLst>
          </p:cNvPr>
          <p:cNvSpPr>
            <a:spLocks noGrp="1"/>
          </p:cNvSpPr>
          <p:nvPr>
            <p:ph idx="1"/>
          </p:nvPr>
        </p:nvSpPr>
        <p:spPr>
          <a:xfrm>
            <a:off x="877957" y="2109442"/>
            <a:ext cx="10515600" cy="4351338"/>
          </a:xfrm>
        </p:spPr>
        <p:txBody>
          <a:bodyPr/>
          <a:lstStyle/>
          <a:p>
            <a:pPr algn="just"/>
            <a:r>
              <a:rPr lang="en-IN" dirty="0"/>
              <a:t>Various departments of the college use their own systems to store all the data.</a:t>
            </a:r>
          </a:p>
          <a:p>
            <a:pPr marL="0" indent="0" algn="just">
              <a:buNone/>
            </a:pPr>
            <a:endParaRPr lang="en-IN" dirty="0"/>
          </a:p>
          <a:p>
            <a:pPr algn="just"/>
            <a:r>
              <a:rPr lang="en-IN" dirty="0"/>
              <a:t>One common platform is required:</a:t>
            </a:r>
          </a:p>
          <a:p>
            <a:pPr lvl="1" algn="just"/>
            <a:r>
              <a:rPr lang="en-IN" dirty="0"/>
              <a:t>To interact with other departments </a:t>
            </a:r>
          </a:p>
          <a:p>
            <a:pPr lvl="2" algn="just"/>
            <a:r>
              <a:rPr lang="en-IN" dirty="0"/>
              <a:t>Easily</a:t>
            </a:r>
          </a:p>
          <a:p>
            <a:pPr lvl="2" algn="just"/>
            <a:r>
              <a:rPr lang="en-IN" dirty="0"/>
              <a:t>Remotely</a:t>
            </a:r>
          </a:p>
          <a:p>
            <a:pPr lvl="1" algn="just"/>
            <a:r>
              <a:rPr lang="en-IN" dirty="0"/>
              <a:t>With a single Id and Password.</a:t>
            </a:r>
          </a:p>
        </p:txBody>
      </p:sp>
    </p:spTree>
    <p:extLst>
      <p:ext uri="{BB962C8B-B14F-4D97-AF65-F5344CB8AC3E}">
        <p14:creationId xmlns:p14="http://schemas.microsoft.com/office/powerpoint/2010/main" val="130213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D5F04B-B73F-4B6E-B5F1-4E2772CAF839}"/>
              </a:ext>
            </a:extLst>
          </p:cNvPr>
          <p:cNvSpPr>
            <a:spLocks noGrp="1"/>
          </p:cNvSpPr>
          <p:nvPr>
            <p:ph type="title"/>
          </p:nvPr>
        </p:nvSpPr>
        <p:spPr/>
        <p:txBody>
          <a:bodyPr/>
          <a:lstStyle/>
          <a:p>
            <a:pPr algn="ctr"/>
            <a:r>
              <a:rPr lang="en-IN" dirty="0"/>
              <a:t>Aim of the Problem</a:t>
            </a:r>
          </a:p>
        </p:txBody>
      </p:sp>
      <p:sp>
        <p:nvSpPr>
          <p:cNvPr id="3" name="Content Placeholder 2">
            <a:extLst>
              <a:ext uri="{FF2B5EF4-FFF2-40B4-BE49-F238E27FC236}">
                <a16:creationId xmlns="" xmlns:a16="http://schemas.microsoft.com/office/drawing/2014/main" id="{80D8E008-4049-42E0-AE42-3C359EFDC5D3}"/>
              </a:ext>
            </a:extLst>
          </p:cNvPr>
          <p:cNvSpPr>
            <a:spLocks noGrp="1"/>
          </p:cNvSpPr>
          <p:nvPr>
            <p:ph idx="1"/>
          </p:nvPr>
        </p:nvSpPr>
        <p:spPr>
          <a:xfrm>
            <a:off x="1010479" y="2487820"/>
            <a:ext cx="10515600" cy="4351338"/>
          </a:xfrm>
        </p:spPr>
        <p:txBody>
          <a:bodyPr/>
          <a:lstStyle/>
          <a:p>
            <a:pPr algn="just"/>
            <a:r>
              <a:rPr lang="en-IN" dirty="0"/>
              <a:t>The objective of College Information Management System is to allow the administrator of any organization the ability to edit and find out the personal details of a student and allows the student to keep up to date his profile.</a:t>
            </a:r>
          </a:p>
          <a:p>
            <a:pPr marL="0" indent="0" algn="just">
              <a:buNone/>
            </a:pPr>
            <a:endParaRPr lang="en-IN" dirty="0"/>
          </a:p>
          <a:p>
            <a:pPr algn="just"/>
            <a:r>
              <a:rPr lang="en-IN" dirty="0"/>
              <a:t>It will provide a single source of data repository for streamlining all the processes and for all reporting purposes.</a:t>
            </a:r>
          </a:p>
        </p:txBody>
      </p:sp>
    </p:spTree>
    <p:extLst>
      <p:ext uri="{BB962C8B-B14F-4D97-AF65-F5344CB8AC3E}">
        <p14:creationId xmlns:p14="http://schemas.microsoft.com/office/powerpoint/2010/main" val="3950263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5912D6-4F9E-44FD-B652-917DF2915DFC}"/>
              </a:ext>
            </a:extLst>
          </p:cNvPr>
          <p:cNvSpPr>
            <a:spLocks noGrp="1"/>
          </p:cNvSpPr>
          <p:nvPr>
            <p:ph type="title"/>
          </p:nvPr>
        </p:nvSpPr>
        <p:spPr>
          <a:xfrm>
            <a:off x="838200" y="410472"/>
            <a:ext cx="10515600" cy="1325563"/>
          </a:xfrm>
        </p:spPr>
        <p:txBody>
          <a:bodyPr/>
          <a:lstStyle/>
          <a:p>
            <a:pPr algn="ctr"/>
            <a:r>
              <a:rPr lang="en-IN" dirty="0"/>
              <a:t>Scope</a:t>
            </a:r>
          </a:p>
        </p:txBody>
      </p:sp>
      <p:sp>
        <p:nvSpPr>
          <p:cNvPr id="3" name="Content Placeholder 2">
            <a:extLst>
              <a:ext uri="{FF2B5EF4-FFF2-40B4-BE49-F238E27FC236}">
                <a16:creationId xmlns="" xmlns:a16="http://schemas.microsoft.com/office/drawing/2014/main" id="{564912DC-A4B0-43AD-A653-6CAB9CB13E8E}"/>
              </a:ext>
            </a:extLst>
          </p:cNvPr>
          <p:cNvSpPr>
            <a:spLocks noGrp="1"/>
          </p:cNvSpPr>
          <p:nvPr>
            <p:ph idx="1"/>
          </p:nvPr>
        </p:nvSpPr>
        <p:spPr>
          <a:xfrm>
            <a:off x="838200" y="1847574"/>
            <a:ext cx="10515600" cy="4440928"/>
          </a:xfrm>
        </p:spPr>
        <p:txBody>
          <a:bodyPr/>
          <a:lstStyle/>
          <a:p>
            <a:r>
              <a:rPr lang="en-IN" dirty="0"/>
              <a:t>The College ERP system now computerizes all the details that are maintained manually. </a:t>
            </a:r>
          </a:p>
          <a:p>
            <a:pPr marL="0" indent="0">
              <a:buNone/>
            </a:pPr>
            <a:endParaRPr lang="en-IN" dirty="0"/>
          </a:p>
          <a:p>
            <a:r>
              <a:rPr lang="en-IN" dirty="0"/>
              <a:t>Once the details are fed into the system or computer there is no need for various persons to deal with separate sections. </a:t>
            </a:r>
          </a:p>
          <a:p>
            <a:endParaRPr lang="en-IN" dirty="0"/>
          </a:p>
          <a:p>
            <a:r>
              <a:rPr lang="en-IN" dirty="0"/>
              <a:t>Only a person is enough to maintain all the reports and records. </a:t>
            </a:r>
          </a:p>
          <a:p>
            <a:endParaRPr lang="en-IN" dirty="0"/>
          </a:p>
          <a:p>
            <a:r>
              <a:rPr lang="en-IN" dirty="0"/>
              <a:t>The security can also be given as per the user requirement. </a:t>
            </a:r>
          </a:p>
        </p:txBody>
      </p:sp>
    </p:spTree>
    <p:extLst>
      <p:ext uri="{BB962C8B-B14F-4D97-AF65-F5344CB8AC3E}">
        <p14:creationId xmlns:p14="http://schemas.microsoft.com/office/powerpoint/2010/main" val="313307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CDC4D2-429B-4EB8-B0FA-0BD16B86C6E4}"/>
              </a:ext>
            </a:extLst>
          </p:cNvPr>
          <p:cNvSpPr>
            <a:spLocks noGrp="1"/>
          </p:cNvSpPr>
          <p:nvPr>
            <p:ph type="title"/>
          </p:nvPr>
        </p:nvSpPr>
        <p:spPr/>
        <p:txBody>
          <a:bodyPr/>
          <a:lstStyle/>
          <a:p>
            <a:pPr algn="ctr"/>
            <a:r>
              <a:rPr lang="en-IN" dirty="0"/>
              <a:t>Roles of ERP</a:t>
            </a:r>
          </a:p>
        </p:txBody>
      </p:sp>
      <p:sp>
        <p:nvSpPr>
          <p:cNvPr id="3" name="Content Placeholder 2">
            <a:extLst>
              <a:ext uri="{FF2B5EF4-FFF2-40B4-BE49-F238E27FC236}">
                <a16:creationId xmlns="" xmlns:a16="http://schemas.microsoft.com/office/drawing/2014/main" id="{C586B749-165C-4C73-B3C9-382404F368E8}"/>
              </a:ext>
            </a:extLst>
          </p:cNvPr>
          <p:cNvSpPr>
            <a:spLocks noGrp="1"/>
          </p:cNvSpPr>
          <p:nvPr>
            <p:ph idx="1"/>
          </p:nvPr>
        </p:nvSpPr>
        <p:spPr/>
        <p:txBody>
          <a:bodyPr/>
          <a:lstStyle/>
          <a:p>
            <a:r>
              <a:rPr lang="en-IN" dirty="0"/>
              <a:t>Manages the office and automates different functions.</a:t>
            </a:r>
          </a:p>
          <a:p>
            <a:r>
              <a:rPr lang="en-IN" dirty="0"/>
              <a:t>Helps in long-term management and planning of all departments of college.</a:t>
            </a:r>
          </a:p>
          <a:p>
            <a:r>
              <a:rPr lang="en-IN" dirty="0"/>
              <a:t>Eliminates the need for having multiple management software for each department.</a:t>
            </a:r>
          </a:p>
          <a:p>
            <a:r>
              <a:rPr lang="en-IN" dirty="0"/>
              <a:t>Daily activities like attendance can be digitalized and automated. </a:t>
            </a:r>
          </a:p>
        </p:txBody>
      </p:sp>
    </p:spTree>
    <p:extLst>
      <p:ext uri="{BB962C8B-B14F-4D97-AF65-F5344CB8AC3E}">
        <p14:creationId xmlns:p14="http://schemas.microsoft.com/office/powerpoint/2010/main" val="215336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5496D3-A449-4C8A-B990-A231079F6085}"/>
              </a:ext>
            </a:extLst>
          </p:cNvPr>
          <p:cNvSpPr>
            <a:spLocks noGrp="1"/>
          </p:cNvSpPr>
          <p:nvPr>
            <p:ph type="title"/>
          </p:nvPr>
        </p:nvSpPr>
        <p:spPr/>
        <p:txBody>
          <a:bodyPr/>
          <a:lstStyle/>
          <a:p>
            <a:pPr algn="ctr"/>
            <a:r>
              <a:rPr lang="en-IN" dirty="0"/>
              <a:t>Stakeholders</a:t>
            </a:r>
          </a:p>
        </p:txBody>
      </p:sp>
      <p:sp>
        <p:nvSpPr>
          <p:cNvPr id="3" name="Content Placeholder 2">
            <a:extLst>
              <a:ext uri="{FF2B5EF4-FFF2-40B4-BE49-F238E27FC236}">
                <a16:creationId xmlns="" xmlns:a16="http://schemas.microsoft.com/office/drawing/2014/main" id="{B81C7392-8C21-446F-AB9B-E2DA8FA99FDC}"/>
              </a:ext>
            </a:extLst>
          </p:cNvPr>
          <p:cNvSpPr>
            <a:spLocks noGrp="1"/>
          </p:cNvSpPr>
          <p:nvPr>
            <p:ph idx="1"/>
          </p:nvPr>
        </p:nvSpPr>
        <p:spPr/>
        <p:txBody>
          <a:bodyPr/>
          <a:lstStyle/>
          <a:p>
            <a:r>
              <a:rPr lang="en-IN" dirty="0"/>
              <a:t>Teachers </a:t>
            </a:r>
          </a:p>
          <a:p>
            <a:pPr lvl="1"/>
            <a:r>
              <a:rPr lang="en-IN" dirty="0"/>
              <a:t>Manage, edit, update the contents of the database of students such as attendance, internal marks</a:t>
            </a:r>
            <a:r>
              <a:rPr lang="en-IN" dirty="0" smtClean="0"/>
              <a:t>, semester marks.</a:t>
            </a:r>
            <a:endParaRPr lang="en-IN" dirty="0"/>
          </a:p>
          <a:p>
            <a:r>
              <a:rPr lang="en-IN" dirty="0"/>
              <a:t>Students</a:t>
            </a:r>
          </a:p>
          <a:p>
            <a:pPr lvl="1"/>
            <a:r>
              <a:rPr lang="en-IN" dirty="0"/>
              <a:t>The attendance, internals marks uploaded by the teachers are viewed by students.</a:t>
            </a:r>
          </a:p>
          <a:p>
            <a:r>
              <a:rPr lang="en-IN" dirty="0"/>
              <a:t>Administrator </a:t>
            </a:r>
          </a:p>
          <a:p>
            <a:pPr lvl="1"/>
            <a:r>
              <a:rPr lang="en-IN" dirty="0"/>
              <a:t>Privilege to modify the database i.e., to add/remove students/teachers/staff, update information regarding each of these.</a:t>
            </a:r>
          </a:p>
        </p:txBody>
      </p:sp>
    </p:spTree>
    <p:extLst>
      <p:ext uri="{BB962C8B-B14F-4D97-AF65-F5344CB8AC3E}">
        <p14:creationId xmlns:p14="http://schemas.microsoft.com/office/powerpoint/2010/main" val="32307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978556-5070-407F-8E41-D8F6F3FE3886}"/>
              </a:ext>
            </a:extLst>
          </p:cNvPr>
          <p:cNvSpPr>
            <a:spLocks noGrp="1"/>
          </p:cNvSpPr>
          <p:nvPr>
            <p:ph type="title"/>
          </p:nvPr>
        </p:nvSpPr>
        <p:spPr/>
        <p:txBody>
          <a:bodyPr/>
          <a:lstStyle/>
          <a:p>
            <a:pPr algn="ctr"/>
            <a:r>
              <a:rPr lang="en-IN" dirty="0"/>
              <a:t>Viewpoint of Stakeholders</a:t>
            </a:r>
          </a:p>
        </p:txBody>
      </p:sp>
      <p:sp>
        <p:nvSpPr>
          <p:cNvPr id="3" name="Content Placeholder 2">
            <a:extLst>
              <a:ext uri="{FF2B5EF4-FFF2-40B4-BE49-F238E27FC236}">
                <a16:creationId xmlns="" xmlns:a16="http://schemas.microsoft.com/office/drawing/2014/main" id="{91229103-0318-4CB1-9D85-A9061ACB700F}"/>
              </a:ext>
            </a:extLst>
          </p:cNvPr>
          <p:cNvSpPr>
            <a:spLocks noGrp="1"/>
          </p:cNvSpPr>
          <p:nvPr>
            <p:ph idx="1"/>
          </p:nvPr>
        </p:nvSpPr>
        <p:spPr>
          <a:xfrm>
            <a:off x="715617" y="1853754"/>
            <a:ext cx="10638183" cy="4199728"/>
          </a:xfrm>
        </p:spPr>
        <p:txBody>
          <a:bodyPr>
            <a:normAutofit fontScale="92500" lnSpcReduction="20000"/>
          </a:bodyPr>
          <a:lstStyle/>
          <a:p>
            <a:pPr algn="just"/>
            <a:r>
              <a:rPr lang="en-IN" dirty="0"/>
              <a:t>Teachers viewpoint:</a:t>
            </a:r>
          </a:p>
          <a:p>
            <a:pPr lvl="1" algn="just"/>
            <a:r>
              <a:rPr lang="en-IN" dirty="0"/>
              <a:t> </a:t>
            </a:r>
            <a:r>
              <a:rPr lang="en-IN" sz="2000" dirty="0"/>
              <a:t>For a teacher, this software must be easy to use. It should be easy to find different modules like attendance, leave module, internals marks, result etc...Teachers are the one who update the contents of the database, so it should be update save modify it.</a:t>
            </a:r>
          </a:p>
          <a:p>
            <a:pPr algn="just"/>
            <a:r>
              <a:rPr lang="en-IN" dirty="0"/>
              <a:t>Students viewpoint:</a:t>
            </a:r>
          </a:p>
          <a:p>
            <a:pPr lvl="1" algn="just"/>
            <a:r>
              <a:rPr lang="en-IN" dirty="0"/>
              <a:t> </a:t>
            </a:r>
            <a:r>
              <a:rPr lang="en-IN" sz="2000" dirty="0"/>
              <a:t>A student can only view the information about himself, other than that everything will be hidden from them. They will not have the option to edit anything. So the graphical user interface must be good. They expect it to be functional.  </a:t>
            </a:r>
          </a:p>
          <a:p>
            <a:pPr algn="just"/>
            <a:r>
              <a:rPr lang="en-IN" dirty="0"/>
              <a:t>Administrator’s viewpoint:</a:t>
            </a:r>
          </a:p>
          <a:p>
            <a:pPr lvl="1" algn="just"/>
            <a:r>
              <a:rPr lang="en-IN" dirty="0"/>
              <a:t> </a:t>
            </a:r>
            <a:r>
              <a:rPr lang="en-IN" sz="2000" dirty="0"/>
              <a:t>Administrator will have the privilege to view all the information about the college. They will have the option to track goals like, Average marks of all the students in a subject, Average attendance of all the students of a class etc.</a:t>
            </a:r>
            <a:endParaRPr lang="en-IN" dirty="0"/>
          </a:p>
        </p:txBody>
      </p:sp>
    </p:spTree>
    <p:extLst>
      <p:ext uri="{BB962C8B-B14F-4D97-AF65-F5344CB8AC3E}">
        <p14:creationId xmlns:p14="http://schemas.microsoft.com/office/powerpoint/2010/main" val="4067478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0B67E2-A223-4236-997B-D13CBB646955}"/>
              </a:ext>
            </a:extLst>
          </p:cNvPr>
          <p:cNvSpPr>
            <a:spLocks noGrp="1"/>
          </p:cNvSpPr>
          <p:nvPr>
            <p:ph type="title"/>
          </p:nvPr>
        </p:nvSpPr>
        <p:spPr/>
        <p:txBody>
          <a:bodyPr/>
          <a:lstStyle/>
          <a:p>
            <a:pPr algn="ctr"/>
            <a:r>
              <a:rPr lang="en-IN" dirty="0"/>
              <a:t>Product Features </a:t>
            </a:r>
          </a:p>
        </p:txBody>
      </p:sp>
      <p:sp>
        <p:nvSpPr>
          <p:cNvPr id="3" name="Content Placeholder 2">
            <a:extLst>
              <a:ext uri="{FF2B5EF4-FFF2-40B4-BE49-F238E27FC236}">
                <a16:creationId xmlns="" xmlns:a16="http://schemas.microsoft.com/office/drawing/2014/main" id="{E2CF1071-AE86-429E-A8E5-B7D0BFB7BE75}"/>
              </a:ext>
            </a:extLst>
          </p:cNvPr>
          <p:cNvSpPr>
            <a:spLocks noGrp="1"/>
          </p:cNvSpPr>
          <p:nvPr>
            <p:ph idx="1"/>
          </p:nvPr>
        </p:nvSpPr>
        <p:spPr>
          <a:xfrm>
            <a:off x="1428133" y="2390871"/>
            <a:ext cx="9603275" cy="3450613"/>
          </a:xfrm>
        </p:spPr>
        <p:txBody>
          <a:bodyPr/>
          <a:lstStyle/>
          <a:p>
            <a:r>
              <a:rPr lang="en-IN" dirty="0"/>
              <a:t>Each teacher will be able to enter attendance and marks for their respective students.</a:t>
            </a:r>
          </a:p>
          <a:p>
            <a:r>
              <a:rPr lang="en-IN" dirty="0"/>
              <a:t>Each student will be able to view the attendance status for their respective courses.</a:t>
            </a:r>
          </a:p>
          <a:p>
            <a:r>
              <a:rPr lang="en-IN" dirty="0" smtClean="0"/>
              <a:t>The </a:t>
            </a:r>
            <a:r>
              <a:rPr lang="en-IN" dirty="0"/>
              <a:t>administrator will be able to view and update information such as departments, classes, teachers, students, courses. </a:t>
            </a:r>
          </a:p>
        </p:txBody>
      </p:sp>
    </p:spTree>
    <p:extLst>
      <p:ext uri="{BB962C8B-B14F-4D97-AF65-F5344CB8AC3E}">
        <p14:creationId xmlns:p14="http://schemas.microsoft.com/office/powerpoint/2010/main" val="127955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EFB655-BC16-44FB-ACF1-2010ED66BE86}"/>
              </a:ext>
            </a:extLst>
          </p:cNvPr>
          <p:cNvSpPr>
            <a:spLocks noGrp="1"/>
          </p:cNvSpPr>
          <p:nvPr>
            <p:ph type="title"/>
          </p:nvPr>
        </p:nvSpPr>
        <p:spPr/>
        <p:txBody>
          <a:bodyPr/>
          <a:lstStyle/>
          <a:p>
            <a:pPr algn="ctr"/>
            <a:r>
              <a:rPr lang="en-IN" dirty="0"/>
              <a:t>Operating Environment </a:t>
            </a:r>
          </a:p>
        </p:txBody>
      </p:sp>
      <p:sp>
        <p:nvSpPr>
          <p:cNvPr id="3" name="Content Placeholder 2">
            <a:extLst>
              <a:ext uri="{FF2B5EF4-FFF2-40B4-BE49-F238E27FC236}">
                <a16:creationId xmlns="" xmlns:a16="http://schemas.microsoft.com/office/drawing/2014/main" id="{2E024158-E948-461D-937D-8401F26D5DD7}"/>
              </a:ext>
            </a:extLst>
          </p:cNvPr>
          <p:cNvSpPr>
            <a:spLocks noGrp="1"/>
          </p:cNvSpPr>
          <p:nvPr>
            <p:ph idx="1"/>
          </p:nvPr>
        </p:nvSpPr>
        <p:spPr>
          <a:xfrm>
            <a:off x="838200" y="2474567"/>
            <a:ext cx="10515600" cy="4351338"/>
          </a:xfrm>
        </p:spPr>
        <p:txBody>
          <a:bodyPr/>
          <a:lstStyle/>
          <a:p>
            <a:r>
              <a:rPr lang="en-IN" dirty="0"/>
              <a:t>The operating environment for College ERP system are listed below:</a:t>
            </a:r>
          </a:p>
          <a:p>
            <a:r>
              <a:rPr lang="en-IN" dirty="0"/>
              <a:t> Operating System: Windows 10</a:t>
            </a:r>
          </a:p>
          <a:p>
            <a:r>
              <a:rPr lang="en-IN" dirty="0"/>
              <a:t>Database: MySQL database</a:t>
            </a:r>
          </a:p>
          <a:p>
            <a:r>
              <a:rPr lang="en-IN" dirty="0"/>
              <a:t>Front end: HTML/CSS/Bootstrap</a:t>
            </a:r>
          </a:p>
          <a:p>
            <a:r>
              <a:rPr lang="en-IN" dirty="0"/>
              <a:t>Back end: Django </a:t>
            </a:r>
          </a:p>
        </p:txBody>
      </p:sp>
    </p:spTree>
    <p:extLst>
      <p:ext uri="{BB962C8B-B14F-4D97-AF65-F5344CB8AC3E}">
        <p14:creationId xmlns:p14="http://schemas.microsoft.com/office/powerpoint/2010/main" val="322238642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231</TotalTime>
  <Words>1117</Words>
  <Application>Microsoft Office PowerPoint</Application>
  <PresentationFormat>Custom</PresentationFormat>
  <Paragraphs>134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Gallery</vt:lpstr>
      <vt:lpstr>College-ERP </vt:lpstr>
      <vt:lpstr>Introduction to problem domain</vt:lpstr>
      <vt:lpstr>Aim of the Problem</vt:lpstr>
      <vt:lpstr>Scope</vt:lpstr>
      <vt:lpstr>Roles of ERP</vt:lpstr>
      <vt:lpstr>Stakeholders</vt:lpstr>
      <vt:lpstr>Viewpoint of Stakeholders</vt:lpstr>
      <vt:lpstr>Product Features </vt:lpstr>
      <vt:lpstr>Operating Environment </vt:lpstr>
      <vt:lpstr>Requirements</vt:lpstr>
      <vt:lpstr>System Design</vt:lpstr>
      <vt:lpstr>Student</vt:lpstr>
      <vt:lpstr>Teacher </vt:lpstr>
      <vt:lpstr>Administrator </vt:lpstr>
      <vt:lpstr>Modules in the system</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College-ERP</dc:title>
  <dc:creator>Inspiron</dc:creator>
  <cp:lastModifiedBy>Dell</cp:lastModifiedBy>
  <cp:revision>17</cp:revision>
  <dcterms:created xsi:type="dcterms:W3CDTF">2020-09-02T12:32:42Z</dcterms:created>
  <dcterms:modified xsi:type="dcterms:W3CDTF">2020-09-04T04:34:40Z</dcterms:modified>
</cp:coreProperties>
</file>