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enovo\Downloads\CT%20DS%20Assignments\Day7\Statistics%20Assignment\Covid%20Assignment\Covid\covid_19_india%20CT%20Final.xls" TargetMode="External"/><Relationship Id="rId1" Type="http://schemas.openxmlformats.org/officeDocument/2006/relationships/image" Target="../media/image2.jpeg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tist\Day7\Statistics%20Assignment\Covid%20Assignment\Assignment\StatewiseTestingDetail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enovo\Downloads\CT%20DS%20Assignments\Day7\Statistics%20Assignment\Covid%20Assignment\Covid\covid_19_india%20CT%20Final.xls" TargetMode="External"/><Relationship Id="rId1" Type="http://schemas.openxmlformats.org/officeDocument/2006/relationships/image" Target="../media/image2.jpeg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image" Target="../media/image2.jpeg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CT%20DS%20Assignments\Day7\Statistics%20Assignment\Covid%20Assignment\Covid\covid_vaccine_statewise%20%20CT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tist\Day7\Statistics%20Assignment\Covid%20Assignment\Assignment\covid_vaccine_statewise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tist\Day7\Statistics%20Assignment\Covid%20Assignment\Assignment\covid_vaccine_statewise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tist\Day7\Statistics%20Assignment\Covid%20Assignment\Assignment\StatewiseTestingDetail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tist\Day7\Statistics%20Assignment\Covid%20Assignment\Assignment\StatewiseTestingDetail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 CT Final.xls]Question1!PivotTable1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Top/bottom 10 states with highest number of Confirmed cases</a:t>
            </a:r>
          </a:p>
        </c:rich>
      </c:tx>
      <c:overlay val="0"/>
      <c:spPr>
        <a:noFill/>
        <a:ln w="25400">
          <a:noFill/>
        </a:ln>
      </c:spPr>
    </c:title>
    <c:autoTitleDeleted val="0"/>
    <c:pivotFmts>
      <c:pivotFmt>
        <c:idx val="0"/>
        <c:spPr>
          <a:solidFill>
            <a:schemeClr val="accent2">
              <a:lumMod val="60000"/>
              <a:lumOff val="40000"/>
            </a:schemeClr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60000"/>
              <a:lumOff val="40000"/>
            </a:schemeClr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Question1!$B$6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noFill/>
            </a:ln>
          </c:spPr>
          <c:invertIfNegative val="0"/>
          <c:cat>
            <c:strRef>
              <c:f>Question1!$A$7:$A$17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Kerala</c:v>
                </c:pt>
                <c:pt idx="3">
                  <c:v>Tamil Nadu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Delhi</c:v>
                </c:pt>
                <c:pt idx="7">
                  <c:v>West Bengal</c:v>
                </c:pt>
                <c:pt idx="8">
                  <c:v>Chhattisgarh</c:v>
                </c:pt>
                <c:pt idx="9">
                  <c:v>Rajasthan</c:v>
                </c:pt>
              </c:strCache>
            </c:strRef>
          </c:cat>
          <c:val>
            <c:numRef>
              <c:f>Question1!$B$7:$B$17</c:f>
              <c:numCache>
                <c:formatCode>#,##0</c:formatCode>
                <c:ptCount val="10"/>
                <c:pt idx="0">
                  <c:v>1070657336</c:v>
                </c:pt>
                <c:pt idx="1">
                  <c:v>459735683</c:v>
                </c:pt>
                <c:pt idx="2">
                  <c:v>427313974</c:v>
                </c:pt>
                <c:pt idx="3">
                  <c:v>406224852</c:v>
                </c:pt>
                <c:pt idx="4">
                  <c:v>374631235</c:v>
                </c:pt>
                <c:pt idx="5">
                  <c:v>295539251</c:v>
                </c:pt>
                <c:pt idx="6">
                  <c:v>274298085</c:v>
                </c:pt>
                <c:pt idx="7">
                  <c:v>247788656</c:v>
                </c:pt>
                <c:pt idx="8">
                  <c:v>154749830</c:v>
                </c:pt>
                <c:pt idx="9">
                  <c:v>152831920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F-4495-95D8-1C11034B1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9303568"/>
        <c:axId val="1"/>
      </c:barChart>
      <c:catAx>
        <c:axId val="175930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3035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>
      <a:blip xmlns:r="http://schemas.openxmlformats.org/officeDocument/2006/relationships" r:embed="rId1"/>
      <a:tile tx="0" ty="0" sx="100000" sy="100000" flip="none" algn="tl"/>
    </a:blip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[StatewiseTestingDetails.csv]Sheet1!PivotTable1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Top/bottom 10 states with highest number of Total Samples</a:t>
            </a:r>
            <a:endParaRPr lang="en-US"/>
          </a:p>
        </c:rich>
      </c:tx>
      <c:layout>
        <c:manualLayout>
          <c:xMode val="edge"/>
          <c:yMode val="edge"/>
          <c:x val="0.2290449642699772"/>
          <c:y val="1.5625951189086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084706905836528"/>
          <c:y val="0.16057406974918426"/>
          <c:w val="0.69671302948445313"/>
          <c:h val="0.52848920165387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Karnataka</c:v>
                </c:pt>
                <c:pt idx="4">
                  <c:v>Tamil Nadu</c:v>
                </c:pt>
                <c:pt idx="5">
                  <c:v>Andhra Pradesh</c:v>
                </c:pt>
                <c:pt idx="6">
                  <c:v>Gujarat</c:v>
                </c:pt>
                <c:pt idx="7">
                  <c:v>Delhi</c:v>
                </c:pt>
                <c:pt idx="8">
                  <c:v>Kerala</c:v>
                </c:pt>
                <c:pt idx="9">
                  <c:v>Telangana</c:v>
                </c:pt>
              </c:strCache>
            </c:strRef>
          </c:cat>
          <c:val>
            <c:numRef>
              <c:f>Sheet1!$B$2:$B$12</c:f>
              <c:numCache>
                <c:formatCode>#,##0</c:formatCode>
                <c:ptCount val="10"/>
                <c:pt idx="0">
                  <c:v>9155561731</c:v>
                </c:pt>
                <c:pt idx="1">
                  <c:v>6121329928</c:v>
                </c:pt>
                <c:pt idx="2">
                  <c:v>5703822545</c:v>
                </c:pt>
                <c:pt idx="3">
                  <c:v>5453628818</c:v>
                </c:pt>
                <c:pt idx="4">
                  <c:v>5436042291</c:v>
                </c:pt>
                <c:pt idx="5">
                  <c:v>4127211823</c:v>
                </c:pt>
                <c:pt idx="6">
                  <c:v>3745364851</c:v>
                </c:pt>
                <c:pt idx="7">
                  <c:v>3499131565</c:v>
                </c:pt>
                <c:pt idx="8">
                  <c:v>3350897050</c:v>
                </c:pt>
                <c:pt idx="9">
                  <c:v>2680729201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3-4E25-96E8-0EEF05826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5671824"/>
        <c:axId val="565669200"/>
      </c:barChart>
      <c:catAx>
        <c:axId val="56567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669200"/>
        <c:crosses val="autoZero"/>
        <c:auto val="1"/>
        <c:lblAlgn val="ctr"/>
        <c:lblOffset val="100"/>
        <c:noMultiLvlLbl val="0"/>
      </c:catAx>
      <c:valAx>
        <c:axId val="56566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67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 CT Final.xls]Question2!PivotTable2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Top/bottom 10 states with highest number of Cured cases </a:t>
            </a:r>
          </a:p>
        </c:rich>
      </c:tx>
      <c:overlay val="0"/>
      <c:spPr>
        <a:solidFill>
          <a:schemeClr val="accent1">
            <a:lumMod val="60000"/>
            <a:lumOff val="40000"/>
          </a:schemeClr>
        </a:solidFill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2">
              <a:lumMod val="60000"/>
              <a:lumOff val="40000"/>
            </a:schemeClr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60000"/>
              <a:lumOff val="40000"/>
            </a:schemeClr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Question2!$B$5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noFill/>
            </a:ln>
          </c:spPr>
          <c:invertIfNegative val="0"/>
          <c:cat>
            <c:strRef>
              <c:f>Question2!$A$6:$A$16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Kerala</c:v>
                </c:pt>
                <c:pt idx="3">
                  <c:v>Tamil Nadu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Delhi</c:v>
                </c:pt>
                <c:pt idx="7">
                  <c:v>West Bengal</c:v>
                </c:pt>
                <c:pt idx="8">
                  <c:v>Chhattisgarh</c:v>
                </c:pt>
                <c:pt idx="9">
                  <c:v>Odisha</c:v>
                </c:pt>
              </c:strCache>
            </c:strRef>
          </c:cat>
          <c:val>
            <c:numRef>
              <c:f>Question2!$B$6:$B$16</c:f>
              <c:numCache>
                <c:formatCode>#,##0</c:formatCode>
                <c:ptCount val="10"/>
                <c:pt idx="0">
                  <c:v>969585013</c:v>
                </c:pt>
                <c:pt idx="1">
                  <c:v>416155734</c:v>
                </c:pt>
                <c:pt idx="2">
                  <c:v>390311164</c:v>
                </c:pt>
                <c:pt idx="3">
                  <c:v>378937455</c:v>
                </c:pt>
                <c:pt idx="4">
                  <c:v>352926995</c:v>
                </c:pt>
                <c:pt idx="5">
                  <c:v>274626693</c:v>
                </c:pt>
                <c:pt idx="6">
                  <c:v>260720476</c:v>
                </c:pt>
                <c:pt idx="7">
                  <c:v>232484124</c:v>
                </c:pt>
                <c:pt idx="8">
                  <c:v>142720847</c:v>
                </c:pt>
                <c:pt idx="9">
                  <c:v>141263894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B-4AC0-879A-F2D40A0B1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9303984"/>
        <c:axId val="1"/>
      </c:barChart>
      <c:catAx>
        <c:axId val="175930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3039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>
      <a:blip xmlns:r="http://schemas.openxmlformats.org/officeDocument/2006/relationships" r:embed="rId1"/>
      <a:tile tx="0" ty="0" sx="100000" sy="100000" flip="none" algn="tl"/>
    </a:blip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 CT Final.xls]Question4!PivotTable4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Top/bottom 10 states with highest of Death percentage </a:t>
            </a:r>
            <a:endParaRPr lang="en-US" b="1"/>
          </a:p>
        </c:rich>
      </c:tx>
      <c:overlay val="0"/>
      <c:spPr>
        <a:solidFill>
          <a:schemeClr val="accent1">
            <a:lumMod val="60000"/>
            <a:lumOff val="40000"/>
          </a:schemeClr>
        </a:solidFill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view3D>
      <c:rotX val="75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1324080414699578E-2"/>
          <c:y val="0.16981456078441612"/>
          <c:w val="0.75954587313978761"/>
          <c:h val="0.73445342328464203"/>
        </c:manualLayout>
      </c:layout>
      <c:pie3DChart>
        <c:varyColors val="1"/>
        <c:ser>
          <c:idx val="0"/>
          <c:order val="0"/>
          <c:tx>
            <c:strRef>
              <c:f>Question4!$B$6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0-4B46-95C7-B9D7642A3E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0-4B46-95C7-B9D7642A3E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0-4B46-95C7-B9D7642A3E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0-4B46-95C7-B9D7642A3E1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0-4B46-95C7-B9D7642A3E1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ED0-4B46-95C7-B9D7642A3E1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ED0-4B46-95C7-B9D7642A3E1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ED0-4B46-95C7-B9D7642A3E1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ED0-4B46-95C7-B9D7642A3E1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ED0-4B46-95C7-B9D7642A3E12}"/>
              </c:ext>
            </c:extLst>
          </c:dPt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Question4!$A$7:$A$17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Tamil Nadu</c:v>
                </c:pt>
                <c:pt idx="3">
                  <c:v>Delhi</c:v>
                </c:pt>
                <c:pt idx="4">
                  <c:v>Uttar Pradesh</c:v>
                </c:pt>
                <c:pt idx="5">
                  <c:v>West Bengal</c:v>
                </c:pt>
                <c:pt idx="6">
                  <c:v>Andhra Pradesh</c:v>
                </c:pt>
                <c:pt idx="7">
                  <c:v>Punjab</c:v>
                </c:pt>
                <c:pt idx="8">
                  <c:v>Gujarat</c:v>
                </c:pt>
                <c:pt idx="9">
                  <c:v>Chhattisgarh</c:v>
                </c:pt>
              </c:strCache>
            </c:strRef>
          </c:cat>
          <c:val>
            <c:numRef>
              <c:f>Question4!$B$7:$B$17</c:f>
              <c:numCache>
                <c:formatCode>0.00%</c:formatCode>
                <c:ptCount val="10"/>
                <c:pt idx="0">
                  <c:v>0.40638672361596678</c:v>
                </c:pt>
                <c:pt idx="1">
                  <c:v>0.10261601546212407</c:v>
                </c:pt>
                <c:pt idx="2">
                  <c:v>9.994666718305098E-2</c:v>
                </c:pt>
                <c:pt idx="3">
                  <c:v>8.4588985433031727E-2</c:v>
                </c:pt>
                <c:pt idx="4">
                  <c:v>7.0209547139029216E-2</c:v>
                </c:pt>
                <c:pt idx="5">
                  <c:v>6.5713417645622843E-2</c:v>
                </c:pt>
                <c:pt idx="6">
                  <c:v>5.0526232367739503E-2</c:v>
                </c:pt>
                <c:pt idx="7">
                  <c:v>4.7021883488459301E-2</c:v>
                </c:pt>
                <c:pt idx="8">
                  <c:v>3.8168671734942802E-2</c:v>
                </c:pt>
                <c:pt idx="9">
                  <c:v>3.4821855930032793E-2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ED0-4B46-95C7-B9D7642A3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 CT Final.xls]Question3!PivotTable3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Top/bottom 10 states with highest number of Deaths </a:t>
            </a:r>
            <a:endParaRPr lang="en-US" b="1"/>
          </a:p>
        </c:rich>
      </c:tx>
      <c:overlay val="0"/>
      <c:spPr>
        <a:solidFill>
          <a:schemeClr val="accent1">
            <a:lumMod val="60000"/>
            <a:lumOff val="40000"/>
          </a:schemeClr>
        </a:solidFill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2">
              <a:lumMod val="60000"/>
              <a:lumOff val="40000"/>
            </a:schemeClr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60000"/>
              <a:lumOff val="40000"/>
            </a:schemeClr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Question3!$B$5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noFill/>
            </a:ln>
          </c:spPr>
          <c:invertIfNegative val="0"/>
          <c:cat>
            <c:strRef>
              <c:f>Question3!$A$6:$A$16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Tamil Nadu</c:v>
                </c:pt>
                <c:pt idx="3">
                  <c:v>Delhi</c:v>
                </c:pt>
                <c:pt idx="4">
                  <c:v>Uttar Pradesh</c:v>
                </c:pt>
                <c:pt idx="5">
                  <c:v>West Bengal</c:v>
                </c:pt>
                <c:pt idx="6">
                  <c:v>Andhra Pradesh</c:v>
                </c:pt>
                <c:pt idx="7">
                  <c:v>Punjab</c:v>
                </c:pt>
                <c:pt idx="8">
                  <c:v>Gujarat</c:v>
                </c:pt>
                <c:pt idx="9">
                  <c:v>Chhattisgarh</c:v>
                </c:pt>
              </c:strCache>
            </c:strRef>
          </c:cat>
          <c:val>
            <c:numRef>
              <c:f>Question3!$B$6:$B$16</c:f>
              <c:numCache>
                <c:formatCode>#,##0</c:formatCode>
                <c:ptCount val="10"/>
                <c:pt idx="0">
                  <c:v>22665169</c:v>
                </c:pt>
                <c:pt idx="1">
                  <c:v>5723143</c:v>
                </c:pt>
                <c:pt idx="2">
                  <c:v>5574267</c:v>
                </c:pt>
                <c:pt idx="3">
                  <c:v>4717732</c:v>
                </c:pt>
                <c:pt idx="4">
                  <c:v>3915756</c:v>
                </c:pt>
                <c:pt idx="5">
                  <c:v>3664996</c:v>
                </c:pt>
                <c:pt idx="6">
                  <c:v>2817970</c:v>
                </c:pt>
                <c:pt idx="7">
                  <c:v>2622524</c:v>
                </c:pt>
                <c:pt idx="8">
                  <c:v>2128759</c:v>
                </c:pt>
                <c:pt idx="9">
                  <c:v>1942099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8B-4010-99E9-9FC4FA3F7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9297328"/>
        <c:axId val="1"/>
      </c:barChart>
      <c:catAx>
        <c:axId val="175929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29732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>
      <a:blip xmlns:r="http://schemas.openxmlformats.org/officeDocument/2006/relationships" r:embed="rId1"/>
      <a:tile tx="0" ty="0" sx="100000" sy="100000" flip="none" algn="tl"/>
    </a:blip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  CT Final.xlsx]Dashboard!PivotTable1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Sum of Male(Individuals Vaccinated)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Dashboard!$A$2:$A$38</c:f>
              <c:strCache>
                <c:ptCount val="36"/>
                <c:pt idx="0">
                  <c:v>Maharashtra</c:v>
                </c:pt>
                <c:pt idx="1">
                  <c:v>Uttar Pradesh</c:v>
                </c:pt>
                <c:pt idx="2">
                  <c:v>Rajasthan</c:v>
                </c:pt>
                <c:pt idx="3">
                  <c:v>Gujarat</c:v>
                </c:pt>
                <c:pt idx="4">
                  <c:v>West Bengal</c:v>
                </c:pt>
                <c:pt idx="5">
                  <c:v>Karnataka</c:v>
                </c:pt>
                <c:pt idx="6">
                  <c:v>Madhya Pradesh</c:v>
                </c:pt>
                <c:pt idx="7">
                  <c:v>Bihar</c:v>
                </c:pt>
                <c:pt idx="8">
                  <c:v>Tamil Nadu</c:v>
                </c:pt>
                <c:pt idx="9">
                  <c:v>Andhra Pradesh</c:v>
                </c:pt>
                <c:pt idx="10">
                  <c:v>Kerala</c:v>
                </c:pt>
                <c:pt idx="11">
                  <c:v>Odisha</c:v>
                </c:pt>
                <c:pt idx="12">
                  <c:v>Telangana</c:v>
                </c:pt>
                <c:pt idx="13">
                  <c:v>Chhattisgarh</c:v>
                </c:pt>
                <c:pt idx="14">
                  <c:v>Haryana</c:v>
                </c:pt>
                <c:pt idx="15">
                  <c:v>Delhi</c:v>
                </c:pt>
                <c:pt idx="16">
                  <c:v>Punjab</c:v>
                </c:pt>
                <c:pt idx="17">
                  <c:v>Jharkhand</c:v>
                </c:pt>
                <c:pt idx="18">
                  <c:v>Assam</c:v>
                </c:pt>
                <c:pt idx="19">
                  <c:v>Jammu and Kashmir</c:v>
                </c:pt>
                <c:pt idx="20">
                  <c:v>Uttarakhand</c:v>
                </c:pt>
                <c:pt idx="21">
                  <c:v>Himachal Pradesh</c:v>
                </c:pt>
                <c:pt idx="22">
                  <c:v>Tripura</c:v>
                </c:pt>
                <c:pt idx="23">
                  <c:v>Goa</c:v>
                </c:pt>
                <c:pt idx="24">
                  <c:v>Manipur</c:v>
                </c:pt>
                <c:pt idx="25">
                  <c:v>Meghalaya</c:v>
                </c:pt>
                <c:pt idx="26">
                  <c:v>Arunachal Pradesh</c:v>
                </c:pt>
                <c:pt idx="27">
                  <c:v>Chandigarh</c:v>
                </c:pt>
                <c:pt idx="28">
                  <c:v>Mizoram</c:v>
                </c:pt>
                <c:pt idx="29">
                  <c:v>Nagaland</c:v>
                </c:pt>
                <c:pt idx="30">
                  <c:v>Puducherry</c:v>
                </c:pt>
                <c:pt idx="31">
                  <c:v>Sikkim</c:v>
                </c:pt>
                <c:pt idx="32">
                  <c:v>Dadra and Nagar Haveli and Daman and Diu</c:v>
                </c:pt>
                <c:pt idx="33">
                  <c:v>Ladakh</c:v>
                </c:pt>
                <c:pt idx="34">
                  <c:v>Andaman and Nicobar Islands</c:v>
                </c:pt>
                <c:pt idx="35">
                  <c:v>Lakshadweep</c:v>
                </c:pt>
              </c:strCache>
            </c:strRef>
          </c:cat>
          <c:val>
            <c:numRef>
              <c:f>Dashboard!$B$2:$B$38</c:f>
              <c:numCache>
                <c:formatCode>#,##0.00</c:formatCode>
                <c:ptCount val="36"/>
                <c:pt idx="0">
                  <c:v>966770949</c:v>
                </c:pt>
                <c:pt idx="1">
                  <c:v>900954451</c:v>
                </c:pt>
                <c:pt idx="2">
                  <c:v>752840347</c:v>
                </c:pt>
                <c:pt idx="3">
                  <c:v>746153392</c:v>
                </c:pt>
                <c:pt idx="4">
                  <c:v>656425536</c:v>
                </c:pt>
                <c:pt idx="5">
                  <c:v>567343701</c:v>
                </c:pt>
                <c:pt idx="6">
                  <c:v>559330137</c:v>
                </c:pt>
                <c:pt idx="7">
                  <c:v>457334240</c:v>
                </c:pt>
                <c:pt idx="8">
                  <c:v>389248013</c:v>
                </c:pt>
                <c:pt idx="9">
                  <c:v>368956824</c:v>
                </c:pt>
                <c:pt idx="10">
                  <c:v>367341380</c:v>
                </c:pt>
                <c:pt idx="11">
                  <c:v>345643319</c:v>
                </c:pt>
                <c:pt idx="12">
                  <c:v>273584279</c:v>
                </c:pt>
                <c:pt idx="13">
                  <c:v>261703202</c:v>
                </c:pt>
                <c:pt idx="14">
                  <c:v>254285829</c:v>
                </c:pt>
                <c:pt idx="15">
                  <c:v>234880916</c:v>
                </c:pt>
                <c:pt idx="16">
                  <c:v>208079122</c:v>
                </c:pt>
                <c:pt idx="17">
                  <c:v>197854426</c:v>
                </c:pt>
                <c:pt idx="18">
                  <c:v>177301094</c:v>
                </c:pt>
                <c:pt idx="19">
                  <c:v>155315862</c:v>
                </c:pt>
                <c:pt idx="20">
                  <c:v>117590037</c:v>
                </c:pt>
                <c:pt idx="21">
                  <c:v>96900109</c:v>
                </c:pt>
                <c:pt idx="22">
                  <c:v>64597066</c:v>
                </c:pt>
                <c:pt idx="23">
                  <c:v>22340619</c:v>
                </c:pt>
                <c:pt idx="24">
                  <c:v>19975968</c:v>
                </c:pt>
                <c:pt idx="25">
                  <c:v>18624970</c:v>
                </c:pt>
                <c:pt idx="26">
                  <c:v>15690340</c:v>
                </c:pt>
                <c:pt idx="27">
                  <c:v>14959749</c:v>
                </c:pt>
                <c:pt idx="28">
                  <c:v>14107205</c:v>
                </c:pt>
                <c:pt idx="29">
                  <c:v>14066403</c:v>
                </c:pt>
                <c:pt idx="30">
                  <c:v>12214797</c:v>
                </c:pt>
                <c:pt idx="31">
                  <c:v>11767345</c:v>
                </c:pt>
                <c:pt idx="32">
                  <c:v>10446644</c:v>
                </c:pt>
                <c:pt idx="33">
                  <c:v>6649151</c:v>
                </c:pt>
                <c:pt idx="34">
                  <c:v>5525173</c:v>
                </c:pt>
                <c:pt idx="35">
                  <c:v>1577941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6A-4A10-8B3C-5D191BD13258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Sum of Female(Individuals Vaccinated)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Dashboard!$A$2:$A$38</c:f>
              <c:strCache>
                <c:ptCount val="36"/>
                <c:pt idx="0">
                  <c:v>Maharashtra</c:v>
                </c:pt>
                <c:pt idx="1">
                  <c:v>Uttar Pradesh</c:v>
                </c:pt>
                <c:pt idx="2">
                  <c:v>Rajasthan</c:v>
                </c:pt>
                <c:pt idx="3">
                  <c:v>Gujarat</c:v>
                </c:pt>
                <c:pt idx="4">
                  <c:v>West Bengal</c:v>
                </c:pt>
                <c:pt idx="5">
                  <c:v>Karnataka</c:v>
                </c:pt>
                <c:pt idx="6">
                  <c:v>Madhya Pradesh</c:v>
                </c:pt>
                <c:pt idx="7">
                  <c:v>Bihar</c:v>
                </c:pt>
                <c:pt idx="8">
                  <c:v>Tamil Nadu</c:v>
                </c:pt>
                <c:pt idx="9">
                  <c:v>Andhra Pradesh</c:v>
                </c:pt>
                <c:pt idx="10">
                  <c:v>Kerala</c:v>
                </c:pt>
                <c:pt idx="11">
                  <c:v>Odisha</c:v>
                </c:pt>
                <c:pt idx="12">
                  <c:v>Telangana</c:v>
                </c:pt>
                <c:pt idx="13">
                  <c:v>Chhattisgarh</c:v>
                </c:pt>
                <c:pt idx="14">
                  <c:v>Haryana</c:v>
                </c:pt>
                <c:pt idx="15">
                  <c:v>Delhi</c:v>
                </c:pt>
                <c:pt idx="16">
                  <c:v>Punjab</c:v>
                </c:pt>
                <c:pt idx="17">
                  <c:v>Jharkhand</c:v>
                </c:pt>
                <c:pt idx="18">
                  <c:v>Assam</c:v>
                </c:pt>
                <c:pt idx="19">
                  <c:v>Jammu and Kashmir</c:v>
                </c:pt>
                <c:pt idx="20">
                  <c:v>Uttarakhand</c:v>
                </c:pt>
                <c:pt idx="21">
                  <c:v>Himachal Pradesh</c:v>
                </c:pt>
                <c:pt idx="22">
                  <c:v>Tripura</c:v>
                </c:pt>
                <c:pt idx="23">
                  <c:v>Goa</c:v>
                </c:pt>
                <c:pt idx="24">
                  <c:v>Manipur</c:v>
                </c:pt>
                <c:pt idx="25">
                  <c:v>Meghalaya</c:v>
                </c:pt>
                <c:pt idx="26">
                  <c:v>Arunachal Pradesh</c:v>
                </c:pt>
                <c:pt idx="27">
                  <c:v>Chandigarh</c:v>
                </c:pt>
                <c:pt idx="28">
                  <c:v>Mizoram</c:v>
                </c:pt>
                <c:pt idx="29">
                  <c:v>Nagaland</c:v>
                </c:pt>
                <c:pt idx="30">
                  <c:v>Puducherry</c:v>
                </c:pt>
                <c:pt idx="31">
                  <c:v>Sikkim</c:v>
                </c:pt>
                <c:pt idx="32">
                  <c:v>Dadra and Nagar Haveli and Daman and Diu</c:v>
                </c:pt>
                <c:pt idx="33">
                  <c:v>Ladakh</c:v>
                </c:pt>
                <c:pt idx="34">
                  <c:v>Andaman and Nicobar Islands</c:v>
                </c:pt>
                <c:pt idx="35">
                  <c:v>Lakshadweep</c:v>
                </c:pt>
              </c:strCache>
            </c:strRef>
          </c:cat>
          <c:val>
            <c:numRef>
              <c:f>Dashboard!$C$2:$C$38</c:f>
              <c:numCache>
                <c:formatCode>General</c:formatCode>
                <c:ptCount val="36"/>
                <c:pt idx="0">
                  <c:v>827976235</c:v>
                </c:pt>
                <c:pt idx="1">
                  <c:v>680487056</c:v>
                </c:pt>
                <c:pt idx="2">
                  <c:v>686528394</c:v>
                </c:pt>
                <c:pt idx="3">
                  <c:v>641997586</c:v>
                </c:pt>
                <c:pt idx="4">
                  <c:v>532128855</c:v>
                </c:pt>
                <c:pt idx="5">
                  <c:v>575265047</c:v>
                </c:pt>
                <c:pt idx="6">
                  <c:v>461589018</c:v>
                </c:pt>
                <c:pt idx="7">
                  <c:v>399979888</c:v>
                </c:pt>
                <c:pt idx="8">
                  <c:v>344530055</c:v>
                </c:pt>
                <c:pt idx="9">
                  <c:v>384371948</c:v>
                </c:pt>
                <c:pt idx="10">
                  <c:v>423829307</c:v>
                </c:pt>
                <c:pt idx="11">
                  <c:v>309083171</c:v>
                </c:pt>
                <c:pt idx="12">
                  <c:v>252868696</c:v>
                </c:pt>
                <c:pt idx="13">
                  <c:v>274134666</c:v>
                </c:pt>
                <c:pt idx="14">
                  <c:v>216980174</c:v>
                </c:pt>
                <c:pt idx="15">
                  <c:v>165735672</c:v>
                </c:pt>
                <c:pt idx="16">
                  <c:v>157221402</c:v>
                </c:pt>
                <c:pt idx="17">
                  <c:v>174143682</c:v>
                </c:pt>
                <c:pt idx="18">
                  <c:v>149094370</c:v>
                </c:pt>
                <c:pt idx="19">
                  <c:v>103272091</c:v>
                </c:pt>
                <c:pt idx="20">
                  <c:v>110130186</c:v>
                </c:pt>
                <c:pt idx="21">
                  <c:v>99219151</c:v>
                </c:pt>
                <c:pt idx="22">
                  <c:v>59814364</c:v>
                </c:pt>
                <c:pt idx="23">
                  <c:v>20979805</c:v>
                </c:pt>
                <c:pt idx="24">
                  <c:v>14754142</c:v>
                </c:pt>
                <c:pt idx="25">
                  <c:v>17042973</c:v>
                </c:pt>
                <c:pt idx="26">
                  <c:v>12546790</c:v>
                </c:pt>
                <c:pt idx="27">
                  <c:v>11145458</c:v>
                </c:pt>
                <c:pt idx="28">
                  <c:v>13411957</c:v>
                </c:pt>
                <c:pt idx="29">
                  <c:v>9559207</c:v>
                </c:pt>
                <c:pt idx="30">
                  <c:v>11649550</c:v>
                </c:pt>
                <c:pt idx="31">
                  <c:v>10062533</c:v>
                </c:pt>
                <c:pt idx="32">
                  <c:v>6055162</c:v>
                </c:pt>
                <c:pt idx="33">
                  <c:v>5529159</c:v>
                </c:pt>
                <c:pt idx="34">
                  <c:v>4679222</c:v>
                </c:pt>
                <c:pt idx="35">
                  <c:v>1205559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6A-4A10-8B3C-5D191BD13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139424"/>
        <c:axId val="573132864"/>
      </c:barChart>
      <c:catAx>
        <c:axId val="5731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2864"/>
        <c:crosses val="autoZero"/>
        <c:auto val="1"/>
        <c:lblAlgn val="ctr"/>
        <c:lblOffset val="100"/>
        <c:noMultiLvlLbl val="0"/>
      </c:catAx>
      <c:valAx>
        <c:axId val="57313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[covid_vaccine_statewiseFinal.xlsx]Dashboard!PivotTable3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Dashboard!$A$44</c:f>
              <c:strCache>
                <c:ptCount val="1"/>
                <c:pt idx="0">
                  <c:v>Sum of Total Doses Administered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Dashboard!$A$45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Dashboard!$A$45</c:f>
              <c:numCache>
                <c:formatCode>#,##0</c:formatCode>
                <c:ptCount val="1"/>
                <c:pt idx="0">
                  <c:v>40814304071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4-4B48-A8DC-166C75518FBB}"/>
            </c:ext>
          </c:extLst>
        </c:ser>
        <c:ser>
          <c:idx val="1"/>
          <c:order val="1"/>
          <c:tx>
            <c:strRef>
              <c:f>Dashboard!$B$44</c:f>
              <c:strCache>
                <c:ptCount val="1"/>
                <c:pt idx="0">
                  <c:v>Sum of Total Individuals Vaccinated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Dashboard!$A$45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Dashboard!$B$45</c:f>
              <c:numCache>
                <c:formatCode>#,##0</c:formatCode>
                <c:ptCount val="1"/>
                <c:pt idx="0">
                  <c:v>33503614338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D4-4B48-A8DC-166C75518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742184"/>
        <c:axId val="564748088"/>
      </c:barChart>
      <c:catAx>
        <c:axId val="56474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748088"/>
        <c:crosses val="autoZero"/>
        <c:auto val="1"/>
        <c:lblAlgn val="ctr"/>
        <c:lblOffset val="100"/>
        <c:noMultiLvlLbl val="0"/>
      </c:catAx>
      <c:valAx>
        <c:axId val="564748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742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[covid_vaccine_statewiseFinal.xlsx]Dashboard!PivotTable2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Dashboard!$A$41</c:f>
              <c:strCache>
                <c:ptCount val="1"/>
                <c:pt idx="0">
                  <c:v>Sum of Total Covaxin Administered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Dashboard!$A$42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Dashboard!$A$42</c:f>
              <c:numCache>
                <c:formatCode>#,##0</c:formatCode>
                <c:ptCount val="1"/>
                <c:pt idx="0">
                  <c:v>4408372879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C-42F8-AFAD-84C71E6461F1}"/>
            </c:ext>
          </c:extLst>
        </c:ser>
        <c:ser>
          <c:idx val="1"/>
          <c:order val="1"/>
          <c:tx>
            <c:strRef>
              <c:f>Dashboard!$B$41</c:f>
              <c:strCache>
                <c:ptCount val="1"/>
                <c:pt idx="0">
                  <c:v>Sum of Total CoviShield Administered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Dashboard!$A$42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Dashboard!$B$42</c:f>
              <c:numCache>
                <c:formatCode>#,##0</c:formatCode>
                <c:ptCount val="1"/>
                <c:pt idx="0">
                  <c:v>36316339316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0C-42F8-AFAD-84C71E646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723816"/>
        <c:axId val="564724472"/>
      </c:barChart>
      <c:catAx>
        <c:axId val="564723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724472"/>
        <c:crosses val="autoZero"/>
        <c:auto val="1"/>
        <c:lblAlgn val="ctr"/>
        <c:lblOffset val="100"/>
        <c:noMultiLvlLbl val="0"/>
      </c:catAx>
      <c:valAx>
        <c:axId val="56472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723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[StatewiseTestingDetails.csv]Sheet1!PivotTable3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Top/bottom 10 states with highest number of Positive cases</a:t>
            </a:r>
            <a:endParaRPr lang="en-US"/>
          </a:p>
        </c:rich>
      </c:tx>
      <c:layout>
        <c:manualLayout>
          <c:xMode val="edge"/>
          <c:yMode val="edge"/>
          <c:x val="0.53138888888888891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Sheet1!$A$31:$A$41</c:f>
              <c:strCache>
                <c:ptCount val="10"/>
                <c:pt idx="0">
                  <c:v>Maharashtra</c:v>
                </c:pt>
                <c:pt idx="1">
                  <c:v>Kerala</c:v>
                </c:pt>
                <c:pt idx="2">
                  <c:v>Jharkhand</c:v>
                </c:pt>
                <c:pt idx="3">
                  <c:v>Tamil Nadu</c:v>
                </c:pt>
                <c:pt idx="4">
                  <c:v>Tripura</c:v>
                </c:pt>
                <c:pt idx="5">
                  <c:v>Gujarat</c:v>
                </c:pt>
                <c:pt idx="6">
                  <c:v>Delhi</c:v>
                </c:pt>
                <c:pt idx="7">
                  <c:v>Puducherry</c:v>
                </c:pt>
                <c:pt idx="8">
                  <c:v>Karnataka</c:v>
                </c:pt>
                <c:pt idx="9">
                  <c:v>Andhra Pradesh</c:v>
                </c:pt>
              </c:strCache>
            </c:strRef>
          </c:cat>
          <c:val>
            <c:numRef>
              <c:f>Sheet1!$B$31:$B$41</c:f>
              <c:numCache>
                <c:formatCode>#,##0</c:formatCode>
                <c:ptCount val="10"/>
                <c:pt idx="0">
                  <c:v>96901583</c:v>
                </c:pt>
                <c:pt idx="1">
                  <c:v>79723175</c:v>
                </c:pt>
                <c:pt idx="2">
                  <c:v>46499325</c:v>
                </c:pt>
                <c:pt idx="3">
                  <c:v>12772604</c:v>
                </c:pt>
                <c:pt idx="4">
                  <c:v>10061637</c:v>
                </c:pt>
                <c:pt idx="5">
                  <c:v>8009517</c:v>
                </c:pt>
                <c:pt idx="6">
                  <c:v>6848173</c:v>
                </c:pt>
                <c:pt idx="7">
                  <c:v>6287323</c:v>
                </c:pt>
                <c:pt idx="8">
                  <c:v>4701197</c:v>
                </c:pt>
                <c:pt idx="9">
                  <c:v>3859260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C6-4D09-A715-B0FE5B557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0583776"/>
        <c:axId val="590579840"/>
        <c:axId val="0"/>
      </c:bar3DChart>
      <c:catAx>
        <c:axId val="59058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579840"/>
        <c:crosses val="autoZero"/>
        <c:auto val="1"/>
        <c:lblAlgn val="ctr"/>
        <c:lblOffset val="100"/>
        <c:noMultiLvlLbl val="0"/>
      </c:catAx>
      <c:valAx>
        <c:axId val="59057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58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[StatewiseTestingDetails.csv]Sheet1!PivotTable2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Top/bottom  10 states with highest number of Negative cases</a:t>
            </a:r>
            <a:endParaRPr lang="en-US"/>
          </a:p>
        </c:rich>
      </c:tx>
      <c:layout>
        <c:manualLayout>
          <c:xMode val="edge"/>
          <c:yMode val="edge"/>
          <c:x val="0.18987807511264018"/>
          <c:y val="2.20127884509379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Sheet1!$A$16:$A$26</c:f>
              <c:strCache>
                <c:ptCount val="10"/>
                <c:pt idx="0">
                  <c:v>Uttarakhand</c:v>
                </c:pt>
                <c:pt idx="1">
                  <c:v>Jammu and Kashmir</c:v>
                </c:pt>
                <c:pt idx="2">
                  <c:v>Himachal Pradesh</c:v>
                </c:pt>
                <c:pt idx="3">
                  <c:v>Jharkhand</c:v>
                </c:pt>
                <c:pt idx="4">
                  <c:v>Chandigarh</c:v>
                </c:pt>
                <c:pt idx="5">
                  <c:v>Puducherry</c:v>
                </c:pt>
                <c:pt idx="6">
                  <c:v>Arunachal Pradesh</c:v>
                </c:pt>
                <c:pt idx="7">
                  <c:v>Madhya Pradesh</c:v>
                </c:pt>
                <c:pt idx="8">
                  <c:v>Tripura</c:v>
                </c:pt>
                <c:pt idx="9">
                  <c:v>Andhra Pradesh</c:v>
                </c:pt>
              </c:strCache>
            </c:strRef>
          </c:cat>
          <c:val>
            <c:numRef>
              <c:f>Sheet1!$B$16:$B$26</c:f>
              <c:numCache>
                <c:formatCode>#,##0</c:formatCode>
                <c:ptCount val="10"/>
                <c:pt idx="0">
                  <c:v>455</c:v>
                </c:pt>
                <c:pt idx="1">
                  <c:v>454</c:v>
                </c:pt>
                <c:pt idx="2">
                  <c:v>452</c:v>
                </c:pt>
                <c:pt idx="3">
                  <c:v>448</c:v>
                </c:pt>
                <c:pt idx="4">
                  <c:v>444</c:v>
                </c:pt>
                <c:pt idx="5">
                  <c:v>430</c:v>
                </c:pt>
                <c:pt idx="6">
                  <c:v>428</c:v>
                </c:pt>
                <c:pt idx="7">
                  <c:v>411</c:v>
                </c:pt>
                <c:pt idx="8">
                  <c:v>409</c:v>
                </c:pt>
                <c:pt idx="9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3-4450-BAD3-0A962312F4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110792"/>
        <c:axId val="563112760"/>
      </c:lineChart>
      <c:catAx>
        <c:axId val="563110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12760"/>
        <c:crosses val="autoZero"/>
        <c:auto val="1"/>
        <c:lblAlgn val="ctr"/>
        <c:lblOffset val="100"/>
        <c:noMultiLvlLbl val="0"/>
      </c:catAx>
      <c:valAx>
        <c:axId val="56311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10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6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5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8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5358-6035-4F91-AEB5-FBADF87651E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7A95FF-3912-4D04-B503-298EA2960B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0EE-4C2A-4176-A4F8-F12BB80F2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068" y="303106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9600" i="1" dirty="0">
                <a:latin typeface="Algerian" panose="04020705040A02060702" pitchFamily="82" charset="0"/>
              </a:rPr>
              <a:t>COVID 19</a:t>
            </a:r>
          </a:p>
        </p:txBody>
      </p:sp>
    </p:spTree>
    <p:extLst>
      <p:ext uri="{BB962C8B-B14F-4D97-AF65-F5344CB8AC3E}">
        <p14:creationId xmlns:p14="http://schemas.microsoft.com/office/powerpoint/2010/main" val="106337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6934-50F9-463C-A3BB-6E243C13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77" y="804519"/>
            <a:ext cx="10051677" cy="891116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questions have been projected using different charts.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A79C-014D-4458-ABC0-69151A4B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17" y="1873689"/>
            <a:ext cx="10480009" cy="446496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Confirmed cases</a:t>
            </a:r>
            <a:endParaRPr lang="en-US" sz="2000" kern="150" dirty="0"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Cured cases</a:t>
            </a:r>
            <a:endParaRPr lang="en-US" sz="2000" kern="150" dirty="0"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Deaths</a:t>
            </a:r>
            <a:endParaRPr lang="en-US" sz="2000" kern="150" dirty="0"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of Death percentage</a:t>
            </a:r>
            <a:endParaRPr lang="en-US" sz="2000" kern="150" dirty="0"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Total Samples</a:t>
            </a:r>
            <a:endParaRPr lang="en-US" sz="2000" kern="150" dirty="0"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 10 states with highest number of Negative cases</a:t>
            </a:r>
            <a:endParaRPr lang="en-US" sz="2000" kern="150" dirty="0"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Positive cases</a:t>
            </a:r>
            <a:endParaRPr lang="en-US" sz="2000" kern="150" dirty="0"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Male and Female Vaccinated ratio for Covid19</a:t>
            </a:r>
            <a:endParaRPr lang="en-US" sz="2000" kern="150" dirty="0"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 err="1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Covaxin</a:t>
            </a:r>
            <a:r>
              <a:rPr lang="en-IN" sz="20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 and </a:t>
            </a:r>
            <a:r>
              <a:rPr lang="en-IN" sz="2000" kern="150" dirty="0" err="1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Covishield</a:t>
            </a:r>
            <a:r>
              <a:rPr lang="en-IN" sz="20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 Vaccination</a:t>
            </a:r>
            <a:endParaRPr lang="en-US" sz="2000" kern="150" dirty="0"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Doses administered vs People Vaccinated</a:t>
            </a:r>
            <a:endParaRPr lang="en-US" sz="2000" kern="150" dirty="0">
              <a:effectLst/>
              <a:latin typeface="Tw Cen MT Condensed" panose="020B0606020104020203" pitchFamily="34" charset="0"/>
              <a:ea typeface="DejaVu Sans Mono"/>
              <a:cs typeface="Liberation Mono"/>
            </a:endParaRPr>
          </a:p>
          <a:p>
            <a:pPr marL="0" indent="0">
              <a:buNone/>
            </a:pPr>
            <a:r>
              <a:rPr lang="en-GB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6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C676-1B4B-41BF-AFFA-6B442485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0" y="529311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sz="3200" b="1" kern="150" dirty="0">
                <a:effectLst/>
                <a:latin typeface="Times New Roman" panose="02020603050405020304" pitchFamily="18" charset="0"/>
                <a:ea typeface="DejaVu Sans Mono"/>
                <a:cs typeface="Times New Roman" panose="02020603050405020304" pitchFamily="18" charset="0"/>
              </a:rPr>
              <a:t>Top/bottom 10 states with highest number of Confirmed cases</a:t>
            </a:r>
            <a:br>
              <a:rPr lang="en-US" sz="3200" b="1" kern="150" dirty="0">
                <a:effectLst/>
                <a:latin typeface="Times New Roman" panose="02020603050405020304" pitchFamily="18" charset="0"/>
                <a:ea typeface="DejaVu Sans Mono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FA578B-9DF8-489B-96F6-8FB44285C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7650"/>
              </p:ext>
            </p:extLst>
          </p:nvPr>
        </p:nvGraphicFramePr>
        <p:xfrm>
          <a:off x="1260629" y="1917577"/>
          <a:ext cx="9978501" cy="4234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99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7250-21AD-4E0E-889C-4B48BCFB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kern="150" dirty="0">
                <a:effectLst/>
                <a:latin typeface="Times New Roman" panose="02020603050405020304" pitchFamily="18" charset="0"/>
                <a:ea typeface="DejaVu Sans Mono"/>
                <a:cs typeface="Times New Roman" panose="02020603050405020304" pitchFamily="18" charset="0"/>
              </a:rPr>
              <a:t>Top/bottom 10 states with highest number of Cured cases</a:t>
            </a:r>
            <a:br>
              <a:rPr lang="en-US" sz="3200" b="1" kern="150" dirty="0">
                <a:effectLst/>
                <a:latin typeface="Times New Roman" panose="02020603050405020304" pitchFamily="18" charset="0"/>
                <a:ea typeface="DejaVu Sans Mono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EFA86A-9205-4C26-90A2-82BFD847A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655363"/>
              </p:ext>
            </p:extLst>
          </p:nvPr>
        </p:nvGraphicFramePr>
        <p:xfrm>
          <a:off x="1298150" y="2016125"/>
          <a:ext cx="9910131" cy="4037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387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9E68F5-4EDC-4AD0-BF1A-471D4E5C8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149878"/>
              </p:ext>
            </p:extLst>
          </p:nvPr>
        </p:nvGraphicFramePr>
        <p:xfrm>
          <a:off x="1204935" y="1997476"/>
          <a:ext cx="10096562" cy="3983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1CF0A18-5164-421D-BA95-EFEEEE91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IN" sz="3200" b="1" kern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Top/bottom 10 states with highest of Death percentage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1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88359D-5F51-4312-A81A-C4558465C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45132"/>
              </p:ext>
            </p:extLst>
          </p:nvPr>
        </p:nvGraphicFramePr>
        <p:xfrm>
          <a:off x="1278384" y="1970843"/>
          <a:ext cx="9936764" cy="408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23E2B38-9ACB-4BA1-AC3D-A53C92E7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IN" sz="3200" b="1" kern="150" dirty="0">
                <a:effectLst/>
                <a:latin typeface="Times New Roman" panose="02020603050405020304" pitchFamily="18" charset="0"/>
                <a:ea typeface="DejaVu Sans Mono"/>
                <a:cs typeface="Times New Roman" panose="02020603050405020304" pitchFamily="18" charset="0"/>
              </a:rPr>
              <a:t>Top/bottom 10 states with highest number of Deaths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FAF714-F3D5-424D-A0C3-FCFB86FCA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730149"/>
              </p:ext>
            </p:extLst>
          </p:nvPr>
        </p:nvGraphicFramePr>
        <p:xfrm>
          <a:off x="1220158" y="1183733"/>
          <a:ext cx="8580790" cy="2245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F13D0D1-0DC7-48E4-A8E7-53B992A9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31" y="85772"/>
            <a:ext cx="11235216" cy="1112713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7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Male and Female Vaccinated ratio for Covid19</a:t>
            </a:r>
            <a:br>
              <a:rPr lang="en-US" sz="27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r>
              <a:rPr lang="en-IN" sz="2700" kern="150" dirty="0" err="1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Covaxin</a:t>
            </a:r>
            <a:r>
              <a:rPr lang="en-IN" sz="27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 and </a:t>
            </a:r>
            <a:r>
              <a:rPr lang="en-IN" sz="2700" kern="150" dirty="0" err="1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Covishield</a:t>
            </a:r>
            <a:r>
              <a:rPr lang="en-IN" sz="27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 Vaccination</a:t>
            </a:r>
            <a:br>
              <a:rPr lang="en-US" sz="27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r>
              <a:rPr lang="en-IN" sz="27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Doses administered vs People Vaccinated</a:t>
            </a:r>
            <a:br>
              <a:rPr lang="en-US" sz="44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7F81088-E272-4581-80A8-99A88E2F6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021886"/>
              </p:ext>
            </p:extLst>
          </p:nvPr>
        </p:nvGraphicFramePr>
        <p:xfrm>
          <a:off x="554332" y="3630967"/>
          <a:ext cx="5447258" cy="266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75792EF-57CA-4730-B46D-854961A3F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801555"/>
              </p:ext>
            </p:extLst>
          </p:nvPr>
        </p:nvGraphicFramePr>
        <p:xfrm>
          <a:off x="6982377" y="36933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15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4F2275-D20D-43EC-A200-5676883E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86" y="103527"/>
            <a:ext cx="9604375" cy="1049337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Total Samples</a:t>
            </a:r>
            <a:br>
              <a:rPr lang="en-US" sz="24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r>
              <a:rPr lang="en-IN" sz="24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 10 states with highest number of Negative cases</a:t>
            </a:r>
            <a:br>
              <a:rPr lang="en-US" sz="24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r>
              <a:rPr lang="en-IN" sz="24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  <a:t>Top/bottom 10 states with highest number of Positive cases</a:t>
            </a:r>
            <a:br>
              <a:rPr lang="en-US" sz="2400" kern="150" dirty="0">
                <a:effectLst/>
                <a:latin typeface="Tw Cen MT Condensed" panose="020B0606020104020203" pitchFamily="34" charset="0"/>
                <a:ea typeface="DejaVu Sans Mono"/>
                <a:cs typeface="Liberation Mono"/>
              </a:rPr>
            </a:br>
            <a:endParaRPr lang="en-US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856881-CFBD-41BE-888C-B019E0BDF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818664"/>
              </p:ext>
            </p:extLst>
          </p:nvPr>
        </p:nvGraphicFramePr>
        <p:xfrm>
          <a:off x="249238" y="1225550"/>
          <a:ext cx="5920743" cy="2520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42D4325-CA08-49B7-99BC-9538F702E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490605"/>
              </p:ext>
            </p:extLst>
          </p:nvPr>
        </p:nvGraphicFramePr>
        <p:xfrm>
          <a:off x="6489639" y="1107219"/>
          <a:ext cx="5210175" cy="275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F947334-AC9C-4507-A4E4-2CA8FB5BF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448819"/>
              </p:ext>
            </p:extLst>
          </p:nvPr>
        </p:nvGraphicFramePr>
        <p:xfrm>
          <a:off x="129092" y="4001690"/>
          <a:ext cx="11618911" cy="3031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39266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278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Gill Sans MT</vt:lpstr>
      <vt:lpstr>Times New Roman</vt:lpstr>
      <vt:lpstr>Tw Cen MT Condensed</vt:lpstr>
      <vt:lpstr>Gallery</vt:lpstr>
      <vt:lpstr>COVID 19</vt:lpstr>
      <vt:lpstr>Below questions have been projected using different charts. </vt:lpstr>
      <vt:lpstr>Top/bottom 10 states with highest number of Confirmed cases </vt:lpstr>
      <vt:lpstr>Top/bottom 10 states with highest number of Cured cases </vt:lpstr>
      <vt:lpstr>Top/bottom 10 states with highest of Death percentage</vt:lpstr>
      <vt:lpstr>Top/bottom 10 states with highest number of Deaths</vt:lpstr>
      <vt:lpstr>Male and Female Vaccinated ratio for Covid19 Covaxin and Covishield Vaccination Doses administered vs People Vaccinated </vt:lpstr>
      <vt:lpstr>Top/bottom 10 states with highest number of Total Samples Top/bottom  10 states with highest number of Negative cases Top/bottom 10 states with highest number of Positive cases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</dc:title>
  <dc:creator>Lenovo</dc:creator>
  <cp:lastModifiedBy> </cp:lastModifiedBy>
  <cp:revision>2</cp:revision>
  <dcterms:created xsi:type="dcterms:W3CDTF">2021-11-23T13:27:25Z</dcterms:created>
  <dcterms:modified xsi:type="dcterms:W3CDTF">2021-11-24T13:28:47Z</dcterms:modified>
</cp:coreProperties>
</file>