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4"/>
  </p:sldMasterIdLst>
  <p:notesMasterIdLst>
    <p:notesMasterId r:id="rId20"/>
  </p:notesMasterIdLst>
  <p:handoutMasterIdLst>
    <p:handoutMasterId r:id="rId21"/>
  </p:handoutMasterIdLst>
  <p:sldIdLst>
    <p:sldId id="256" r:id="rId5"/>
    <p:sldId id="291" r:id="rId6"/>
    <p:sldId id="299" r:id="rId7"/>
    <p:sldId id="283" r:id="rId8"/>
    <p:sldId id="271" r:id="rId9"/>
    <p:sldId id="272" r:id="rId10"/>
    <p:sldId id="277" r:id="rId11"/>
    <p:sldId id="278" r:id="rId12"/>
    <p:sldId id="294" r:id="rId13"/>
    <p:sldId id="301" r:id="rId14"/>
    <p:sldId id="300" r:id="rId15"/>
    <p:sldId id="292" r:id="rId16"/>
    <p:sldId id="285" r:id="rId17"/>
    <p:sldId id="29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snikam2019@gmail.com" initials="p" lastIdx="1" clrIdx="0">
    <p:extLst>
      <p:ext uri="{19B8F6BF-5375-455C-9EA6-DF929625EA0E}">
        <p15:presenceInfo xmlns:p15="http://schemas.microsoft.com/office/powerpoint/2012/main" userId="643df0084d644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p:scale>
          <a:sx n="75" d="100"/>
          <a:sy n="75" d="100"/>
        </p:scale>
        <p:origin x="965" y="21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11/19/2023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11/19/2023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733617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05253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9913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6"/>
            <a:ext cx="5734051"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1104900" y="4511786"/>
            <a:ext cx="5734051"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5"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14" name="Group 13"/>
          <p:cNvGrpSpPr/>
          <p:nvPr/>
        </p:nvGrpSpPr>
        <p:grpSpPr>
          <a:xfrm>
            <a:off x="0" y="1143002"/>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1" y="0"/>
            <a:ext cx="1747524" cy="2292094"/>
          </a:xfrm>
          <a:prstGeom prst="rect">
            <a:avLst/>
          </a:prstGeom>
        </p:spPr>
      </p:pic>
      <p:grpSp>
        <p:nvGrpSpPr>
          <p:cNvPr id="13" name="Group 12"/>
          <p:cNvGrpSpPr/>
          <p:nvPr/>
        </p:nvGrpSpPr>
        <p:grpSpPr>
          <a:xfrm rot="10800000">
            <a:off x="0" y="5645512"/>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Tree>
    <p:extLst>
      <p:ext uri="{BB962C8B-B14F-4D97-AF65-F5344CB8AC3E}">
        <p14:creationId xmlns:p14="http://schemas.microsoft.com/office/powerpoint/2010/main" val="14151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02943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969222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5478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6330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87089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0874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927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55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44909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2604998" y="2312130"/>
            <a:ext cx="6236233" cy="1691278"/>
          </a:xfrm>
        </p:spPr>
        <p:txBody>
          <a:bodyPr anchor="ctr">
            <a:noAutofit/>
          </a:bodyPr>
          <a:lstStyle/>
          <a:p>
            <a:r>
              <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Harvest hub</a:t>
            </a:r>
            <a:endParaRPr lang="en-US" sz="66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724190" y="4537233"/>
            <a:ext cx="4310741" cy="1288049"/>
          </a:xfrm>
        </p:spPr>
        <p:txBody>
          <a:bodyPr>
            <a:noAutofit/>
          </a:bodyPr>
          <a:lstStyle/>
          <a:p>
            <a:r>
              <a:rPr lang="en-IN" sz="2400" b="1" dirty="0">
                <a:latin typeface="Angsana New" panose="020B0502040504020204" pitchFamily="34" charset="0"/>
                <a:ea typeface="Aldhabi" panose="02000000000000000000" pitchFamily="2" charset="0"/>
                <a:cs typeface="Times New Roman" panose="02020603050405020304" pitchFamily="18" charset="0"/>
              </a:rPr>
              <a:t>Group No: 5</a:t>
            </a:r>
            <a:endParaRPr lang="en-IN" sz="2400" b="1" dirty="0">
              <a:solidFill>
                <a:schemeClr val="tx2"/>
              </a:solidFill>
              <a:latin typeface="Angsana New" panose="020B0502040504020204" pitchFamily="34" charset="0"/>
              <a:ea typeface="Aldhabi" panose="02000000000000000000" pitchFamily="2" charset="0"/>
              <a:cs typeface="Times New Roman" panose="02020603050405020304" pitchFamily="18" charset="0"/>
            </a:endParaRPr>
          </a:p>
          <a:p>
            <a:r>
              <a:rPr lang="en-IN" sz="2400" b="1" dirty="0">
                <a:solidFill>
                  <a:schemeClr val="tx2"/>
                </a:solidFill>
                <a:latin typeface="Angsana New" panose="020B0502040504020204" pitchFamily="34" charset="0"/>
                <a:ea typeface="Aldhabi" panose="02000000000000000000" pitchFamily="2" charset="0"/>
                <a:cs typeface="Times New Roman" panose="02020603050405020304" pitchFamily="18" charset="0"/>
              </a:rPr>
              <a:t>Guide : Mrs. B. D. Patil</a:t>
            </a:r>
          </a:p>
          <a:p>
            <a:r>
              <a:rPr lang="en-IN" sz="2400" b="1" dirty="0">
                <a:latin typeface="Angsana New" panose="020B0502040504020204" pitchFamily="34" charset="0"/>
                <a:ea typeface="Aldhabi" panose="02000000000000000000" pitchFamily="2" charset="0"/>
                <a:cs typeface="Times New Roman" panose="02020603050405020304" pitchFamily="18" charset="0"/>
              </a:rPr>
              <a:t>                   </a:t>
            </a:r>
            <a:r>
              <a:rPr lang="en-IN" sz="2400" b="1" dirty="0">
                <a:solidFill>
                  <a:schemeClr val="tx2"/>
                </a:solidFill>
                <a:latin typeface="Angsana New" panose="020B0502040504020204" pitchFamily="34" charset="0"/>
                <a:ea typeface="Aldhabi" panose="02000000000000000000" pitchFamily="2" charset="0"/>
                <a:cs typeface="Times New Roman" panose="02020603050405020304" pitchFamily="18" charset="0"/>
              </a:rPr>
              <a:t>             </a:t>
            </a:r>
            <a:r>
              <a:rPr lang="en-IN" sz="2400" b="1" dirty="0">
                <a:solidFill>
                  <a:schemeClr val="tx2"/>
                </a:solidFill>
                <a:latin typeface="Times New Roman" panose="02020603050405020304" pitchFamily="18" charset="0"/>
                <a:cs typeface="Times New Roman" panose="02020603050405020304" pitchFamily="18" charset="0"/>
              </a:rPr>
              <a:t>    </a:t>
            </a:r>
            <a:endParaRPr lang="en-US" sz="2000" b="1" dirty="0">
              <a:solidFill>
                <a:schemeClr val="tx2"/>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BECC37DD-D523-E64D-9C81-D3F7E22927EF}"/>
              </a:ext>
            </a:extLst>
          </p:cNvPr>
          <p:cNvGrpSpPr/>
          <p:nvPr/>
        </p:nvGrpSpPr>
        <p:grpSpPr>
          <a:xfrm>
            <a:off x="10094976" y="1952947"/>
            <a:ext cx="1856916" cy="2471532"/>
            <a:chOff x="0" y="0"/>
            <a:chExt cx="2230120" cy="1695332"/>
          </a:xfrm>
        </p:grpSpPr>
        <p:pic>
          <p:nvPicPr>
            <p:cNvPr id="29" name="Picture 28">
              <a:extLst>
                <a:ext uri="{FF2B5EF4-FFF2-40B4-BE49-F238E27FC236}">
                  <a16:creationId xmlns:a16="http://schemas.microsoft.com/office/drawing/2014/main" id="{094DEAD0-06A3-AF4E-BBA1-CD436AC071BA}"/>
                </a:ext>
              </a:extLst>
            </p:cNvPr>
            <p:cNvPicPr/>
            <p:nvPr/>
          </p:nvPicPr>
          <p:blipFill>
            <a:blip r:embed="rId3"/>
            <a:stretch>
              <a:fillRect/>
            </a:stretch>
          </p:blipFill>
          <p:spPr>
            <a:xfrm>
              <a:off x="1932559" y="1347851"/>
              <a:ext cx="50292" cy="224028"/>
            </a:xfrm>
            <a:prstGeom prst="rect">
              <a:avLst/>
            </a:prstGeom>
          </p:spPr>
        </p:pic>
        <p:sp>
          <p:nvSpPr>
            <p:cNvPr id="30" name="Rectangle 29">
              <a:extLst>
                <a:ext uri="{FF2B5EF4-FFF2-40B4-BE49-F238E27FC236}">
                  <a16:creationId xmlns:a16="http://schemas.microsoft.com/office/drawing/2014/main" id="{9F4EE965-42FB-684F-8E86-049473402E55}"/>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A565A1B6-5276-DE44-BC60-0CA8C6168A21}"/>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2" name="Picture 31">
              <a:extLst>
                <a:ext uri="{FF2B5EF4-FFF2-40B4-BE49-F238E27FC236}">
                  <a16:creationId xmlns:a16="http://schemas.microsoft.com/office/drawing/2014/main" id="{40C75B78-0EE4-4E49-8D77-00679C609E92}"/>
                </a:ext>
              </a:extLst>
            </p:cNvPr>
            <p:cNvPicPr/>
            <p:nvPr/>
          </p:nvPicPr>
          <p:blipFill>
            <a:blip r:embed="rId4"/>
            <a:stretch>
              <a:fillRect/>
            </a:stretch>
          </p:blipFill>
          <p:spPr>
            <a:xfrm>
              <a:off x="1969135" y="1378331"/>
              <a:ext cx="42672" cy="190500"/>
            </a:xfrm>
            <a:prstGeom prst="rect">
              <a:avLst/>
            </a:prstGeom>
          </p:spPr>
        </p:pic>
        <p:sp>
          <p:nvSpPr>
            <p:cNvPr id="33" name="Rectangle 32">
              <a:extLst>
                <a:ext uri="{FF2B5EF4-FFF2-40B4-BE49-F238E27FC236}">
                  <a16:creationId xmlns:a16="http://schemas.microsoft.com/office/drawing/2014/main" id="{6FBD226F-E20F-4D4C-9E60-B4F680AF7E15}"/>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7B15F920-8D7A-EF4C-8748-490F322BEB49}"/>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5" name="Picture 34">
              <a:extLst>
                <a:ext uri="{FF2B5EF4-FFF2-40B4-BE49-F238E27FC236}">
                  <a16:creationId xmlns:a16="http://schemas.microsoft.com/office/drawing/2014/main" id="{D363579E-6EC1-6B42-A363-5227B4BDEE6D}"/>
                </a:ext>
              </a:extLst>
            </p:cNvPr>
            <p:cNvPicPr/>
            <p:nvPr/>
          </p:nvPicPr>
          <p:blipFill>
            <a:blip r:embed="rId5"/>
            <a:stretch>
              <a:fillRect/>
            </a:stretch>
          </p:blipFill>
          <p:spPr>
            <a:xfrm>
              <a:off x="0" y="0"/>
              <a:ext cx="2230120" cy="1513840"/>
            </a:xfrm>
            <a:prstGeom prst="rect">
              <a:avLst/>
            </a:prstGeom>
          </p:spPr>
        </p:pic>
      </p:grpSp>
      <p:sp>
        <p:nvSpPr>
          <p:cNvPr id="2" name="TextBox 1">
            <a:extLst>
              <a:ext uri="{FF2B5EF4-FFF2-40B4-BE49-F238E27FC236}">
                <a16:creationId xmlns:a16="http://schemas.microsoft.com/office/drawing/2014/main" id="{AB207E7F-09D3-D243-B100-D205C3C2DA50}"/>
              </a:ext>
            </a:extLst>
          </p:cNvPr>
          <p:cNvSpPr txBox="1"/>
          <p:nvPr/>
        </p:nvSpPr>
        <p:spPr>
          <a:xfrm>
            <a:off x="311710" y="1363463"/>
            <a:ext cx="14490563" cy="923330"/>
          </a:xfrm>
          <a:prstGeom prst="rect">
            <a:avLst/>
          </a:prstGeom>
          <a:noFill/>
        </p:spPr>
        <p:txBody>
          <a:bodyPr wrap="square" rtlCol="0">
            <a:spAutoFit/>
          </a:bodyPr>
          <a:lstStyle/>
          <a:p>
            <a:pPr algn="l"/>
            <a:r>
              <a:rPr lang="en-IN" b="1" dirty="0">
                <a:latin typeface="Amasis MT Pro Black" panose="02000000000000000000" pitchFamily="2" charset="0"/>
                <a:ea typeface="Amasis MT Pro Black" panose="02000000000000000000" pitchFamily="2" charset="0"/>
                <a:cs typeface="Times New Roman" panose="02020603050405020304" pitchFamily="18" charset="0"/>
              </a:rPr>
              <a:t>SSVPS’s  BAPUSAHEB SHIVAJIRAO DEORE COLLEGE OF ENGINEERING AND TECHNOLOGY, DHULE</a:t>
            </a:r>
          </a:p>
          <a:p>
            <a:pPr algn="l"/>
            <a:r>
              <a:rPr lang="en-IN" b="1" dirty="0">
                <a:latin typeface="Amasis MT Pro Black" panose="02000000000000000000" pitchFamily="2" charset="0"/>
                <a:ea typeface="Amasis MT Pro Black" panose="02000000000000000000" pitchFamily="2" charset="0"/>
                <a:cs typeface="Times New Roman" panose="02020603050405020304" pitchFamily="18" charset="0"/>
              </a:rPr>
              <a:t>                                                             </a:t>
            </a:r>
            <a:r>
              <a:rPr lang="en-IN" b="1" dirty="0" err="1">
                <a:latin typeface="Amasis MT Pro Black" panose="02000000000000000000" pitchFamily="2" charset="0"/>
                <a:ea typeface="Amasis MT Pro Black" panose="02000000000000000000" pitchFamily="2" charset="0"/>
                <a:cs typeface="Times New Roman" panose="02020603050405020304" pitchFamily="18" charset="0"/>
              </a:rPr>
              <a:t>B.Tech</a:t>
            </a:r>
            <a:r>
              <a:rPr lang="en-IN" b="1" dirty="0">
                <a:latin typeface="Amasis MT Pro Black" panose="02000000000000000000" pitchFamily="2" charset="0"/>
                <a:ea typeface="Amasis MT Pro Black" panose="02000000000000000000" pitchFamily="2" charset="0"/>
                <a:cs typeface="Times New Roman" panose="02020603050405020304" pitchFamily="18" charset="0"/>
              </a:rPr>
              <a:t> (Final Year) </a:t>
            </a:r>
          </a:p>
          <a:p>
            <a:pPr algn="l"/>
            <a:r>
              <a:rPr lang="en-IN" b="1" dirty="0">
                <a:latin typeface="Amasis MT Pro Black" panose="02000000000000000000" pitchFamily="2" charset="0"/>
                <a:ea typeface="Amasis MT Pro Black" panose="02000000000000000000" pitchFamily="2" charset="0"/>
                <a:cs typeface="Times New Roman" panose="02020603050405020304" pitchFamily="18" charset="0"/>
              </a:rPr>
              <a:t>                                                         Computer Department</a:t>
            </a:r>
            <a:endParaRPr lang="en-US" dirty="0">
              <a:latin typeface="Amasis MT Pro Black" panose="02000000000000000000" pitchFamily="2" charset="0"/>
              <a:ea typeface="Amasis MT Pro Black" panose="02000000000000000000" pitchFamily="2" charset="0"/>
              <a:cs typeface="Times New Roman" panose="02020603050405020304" pitchFamily="18" charset="0"/>
            </a:endParaRPr>
          </a:p>
        </p:txBody>
      </p:sp>
      <p:sp>
        <p:nvSpPr>
          <p:cNvPr id="3" name="TextBox 2">
            <a:extLst>
              <a:ext uri="{FF2B5EF4-FFF2-40B4-BE49-F238E27FC236}">
                <a16:creationId xmlns:a16="http://schemas.microsoft.com/office/drawing/2014/main" id="{F190A548-239C-44EF-2861-C81FD3C7253E}"/>
              </a:ext>
            </a:extLst>
          </p:cNvPr>
          <p:cNvSpPr txBox="1"/>
          <p:nvPr/>
        </p:nvSpPr>
        <p:spPr>
          <a:xfrm>
            <a:off x="240108" y="4101201"/>
            <a:ext cx="3474720" cy="120032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Group Members:</a:t>
            </a:r>
          </a:p>
          <a:p>
            <a:r>
              <a:rPr lang="en-US" sz="1400" b="1" dirty="0">
                <a:latin typeface="Times New Roman" panose="02020603050405020304" pitchFamily="18" charset="0"/>
                <a:cs typeface="Times New Roman" panose="02020603050405020304" pitchFamily="18" charset="0"/>
              </a:rPr>
              <a:t>1.Kamini Sharad Patil </a:t>
            </a:r>
          </a:p>
          <a:p>
            <a:r>
              <a:rPr lang="en-US" sz="1400" b="1" dirty="0">
                <a:latin typeface="Times New Roman" panose="02020603050405020304" pitchFamily="18" charset="0"/>
                <a:cs typeface="Times New Roman" panose="02020603050405020304" pitchFamily="18" charset="0"/>
              </a:rPr>
              <a:t>2.Chetana Motilal Patil </a:t>
            </a:r>
          </a:p>
          <a:p>
            <a:r>
              <a:rPr lang="en-US" sz="1400" b="1" dirty="0">
                <a:latin typeface="Times New Roman" panose="02020603050405020304" pitchFamily="18" charset="0"/>
                <a:cs typeface="Times New Roman" panose="02020603050405020304" pitchFamily="18" charset="0"/>
              </a:rPr>
              <a:t>3.Mayuri Dipak </a:t>
            </a:r>
            <a:r>
              <a:rPr lang="en-US" sz="1400" b="1" dirty="0" err="1">
                <a:latin typeface="Times New Roman" panose="02020603050405020304" pitchFamily="18" charset="0"/>
                <a:cs typeface="Times New Roman" panose="02020603050405020304" pitchFamily="18" charset="0"/>
              </a:rPr>
              <a:t>Bhamare</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4.Prachi Sitaram </a:t>
            </a:r>
            <a:r>
              <a:rPr lang="en-US" sz="1400" b="1" dirty="0" err="1">
                <a:latin typeface="Times New Roman" panose="02020603050405020304" pitchFamily="18" charset="0"/>
                <a:cs typeface="Times New Roman" panose="02020603050405020304" pitchFamily="18" charset="0"/>
              </a:rPr>
              <a:t>Nikam</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797C0-95B9-1BEC-A36F-4BEEE1B25CAD}"/>
              </a:ext>
            </a:extLst>
          </p:cNvPr>
          <p:cNvPicPr>
            <a:picLocks noChangeAspect="1"/>
          </p:cNvPicPr>
          <p:nvPr/>
        </p:nvPicPr>
        <p:blipFill rotWithShape="1">
          <a:blip r:embed="rId2">
            <a:extLst>
              <a:ext uri="{28A0092B-C50C-407E-A947-70E740481C1C}">
                <a14:useLocalDpi xmlns:a14="http://schemas.microsoft.com/office/drawing/2010/main" val="0"/>
              </a:ext>
            </a:extLst>
          </a:blip>
          <a:srcRect l="27060" t="18279" r="21865" b="12658"/>
          <a:stretch/>
        </p:blipFill>
        <p:spPr>
          <a:xfrm>
            <a:off x="1625278" y="335666"/>
            <a:ext cx="8941443" cy="5544272"/>
          </a:xfrm>
          <a:prstGeom prst="rect">
            <a:avLst/>
          </a:prstGeom>
        </p:spPr>
      </p:pic>
      <p:sp>
        <p:nvSpPr>
          <p:cNvPr id="5" name="TextBox 4">
            <a:extLst>
              <a:ext uri="{FF2B5EF4-FFF2-40B4-BE49-F238E27FC236}">
                <a16:creationId xmlns:a16="http://schemas.microsoft.com/office/drawing/2014/main" id="{FF518124-F522-30DF-6BD4-086D85326177}"/>
              </a:ext>
            </a:extLst>
          </p:cNvPr>
          <p:cNvSpPr txBox="1"/>
          <p:nvPr/>
        </p:nvSpPr>
        <p:spPr>
          <a:xfrm>
            <a:off x="4803492" y="6153002"/>
            <a:ext cx="36228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SEQUENCE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7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C759-26C2-02B3-B70D-AB58D2839AB4}"/>
              </a:ext>
            </a:extLst>
          </p:cNvPr>
          <p:cNvSpPr>
            <a:spLocks noGrp="1"/>
          </p:cNvSpPr>
          <p:nvPr>
            <p:ph type="title"/>
          </p:nvPr>
        </p:nvSpPr>
        <p:spPr>
          <a:xfrm>
            <a:off x="1371600" y="685800"/>
            <a:ext cx="9601200" cy="787893"/>
          </a:xfrm>
        </p:spPr>
        <p:txBody>
          <a:bodyPr>
            <a:normAutofit/>
          </a:bodyPr>
          <a:lstStyle/>
          <a:p>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33EA955D-85A6-D121-E21A-8E13D6FBBF9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 consumption is reduced.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Fertilizer is suggested.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helps farmers make informed decisions about planting, harvesting, and resource allocation.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It also enables better management of crop diseases, pests, and weather-related risks.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Manual is reduced.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Accuracy is increase.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Less effort.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High reliability.</a:t>
            </a:r>
          </a:p>
        </p:txBody>
      </p:sp>
      <p:grpSp>
        <p:nvGrpSpPr>
          <p:cNvPr id="7" name="Group 6">
            <a:extLst>
              <a:ext uri="{FF2B5EF4-FFF2-40B4-BE49-F238E27FC236}">
                <a16:creationId xmlns:a16="http://schemas.microsoft.com/office/drawing/2014/main" id="{0E44B3D5-AEB0-B8B3-81F8-EFE414BCDAC5}"/>
              </a:ext>
            </a:extLst>
          </p:cNvPr>
          <p:cNvGrpSpPr/>
          <p:nvPr/>
        </p:nvGrpSpPr>
        <p:grpSpPr>
          <a:xfrm>
            <a:off x="10484528" y="111710"/>
            <a:ext cx="1565429" cy="1757779"/>
            <a:chOff x="0" y="0"/>
            <a:chExt cx="2230120" cy="1695332"/>
          </a:xfrm>
        </p:grpSpPr>
        <p:pic>
          <p:nvPicPr>
            <p:cNvPr id="8" name="Picture 7">
              <a:extLst>
                <a:ext uri="{FF2B5EF4-FFF2-40B4-BE49-F238E27FC236}">
                  <a16:creationId xmlns:a16="http://schemas.microsoft.com/office/drawing/2014/main" id="{3EDEAE56-D487-6B84-594D-BBC5415DC36E}"/>
                </a:ext>
              </a:extLst>
            </p:cNvPr>
            <p:cNvPicPr/>
            <p:nvPr/>
          </p:nvPicPr>
          <p:blipFill>
            <a:blip r:embed="rId2"/>
            <a:stretch>
              <a:fillRect/>
            </a:stretch>
          </p:blipFill>
          <p:spPr>
            <a:xfrm>
              <a:off x="1932559" y="1347851"/>
              <a:ext cx="50292" cy="224028"/>
            </a:xfrm>
            <a:prstGeom prst="rect">
              <a:avLst/>
            </a:prstGeom>
          </p:spPr>
        </p:pic>
        <p:sp>
          <p:nvSpPr>
            <p:cNvPr id="9" name="Rectangle 8">
              <a:extLst>
                <a:ext uri="{FF2B5EF4-FFF2-40B4-BE49-F238E27FC236}">
                  <a16:creationId xmlns:a16="http://schemas.microsoft.com/office/drawing/2014/main" id="{9B264020-DC5C-B0BE-1240-1FD627259D97}"/>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18EE02B0-337A-DD5A-F37C-4822B31C4034}"/>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1EE99268-B5E2-A2D9-36AA-7C1515AD9474}"/>
                </a:ext>
              </a:extLst>
            </p:cNvPr>
            <p:cNvPicPr/>
            <p:nvPr/>
          </p:nvPicPr>
          <p:blipFill>
            <a:blip r:embed="rId3"/>
            <a:stretch>
              <a:fillRect/>
            </a:stretch>
          </p:blipFill>
          <p:spPr>
            <a:xfrm>
              <a:off x="1969135" y="1378331"/>
              <a:ext cx="42672" cy="190500"/>
            </a:xfrm>
            <a:prstGeom prst="rect">
              <a:avLst/>
            </a:prstGeom>
          </p:spPr>
        </p:pic>
        <p:sp>
          <p:nvSpPr>
            <p:cNvPr id="12" name="Rectangle 11">
              <a:extLst>
                <a:ext uri="{FF2B5EF4-FFF2-40B4-BE49-F238E27FC236}">
                  <a16:creationId xmlns:a16="http://schemas.microsoft.com/office/drawing/2014/main" id="{6AA5D38B-2E72-5AC5-856B-5B5D6CEF3332}"/>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C6F93B5E-410F-EFD6-713D-B1F39150FCCA}"/>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4" name="Picture 13">
              <a:extLst>
                <a:ext uri="{FF2B5EF4-FFF2-40B4-BE49-F238E27FC236}">
                  <a16:creationId xmlns:a16="http://schemas.microsoft.com/office/drawing/2014/main" id="{4333254B-FBAD-A305-8EA2-ED6344349B71}"/>
                </a:ext>
              </a:extLst>
            </p:cNvPr>
            <p:cNvPicPr/>
            <p:nvPr/>
          </p:nvPicPr>
          <p:blipFill>
            <a:blip r:embed="rId4"/>
            <a:stretch>
              <a:fillRect/>
            </a:stretch>
          </p:blipFill>
          <p:spPr>
            <a:xfrm>
              <a:off x="0" y="0"/>
              <a:ext cx="2230120" cy="1513840"/>
            </a:xfrm>
            <a:prstGeom prst="rect">
              <a:avLst/>
            </a:prstGeom>
          </p:spPr>
        </p:pic>
      </p:grpSp>
    </p:spTree>
    <p:extLst>
      <p:ext uri="{BB962C8B-B14F-4D97-AF65-F5344CB8AC3E}">
        <p14:creationId xmlns:p14="http://schemas.microsoft.com/office/powerpoint/2010/main" val="377583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EF7D-E156-08F5-8B0A-885602C4CE54}"/>
              </a:ext>
            </a:extLst>
          </p:cNvPr>
          <p:cNvSpPr>
            <a:spLocks noGrp="1"/>
          </p:cNvSpPr>
          <p:nvPr>
            <p:ph type="title"/>
          </p:nvPr>
        </p:nvSpPr>
        <p:spPr>
          <a:xfrm>
            <a:off x="1069760" y="634512"/>
            <a:ext cx="9601200" cy="716872"/>
          </a:xfrm>
        </p:spPr>
        <p:txBody>
          <a:bodyPr>
            <a:normAutofit/>
          </a:bodyPr>
          <a:lstStyle/>
          <a:p>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389A3BDB-36D7-CCF8-F0BE-F67577F4EFDD}"/>
              </a:ext>
            </a:extLst>
          </p:cNvPr>
          <p:cNvGrpSpPr/>
          <p:nvPr/>
        </p:nvGrpSpPr>
        <p:grpSpPr>
          <a:xfrm>
            <a:off x="10484528" y="111710"/>
            <a:ext cx="1565429" cy="1757779"/>
            <a:chOff x="0" y="0"/>
            <a:chExt cx="2230120" cy="1695332"/>
          </a:xfrm>
        </p:grpSpPr>
        <p:pic>
          <p:nvPicPr>
            <p:cNvPr id="4" name="Picture 3">
              <a:extLst>
                <a:ext uri="{FF2B5EF4-FFF2-40B4-BE49-F238E27FC236}">
                  <a16:creationId xmlns:a16="http://schemas.microsoft.com/office/drawing/2014/main" id="{50A60219-6A05-A315-C11D-8311C59089B2}"/>
                </a:ext>
              </a:extLst>
            </p:cNvPr>
            <p:cNvPicPr/>
            <p:nvPr/>
          </p:nvPicPr>
          <p:blipFill>
            <a:blip r:embed="rId2"/>
            <a:stretch>
              <a:fillRect/>
            </a:stretch>
          </p:blipFill>
          <p:spPr>
            <a:xfrm>
              <a:off x="1932559" y="1347851"/>
              <a:ext cx="50292" cy="224028"/>
            </a:xfrm>
            <a:prstGeom prst="rect">
              <a:avLst/>
            </a:prstGeom>
          </p:spPr>
        </p:pic>
        <p:sp>
          <p:nvSpPr>
            <p:cNvPr id="5" name="Rectangle 4">
              <a:extLst>
                <a:ext uri="{FF2B5EF4-FFF2-40B4-BE49-F238E27FC236}">
                  <a16:creationId xmlns:a16="http://schemas.microsoft.com/office/drawing/2014/main" id="{8E3DF986-8389-C2FD-46B2-BF215CF239A9}"/>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8C92D021-0236-8488-2687-E653ACA721D9}"/>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328F8730-B36F-8EE4-ECE3-36F8DBDCFAF2}"/>
                </a:ext>
              </a:extLst>
            </p:cNvPr>
            <p:cNvPicPr/>
            <p:nvPr/>
          </p:nvPicPr>
          <p:blipFill>
            <a:blip r:embed="rId3"/>
            <a:stretch>
              <a:fillRect/>
            </a:stretch>
          </p:blipFill>
          <p:spPr>
            <a:xfrm>
              <a:off x="1969135" y="1378331"/>
              <a:ext cx="42672" cy="190500"/>
            </a:xfrm>
            <a:prstGeom prst="rect">
              <a:avLst/>
            </a:prstGeom>
          </p:spPr>
        </p:pic>
        <p:sp>
          <p:nvSpPr>
            <p:cNvPr id="12" name="Rectangle 11">
              <a:extLst>
                <a:ext uri="{FF2B5EF4-FFF2-40B4-BE49-F238E27FC236}">
                  <a16:creationId xmlns:a16="http://schemas.microsoft.com/office/drawing/2014/main" id="{627EB068-EA23-FA06-714C-8042F32E09F1}"/>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1FA9DC7-8198-E079-D425-D0B0097844A9}"/>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6" name="Picture 15">
              <a:extLst>
                <a:ext uri="{FF2B5EF4-FFF2-40B4-BE49-F238E27FC236}">
                  <a16:creationId xmlns:a16="http://schemas.microsoft.com/office/drawing/2014/main" id="{41A56DEA-1B01-DB12-79BD-ACFCA2C88D21}"/>
                </a:ext>
              </a:extLst>
            </p:cNvPr>
            <p:cNvPicPr/>
            <p:nvPr/>
          </p:nvPicPr>
          <p:blipFill>
            <a:blip r:embed="rId4"/>
            <a:stretch>
              <a:fillRect/>
            </a:stretch>
          </p:blipFill>
          <p:spPr>
            <a:xfrm>
              <a:off x="0" y="0"/>
              <a:ext cx="2230120" cy="1513840"/>
            </a:xfrm>
            <a:prstGeom prst="rect">
              <a:avLst/>
            </a:prstGeom>
          </p:spPr>
        </p:pic>
      </p:grpSp>
      <p:sp>
        <p:nvSpPr>
          <p:cNvPr id="20" name="AutoShape 4">
            <a:extLst>
              <a:ext uri="{FF2B5EF4-FFF2-40B4-BE49-F238E27FC236}">
                <a16:creationId xmlns:a16="http://schemas.microsoft.com/office/drawing/2014/main" id="{9AD3EE94-9A12-9669-D9CD-3F7EB0BA0E53}"/>
              </a:ext>
            </a:extLst>
          </p:cNvPr>
          <p:cNvSpPr>
            <a:spLocks noChangeAspect="1" noChangeArrowheads="1"/>
          </p:cNvSpPr>
          <p:nvPr/>
        </p:nvSpPr>
        <p:spPr bwMode="auto">
          <a:xfrm>
            <a:off x="6449627" y="353405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a:extLst>
              <a:ext uri="{FF2B5EF4-FFF2-40B4-BE49-F238E27FC236}">
                <a16:creationId xmlns:a16="http://schemas.microsoft.com/office/drawing/2014/main" id="{A4B39513-2235-8780-8628-047E7E554A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5119" y="1553834"/>
            <a:ext cx="3081564" cy="1978000"/>
          </a:xfrm>
          <a:prstGeom prst="rect">
            <a:avLst/>
          </a:prstGeom>
        </p:spPr>
      </p:pic>
      <p:sp>
        <p:nvSpPr>
          <p:cNvPr id="23" name="TextBox 22">
            <a:extLst>
              <a:ext uri="{FF2B5EF4-FFF2-40B4-BE49-F238E27FC236}">
                <a16:creationId xmlns:a16="http://schemas.microsoft.com/office/drawing/2014/main" id="{61157C02-E9F5-B6D5-B16C-98D494C7B73F}"/>
              </a:ext>
            </a:extLst>
          </p:cNvPr>
          <p:cNvSpPr txBox="1"/>
          <p:nvPr/>
        </p:nvSpPr>
        <p:spPr>
          <a:xfrm>
            <a:off x="1811046" y="3549618"/>
            <a:ext cx="288524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FOOD </a:t>
            </a:r>
            <a:r>
              <a:rPr lang="en-US" sz="1600" dirty="0">
                <a:latin typeface="Times New Roman" panose="02020603050405020304" pitchFamily="18" charset="0"/>
                <a:cs typeface="Times New Roman" panose="02020603050405020304" pitchFamily="18" charset="0"/>
              </a:rPr>
              <a:t>SECURITY</a:t>
            </a:r>
            <a:endParaRPr lang="en-IN" sz="16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3E1B201C-716D-73B8-4C29-A2422A7E0CA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5968" y="2424596"/>
            <a:ext cx="2910356" cy="2008807"/>
          </a:xfrm>
          <a:prstGeom prst="rect">
            <a:avLst/>
          </a:prstGeom>
        </p:spPr>
      </p:pic>
      <p:pic>
        <p:nvPicPr>
          <p:cNvPr id="27" name="Picture 26">
            <a:extLst>
              <a:ext uri="{FF2B5EF4-FFF2-40B4-BE49-F238E27FC236}">
                <a16:creationId xmlns:a16="http://schemas.microsoft.com/office/drawing/2014/main" id="{5DF38128-B05D-3C76-B3B5-1CCEFA812D9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9586" y="3935283"/>
            <a:ext cx="3167809" cy="1977999"/>
          </a:xfrm>
          <a:prstGeom prst="rect">
            <a:avLst/>
          </a:prstGeom>
        </p:spPr>
      </p:pic>
      <p:sp>
        <p:nvSpPr>
          <p:cNvPr id="28" name="TextBox 27">
            <a:extLst>
              <a:ext uri="{FF2B5EF4-FFF2-40B4-BE49-F238E27FC236}">
                <a16:creationId xmlns:a16="http://schemas.microsoft.com/office/drawing/2014/main" id="{27B42B78-B40C-DF31-64FE-F3F0D7F96718}"/>
              </a:ext>
            </a:extLst>
          </p:cNvPr>
          <p:cNvSpPr txBox="1"/>
          <p:nvPr/>
        </p:nvSpPr>
        <p:spPr>
          <a:xfrm>
            <a:off x="5249236" y="4433403"/>
            <a:ext cx="25567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CLIMATE CHANGE </a:t>
            </a:r>
            <a:endParaRPr lang="en-IN" sz="16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64A385EF-21F1-D2C0-24F1-BFEB4E5710C6}"/>
              </a:ext>
            </a:extLst>
          </p:cNvPr>
          <p:cNvSpPr txBox="1"/>
          <p:nvPr/>
        </p:nvSpPr>
        <p:spPr>
          <a:xfrm>
            <a:off x="8852788" y="5913282"/>
            <a:ext cx="33392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FINANCIAL PLANNING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74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DFE1-0D88-44F1-A079-6BC52CC8B87A}"/>
              </a:ext>
            </a:extLst>
          </p:cNvPr>
          <p:cNvSpPr>
            <a:spLocks noGrp="1"/>
          </p:cNvSpPr>
          <p:nvPr>
            <p:ph type="title"/>
          </p:nvPr>
        </p:nvSpPr>
        <p:spPr>
          <a:xfrm>
            <a:off x="754604" y="628773"/>
            <a:ext cx="10102787" cy="574829"/>
          </a:xfrm>
        </p:spPr>
        <p:txBody>
          <a:bodyPr>
            <a:normAutofit fontScale="90000"/>
          </a:bodyPr>
          <a:lstStyle/>
          <a:p>
            <a:r>
              <a:rPr lang="en-US" sz="3100" b="1" dirty="0">
                <a:latin typeface="Algerian" panose="04020705040A02060702" pitchFamily="82" charset="0"/>
              </a:rPr>
              <a:t> </a:t>
            </a:r>
            <a:r>
              <a:rPr lang="en-US" sz="3600" b="1" dirty="0">
                <a:latin typeface="Times New Roman" panose="02020603050405020304" pitchFamily="18" charset="0"/>
                <a:cs typeface="Times New Roman" panose="02020603050405020304" pitchFamily="18" charset="0"/>
              </a:rPr>
              <a:t>CONCLUSION</a:t>
            </a:r>
            <a:br>
              <a:rPr lang="en-US" sz="3600" dirty="0">
                <a:latin typeface="Times New Roman" panose="02020603050405020304" pitchFamily="18" charset="0"/>
                <a:cs typeface="Times New Roman" panose="02020603050405020304" pitchFamily="18" charset="0"/>
              </a:rPr>
            </a:br>
            <a:br>
              <a:rPr lang="en-US" dirty="0"/>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EE95E0-D51E-4EFC-8300-0AAE75EE23B7}"/>
              </a:ext>
            </a:extLst>
          </p:cNvPr>
          <p:cNvSpPr>
            <a:spLocks noGrp="1"/>
          </p:cNvSpPr>
          <p:nvPr>
            <p:ph idx="1"/>
          </p:nvPr>
        </p:nvSpPr>
        <p:spPr>
          <a:xfrm>
            <a:off x="1026464" y="2254927"/>
            <a:ext cx="9347563" cy="4510249"/>
          </a:xfrm>
        </p:spPr>
        <p:txBody>
          <a:bodyPr/>
          <a:lstStyle/>
          <a:p>
            <a:pPr marL="0" indent="0" algn="just">
              <a:buNone/>
            </a:pPr>
            <a:r>
              <a:rPr lang="en-US" dirty="0">
                <a:latin typeface="Times New Roman" panose="02020603050405020304" pitchFamily="18" charset="0"/>
                <a:cs typeface="Times New Roman" panose="02020603050405020304" pitchFamily="18" charset="0"/>
              </a:rPr>
              <a:t>The method was created with the aim to overcome three obstacles. The first one is to find the effective amount of rainfall the second being to use the effective rainfall to find the irrigation water required and third to suggest suitable crop that should be implemented by the farmers to increase crop productivity. The method is successful in all three aspects and in the future it is expected to bring more areas: under inspection and also bring more crops into the picture.</a:t>
            </a: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21D812D-08A6-44CA-880E-3810C7EF6323}"/>
              </a:ext>
            </a:extLst>
          </p:cNvPr>
          <p:cNvGrpSpPr/>
          <p:nvPr/>
        </p:nvGrpSpPr>
        <p:grpSpPr>
          <a:xfrm>
            <a:off x="10638552" y="116496"/>
            <a:ext cx="1445124" cy="1738936"/>
            <a:chOff x="0" y="0"/>
            <a:chExt cx="2230120" cy="1695332"/>
          </a:xfrm>
        </p:grpSpPr>
        <p:pic>
          <p:nvPicPr>
            <p:cNvPr id="5" name="Picture 4">
              <a:extLst>
                <a:ext uri="{FF2B5EF4-FFF2-40B4-BE49-F238E27FC236}">
                  <a16:creationId xmlns:a16="http://schemas.microsoft.com/office/drawing/2014/main" id="{D4B4917D-0629-4C25-8948-2B2AE0C51633}"/>
                </a:ext>
              </a:extLst>
            </p:cNvPr>
            <p:cNvPicPr/>
            <p:nvPr/>
          </p:nvPicPr>
          <p:blipFill>
            <a:blip r:embed="rId2"/>
            <a:stretch>
              <a:fillRect/>
            </a:stretch>
          </p:blipFill>
          <p:spPr>
            <a:xfrm>
              <a:off x="1932559" y="1347851"/>
              <a:ext cx="50292" cy="224028"/>
            </a:xfrm>
            <a:prstGeom prst="rect">
              <a:avLst/>
            </a:prstGeom>
          </p:spPr>
        </p:pic>
        <p:sp>
          <p:nvSpPr>
            <p:cNvPr id="6" name="Rectangle 5">
              <a:extLst>
                <a:ext uri="{FF2B5EF4-FFF2-40B4-BE49-F238E27FC236}">
                  <a16:creationId xmlns:a16="http://schemas.microsoft.com/office/drawing/2014/main" id="{8D7C778C-F42F-4F60-8D5C-3E0F8BBE3BE7}"/>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1B0976B3-337C-404C-B203-247F16E7BC73}"/>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00868A09-2CDC-4069-8C7C-CD67D1F355D6}"/>
                </a:ext>
              </a:extLst>
            </p:cNvPr>
            <p:cNvPicPr/>
            <p:nvPr/>
          </p:nvPicPr>
          <p:blipFill>
            <a:blip r:embed="rId3"/>
            <a:stretch>
              <a:fillRect/>
            </a:stretch>
          </p:blipFill>
          <p:spPr>
            <a:xfrm>
              <a:off x="1969135" y="1378331"/>
              <a:ext cx="42672" cy="190500"/>
            </a:xfrm>
            <a:prstGeom prst="rect">
              <a:avLst/>
            </a:prstGeom>
          </p:spPr>
        </p:pic>
        <p:sp>
          <p:nvSpPr>
            <p:cNvPr id="9" name="Rectangle 8">
              <a:extLst>
                <a:ext uri="{FF2B5EF4-FFF2-40B4-BE49-F238E27FC236}">
                  <a16:creationId xmlns:a16="http://schemas.microsoft.com/office/drawing/2014/main" id="{CE43D9ED-0772-4A0B-9E46-B946740C88B1}"/>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3FB1FD30-E026-4161-93FD-31F4ACD4224E}"/>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E127CF0D-99B2-4107-944A-72D4FB8D3A7B}"/>
                </a:ext>
              </a:extLst>
            </p:cNvPr>
            <p:cNvPicPr/>
            <p:nvPr/>
          </p:nvPicPr>
          <p:blipFill>
            <a:blip r:embed="rId4"/>
            <a:stretch>
              <a:fillRect/>
            </a:stretch>
          </p:blipFill>
          <p:spPr>
            <a:xfrm>
              <a:off x="0" y="0"/>
              <a:ext cx="2230120" cy="1513840"/>
            </a:xfrm>
            <a:prstGeom prst="rect">
              <a:avLst/>
            </a:prstGeom>
          </p:spPr>
        </p:pic>
      </p:grpSp>
    </p:spTree>
    <p:extLst>
      <p:ext uri="{BB962C8B-B14F-4D97-AF65-F5344CB8AC3E}">
        <p14:creationId xmlns:p14="http://schemas.microsoft.com/office/powerpoint/2010/main" val="271565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2128-355C-5C3B-A930-F4812C4168C1}"/>
              </a:ext>
            </a:extLst>
          </p:cNvPr>
          <p:cNvSpPr>
            <a:spLocks noGrp="1"/>
          </p:cNvSpPr>
          <p:nvPr>
            <p:ph type="title"/>
          </p:nvPr>
        </p:nvSpPr>
        <p:spPr>
          <a:xfrm>
            <a:off x="1295400" y="383959"/>
            <a:ext cx="9601200" cy="610340"/>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D90454-10F8-F7D9-8149-1302ADA9D9AD}"/>
              </a:ext>
            </a:extLst>
          </p:cNvPr>
          <p:cNvSpPr>
            <a:spLocks noGrp="1"/>
          </p:cNvSpPr>
          <p:nvPr>
            <p:ph idx="1"/>
          </p:nvPr>
        </p:nvSpPr>
        <p:spPr>
          <a:xfrm>
            <a:off x="1508341" y="1953561"/>
            <a:ext cx="9601200" cy="3581400"/>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N.G.Dastane</a:t>
            </a:r>
            <a:r>
              <a:rPr lang="en-IN" dirty="0">
                <a:latin typeface="Times New Roman" panose="02020603050405020304" pitchFamily="18" charset="0"/>
                <a:cs typeface="Times New Roman" panose="02020603050405020304" pitchFamily="18" charset="0"/>
              </a:rPr>
              <a:t>, Natural Resources Management and Environment Department," Effective rainfall in irrigated agriculture", Food and Agriculture Organization of the United Nations publications, 1978 . </a:t>
            </a:r>
          </a:p>
          <a:p>
            <a:pPr marL="0" indent="0">
              <a:buNone/>
            </a:pPr>
            <a:r>
              <a:rPr lang="en-IN" dirty="0">
                <a:latin typeface="Times New Roman" panose="02020603050405020304" pitchFamily="18" charset="0"/>
                <a:cs typeface="Times New Roman" panose="02020603050405020304" pitchFamily="18" charset="0"/>
              </a:rPr>
              <a:t>[2] C. Brower, </a:t>
            </a:r>
            <a:r>
              <a:rPr lang="en-IN" dirty="0" err="1">
                <a:latin typeface="Times New Roman" panose="02020603050405020304" pitchFamily="18" charset="0"/>
                <a:cs typeface="Times New Roman" panose="02020603050405020304" pitchFamily="18" charset="0"/>
              </a:rPr>
              <a:t>M.Heibloem</a:t>
            </a:r>
            <a:r>
              <a:rPr lang="en-IN" dirty="0">
                <a:latin typeface="Times New Roman" panose="02020603050405020304" pitchFamily="18" charset="0"/>
                <a:cs typeface="Times New Roman" panose="02020603050405020304" pitchFamily="18" charset="0"/>
              </a:rPr>
              <a:t>" Irrigation Water Management: Irrigation water needs... Food and Agriculture Organization of the United Nations publications,1986</a:t>
            </a:r>
          </a:p>
          <a:p>
            <a:pPr marL="0" indent="0">
              <a:buNone/>
            </a:pPr>
            <a:r>
              <a:rPr lang="en-IN" dirty="0">
                <a:latin typeface="Times New Roman" panose="02020603050405020304" pitchFamily="18" charset="0"/>
                <a:cs typeface="Times New Roman" panose="02020603050405020304" pitchFamily="18" charset="0"/>
              </a:rPr>
              <a:t>[3] Natural Resources Management and Environment Department." Effective rainfall in irrigated agriculture. Food and Agriculture Organization of the United Nations publications,1978</a:t>
            </a:r>
          </a:p>
          <a:p>
            <a:pPr marL="0" indent="0">
              <a:buNone/>
            </a:pPr>
            <a:r>
              <a:rPr lang="en-IN" dirty="0">
                <a:latin typeface="Times New Roman" panose="02020603050405020304" pitchFamily="18" charset="0"/>
                <a:cs typeface="Times New Roman" panose="02020603050405020304" pitchFamily="18" charset="0"/>
              </a:rPr>
              <a:t> [4] Dr S. Santhosh Baboo and 1. Khadar Shareef, "An efficient Weather Forecasting Model using Artificial Neural Network", International Journal of Environmental Science and Development, Vol.1.No.4.October2010</a:t>
            </a:r>
          </a:p>
        </p:txBody>
      </p:sp>
      <p:grpSp>
        <p:nvGrpSpPr>
          <p:cNvPr id="4" name="Group 3">
            <a:extLst>
              <a:ext uri="{FF2B5EF4-FFF2-40B4-BE49-F238E27FC236}">
                <a16:creationId xmlns:a16="http://schemas.microsoft.com/office/drawing/2014/main" id="{72BBD008-F618-A098-8FAB-8B5EFDC3906D}"/>
              </a:ext>
            </a:extLst>
          </p:cNvPr>
          <p:cNvGrpSpPr/>
          <p:nvPr/>
        </p:nvGrpSpPr>
        <p:grpSpPr>
          <a:xfrm>
            <a:off x="10484528" y="111710"/>
            <a:ext cx="1565429" cy="1757779"/>
            <a:chOff x="0" y="0"/>
            <a:chExt cx="2230120" cy="1695332"/>
          </a:xfrm>
        </p:grpSpPr>
        <p:pic>
          <p:nvPicPr>
            <p:cNvPr id="5" name="Picture 4">
              <a:extLst>
                <a:ext uri="{FF2B5EF4-FFF2-40B4-BE49-F238E27FC236}">
                  <a16:creationId xmlns:a16="http://schemas.microsoft.com/office/drawing/2014/main" id="{25189074-B907-9B33-77FB-3BE6F93320EE}"/>
                </a:ext>
              </a:extLst>
            </p:cNvPr>
            <p:cNvPicPr/>
            <p:nvPr/>
          </p:nvPicPr>
          <p:blipFill>
            <a:blip r:embed="rId2"/>
            <a:stretch>
              <a:fillRect/>
            </a:stretch>
          </p:blipFill>
          <p:spPr>
            <a:xfrm>
              <a:off x="1932559" y="1347851"/>
              <a:ext cx="50292" cy="224028"/>
            </a:xfrm>
            <a:prstGeom prst="rect">
              <a:avLst/>
            </a:prstGeom>
          </p:spPr>
        </p:pic>
        <p:sp>
          <p:nvSpPr>
            <p:cNvPr id="6" name="Rectangle 5">
              <a:extLst>
                <a:ext uri="{FF2B5EF4-FFF2-40B4-BE49-F238E27FC236}">
                  <a16:creationId xmlns:a16="http://schemas.microsoft.com/office/drawing/2014/main" id="{F07D2AC0-EC1A-CA99-02F8-0E501034ABDF}"/>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C68319EC-CFB3-6AE4-6E72-CA08714E15CC}"/>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841BFCA8-1F73-97C0-2F7F-599299B3408B}"/>
                </a:ext>
              </a:extLst>
            </p:cNvPr>
            <p:cNvPicPr/>
            <p:nvPr/>
          </p:nvPicPr>
          <p:blipFill>
            <a:blip r:embed="rId3"/>
            <a:stretch>
              <a:fillRect/>
            </a:stretch>
          </p:blipFill>
          <p:spPr>
            <a:xfrm>
              <a:off x="1969135" y="1378331"/>
              <a:ext cx="42672" cy="190500"/>
            </a:xfrm>
            <a:prstGeom prst="rect">
              <a:avLst/>
            </a:prstGeom>
          </p:spPr>
        </p:pic>
        <p:sp>
          <p:nvSpPr>
            <p:cNvPr id="9" name="Rectangle 8">
              <a:extLst>
                <a:ext uri="{FF2B5EF4-FFF2-40B4-BE49-F238E27FC236}">
                  <a16:creationId xmlns:a16="http://schemas.microsoft.com/office/drawing/2014/main" id="{229FACD5-42D6-3913-CC8E-2CCD2AD7B603}"/>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47837750-509C-1594-9D37-A1AA876BABCB}"/>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521316A1-244E-3178-4680-91EA91B6E47D}"/>
                </a:ext>
              </a:extLst>
            </p:cNvPr>
            <p:cNvPicPr/>
            <p:nvPr/>
          </p:nvPicPr>
          <p:blipFill>
            <a:blip r:embed="rId4"/>
            <a:stretch>
              <a:fillRect/>
            </a:stretch>
          </p:blipFill>
          <p:spPr>
            <a:xfrm>
              <a:off x="0" y="0"/>
              <a:ext cx="2230120" cy="1513840"/>
            </a:xfrm>
            <a:prstGeom prst="rect">
              <a:avLst/>
            </a:prstGeom>
          </p:spPr>
        </p:pic>
      </p:grpSp>
    </p:spTree>
    <p:extLst>
      <p:ext uri="{BB962C8B-B14F-4D97-AF65-F5344CB8AC3E}">
        <p14:creationId xmlns:p14="http://schemas.microsoft.com/office/powerpoint/2010/main" val="37903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9600" dirty="0">
                <a:latin typeface="Algerian" panose="04020705040A02060702" pitchFamily="82" charset="0"/>
              </a:rPr>
              <a:t>T</a:t>
            </a:r>
            <a:r>
              <a:rPr lang="en-IN" dirty="0">
                <a:latin typeface="Algerian" panose="04020705040A02060702" pitchFamily="82" charset="0"/>
              </a:rPr>
              <a:t>hank You </a:t>
            </a:r>
            <a:r>
              <a:rPr lang="en-IN" dirty="0"/>
              <a:t>!!</a:t>
            </a:r>
          </a:p>
        </p:txBody>
      </p:sp>
      <p:sp>
        <p:nvSpPr>
          <p:cNvPr id="6" name="Subtitle 5">
            <a:extLst>
              <a:ext uri="{FF2B5EF4-FFF2-40B4-BE49-F238E27FC236}">
                <a16:creationId xmlns:a16="http://schemas.microsoft.com/office/drawing/2014/main" id="{4DE1EB59-A802-DD44-9226-E3DA769D1CD8}"/>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16559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A32A-8218-46D7-BDA1-9BC61F53EC8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271BF-6FE8-4EA3-90A2-01B7C70B6CF3}"/>
              </a:ext>
            </a:extLst>
          </p:cNvPr>
          <p:cNvSpPr>
            <a:spLocks noGrp="1"/>
          </p:cNvSpPr>
          <p:nvPr>
            <p:ph idx="1"/>
          </p:nvPr>
        </p:nvSpPr>
        <p:spPr>
          <a:xfrm>
            <a:off x="1371600" y="2024109"/>
            <a:ext cx="9601200" cy="3843291"/>
          </a:xfrm>
        </p:spPr>
        <p:txBody>
          <a:bodyPr>
            <a:normAutofit fontScale="92500" lnSpcReduction="20000"/>
          </a:bodyPr>
          <a:lstStyle/>
          <a:p>
            <a:pPr marL="0" indent="0">
              <a:buNone/>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ea typeface="Calibri" panose="020F0502020204030204" pitchFamily="34" charset="0"/>
                <a:cs typeface="Times New Roman" panose="02020603050405020304" pitchFamily="18" charset="0"/>
              </a:rPr>
              <a:t>I</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NTRODUCTION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BLOCK DIAGRAM</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PHASES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endParaRPr lang="en-US" dirty="0"/>
          </a:p>
          <a:p>
            <a:endParaRPr lang="en-IN" dirty="0"/>
          </a:p>
        </p:txBody>
      </p:sp>
      <p:grpSp>
        <p:nvGrpSpPr>
          <p:cNvPr id="12" name="Group 11">
            <a:extLst>
              <a:ext uri="{FF2B5EF4-FFF2-40B4-BE49-F238E27FC236}">
                <a16:creationId xmlns:a16="http://schemas.microsoft.com/office/drawing/2014/main" id="{2C830383-D709-4A67-9F38-B7CC3651ADA1}"/>
              </a:ext>
            </a:extLst>
          </p:cNvPr>
          <p:cNvGrpSpPr/>
          <p:nvPr/>
        </p:nvGrpSpPr>
        <p:grpSpPr>
          <a:xfrm>
            <a:off x="10484528" y="111710"/>
            <a:ext cx="1565429" cy="1757779"/>
            <a:chOff x="0" y="0"/>
            <a:chExt cx="2230120" cy="1695332"/>
          </a:xfrm>
        </p:grpSpPr>
        <p:pic>
          <p:nvPicPr>
            <p:cNvPr id="13" name="Picture 12">
              <a:extLst>
                <a:ext uri="{FF2B5EF4-FFF2-40B4-BE49-F238E27FC236}">
                  <a16:creationId xmlns:a16="http://schemas.microsoft.com/office/drawing/2014/main" id="{D3C8D16D-9387-49F1-B03C-318FF730F58C}"/>
                </a:ext>
              </a:extLst>
            </p:cNvPr>
            <p:cNvPicPr/>
            <p:nvPr/>
          </p:nvPicPr>
          <p:blipFill>
            <a:blip r:embed="rId2"/>
            <a:stretch>
              <a:fillRect/>
            </a:stretch>
          </p:blipFill>
          <p:spPr>
            <a:xfrm>
              <a:off x="1932559" y="1347851"/>
              <a:ext cx="50292" cy="224028"/>
            </a:xfrm>
            <a:prstGeom prst="rect">
              <a:avLst/>
            </a:prstGeom>
          </p:spPr>
        </p:pic>
        <p:sp>
          <p:nvSpPr>
            <p:cNvPr id="14" name="Rectangle 13">
              <a:extLst>
                <a:ext uri="{FF2B5EF4-FFF2-40B4-BE49-F238E27FC236}">
                  <a16:creationId xmlns:a16="http://schemas.microsoft.com/office/drawing/2014/main" id="{92F464BA-5F70-4876-85F5-0BA90D2CE486}"/>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49E0FEA7-7282-4A8B-AE3D-E2838AF7C491}"/>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6" name="Picture 15">
              <a:extLst>
                <a:ext uri="{FF2B5EF4-FFF2-40B4-BE49-F238E27FC236}">
                  <a16:creationId xmlns:a16="http://schemas.microsoft.com/office/drawing/2014/main" id="{9A2E3968-AEB0-4E72-94D7-75D7F796FCAE}"/>
                </a:ext>
              </a:extLst>
            </p:cNvPr>
            <p:cNvPicPr/>
            <p:nvPr/>
          </p:nvPicPr>
          <p:blipFill>
            <a:blip r:embed="rId3"/>
            <a:stretch>
              <a:fillRect/>
            </a:stretch>
          </p:blipFill>
          <p:spPr>
            <a:xfrm>
              <a:off x="1969135" y="1378331"/>
              <a:ext cx="42672" cy="190500"/>
            </a:xfrm>
            <a:prstGeom prst="rect">
              <a:avLst/>
            </a:prstGeom>
          </p:spPr>
        </p:pic>
        <p:sp>
          <p:nvSpPr>
            <p:cNvPr id="17" name="Rectangle 16">
              <a:extLst>
                <a:ext uri="{FF2B5EF4-FFF2-40B4-BE49-F238E27FC236}">
                  <a16:creationId xmlns:a16="http://schemas.microsoft.com/office/drawing/2014/main" id="{A017DE32-66E3-429C-9E31-14E0E02E1B73}"/>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121562CA-FB1F-4B3E-B594-BA73EB279240}"/>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9" name="Picture 18">
              <a:extLst>
                <a:ext uri="{FF2B5EF4-FFF2-40B4-BE49-F238E27FC236}">
                  <a16:creationId xmlns:a16="http://schemas.microsoft.com/office/drawing/2014/main" id="{6CE92A57-C47C-41A7-B3CD-38194D276109}"/>
                </a:ext>
              </a:extLst>
            </p:cNvPr>
            <p:cNvPicPr/>
            <p:nvPr/>
          </p:nvPicPr>
          <p:blipFill>
            <a:blip r:embed="rId4"/>
            <a:stretch>
              <a:fillRect/>
            </a:stretch>
          </p:blipFill>
          <p:spPr>
            <a:xfrm>
              <a:off x="0" y="0"/>
              <a:ext cx="2230120" cy="1513840"/>
            </a:xfrm>
            <a:prstGeom prst="rect">
              <a:avLst/>
            </a:prstGeom>
          </p:spPr>
        </p:pic>
      </p:grpSp>
    </p:spTree>
    <p:extLst>
      <p:ext uri="{BB962C8B-B14F-4D97-AF65-F5344CB8AC3E}">
        <p14:creationId xmlns:p14="http://schemas.microsoft.com/office/powerpoint/2010/main" val="227511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EDA6-F44A-2F25-D952-DC2C92027C73}"/>
              </a:ext>
            </a:extLst>
          </p:cNvPr>
          <p:cNvSpPr>
            <a:spLocks noGrp="1"/>
          </p:cNvSpPr>
          <p:nvPr>
            <p:ph type="title"/>
          </p:nvPr>
        </p:nvSpPr>
        <p:spPr>
          <a:xfrm>
            <a:off x="1371599" y="685929"/>
            <a:ext cx="9601200" cy="734627"/>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E5A415B9-8AF5-DE1E-1369-CAC3F5B9344B}"/>
              </a:ext>
            </a:extLst>
          </p:cNvPr>
          <p:cNvSpPr>
            <a:spLocks noGrp="1"/>
          </p:cNvSpPr>
          <p:nvPr>
            <p:ph idx="1"/>
          </p:nvPr>
        </p:nvSpPr>
        <p:spPr>
          <a:xfrm>
            <a:off x="1216270" y="1894427"/>
            <a:ext cx="9911859" cy="3581400"/>
          </a:xfrm>
        </p:spPr>
        <p:txBody>
          <a:bodyPr>
            <a:no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India being 3 largest area in Asia has 2 largest population. It is the leading producer of agriculture products Agriculture is the main occupation of Indian people. Agriculture has a sound tone in this competitive world. Many areas Farming acts as major source of occupation.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Agriculture directly depends on the environmental factors such as sunlight, humidity, soil type, rainfall. Maximum and Minimum Temperature, climate, fertilizers, pesticides etc. Knowledge of proper harvesting of crops is in need to bloom in Agriculture.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model predict crop based on rainfall, temperature, humidity and soil moisture. Dataset is pre-processed and converted to numerals before training and prediction . There are three techniques applied for prediction SVM and logistics regression is used.</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Intelligence of applying modern technological methods in the field of agriculture is desirable in this current scenario. Machine Learning Techniques develops a well-defined model with the data and helps us to attain predictions Agricultural issues like crop prediction, rotation, water requirement, fertilizer requirement and protection can be solved. </a:t>
            </a:r>
          </a:p>
          <a:p>
            <a:pPr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DE6E23CD-7B98-148D-8EED-E0AFD2680675}"/>
              </a:ext>
            </a:extLst>
          </p:cNvPr>
          <p:cNvGrpSpPr/>
          <p:nvPr/>
        </p:nvGrpSpPr>
        <p:grpSpPr>
          <a:xfrm>
            <a:off x="10484528" y="111710"/>
            <a:ext cx="1565429" cy="1757779"/>
            <a:chOff x="0" y="0"/>
            <a:chExt cx="2230120" cy="1695332"/>
          </a:xfrm>
        </p:grpSpPr>
        <p:pic>
          <p:nvPicPr>
            <p:cNvPr id="5" name="Picture 4">
              <a:extLst>
                <a:ext uri="{FF2B5EF4-FFF2-40B4-BE49-F238E27FC236}">
                  <a16:creationId xmlns:a16="http://schemas.microsoft.com/office/drawing/2014/main" id="{6D7A9DD2-56FB-DE8B-3971-E4D9056AE5F1}"/>
                </a:ext>
              </a:extLst>
            </p:cNvPr>
            <p:cNvPicPr/>
            <p:nvPr/>
          </p:nvPicPr>
          <p:blipFill>
            <a:blip r:embed="rId2"/>
            <a:stretch>
              <a:fillRect/>
            </a:stretch>
          </p:blipFill>
          <p:spPr>
            <a:xfrm>
              <a:off x="1932559" y="1347851"/>
              <a:ext cx="50292" cy="224028"/>
            </a:xfrm>
            <a:prstGeom prst="rect">
              <a:avLst/>
            </a:prstGeom>
          </p:spPr>
        </p:pic>
        <p:sp>
          <p:nvSpPr>
            <p:cNvPr id="6" name="Rectangle 5">
              <a:extLst>
                <a:ext uri="{FF2B5EF4-FFF2-40B4-BE49-F238E27FC236}">
                  <a16:creationId xmlns:a16="http://schemas.microsoft.com/office/drawing/2014/main" id="{FF48EEAB-048D-5815-B8EA-1E4DFAECD323}"/>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0DB987F0-783E-3D5D-CDAE-DDE6A2531E80}"/>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DB20821B-6B9E-E939-541D-DA85E76E5DE2}"/>
                </a:ext>
              </a:extLst>
            </p:cNvPr>
            <p:cNvPicPr/>
            <p:nvPr/>
          </p:nvPicPr>
          <p:blipFill>
            <a:blip r:embed="rId3"/>
            <a:stretch>
              <a:fillRect/>
            </a:stretch>
          </p:blipFill>
          <p:spPr>
            <a:xfrm>
              <a:off x="1969135" y="1378331"/>
              <a:ext cx="42672" cy="190500"/>
            </a:xfrm>
            <a:prstGeom prst="rect">
              <a:avLst/>
            </a:prstGeom>
          </p:spPr>
        </p:pic>
        <p:sp>
          <p:nvSpPr>
            <p:cNvPr id="9" name="Rectangle 8">
              <a:extLst>
                <a:ext uri="{FF2B5EF4-FFF2-40B4-BE49-F238E27FC236}">
                  <a16:creationId xmlns:a16="http://schemas.microsoft.com/office/drawing/2014/main" id="{A56CC18D-0A23-9256-E824-5D800393B44C}"/>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99268434-FF0F-72A4-56BD-A9A41FAC4A75}"/>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B140DDEB-B643-167D-B47D-621013159BF8}"/>
                </a:ext>
              </a:extLst>
            </p:cNvPr>
            <p:cNvPicPr/>
            <p:nvPr/>
          </p:nvPicPr>
          <p:blipFill>
            <a:blip r:embed="rId4"/>
            <a:stretch>
              <a:fillRect/>
            </a:stretch>
          </p:blipFill>
          <p:spPr>
            <a:xfrm>
              <a:off x="0" y="0"/>
              <a:ext cx="2230120" cy="1513840"/>
            </a:xfrm>
            <a:prstGeom prst="rect">
              <a:avLst/>
            </a:prstGeom>
          </p:spPr>
        </p:pic>
      </p:grpSp>
    </p:spTree>
    <p:extLst>
      <p:ext uri="{BB962C8B-B14F-4D97-AF65-F5344CB8AC3E}">
        <p14:creationId xmlns:p14="http://schemas.microsoft.com/office/powerpoint/2010/main" val="51717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01F6-C97D-8246-94AE-43CD93E28F11}"/>
              </a:ext>
            </a:extLst>
          </p:cNvPr>
          <p:cNvSpPr>
            <a:spLocks noGrp="1"/>
          </p:cNvSpPr>
          <p:nvPr>
            <p:ph type="title"/>
          </p:nvPr>
        </p:nvSpPr>
        <p:spPr>
          <a:xfrm>
            <a:off x="1369591" y="614490"/>
            <a:ext cx="9171667" cy="1010859"/>
          </a:xfrm>
        </p:spPr>
        <p:txBody>
          <a:bodyPr>
            <a:normAutofit fontScale="90000"/>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b="1" dirty="0">
              <a:latin typeface="Algerian" panose="04020705040A02060702" pitchFamily="82" charset="0"/>
              <a:cs typeface="Times New Roman" panose="02020603050405020304" pitchFamily="18" charset="0"/>
            </a:endParaRPr>
          </a:p>
        </p:txBody>
      </p:sp>
      <p:grpSp>
        <p:nvGrpSpPr>
          <p:cNvPr id="12" name="Group 11">
            <a:extLst>
              <a:ext uri="{FF2B5EF4-FFF2-40B4-BE49-F238E27FC236}">
                <a16:creationId xmlns:a16="http://schemas.microsoft.com/office/drawing/2014/main" id="{24DD54D0-CC08-479D-A912-1ACF1CC23D6B}"/>
              </a:ext>
            </a:extLst>
          </p:cNvPr>
          <p:cNvGrpSpPr/>
          <p:nvPr/>
        </p:nvGrpSpPr>
        <p:grpSpPr>
          <a:xfrm>
            <a:off x="10484528" y="111710"/>
            <a:ext cx="1565429" cy="1757779"/>
            <a:chOff x="0" y="0"/>
            <a:chExt cx="2230120" cy="1695332"/>
          </a:xfrm>
        </p:grpSpPr>
        <p:pic>
          <p:nvPicPr>
            <p:cNvPr id="21" name="Picture 20">
              <a:extLst>
                <a:ext uri="{FF2B5EF4-FFF2-40B4-BE49-F238E27FC236}">
                  <a16:creationId xmlns:a16="http://schemas.microsoft.com/office/drawing/2014/main" id="{9F60326F-55A5-4FCF-89C8-1415B26F9221}"/>
                </a:ext>
              </a:extLst>
            </p:cNvPr>
            <p:cNvPicPr/>
            <p:nvPr/>
          </p:nvPicPr>
          <p:blipFill>
            <a:blip r:embed="rId2"/>
            <a:stretch>
              <a:fillRect/>
            </a:stretch>
          </p:blipFill>
          <p:spPr>
            <a:xfrm>
              <a:off x="1932559" y="1347851"/>
              <a:ext cx="50292" cy="224028"/>
            </a:xfrm>
            <a:prstGeom prst="rect">
              <a:avLst/>
            </a:prstGeom>
          </p:spPr>
        </p:pic>
        <p:sp>
          <p:nvSpPr>
            <p:cNvPr id="22" name="Rectangle 21">
              <a:extLst>
                <a:ext uri="{FF2B5EF4-FFF2-40B4-BE49-F238E27FC236}">
                  <a16:creationId xmlns:a16="http://schemas.microsoft.com/office/drawing/2014/main" id="{9FD79176-90C2-4473-8371-A1B69D624140}"/>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0D0AC21B-B771-47A6-A1C5-4F10AFEF1F45}"/>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4" name="Picture 23">
              <a:extLst>
                <a:ext uri="{FF2B5EF4-FFF2-40B4-BE49-F238E27FC236}">
                  <a16:creationId xmlns:a16="http://schemas.microsoft.com/office/drawing/2014/main" id="{2D9EEB64-D818-46A2-8FB5-E4A85C2030F9}"/>
                </a:ext>
              </a:extLst>
            </p:cNvPr>
            <p:cNvPicPr/>
            <p:nvPr/>
          </p:nvPicPr>
          <p:blipFill>
            <a:blip r:embed="rId3"/>
            <a:stretch>
              <a:fillRect/>
            </a:stretch>
          </p:blipFill>
          <p:spPr>
            <a:xfrm>
              <a:off x="1969135" y="1378331"/>
              <a:ext cx="42672" cy="190500"/>
            </a:xfrm>
            <a:prstGeom prst="rect">
              <a:avLst/>
            </a:prstGeom>
          </p:spPr>
        </p:pic>
        <p:sp>
          <p:nvSpPr>
            <p:cNvPr id="25" name="Rectangle 24">
              <a:extLst>
                <a:ext uri="{FF2B5EF4-FFF2-40B4-BE49-F238E27FC236}">
                  <a16:creationId xmlns:a16="http://schemas.microsoft.com/office/drawing/2014/main" id="{3341D49A-0AE0-444A-B880-21EC99CB1366}"/>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F040A671-C3FF-435E-B512-2B12D7956DA7}"/>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7" name="Picture 26">
              <a:extLst>
                <a:ext uri="{FF2B5EF4-FFF2-40B4-BE49-F238E27FC236}">
                  <a16:creationId xmlns:a16="http://schemas.microsoft.com/office/drawing/2014/main" id="{7E7D5F48-EBE9-474E-AEB4-75AAE13C9819}"/>
                </a:ext>
              </a:extLst>
            </p:cNvPr>
            <p:cNvPicPr/>
            <p:nvPr/>
          </p:nvPicPr>
          <p:blipFill>
            <a:blip r:embed="rId4"/>
            <a:stretch>
              <a:fillRect/>
            </a:stretch>
          </p:blipFill>
          <p:spPr>
            <a:xfrm>
              <a:off x="0" y="0"/>
              <a:ext cx="2230120" cy="1513840"/>
            </a:xfrm>
            <a:prstGeom prst="rect">
              <a:avLst/>
            </a:prstGeom>
          </p:spPr>
        </p:pic>
      </p:grpSp>
      <p:sp>
        <p:nvSpPr>
          <p:cNvPr id="11" name="TextBox 10">
            <a:extLst>
              <a:ext uri="{FF2B5EF4-FFF2-40B4-BE49-F238E27FC236}">
                <a16:creationId xmlns:a16="http://schemas.microsoft.com/office/drawing/2014/main" id="{85B0F5AB-7607-09FC-66A9-7D6DB0E0510E}"/>
              </a:ext>
            </a:extLst>
          </p:cNvPr>
          <p:cNvSpPr txBox="1"/>
          <p:nvPr/>
        </p:nvSpPr>
        <p:spPr>
          <a:xfrm>
            <a:off x="1390093" y="1948777"/>
            <a:ext cx="9760259" cy="3477875"/>
          </a:xfrm>
          <a:prstGeom prst="rect">
            <a:avLst/>
          </a:prstGeom>
          <a:noFill/>
        </p:spPr>
        <p:txBody>
          <a:bodyPr wrap="square">
            <a:spAutoFit/>
          </a:bodyPr>
          <a:lstStyle/>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production of agriculture is affected by several climate factors. Like as metrological parameters (Humidity, wind speed, temperature, and moisture), precipitation parameters (rainfall, region wise rainfall, irrigation etc. And due to continuously change in climate condition everything is messed.</a:t>
            </a: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India farmers still follow the traditional technology which they adopted from their ancestor. But the problem is that in earliest time climate was very healthy everything was happened on time. But now most of the things have been changed due to global warming and many other factors.</a:t>
            </a: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main problem with agriculture in India is lack of rainfall in seasonal time.</a:t>
            </a:r>
          </a:p>
        </p:txBody>
      </p:sp>
    </p:spTree>
    <p:extLst>
      <p:ext uri="{BB962C8B-B14F-4D97-AF65-F5344CB8AC3E}">
        <p14:creationId xmlns:p14="http://schemas.microsoft.com/office/powerpoint/2010/main" val="394346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C668-761B-4B27-9A61-ADA6BFDB7AC9}"/>
              </a:ext>
            </a:extLst>
          </p:cNvPr>
          <p:cNvSpPr>
            <a:spLocks noGrp="1"/>
          </p:cNvSpPr>
          <p:nvPr>
            <p:ph type="title"/>
          </p:nvPr>
        </p:nvSpPr>
        <p:spPr>
          <a:xfrm>
            <a:off x="1360076" y="691850"/>
            <a:ext cx="9601200" cy="1485900"/>
          </a:xfrm>
        </p:spPr>
        <p:txBody>
          <a:bodyPr>
            <a:normAutofit/>
          </a:bodyPr>
          <a:lstStyle/>
          <a:p>
            <a:br>
              <a:rPr lang="en-US" sz="2200" dirty="0">
                <a:latin typeface="Times New Roman" panose="02020603050405020304" pitchFamily="18" charset="0"/>
                <a:cs typeface="Times New Roman" panose="02020603050405020304" pitchFamily="18" charset="0"/>
              </a:rPr>
            </a:br>
            <a:endParaRPr lang="en-IN" sz="2200" b="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A99010A-7F25-480C-8F49-BB21C926C777}"/>
              </a:ext>
            </a:extLst>
          </p:cNvPr>
          <p:cNvSpPr>
            <a:spLocks noGrp="1"/>
          </p:cNvSpPr>
          <p:nvPr>
            <p:ph type="ftr" sz="quarter" idx="11"/>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2998F42B-75F8-40A7-8D4C-1F48A8389E6B}"/>
              </a:ext>
            </a:extLst>
          </p:cNvPr>
          <p:cNvSpPr>
            <a:spLocks noGrp="1"/>
          </p:cNvSpPr>
          <p:nvPr>
            <p:ph idx="4294967295"/>
          </p:nvPr>
        </p:nvSpPr>
        <p:spPr>
          <a:xfrm>
            <a:off x="0" y="1546225"/>
            <a:ext cx="8842375" cy="3724275"/>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24" name="Content Placeholder 2">
            <a:extLst>
              <a:ext uri="{FF2B5EF4-FFF2-40B4-BE49-F238E27FC236}">
                <a16:creationId xmlns:a16="http://schemas.microsoft.com/office/drawing/2014/main" id="{A1AFCE37-277F-4359-92EC-63DA77DA5663}"/>
              </a:ext>
            </a:extLst>
          </p:cNvPr>
          <p:cNvSpPr txBox="1">
            <a:spLocks/>
          </p:cNvSpPr>
          <p:nvPr/>
        </p:nvSpPr>
        <p:spPr>
          <a:xfrm>
            <a:off x="2012778" y="1170537"/>
            <a:ext cx="8842248" cy="37231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dirty="0"/>
          </a:p>
        </p:txBody>
      </p:sp>
      <p:grpSp>
        <p:nvGrpSpPr>
          <p:cNvPr id="22" name="Group 21">
            <a:extLst>
              <a:ext uri="{FF2B5EF4-FFF2-40B4-BE49-F238E27FC236}">
                <a16:creationId xmlns:a16="http://schemas.microsoft.com/office/drawing/2014/main" id="{F6B6D224-E6B9-4D6D-AA24-9D4F95C161FF}"/>
              </a:ext>
            </a:extLst>
          </p:cNvPr>
          <p:cNvGrpSpPr/>
          <p:nvPr/>
        </p:nvGrpSpPr>
        <p:grpSpPr>
          <a:xfrm>
            <a:off x="10588752" y="89132"/>
            <a:ext cx="1437517" cy="1739314"/>
            <a:chOff x="0" y="0"/>
            <a:chExt cx="2230120" cy="1695332"/>
          </a:xfrm>
        </p:grpSpPr>
        <p:pic>
          <p:nvPicPr>
            <p:cNvPr id="27" name="Picture 26">
              <a:extLst>
                <a:ext uri="{FF2B5EF4-FFF2-40B4-BE49-F238E27FC236}">
                  <a16:creationId xmlns:a16="http://schemas.microsoft.com/office/drawing/2014/main" id="{3D688244-CAD9-42B8-B18E-E23FE6F95107}"/>
                </a:ext>
              </a:extLst>
            </p:cNvPr>
            <p:cNvPicPr/>
            <p:nvPr/>
          </p:nvPicPr>
          <p:blipFill>
            <a:blip r:embed="rId2"/>
            <a:stretch>
              <a:fillRect/>
            </a:stretch>
          </p:blipFill>
          <p:spPr>
            <a:xfrm>
              <a:off x="1932559" y="1347851"/>
              <a:ext cx="50292" cy="224028"/>
            </a:xfrm>
            <a:prstGeom prst="rect">
              <a:avLst/>
            </a:prstGeom>
          </p:spPr>
        </p:pic>
        <p:sp>
          <p:nvSpPr>
            <p:cNvPr id="28" name="Rectangle 27">
              <a:extLst>
                <a:ext uri="{FF2B5EF4-FFF2-40B4-BE49-F238E27FC236}">
                  <a16:creationId xmlns:a16="http://schemas.microsoft.com/office/drawing/2014/main" id="{118CD6F0-3AD3-4309-8893-A36B4607BB61}"/>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1B73E75B-049F-465F-B5A8-4C16C93B9310}"/>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0" name="Picture 29">
              <a:extLst>
                <a:ext uri="{FF2B5EF4-FFF2-40B4-BE49-F238E27FC236}">
                  <a16:creationId xmlns:a16="http://schemas.microsoft.com/office/drawing/2014/main" id="{CAF4FDF9-9E0D-42DF-8630-A92988E27AAD}"/>
                </a:ext>
              </a:extLst>
            </p:cNvPr>
            <p:cNvPicPr/>
            <p:nvPr/>
          </p:nvPicPr>
          <p:blipFill>
            <a:blip r:embed="rId3"/>
            <a:stretch>
              <a:fillRect/>
            </a:stretch>
          </p:blipFill>
          <p:spPr>
            <a:xfrm>
              <a:off x="1969135" y="1378331"/>
              <a:ext cx="42672" cy="190500"/>
            </a:xfrm>
            <a:prstGeom prst="rect">
              <a:avLst/>
            </a:prstGeom>
          </p:spPr>
        </p:pic>
        <p:sp>
          <p:nvSpPr>
            <p:cNvPr id="31" name="Rectangle 30">
              <a:extLst>
                <a:ext uri="{FF2B5EF4-FFF2-40B4-BE49-F238E27FC236}">
                  <a16:creationId xmlns:a16="http://schemas.microsoft.com/office/drawing/2014/main" id="{FA1FEA37-99BE-41A9-8E29-0D9C59303834}"/>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C63F73BD-2F0D-46BB-A7F3-50D83EBC8A96}"/>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3" name="Picture 32">
              <a:extLst>
                <a:ext uri="{FF2B5EF4-FFF2-40B4-BE49-F238E27FC236}">
                  <a16:creationId xmlns:a16="http://schemas.microsoft.com/office/drawing/2014/main" id="{B3D062F1-2FB0-43EF-82C3-7E04C3A22B05}"/>
                </a:ext>
              </a:extLst>
            </p:cNvPr>
            <p:cNvPicPr/>
            <p:nvPr/>
          </p:nvPicPr>
          <p:blipFill>
            <a:blip r:embed="rId4"/>
            <a:stretch>
              <a:fillRect/>
            </a:stretch>
          </p:blipFill>
          <p:spPr>
            <a:xfrm>
              <a:off x="0" y="0"/>
              <a:ext cx="2230120" cy="1513840"/>
            </a:xfrm>
            <a:prstGeom prst="rect">
              <a:avLst/>
            </a:prstGeom>
          </p:spPr>
        </p:pic>
      </p:grpSp>
      <p:sp>
        <p:nvSpPr>
          <p:cNvPr id="6" name="AutoShape 4">
            <a:extLst>
              <a:ext uri="{FF2B5EF4-FFF2-40B4-BE49-F238E27FC236}">
                <a16:creationId xmlns:a16="http://schemas.microsoft.com/office/drawing/2014/main" id="{0A530A43-D15D-C74B-09F1-E3FD856B9261}"/>
              </a:ext>
            </a:extLst>
          </p:cNvPr>
          <p:cNvSpPr>
            <a:spLocks noChangeAspect="1" noChangeArrowheads="1"/>
          </p:cNvSpPr>
          <p:nvPr/>
        </p:nvSpPr>
        <p:spPr bwMode="auto">
          <a:xfrm>
            <a:off x="5943600" y="1532122"/>
            <a:ext cx="2596718" cy="20492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780479F1-8180-A2FE-B319-8C69C74F254B}"/>
              </a:ext>
            </a:extLst>
          </p:cNvPr>
          <p:cNvSpPr txBox="1"/>
          <p:nvPr/>
        </p:nvSpPr>
        <p:spPr>
          <a:xfrm>
            <a:off x="1314340" y="620413"/>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a:t>
            </a:r>
            <a:r>
              <a:rPr lang="en-IN" sz="3200" b="1" dirty="0">
                <a:latin typeface="Times New Roman" panose="02020603050405020304" pitchFamily="18" charset="0"/>
                <a:cs typeface="Times New Roman" panose="02020603050405020304" pitchFamily="18" charset="0"/>
              </a:rPr>
              <a:t>YSTEM BLOCK DIAGRAM</a:t>
            </a:r>
            <a:endParaRPr lang="en-IN" sz="3200" dirty="0"/>
          </a:p>
        </p:txBody>
      </p:sp>
      <p:pic>
        <p:nvPicPr>
          <p:cNvPr id="9" name="Picture 8">
            <a:extLst>
              <a:ext uri="{FF2B5EF4-FFF2-40B4-BE49-F238E27FC236}">
                <a16:creationId xmlns:a16="http://schemas.microsoft.com/office/drawing/2014/main" id="{7901C399-6215-5C84-5A68-1DE958296D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24" y="1503221"/>
            <a:ext cx="8274198" cy="5100300"/>
          </a:xfrm>
          <a:prstGeom prst="rect">
            <a:avLst/>
          </a:prstGeom>
        </p:spPr>
      </p:pic>
    </p:spTree>
    <p:extLst>
      <p:ext uri="{BB962C8B-B14F-4D97-AF65-F5344CB8AC3E}">
        <p14:creationId xmlns:p14="http://schemas.microsoft.com/office/powerpoint/2010/main" val="269626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BF7C-3393-F63F-1D7B-3F8FD6D32311}"/>
              </a:ext>
            </a:extLst>
          </p:cNvPr>
          <p:cNvSpPr>
            <a:spLocks noGrp="1"/>
          </p:cNvSpPr>
          <p:nvPr>
            <p:ph type="title"/>
          </p:nvPr>
        </p:nvSpPr>
        <p:spPr>
          <a:xfrm>
            <a:off x="1100091" y="547648"/>
            <a:ext cx="9991818" cy="539318"/>
          </a:xfrm>
        </p:spPr>
        <p:txBody>
          <a:bodyPr>
            <a:norm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B7CBAE6-0163-4758-9559-8D064630B178}"/>
              </a:ext>
            </a:extLst>
          </p:cNvPr>
          <p:cNvSpPr txBox="1"/>
          <p:nvPr/>
        </p:nvSpPr>
        <p:spPr>
          <a:xfrm>
            <a:off x="744985" y="3915633"/>
            <a:ext cx="9991818" cy="369332"/>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a:t>
            </a:r>
          </a:p>
        </p:txBody>
      </p:sp>
      <p:grpSp>
        <p:nvGrpSpPr>
          <p:cNvPr id="22" name="Group 21">
            <a:extLst>
              <a:ext uri="{FF2B5EF4-FFF2-40B4-BE49-F238E27FC236}">
                <a16:creationId xmlns:a16="http://schemas.microsoft.com/office/drawing/2014/main" id="{607E1BC0-9D02-4459-BE44-8BDB1E581D28}"/>
              </a:ext>
            </a:extLst>
          </p:cNvPr>
          <p:cNvGrpSpPr/>
          <p:nvPr/>
        </p:nvGrpSpPr>
        <p:grpSpPr>
          <a:xfrm>
            <a:off x="10736802" y="111710"/>
            <a:ext cx="1455197" cy="1805867"/>
            <a:chOff x="0" y="0"/>
            <a:chExt cx="2230120" cy="1695332"/>
          </a:xfrm>
        </p:grpSpPr>
        <p:pic>
          <p:nvPicPr>
            <p:cNvPr id="25" name="Picture 24">
              <a:extLst>
                <a:ext uri="{FF2B5EF4-FFF2-40B4-BE49-F238E27FC236}">
                  <a16:creationId xmlns:a16="http://schemas.microsoft.com/office/drawing/2014/main" id="{355D08B0-E942-48C5-8F8A-B6C9E39D5987}"/>
                </a:ext>
              </a:extLst>
            </p:cNvPr>
            <p:cNvPicPr/>
            <p:nvPr/>
          </p:nvPicPr>
          <p:blipFill>
            <a:blip r:embed="rId2"/>
            <a:stretch>
              <a:fillRect/>
            </a:stretch>
          </p:blipFill>
          <p:spPr>
            <a:xfrm>
              <a:off x="1932559" y="1347851"/>
              <a:ext cx="50292" cy="224028"/>
            </a:xfrm>
            <a:prstGeom prst="rect">
              <a:avLst/>
            </a:prstGeom>
          </p:spPr>
        </p:pic>
        <p:sp>
          <p:nvSpPr>
            <p:cNvPr id="26" name="Rectangle 25">
              <a:extLst>
                <a:ext uri="{FF2B5EF4-FFF2-40B4-BE49-F238E27FC236}">
                  <a16:creationId xmlns:a16="http://schemas.microsoft.com/office/drawing/2014/main" id="{4217661A-64F3-4D95-BFE2-DF84BED7D4B2}"/>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877299E7-6F9B-4D47-8D82-59E860CBA8D0}"/>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8" name="Picture 27">
              <a:extLst>
                <a:ext uri="{FF2B5EF4-FFF2-40B4-BE49-F238E27FC236}">
                  <a16:creationId xmlns:a16="http://schemas.microsoft.com/office/drawing/2014/main" id="{985C517E-EB55-4BE9-AF67-1E80D0B4FB48}"/>
                </a:ext>
              </a:extLst>
            </p:cNvPr>
            <p:cNvPicPr/>
            <p:nvPr/>
          </p:nvPicPr>
          <p:blipFill>
            <a:blip r:embed="rId3"/>
            <a:stretch>
              <a:fillRect/>
            </a:stretch>
          </p:blipFill>
          <p:spPr>
            <a:xfrm>
              <a:off x="1969135" y="1378331"/>
              <a:ext cx="42672" cy="190500"/>
            </a:xfrm>
            <a:prstGeom prst="rect">
              <a:avLst/>
            </a:prstGeom>
          </p:spPr>
        </p:pic>
        <p:sp>
          <p:nvSpPr>
            <p:cNvPr id="29" name="Rectangle 28">
              <a:extLst>
                <a:ext uri="{FF2B5EF4-FFF2-40B4-BE49-F238E27FC236}">
                  <a16:creationId xmlns:a16="http://schemas.microsoft.com/office/drawing/2014/main" id="{E2E09EA3-282F-4401-87DC-39D874FD8A77}"/>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C005FF2D-1EB0-4E0C-AD1E-1D0D9CE441B0}"/>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1" name="Picture 30">
              <a:extLst>
                <a:ext uri="{FF2B5EF4-FFF2-40B4-BE49-F238E27FC236}">
                  <a16:creationId xmlns:a16="http://schemas.microsoft.com/office/drawing/2014/main" id="{A21F6F3D-41F8-4D61-8C9D-A15FABB3678F}"/>
                </a:ext>
              </a:extLst>
            </p:cNvPr>
            <p:cNvPicPr/>
            <p:nvPr/>
          </p:nvPicPr>
          <p:blipFill>
            <a:blip r:embed="rId4"/>
            <a:stretch>
              <a:fillRect/>
            </a:stretch>
          </p:blipFill>
          <p:spPr>
            <a:xfrm>
              <a:off x="0" y="0"/>
              <a:ext cx="2230120" cy="1513840"/>
            </a:xfrm>
            <a:prstGeom prst="rect">
              <a:avLst/>
            </a:prstGeom>
          </p:spPr>
        </p:pic>
      </p:grpSp>
      <p:sp>
        <p:nvSpPr>
          <p:cNvPr id="5" name="TextBox 4">
            <a:extLst>
              <a:ext uri="{FF2B5EF4-FFF2-40B4-BE49-F238E27FC236}">
                <a16:creationId xmlns:a16="http://schemas.microsoft.com/office/drawing/2014/main" id="{8EC6A37A-17E5-9407-E7FB-518EAADA445C}"/>
              </a:ext>
            </a:extLst>
          </p:cNvPr>
          <p:cNvSpPr txBox="1"/>
          <p:nvPr/>
        </p:nvSpPr>
        <p:spPr>
          <a:xfrm>
            <a:off x="1355627" y="2133366"/>
            <a:ext cx="8937089" cy="3693319"/>
          </a:xfrm>
          <a:prstGeom prst="rect">
            <a:avLst/>
          </a:prstGeom>
          <a:noFill/>
        </p:spPr>
        <p:txBody>
          <a:bodyPr wrap="square">
            <a:spAutoFit/>
          </a:bodyPr>
          <a:lstStyle/>
          <a:p>
            <a:pPr marL="285750" indent="-285750"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CROP YEILD PREDICTION</a:t>
            </a:r>
          </a:p>
          <a:p>
            <a:pPr algn="just"/>
            <a:r>
              <a:rPr lang="en-IN" dirty="0">
                <a:latin typeface="Times New Roman" panose="02020603050405020304" pitchFamily="18" charset="0"/>
                <a:cs typeface="Times New Roman" panose="02020603050405020304" pitchFamily="18" charset="0"/>
              </a:rPr>
              <a:t>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soil and atmosphere at particular region best crop in order to have more crop yield and the net crop yield can be predicted. This prediction will help the farmers. To choose appropriate crops for their farm according to the soil type, temperature, humidity, water level, spacing depth, soil PH, season, fertilizer and months.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FERTILIZER PREDICTION</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India is a highly populated country and randomly change in the climatic conditions need to secure the world food resources. Farmers face serious problems in drought conditions. Type of soil plays a major role in the crop yield. Suggesting the use of fertilizers may help the farmers to make the best decision for their cropping situation.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2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8839C-3E90-EF3F-C90F-402E216B596C}"/>
              </a:ext>
            </a:extLst>
          </p:cNvPr>
          <p:cNvSpPr>
            <a:spLocks noGrp="1"/>
          </p:cNvSpPr>
          <p:nvPr>
            <p:ph type="title"/>
          </p:nvPr>
        </p:nvSpPr>
        <p:spPr>
          <a:xfrm>
            <a:off x="1164268" y="1087565"/>
            <a:ext cx="8601169" cy="628095"/>
          </a:xfrm>
        </p:spPr>
        <p:txBody>
          <a:bodyPr>
            <a:normAutofit/>
          </a:bodyPr>
          <a:lstStyle/>
          <a:p>
            <a:r>
              <a:rPr lang="en-US" sz="2400" b="1" dirty="0">
                <a:latin typeface="Times New Roman" panose="02020603050405020304" pitchFamily="18" charset="0"/>
                <a:cs typeface="Times New Roman" panose="02020603050405020304" pitchFamily="18" charset="0"/>
              </a:rPr>
              <a:t>1. DATA COLLECTION</a:t>
            </a:r>
            <a:endParaRPr lang="en-IN" sz="2400"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BCF9FA5E-F673-4D56-93B8-6C528676D75D}"/>
              </a:ext>
            </a:extLst>
          </p:cNvPr>
          <p:cNvGrpSpPr/>
          <p:nvPr/>
        </p:nvGrpSpPr>
        <p:grpSpPr>
          <a:xfrm>
            <a:off x="10466773" y="165346"/>
            <a:ext cx="1565429" cy="1757779"/>
            <a:chOff x="0" y="0"/>
            <a:chExt cx="2230120" cy="1695332"/>
          </a:xfrm>
        </p:grpSpPr>
        <p:pic>
          <p:nvPicPr>
            <p:cNvPr id="24" name="Picture 23">
              <a:extLst>
                <a:ext uri="{FF2B5EF4-FFF2-40B4-BE49-F238E27FC236}">
                  <a16:creationId xmlns:a16="http://schemas.microsoft.com/office/drawing/2014/main" id="{A91C4F12-F9A6-4DE2-923E-A4122BD7919E}"/>
                </a:ext>
              </a:extLst>
            </p:cNvPr>
            <p:cNvPicPr/>
            <p:nvPr/>
          </p:nvPicPr>
          <p:blipFill>
            <a:blip r:embed="rId2"/>
            <a:stretch>
              <a:fillRect/>
            </a:stretch>
          </p:blipFill>
          <p:spPr>
            <a:xfrm>
              <a:off x="1932559" y="1347851"/>
              <a:ext cx="50292" cy="224028"/>
            </a:xfrm>
            <a:prstGeom prst="rect">
              <a:avLst/>
            </a:prstGeom>
          </p:spPr>
        </p:pic>
        <p:sp>
          <p:nvSpPr>
            <p:cNvPr id="25" name="Rectangle 24">
              <a:extLst>
                <a:ext uri="{FF2B5EF4-FFF2-40B4-BE49-F238E27FC236}">
                  <a16:creationId xmlns:a16="http://schemas.microsoft.com/office/drawing/2014/main" id="{113D1DC5-1A12-4ECA-A0FA-C42A48BD46D9}"/>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DA5C28BD-D611-408F-8FB4-B2B04C905F10}"/>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7" name="Picture 26">
              <a:extLst>
                <a:ext uri="{FF2B5EF4-FFF2-40B4-BE49-F238E27FC236}">
                  <a16:creationId xmlns:a16="http://schemas.microsoft.com/office/drawing/2014/main" id="{A33DA821-34FD-4EE1-A869-77A9506AB3F5}"/>
                </a:ext>
              </a:extLst>
            </p:cNvPr>
            <p:cNvPicPr/>
            <p:nvPr/>
          </p:nvPicPr>
          <p:blipFill>
            <a:blip r:embed="rId3"/>
            <a:stretch>
              <a:fillRect/>
            </a:stretch>
          </p:blipFill>
          <p:spPr>
            <a:xfrm>
              <a:off x="1969135" y="1378331"/>
              <a:ext cx="42672" cy="190500"/>
            </a:xfrm>
            <a:prstGeom prst="rect">
              <a:avLst/>
            </a:prstGeom>
          </p:spPr>
        </p:pic>
        <p:sp>
          <p:nvSpPr>
            <p:cNvPr id="28" name="Rectangle 27">
              <a:extLst>
                <a:ext uri="{FF2B5EF4-FFF2-40B4-BE49-F238E27FC236}">
                  <a16:creationId xmlns:a16="http://schemas.microsoft.com/office/drawing/2014/main" id="{C4EE8C26-6282-4A8B-92FE-C0AA83B353B5}"/>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230E00F5-7F6C-41EE-B5FB-B59452800AB5}"/>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0" name="Picture 29">
              <a:extLst>
                <a:ext uri="{FF2B5EF4-FFF2-40B4-BE49-F238E27FC236}">
                  <a16:creationId xmlns:a16="http://schemas.microsoft.com/office/drawing/2014/main" id="{36A7891D-D1B2-4CB6-A2D9-A251C46A143B}"/>
                </a:ext>
              </a:extLst>
            </p:cNvPr>
            <p:cNvPicPr/>
            <p:nvPr/>
          </p:nvPicPr>
          <p:blipFill>
            <a:blip r:embed="rId4"/>
            <a:stretch>
              <a:fillRect/>
            </a:stretch>
          </p:blipFill>
          <p:spPr>
            <a:xfrm>
              <a:off x="0" y="0"/>
              <a:ext cx="2230120" cy="1513840"/>
            </a:xfrm>
            <a:prstGeom prst="rect">
              <a:avLst/>
            </a:prstGeom>
          </p:spPr>
        </p:pic>
      </p:grpSp>
      <p:sp>
        <p:nvSpPr>
          <p:cNvPr id="7" name="Content Placeholder 6">
            <a:extLst>
              <a:ext uri="{FF2B5EF4-FFF2-40B4-BE49-F238E27FC236}">
                <a16:creationId xmlns:a16="http://schemas.microsoft.com/office/drawing/2014/main" id="{34BE3743-5BE0-DDE9-C614-7D9F1C6C2E45}"/>
              </a:ext>
            </a:extLst>
          </p:cNvPr>
          <p:cNvSpPr>
            <a:spLocks noGrp="1"/>
          </p:cNvSpPr>
          <p:nvPr>
            <p:ph idx="1"/>
          </p:nvPr>
        </p:nvSpPr>
        <p:spPr>
          <a:xfrm>
            <a:off x="1164268" y="1678985"/>
            <a:ext cx="9739421" cy="1438460"/>
          </a:xfrm>
        </p:spPr>
        <p:txBody>
          <a:bodyPr>
            <a:no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module datasets are collected from various sources like GKVK, DES and agmarknet.gov.in. The datasets include information like temperature, rainfall, price. area, production and yield of the previous 5 years.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9A75A4B-75E7-8AB8-A1D1-902DB77A5E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9416" y="3293616"/>
            <a:ext cx="8327255" cy="2388093"/>
          </a:xfrm>
          <a:prstGeom prst="rect">
            <a:avLst/>
          </a:prstGeom>
        </p:spPr>
      </p:pic>
      <p:sp>
        <p:nvSpPr>
          <p:cNvPr id="15" name="TextBox 14">
            <a:extLst>
              <a:ext uri="{FF2B5EF4-FFF2-40B4-BE49-F238E27FC236}">
                <a16:creationId xmlns:a16="http://schemas.microsoft.com/office/drawing/2014/main" id="{214BA6AA-11EE-7B08-CC2B-3CED9C789780}"/>
              </a:ext>
            </a:extLst>
          </p:cNvPr>
          <p:cNvSpPr txBox="1"/>
          <p:nvPr/>
        </p:nvSpPr>
        <p:spPr>
          <a:xfrm flipH="1">
            <a:off x="1164268" y="264747"/>
            <a:ext cx="30703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PHASES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24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47CF-C3A0-2744-F2E7-5C5621E64FA5}"/>
              </a:ext>
            </a:extLst>
          </p:cNvPr>
          <p:cNvSpPr>
            <a:spLocks noGrp="1"/>
          </p:cNvSpPr>
          <p:nvPr>
            <p:ph type="title"/>
          </p:nvPr>
        </p:nvSpPr>
        <p:spPr>
          <a:xfrm>
            <a:off x="1189037" y="840773"/>
            <a:ext cx="9813925" cy="535849"/>
          </a:xfrm>
        </p:spPr>
        <p:txBody>
          <a:bodyPr>
            <a:normAutofit fontScale="90000"/>
          </a:bodyPr>
          <a:lstStyle/>
          <a:p>
            <a:r>
              <a:rPr lang="en-US" sz="2700" b="1" dirty="0">
                <a:latin typeface="Times New Roman" panose="02020603050405020304" pitchFamily="18" charset="0"/>
                <a:cs typeface="Times New Roman" panose="02020603050405020304" pitchFamily="18" charset="0"/>
              </a:rPr>
              <a:t>2.DATA PRE-PROCESSING</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9FC77D4-7EDF-4D3F-8B80-FD787E572CAC}"/>
              </a:ext>
            </a:extLst>
          </p:cNvPr>
          <p:cNvGrpSpPr/>
          <p:nvPr/>
        </p:nvGrpSpPr>
        <p:grpSpPr>
          <a:xfrm>
            <a:off x="10589454" y="88777"/>
            <a:ext cx="1504400" cy="1740871"/>
            <a:chOff x="0" y="0"/>
            <a:chExt cx="2230120" cy="1695332"/>
          </a:xfrm>
        </p:grpSpPr>
        <p:pic>
          <p:nvPicPr>
            <p:cNvPr id="14" name="Picture 13">
              <a:extLst>
                <a:ext uri="{FF2B5EF4-FFF2-40B4-BE49-F238E27FC236}">
                  <a16:creationId xmlns:a16="http://schemas.microsoft.com/office/drawing/2014/main" id="{2CDBC6E2-181B-4420-9530-9615DBE8D9AE}"/>
                </a:ext>
              </a:extLst>
            </p:cNvPr>
            <p:cNvPicPr/>
            <p:nvPr/>
          </p:nvPicPr>
          <p:blipFill>
            <a:blip r:embed="rId2"/>
            <a:stretch>
              <a:fillRect/>
            </a:stretch>
          </p:blipFill>
          <p:spPr>
            <a:xfrm>
              <a:off x="1932559" y="1347851"/>
              <a:ext cx="50292" cy="224028"/>
            </a:xfrm>
            <a:prstGeom prst="rect">
              <a:avLst/>
            </a:prstGeom>
          </p:spPr>
        </p:pic>
        <p:sp>
          <p:nvSpPr>
            <p:cNvPr id="22" name="Rectangle 21">
              <a:extLst>
                <a:ext uri="{FF2B5EF4-FFF2-40B4-BE49-F238E27FC236}">
                  <a16:creationId xmlns:a16="http://schemas.microsoft.com/office/drawing/2014/main" id="{CF87E8EB-6AE3-4AC7-B96B-CE4199B8586C}"/>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6D325241-4442-4EE2-8FD2-B33F5E6AF04E}"/>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4" name="Picture 23">
              <a:extLst>
                <a:ext uri="{FF2B5EF4-FFF2-40B4-BE49-F238E27FC236}">
                  <a16:creationId xmlns:a16="http://schemas.microsoft.com/office/drawing/2014/main" id="{E31BBFCA-2C6F-49DC-A4E3-1DE8FF8D16CF}"/>
                </a:ext>
              </a:extLst>
            </p:cNvPr>
            <p:cNvPicPr/>
            <p:nvPr/>
          </p:nvPicPr>
          <p:blipFill>
            <a:blip r:embed="rId3"/>
            <a:stretch>
              <a:fillRect/>
            </a:stretch>
          </p:blipFill>
          <p:spPr>
            <a:xfrm>
              <a:off x="1969135" y="1378331"/>
              <a:ext cx="42672" cy="190500"/>
            </a:xfrm>
            <a:prstGeom prst="rect">
              <a:avLst/>
            </a:prstGeom>
          </p:spPr>
        </p:pic>
        <p:sp>
          <p:nvSpPr>
            <p:cNvPr id="25" name="Rectangle 24">
              <a:extLst>
                <a:ext uri="{FF2B5EF4-FFF2-40B4-BE49-F238E27FC236}">
                  <a16:creationId xmlns:a16="http://schemas.microsoft.com/office/drawing/2014/main" id="{22223EF0-1C6A-4D63-B6F0-E14FCBB1D1E0}"/>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F208BB3D-6353-4D2E-8DFB-37EDEC775389}"/>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7" name="Picture 26">
              <a:extLst>
                <a:ext uri="{FF2B5EF4-FFF2-40B4-BE49-F238E27FC236}">
                  <a16:creationId xmlns:a16="http://schemas.microsoft.com/office/drawing/2014/main" id="{8DEC7A4C-B707-4863-8AF6-06F1B290C8D8}"/>
                </a:ext>
              </a:extLst>
            </p:cNvPr>
            <p:cNvPicPr/>
            <p:nvPr/>
          </p:nvPicPr>
          <p:blipFill>
            <a:blip r:embed="rId4"/>
            <a:stretch>
              <a:fillRect/>
            </a:stretch>
          </p:blipFill>
          <p:spPr>
            <a:xfrm>
              <a:off x="0" y="0"/>
              <a:ext cx="2230120" cy="1513840"/>
            </a:xfrm>
            <a:prstGeom prst="rect">
              <a:avLst/>
            </a:prstGeom>
          </p:spPr>
        </p:pic>
      </p:grpSp>
      <p:grpSp>
        <p:nvGrpSpPr>
          <p:cNvPr id="28" name="Group 27">
            <a:extLst>
              <a:ext uri="{FF2B5EF4-FFF2-40B4-BE49-F238E27FC236}">
                <a16:creationId xmlns:a16="http://schemas.microsoft.com/office/drawing/2014/main" id="{96648D5D-43E3-406D-B6D3-E2448BC35DFF}"/>
              </a:ext>
            </a:extLst>
          </p:cNvPr>
          <p:cNvGrpSpPr/>
          <p:nvPr/>
        </p:nvGrpSpPr>
        <p:grpSpPr>
          <a:xfrm>
            <a:off x="12005892" y="1553978"/>
            <a:ext cx="87962" cy="338445"/>
            <a:chOff x="1932559" y="1347851"/>
            <a:chExt cx="130394" cy="347481"/>
          </a:xfrm>
        </p:grpSpPr>
        <p:pic>
          <p:nvPicPr>
            <p:cNvPr id="29" name="Picture 28">
              <a:extLst>
                <a:ext uri="{FF2B5EF4-FFF2-40B4-BE49-F238E27FC236}">
                  <a16:creationId xmlns:a16="http://schemas.microsoft.com/office/drawing/2014/main" id="{B81F7C1A-99F3-4793-84DE-07BB90EE154D}"/>
                </a:ext>
              </a:extLst>
            </p:cNvPr>
            <p:cNvPicPr/>
            <p:nvPr/>
          </p:nvPicPr>
          <p:blipFill>
            <a:blip r:embed="rId2"/>
            <a:stretch>
              <a:fillRect/>
            </a:stretch>
          </p:blipFill>
          <p:spPr>
            <a:xfrm>
              <a:off x="1932559" y="1347851"/>
              <a:ext cx="50292" cy="224028"/>
            </a:xfrm>
            <a:prstGeom prst="rect">
              <a:avLst/>
            </a:prstGeom>
          </p:spPr>
        </p:pic>
        <p:sp>
          <p:nvSpPr>
            <p:cNvPr id="30" name="Rectangle 29">
              <a:extLst>
                <a:ext uri="{FF2B5EF4-FFF2-40B4-BE49-F238E27FC236}">
                  <a16:creationId xmlns:a16="http://schemas.microsoft.com/office/drawing/2014/main" id="{D027A1DA-4783-4D2B-8F66-05E8D6AE7AC8}"/>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B62D14E-0854-4022-81B4-6353306CEBA8}"/>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32" name="Picture 31">
              <a:extLst>
                <a:ext uri="{FF2B5EF4-FFF2-40B4-BE49-F238E27FC236}">
                  <a16:creationId xmlns:a16="http://schemas.microsoft.com/office/drawing/2014/main" id="{C94E135B-F36F-4C4C-83DE-3DDDA6A276CB}"/>
                </a:ext>
              </a:extLst>
            </p:cNvPr>
            <p:cNvPicPr/>
            <p:nvPr/>
          </p:nvPicPr>
          <p:blipFill>
            <a:blip r:embed="rId3"/>
            <a:stretch>
              <a:fillRect/>
            </a:stretch>
          </p:blipFill>
          <p:spPr>
            <a:xfrm>
              <a:off x="1969135" y="1378331"/>
              <a:ext cx="42672" cy="190500"/>
            </a:xfrm>
            <a:prstGeom prst="rect">
              <a:avLst/>
            </a:prstGeom>
          </p:spPr>
        </p:pic>
        <p:sp>
          <p:nvSpPr>
            <p:cNvPr id="33" name="Rectangle 32">
              <a:extLst>
                <a:ext uri="{FF2B5EF4-FFF2-40B4-BE49-F238E27FC236}">
                  <a16:creationId xmlns:a16="http://schemas.microsoft.com/office/drawing/2014/main" id="{0EA37E31-B72C-4673-8F3A-005C723E8D5E}"/>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25DF4B6C-7BD4-41D0-9721-51AA859FE710}"/>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grpSp>
      <p:sp>
        <p:nvSpPr>
          <p:cNvPr id="20" name="TextBox 19">
            <a:extLst>
              <a:ext uri="{FF2B5EF4-FFF2-40B4-BE49-F238E27FC236}">
                <a16:creationId xmlns:a16="http://schemas.microsoft.com/office/drawing/2014/main" id="{88B313D1-9390-4542-B40A-229E5AF8FA38}"/>
              </a:ext>
            </a:extLst>
          </p:cNvPr>
          <p:cNvSpPr txBox="1"/>
          <p:nvPr/>
        </p:nvSpPr>
        <p:spPr>
          <a:xfrm>
            <a:off x="976132" y="266331"/>
            <a:ext cx="917992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endParaRPr lang="en-IN" dirty="0"/>
          </a:p>
        </p:txBody>
      </p:sp>
      <p:sp>
        <p:nvSpPr>
          <p:cNvPr id="10" name="AutoShape 4" descr="PDF File">
            <a:extLst>
              <a:ext uri="{FF2B5EF4-FFF2-40B4-BE49-F238E27FC236}">
                <a16:creationId xmlns:a16="http://schemas.microsoft.com/office/drawing/2014/main" id="{4E1F9184-75B7-7494-6175-273B5DEE35CC}"/>
              </a:ext>
            </a:extLst>
          </p:cNvPr>
          <p:cNvSpPr>
            <a:spLocks noGrp="1" noChangeAspect="1" noChangeArrowheads="1"/>
          </p:cNvSpPr>
          <p:nvPr>
            <p:ph idx="1"/>
          </p:nvPr>
        </p:nvSpPr>
        <p:spPr bwMode="auto">
          <a:xfrm>
            <a:off x="1233379" y="1466120"/>
            <a:ext cx="9601200" cy="1943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pre-processing includes removing of the unwanted attributes from our datasets. Feature extraction is done in order to extract only the attributes that affect the price and yield of a crop like rainfall, temperature, location, area, production and yield</a:t>
            </a: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50D44B79-60A5-A42F-C882-CE796959B6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0044" y="2734801"/>
            <a:ext cx="7565513" cy="3371850"/>
          </a:xfrm>
          <a:prstGeom prst="rect">
            <a:avLst/>
          </a:prstGeom>
        </p:spPr>
      </p:pic>
    </p:spTree>
    <p:extLst>
      <p:ext uri="{BB962C8B-B14F-4D97-AF65-F5344CB8AC3E}">
        <p14:creationId xmlns:p14="http://schemas.microsoft.com/office/powerpoint/2010/main" val="167912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76C6-5EFD-5676-4BF7-ADCF3D4DCA42}"/>
              </a:ext>
            </a:extLst>
          </p:cNvPr>
          <p:cNvSpPr>
            <a:spLocks noGrp="1"/>
          </p:cNvSpPr>
          <p:nvPr>
            <p:ph type="title"/>
          </p:nvPr>
        </p:nvSpPr>
        <p:spPr>
          <a:xfrm>
            <a:off x="1349406" y="685800"/>
            <a:ext cx="9623394" cy="672483"/>
          </a:xfrm>
        </p:spPr>
        <p:txBody>
          <a:bodyPr>
            <a:normAutofit/>
          </a:bodyPr>
          <a:lstStyle/>
          <a:p>
            <a:r>
              <a:rPr lang="en-US" sz="2400" b="1" dirty="0">
                <a:latin typeface="Times New Roman" panose="02020603050405020304" pitchFamily="18" charset="0"/>
                <a:cs typeface="Times New Roman" panose="02020603050405020304" pitchFamily="18" charset="0"/>
              </a:rPr>
              <a:t>3.ANALYSIS AND PREDICTION</a:t>
            </a:r>
            <a:endParaRPr lang="en-IN" sz="2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091117B-9E5B-9938-10A8-0804FC14200A}"/>
              </a:ext>
            </a:extLst>
          </p:cNvPr>
          <p:cNvSpPr>
            <a:spLocks noGrp="1"/>
          </p:cNvSpPr>
          <p:nvPr>
            <p:ph idx="1"/>
          </p:nvPr>
        </p:nvSpPr>
        <p:spPr>
          <a:xfrm>
            <a:off x="1349406" y="1502614"/>
            <a:ext cx="9682223" cy="3581400"/>
          </a:xfrm>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module, patterns in data is recognized, percentage correlation between various factors affecting crop yield and price are determined. Various data visualization techniques are used to study the patterns in data and factors causing change.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Algorithms like Multiple Linear Regression and Random Forest are used to predict crop yield and price. The accuracy of these algorithms are compared using mean absolute percentage error thus helping us determine the most suitable approach for prediction</a:t>
            </a:r>
            <a:r>
              <a:rPr lang="en-US" dirty="0"/>
              <a:t>.</a:t>
            </a:r>
            <a:endParaRPr lang="en-IN" dirty="0"/>
          </a:p>
        </p:txBody>
      </p:sp>
      <p:pic>
        <p:nvPicPr>
          <p:cNvPr id="5" name="Picture 4">
            <a:extLst>
              <a:ext uri="{FF2B5EF4-FFF2-40B4-BE49-F238E27FC236}">
                <a16:creationId xmlns:a16="http://schemas.microsoft.com/office/drawing/2014/main" id="{0CFAF222-09C9-CF88-00DE-64A9B3F9F382}"/>
              </a:ext>
            </a:extLst>
          </p:cNvPr>
          <p:cNvPicPr>
            <a:picLocks noChangeAspect="1"/>
          </p:cNvPicPr>
          <p:nvPr/>
        </p:nvPicPr>
        <p:blipFill>
          <a:blip r:embed="rId2"/>
          <a:stretch>
            <a:fillRect/>
          </a:stretch>
        </p:blipFill>
        <p:spPr>
          <a:xfrm>
            <a:off x="8165851" y="4199139"/>
            <a:ext cx="3295650" cy="2317072"/>
          </a:xfrm>
          <a:prstGeom prst="rect">
            <a:avLst/>
          </a:prstGeom>
        </p:spPr>
      </p:pic>
      <p:pic>
        <p:nvPicPr>
          <p:cNvPr id="9" name="Picture 8">
            <a:extLst>
              <a:ext uri="{FF2B5EF4-FFF2-40B4-BE49-F238E27FC236}">
                <a16:creationId xmlns:a16="http://schemas.microsoft.com/office/drawing/2014/main" id="{46370759-152C-2869-A15A-39A8A514BA30}"/>
              </a:ext>
            </a:extLst>
          </p:cNvPr>
          <p:cNvPicPr>
            <a:picLocks noChangeAspect="1"/>
          </p:cNvPicPr>
          <p:nvPr/>
        </p:nvPicPr>
        <p:blipFill>
          <a:blip r:embed="rId3"/>
          <a:stretch>
            <a:fillRect/>
          </a:stretch>
        </p:blipFill>
        <p:spPr>
          <a:xfrm>
            <a:off x="1779278" y="4199138"/>
            <a:ext cx="4870097" cy="2317072"/>
          </a:xfrm>
          <a:prstGeom prst="rect">
            <a:avLst/>
          </a:prstGeom>
        </p:spPr>
      </p:pic>
      <p:grpSp>
        <p:nvGrpSpPr>
          <p:cNvPr id="10" name="Group 9">
            <a:extLst>
              <a:ext uri="{FF2B5EF4-FFF2-40B4-BE49-F238E27FC236}">
                <a16:creationId xmlns:a16="http://schemas.microsoft.com/office/drawing/2014/main" id="{0C72881B-F220-B9F7-DFA7-6D8B4B8CFB12}"/>
              </a:ext>
            </a:extLst>
          </p:cNvPr>
          <p:cNvGrpSpPr/>
          <p:nvPr/>
        </p:nvGrpSpPr>
        <p:grpSpPr>
          <a:xfrm>
            <a:off x="10484528" y="111710"/>
            <a:ext cx="1565429" cy="1757779"/>
            <a:chOff x="0" y="0"/>
            <a:chExt cx="2230120" cy="1695332"/>
          </a:xfrm>
        </p:grpSpPr>
        <p:pic>
          <p:nvPicPr>
            <p:cNvPr id="11" name="Picture 10">
              <a:extLst>
                <a:ext uri="{FF2B5EF4-FFF2-40B4-BE49-F238E27FC236}">
                  <a16:creationId xmlns:a16="http://schemas.microsoft.com/office/drawing/2014/main" id="{513C97DD-FE80-C303-A0C2-0D35505B0489}"/>
                </a:ext>
              </a:extLst>
            </p:cNvPr>
            <p:cNvPicPr/>
            <p:nvPr/>
          </p:nvPicPr>
          <p:blipFill>
            <a:blip r:embed="rId4"/>
            <a:stretch>
              <a:fillRect/>
            </a:stretch>
          </p:blipFill>
          <p:spPr>
            <a:xfrm>
              <a:off x="1932559" y="1347851"/>
              <a:ext cx="50292" cy="224028"/>
            </a:xfrm>
            <a:prstGeom prst="rect">
              <a:avLst/>
            </a:prstGeom>
          </p:spPr>
        </p:pic>
        <p:sp>
          <p:nvSpPr>
            <p:cNvPr id="12" name="Rectangle 11">
              <a:extLst>
                <a:ext uri="{FF2B5EF4-FFF2-40B4-BE49-F238E27FC236}">
                  <a16:creationId xmlns:a16="http://schemas.microsoft.com/office/drawing/2014/main" id="{A46131F3-0CF0-6C99-E97B-81908C5958CE}"/>
                </a:ext>
              </a:extLst>
            </p:cNvPr>
            <p:cNvSpPr/>
            <p:nvPr/>
          </p:nvSpPr>
          <p:spPr>
            <a:xfrm>
              <a:off x="1933448" y="1406501"/>
              <a:ext cx="50673" cy="224380"/>
            </a:xfrm>
            <a:prstGeom prst="rect">
              <a:avLst/>
            </a:prstGeom>
            <a:ln>
              <a:noFill/>
            </a:ln>
          </p:spPr>
          <p:txBody>
            <a:bodyPr vert="horz" lIns="0" tIns="0" rIns="0" bIns="0" rtlCol="0">
              <a:noAutofit/>
            </a:bodyPr>
            <a:lstStyle/>
            <a:p>
              <a:pPr marL="41783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9EAC0B89-9250-C94C-C64D-4849E98783FB}"/>
                </a:ext>
              </a:extLst>
            </p:cNvPr>
            <p:cNvSpPr/>
            <p:nvPr/>
          </p:nvSpPr>
          <p:spPr>
            <a:xfrm>
              <a:off x="1971548" y="139027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4" name="Picture 13">
              <a:extLst>
                <a:ext uri="{FF2B5EF4-FFF2-40B4-BE49-F238E27FC236}">
                  <a16:creationId xmlns:a16="http://schemas.microsoft.com/office/drawing/2014/main" id="{FFE43B2E-875C-3A8B-6BF1-FE56EDD19C97}"/>
                </a:ext>
              </a:extLst>
            </p:cNvPr>
            <p:cNvPicPr/>
            <p:nvPr/>
          </p:nvPicPr>
          <p:blipFill>
            <a:blip r:embed="rId5"/>
            <a:stretch>
              <a:fillRect/>
            </a:stretch>
          </p:blipFill>
          <p:spPr>
            <a:xfrm>
              <a:off x="1969135" y="1378331"/>
              <a:ext cx="42672" cy="190500"/>
            </a:xfrm>
            <a:prstGeom prst="rect">
              <a:avLst/>
            </a:prstGeom>
          </p:spPr>
        </p:pic>
        <p:sp>
          <p:nvSpPr>
            <p:cNvPr id="15" name="Rectangle 14">
              <a:extLst>
                <a:ext uri="{FF2B5EF4-FFF2-40B4-BE49-F238E27FC236}">
                  <a16:creationId xmlns:a16="http://schemas.microsoft.com/office/drawing/2014/main" id="{4899E764-E931-7C40-8047-41D6FF95AA57}"/>
                </a:ext>
              </a:extLst>
            </p:cNvPr>
            <p:cNvSpPr/>
            <p:nvPr/>
          </p:nvSpPr>
          <p:spPr>
            <a:xfrm>
              <a:off x="1970024" y="1467613"/>
              <a:ext cx="42143" cy="189937"/>
            </a:xfrm>
            <a:prstGeom prst="rect">
              <a:avLst/>
            </a:prstGeom>
            <a:ln>
              <a:noFill/>
            </a:ln>
          </p:spPr>
          <p:txBody>
            <a:bodyPr vert="horz" lIns="0" tIns="0" rIns="0" bIns="0" rtlCol="0">
              <a:noAutofit/>
            </a:bodyPr>
            <a:lstStyle/>
            <a:p>
              <a:pPr marL="41783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35ADB4A3-68CF-CD33-9061-2ADD20FF4BFF}"/>
                </a:ext>
              </a:extLst>
            </p:cNvPr>
            <p:cNvSpPr/>
            <p:nvPr/>
          </p:nvSpPr>
          <p:spPr>
            <a:xfrm>
              <a:off x="2002028" y="1420750"/>
              <a:ext cx="60925" cy="274582"/>
            </a:xfrm>
            <a:prstGeom prst="rect">
              <a:avLst/>
            </a:prstGeom>
            <a:ln>
              <a:noFill/>
            </a:ln>
          </p:spPr>
          <p:txBody>
            <a:bodyPr vert="horz" lIns="0" tIns="0" rIns="0" bIns="0" rtlCol="0">
              <a:noAutofit/>
            </a:bodyPr>
            <a:lstStyle/>
            <a:p>
              <a:pPr marL="417830" indent="-63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7" name="Picture 16">
              <a:extLst>
                <a:ext uri="{FF2B5EF4-FFF2-40B4-BE49-F238E27FC236}">
                  <a16:creationId xmlns:a16="http://schemas.microsoft.com/office/drawing/2014/main" id="{0C3BD82C-6EAD-4E28-CBF2-E54C6AD853F5}"/>
                </a:ext>
              </a:extLst>
            </p:cNvPr>
            <p:cNvPicPr/>
            <p:nvPr/>
          </p:nvPicPr>
          <p:blipFill>
            <a:blip r:embed="rId6"/>
            <a:stretch>
              <a:fillRect/>
            </a:stretch>
          </p:blipFill>
          <p:spPr>
            <a:xfrm>
              <a:off x="0" y="0"/>
              <a:ext cx="2230120" cy="1513840"/>
            </a:xfrm>
            <a:prstGeom prst="rect">
              <a:avLst/>
            </a:prstGeom>
          </p:spPr>
        </p:pic>
      </p:grpSp>
    </p:spTree>
    <p:extLst>
      <p:ext uri="{BB962C8B-B14F-4D97-AF65-F5344CB8AC3E}">
        <p14:creationId xmlns:p14="http://schemas.microsoft.com/office/powerpoint/2010/main" val="52889533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tf03431380_win32</Template>
  <TotalTime>2174</TotalTime>
  <Words>1087</Words>
  <Application>Microsoft Office PowerPoint</Application>
  <PresentationFormat>Widescreen</PresentationFormat>
  <Paragraphs>139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Amasis MT Pro Black</vt:lpstr>
      <vt:lpstr>Angsana New</vt:lpstr>
      <vt:lpstr>Arial</vt:lpstr>
      <vt:lpstr>Calibri</vt:lpstr>
      <vt:lpstr>Euphemia</vt:lpstr>
      <vt:lpstr>Franklin Gothic Book</vt:lpstr>
      <vt:lpstr>Times New Roman</vt:lpstr>
      <vt:lpstr>Wingdings</vt:lpstr>
      <vt:lpstr>Crop</vt:lpstr>
      <vt:lpstr>Harvest hub</vt:lpstr>
      <vt:lpstr>CONTENT</vt:lpstr>
      <vt:lpstr>INTRODUCTION</vt:lpstr>
      <vt:lpstr> PROBLEM STATEMENT </vt:lpstr>
      <vt:lpstr> </vt:lpstr>
      <vt:lpstr>METHODOLOGY</vt:lpstr>
      <vt:lpstr>1. DATA COLLECTION</vt:lpstr>
      <vt:lpstr>2.DATA PRE-PROCESSING </vt:lpstr>
      <vt:lpstr>3.ANALYSIS AND PREDICTION</vt:lpstr>
      <vt:lpstr>PowerPoint Presentation</vt:lpstr>
      <vt:lpstr>ADVANTAGES</vt:lpstr>
      <vt:lpstr>APPLICATIONS</vt:lpstr>
      <vt:lpstr> CONCLUSION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course</dc:title>
  <dc:creator>itdept</dc:creator>
  <cp:lastModifiedBy>Kamini Patil</cp:lastModifiedBy>
  <cp:revision>59</cp:revision>
  <dcterms:created xsi:type="dcterms:W3CDTF">2021-02-09T13:55:32Z</dcterms:created>
  <dcterms:modified xsi:type="dcterms:W3CDTF">2023-11-19T15:01:35Z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