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5" r:id="rId17"/>
    <p:sldId id="286" r:id="rId18"/>
    <p:sldId id="287" r:id="rId19"/>
    <p:sldId id="290" r:id="rId20"/>
    <p:sldId id="291" r:id="rId21"/>
    <p:sldId id="292" r:id="rId22"/>
    <p:sldId id="293" r:id="rId23"/>
    <p:sldId id="294" r:id="rId24"/>
    <p:sldId id="295" r:id="rId25"/>
    <p:sldId id="296" r:id="rId26"/>
    <p:sldId id="297" r:id="rId27"/>
    <p:sldId id="298" r:id="rId28"/>
    <p:sldId id="299" r:id="rId29"/>
    <p:sldId id="398"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9" r:id="rId43"/>
    <p:sldId id="420" r:id="rId44"/>
    <p:sldId id="440" r:id="rId45"/>
    <p:sldId id="441" r:id="rId46"/>
    <p:sldId id="421" r:id="rId47"/>
    <p:sldId id="422" r:id="rId48"/>
    <p:sldId id="423" r:id="rId49"/>
    <p:sldId id="424" r:id="rId50"/>
    <p:sldId id="425" r:id="rId51"/>
    <p:sldId id="426" r:id="rId52"/>
    <p:sldId id="427" r:id="rId53"/>
    <p:sldId id="428" r:id="rId54"/>
    <p:sldId id="429" r:id="rId55"/>
    <p:sldId id="430" r:id="rId56"/>
    <p:sldId id="431" r:id="rId57"/>
    <p:sldId id="432" r:id="rId58"/>
    <p:sldId id="43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28982-0958-4FCA-88BB-8E5CF1B32A66}" type="datetimeFigureOut">
              <a:rPr lang="en-US" smtClean="0"/>
              <a:pPr/>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12E3F-BD7C-4A08-9758-1CFDC7E9A7DE}" type="slidenum">
              <a:rPr lang="en-US" smtClean="0"/>
              <a:pPr/>
              <a:t>‹#›</a:t>
            </a:fld>
            <a:endParaRPr lang="en-US"/>
          </a:p>
        </p:txBody>
      </p:sp>
    </p:spTree>
    <p:extLst>
      <p:ext uri="{BB962C8B-B14F-4D97-AF65-F5344CB8AC3E}">
        <p14:creationId xmlns:p14="http://schemas.microsoft.com/office/powerpoint/2010/main" xmlns="" val="3922018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0262EA-2695-4D75-A9F0-801BE05CEAE6}" type="slidenum">
              <a:rPr lang="en-US" altLang="en-US"/>
              <a:pPr/>
              <a:t>30</a:t>
            </a:fld>
            <a:endParaRPr lang="en-US" alt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altLang="en-US" sz="1000" b="1" dirty="0"/>
              <a:t>Explanation:</a:t>
            </a:r>
            <a:r>
              <a:rPr lang="en-US" altLang="en-US" sz="1000" dirty="0"/>
              <a:t>  Attachments can sometimes cause more headaches than help, and it can be difficult for the recipient(s) to figure out why they are unable to download an attachment.  One way to help is to provide all of the important information about the file so that the recipient can trouble shoot to something more serious if there is a problem other than incompatibility.</a:t>
            </a:r>
          </a:p>
          <a:p>
            <a:endParaRPr lang="en-US" altLang="en-US" sz="1000" dirty="0"/>
          </a:p>
          <a:p>
            <a:r>
              <a:rPr lang="en-US" altLang="en-US" sz="1000" dirty="0"/>
              <a:t>Also, due to viruses that spread via e-mail attachments, it’s important that the recipient know that the sender meant for an attachment to be included with the message, and what kind of attachment it is, since opening unknown attachments could cause serious damage to the recipient’s system and spread viruses further. Always check any attachments you are going to send for viruses, and never open unknown attachments!</a:t>
            </a:r>
          </a:p>
        </p:txBody>
      </p:sp>
    </p:spTree>
    <p:extLst>
      <p:ext uri="{BB962C8B-B14F-4D97-AF65-F5344CB8AC3E}">
        <p14:creationId xmlns:p14="http://schemas.microsoft.com/office/powerpoint/2010/main" xmlns="" val="2098444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George D. Darnell, CRM</a:t>
            </a:r>
          </a:p>
        </p:txBody>
      </p:sp>
      <p:sp>
        <p:nvSpPr>
          <p:cNvPr id="7" name="Rectangle 7"/>
          <p:cNvSpPr>
            <a:spLocks noGrp="1" noChangeArrowheads="1"/>
          </p:cNvSpPr>
          <p:nvPr>
            <p:ph type="sldNum" sz="quarter" idx="5"/>
          </p:nvPr>
        </p:nvSpPr>
        <p:spPr>
          <a:ln/>
        </p:spPr>
        <p:txBody>
          <a:bodyPr/>
          <a:lstStyle/>
          <a:p>
            <a:fld id="{8D027622-3BC3-413B-86D2-8AFB5CB666C6}" type="slidenum">
              <a:rPr lang="en-US"/>
              <a:pPr/>
              <a:t>43</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r>
              <a:rPr lang="en-US" dirty="0"/>
              <a:t>All but the last are too brief and general to determine what the message is about.</a:t>
            </a:r>
          </a:p>
        </p:txBody>
      </p:sp>
    </p:spTree>
    <p:extLst>
      <p:ext uri="{BB962C8B-B14F-4D97-AF65-F5344CB8AC3E}">
        <p14:creationId xmlns:p14="http://schemas.microsoft.com/office/powerpoint/2010/main" xmlns="" val="66776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8CB57E26-6CD3-4AB3-9296-313EBA5DA457}" type="slidenum">
              <a:rPr lang="en-IN" smtClean="0"/>
              <a:pPr>
                <a:defRPr/>
              </a:pPr>
              <a:t>49</a:t>
            </a:fld>
            <a:endParaRPr lang="en-IN"/>
          </a:p>
        </p:txBody>
      </p:sp>
    </p:spTree>
    <p:extLst>
      <p:ext uri="{BB962C8B-B14F-4D97-AF65-F5344CB8AC3E}">
        <p14:creationId xmlns:p14="http://schemas.microsoft.com/office/powerpoint/2010/main" xmlns="" val="4063782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99F3F-62EB-404F-8931-8C3ABF07CC31}" type="slidenum">
              <a:rPr lang="en-US" altLang="en-US"/>
              <a:pPr/>
              <a:t>33</a:t>
            </a:fld>
            <a:endParaRPr lang="en-US"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altLang="en-US" sz="1000" b="1"/>
              <a:t>Mouse-click to activate text</a:t>
            </a:r>
          </a:p>
          <a:p>
            <a:r>
              <a:rPr lang="en-US" altLang="en-US" sz="1000" b="1"/>
              <a:t>Elevator Summary:  </a:t>
            </a:r>
            <a:r>
              <a:rPr lang="en-US" altLang="en-US" sz="1000"/>
              <a:t>Business experts often refer to this kind of summary either as an elevator summary or an executive summary.  Either terminology is correct.  An elevator summary is a summary that can be given to a colleague or employer in the short time it takes to get from the ground floor to the third floor on an elevator.  It has the bare essentials of the message.</a:t>
            </a:r>
          </a:p>
          <a:p>
            <a:r>
              <a:rPr lang="en-US" altLang="en-US" sz="1000"/>
              <a:t>*Angell and Heslop</a:t>
            </a:r>
          </a:p>
          <a:p>
            <a:endParaRPr lang="en-US" altLang="en-US" sz="1000"/>
          </a:p>
          <a:p>
            <a:r>
              <a:rPr lang="en-US" altLang="en-US" sz="1000" b="1"/>
              <a:t>Why a summary?  </a:t>
            </a:r>
            <a:r>
              <a:rPr lang="en-US" altLang="en-US" sz="1000"/>
              <a:t>We all know what it is like to inundated with email, so much so that is difficult to figure out what emails have priority over others.  If there is a brief summary at the top readers can make a decision about whether to save the email for later or finish it at that time.</a:t>
            </a:r>
          </a:p>
          <a:p>
            <a:endParaRPr lang="en-US" altLang="en-US" sz="1000"/>
          </a:p>
          <a:p>
            <a:r>
              <a:rPr lang="en-US" altLang="en-US" sz="1000" b="1"/>
              <a:t>The table of contents:</a:t>
            </a:r>
            <a:r>
              <a:rPr lang="en-US" altLang="en-US" sz="1000"/>
              <a:t>  The table of contents is  a very friendly gesture toward readers when they are required to read long messages.  It allows them to skip to the sections of the email that apply to them and avoid those areas that do not.  </a:t>
            </a:r>
          </a:p>
          <a:p>
            <a:endParaRPr lang="en-US" altLang="en-US" sz="1000"/>
          </a:p>
          <a:p>
            <a:r>
              <a:rPr lang="en-US" altLang="en-US" sz="1000" b="1"/>
              <a:t>Other explanations</a:t>
            </a:r>
            <a:r>
              <a:rPr lang="en-US" altLang="en-US" sz="1000"/>
              <a:t>:   If the reader needs to respond immediately to the email then that should be conveyed in the first paragraph; otherwise, that message may be overlooked and the writer will not receive the response as quickly as one is needed.</a:t>
            </a:r>
            <a:endParaRPr lang="en-US" altLang="en-US" sz="1000" b="1"/>
          </a:p>
        </p:txBody>
      </p:sp>
    </p:spTree>
    <p:extLst>
      <p:ext uri="{BB962C8B-B14F-4D97-AF65-F5344CB8AC3E}">
        <p14:creationId xmlns:p14="http://schemas.microsoft.com/office/powerpoint/2010/main" xmlns="" val="165978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9C0D8-018C-43D1-BEC6-19FEBE3A1910}" type="slidenum">
              <a:rPr lang="en-US" altLang="en-US"/>
              <a:pPr/>
              <a:t>35</a:t>
            </a:fld>
            <a:endParaRPr lang="en-US" alt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altLang="en-US" sz="1000" b="1" dirty="0"/>
              <a:t>Elevator summary activated by mouse-click, table of contents loads automatically</a:t>
            </a:r>
          </a:p>
          <a:p>
            <a:r>
              <a:rPr lang="en-US" altLang="en-US" sz="1000" b="1" dirty="0"/>
              <a:t>Sample</a:t>
            </a:r>
            <a:r>
              <a:rPr lang="en-US" altLang="en-US" sz="1000" dirty="0"/>
              <a:t>:  This slide shows examples of the elevator summary and the table of contents. </a:t>
            </a:r>
          </a:p>
          <a:p>
            <a:endParaRPr lang="en-US" altLang="en-US" sz="1000" dirty="0"/>
          </a:p>
          <a:p>
            <a:r>
              <a:rPr lang="en-US" altLang="en-US" sz="1000" dirty="0"/>
              <a:t>*Angell and </a:t>
            </a:r>
            <a:r>
              <a:rPr lang="en-US" altLang="en-US" sz="1000" dirty="0" err="1"/>
              <a:t>Heslop</a:t>
            </a:r>
            <a:endParaRPr lang="en-US" altLang="en-US" sz="1000" dirty="0"/>
          </a:p>
        </p:txBody>
      </p:sp>
    </p:spTree>
    <p:extLst>
      <p:ext uri="{BB962C8B-B14F-4D97-AF65-F5344CB8AC3E}">
        <p14:creationId xmlns:p14="http://schemas.microsoft.com/office/powerpoint/2010/main" xmlns="" val="309814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A92540B-E1CD-4982-B2BE-7FFCA03C319F}" type="slidenum">
              <a:rPr lang="en-IN" smtClean="0"/>
              <a:pPr/>
              <a:t>36</a:t>
            </a:fld>
            <a:endParaRPr lang="en-IN" dirty="0"/>
          </a:p>
        </p:txBody>
      </p:sp>
    </p:spTree>
    <p:extLst>
      <p:ext uri="{BB962C8B-B14F-4D97-AF65-F5344CB8AC3E}">
        <p14:creationId xmlns:p14="http://schemas.microsoft.com/office/powerpoint/2010/main" xmlns="" val="2718334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7DABB-7534-4F35-87AB-655706DC15CA}" type="slidenum">
              <a:rPr lang="en-US" altLang="en-US"/>
              <a:pPr/>
              <a:t>37</a:t>
            </a:fld>
            <a:endParaRPr lang="en-US" alt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ltLang="en-US" sz="1000" b="1" dirty="0"/>
              <a:t>Mouse-click to activate text</a:t>
            </a:r>
          </a:p>
          <a:p>
            <a:r>
              <a:rPr lang="en-US" altLang="en-US" sz="1000" b="1" dirty="0"/>
              <a:t>Explanation:</a:t>
            </a:r>
            <a:r>
              <a:rPr lang="en-US" altLang="en-US" sz="1000" dirty="0"/>
              <a:t>  When writing a complaint via email the writer should provide a very clear picture for the recipient mainly because there is a tremendous amount of room for misinterpretation or misunderstanding.  It is important that the writer provide a context and state clearly what the problem is and how he or she would like to see the problem resolved.</a:t>
            </a:r>
          </a:p>
          <a:p>
            <a:endParaRPr lang="en-US" altLang="en-US" sz="1000" dirty="0"/>
          </a:p>
          <a:p>
            <a:r>
              <a:rPr lang="en-US" altLang="en-US" sz="1000" b="1" dirty="0"/>
              <a:t>Reminder:</a:t>
            </a:r>
            <a:r>
              <a:rPr lang="en-US" altLang="en-US" sz="1000" dirty="0"/>
              <a:t> Remind the participants that if the problem is urgent, they should indicate that in their elevator summary and let the recipient know they need a response as soon as possible.</a:t>
            </a:r>
          </a:p>
          <a:p>
            <a:endParaRPr lang="en-US" altLang="en-US" sz="1000" dirty="0"/>
          </a:p>
          <a:p>
            <a:endParaRPr lang="en-US" altLang="en-US" dirty="0"/>
          </a:p>
        </p:txBody>
      </p:sp>
    </p:spTree>
    <p:extLst>
      <p:ext uri="{BB962C8B-B14F-4D97-AF65-F5344CB8AC3E}">
        <p14:creationId xmlns:p14="http://schemas.microsoft.com/office/powerpoint/2010/main" xmlns="" val="377386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636E1B-3DC3-4D7C-80B1-BC651FAD2151}" type="slidenum">
              <a:rPr lang="en-US" altLang="en-US"/>
              <a:pPr/>
              <a:t>38</a:t>
            </a:fld>
            <a:endParaRPr lang="en-US" alt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en-US" altLang="en-US" sz="1000" b="1" dirty="0"/>
              <a:t>Mouse-click to activate text</a:t>
            </a:r>
          </a:p>
          <a:p>
            <a:r>
              <a:rPr lang="en-US" altLang="en-US" sz="1000" b="1" dirty="0"/>
              <a:t>Explanation:</a:t>
            </a:r>
            <a:r>
              <a:rPr lang="en-US" altLang="en-US" sz="1000" dirty="0"/>
              <a:t>  These are the first two steps one can take in writing a complaint.  It is important for the writer to provide a context for his or her audience and to show the audience that he or she has taken all the necessary and required steps to resolve it.  When a person takes the time to show that she or he is contributing to the solution the message takes on a positive tone that is generally received with greater ease and optimism by the audience.</a:t>
            </a:r>
          </a:p>
        </p:txBody>
      </p:sp>
    </p:spTree>
    <p:extLst>
      <p:ext uri="{BB962C8B-B14F-4D97-AF65-F5344CB8AC3E}">
        <p14:creationId xmlns:p14="http://schemas.microsoft.com/office/powerpoint/2010/main" xmlns="" val="226299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57CC6-4260-4F86-8A2D-D447358F9E69}" type="slidenum">
              <a:rPr lang="en-US" altLang="en-US"/>
              <a:pPr/>
              <a:t>39</a:t>
            </a:fld>
            <a:endParaRPr lang="en-US" alt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altLang="en-US" sz="1000" b="1" dirty="0"/>
              <a:t>Explanation:</a:t>
            </a:r>
            <a:r>
              <a:rPr lang="en-US" altLang="en-US" sz="1000" dirty="0"/>
              <a:t>  Everyone does not agrees on what is considered to be a “problem.”  When writers clearly state what they perceive to be troublesome it reduces the possibility of disagreement between them and their audience.  Labeling something as a “problem” is not sufficient enough to motivate others to act.  The problem must be clearly defined in a way that can foster solutions.</a:t>
            </a:r>
          </a:p>
          <a:p>
            <a:endParaRPr lang="en-US" altLang="en-US" sz="1000" dirty="0"/>
          </a:p>
          <a:p>
            <a:endParaRPr lang="en-US" altLang="en-US" dirty="0"/>
          </a:p>
          <a:p>
            <a:endParaRPr lang="en-US" altLang="en-US" dirty="0"/>
          </a:p>
        </p:txBody>
      </p:sp>
    </p:spTree>
    <p:extLst>
      <p:ext uri="{BB962C8B-B14F-4D97-AF65-F5344CB8AC3E}">
        <p14:creationId xmlns:p14="http://schemas.microsoft.com/office/powerpoint/2010/main" xmlns="" val="255311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991AC-C573-448E-AAD7-D5EACCEE54DA}" type="slidenum">
              <a:rPr lang="en-US" altLang="en-US"/>
              <a:pPr/>
              <a:t>40</a:t>
            </a:fld>
            <a:endParaRPr lang="en-US" alt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r>
              <a:rPr lang="en-US" altLang="en-US" sz="1000" b="1" dirty="0"/>
              <a:t>Explanation:</a:t>
            </a:r>
            <a:r>
              <a:rPr lang="en-US" altLang="en-US" sz="1000" dirty="0"/>
              <a:t>  Most often when people receive complaints the natural reaction is to ask “so how does this involve me?”  It is vital that writers prescribe courses of action to motivate their audience.  First, writers should concede that they may have overlooked an option; perhaps there are other ways to resolve the problem without calling meetings and sending out intimidating memos.  Second, writers should show how they are willing to participate in the solution by suggesting their willingness to meet with a third party, the party in question, or others.  This shows that writers have good will toward the organization.  </a:t>
            </a:r>
          </a:p>
        </p:txBody>
      </p:sp>
    </p:spTree>
    <p:extLst>
      <p:ext uri="{BB962C8B-B14F-4D97-AF65-F5344CB8AC3E}">
        <p14:creationId xmlns:p14="http://schemas.microsoft.com/office/powerpoint/2010/main" xmlns="" val="157907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George D. Darnell, CRM</a:t>
            </a:r>
          </a:p>
        </p:txBody>
      </p:sp>
      <p:sp>
        <p:nvSpPr>
          <p:cNvPr id="7" name="Rectangle 7"/>
          <p:cNvSpPr>
            <a:spLocks noGrp="1" noChangeArrowheads="1"/>
          </p:cNvSpPr>
          <p:nvPr>
            <p:ph type="sldNum" sz="quarter" idx="5"/>
          </p:nvPr>
        </p:nvSpPr>
        <p:spPr>
          <a:ln/>
        </p:spPr>
        <p:txBody>
          <a:bodyPr/>
          <a:lstStyle/>
          <a:p>
            <a:fld id="{DA834A62-7768-41E8-9F15-18C3020DE89B}" type="slidenum">
              <a:rPr lang="en-US"/>
              <a:pPr/>
              <a:t>42</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r>
              <a:rPr lang="en-US" dirty="0"/>
              <a:t>This is the area where most of us could do better.  </a:t>
            </a:r>
          </a:p>
          <a:p>
            <a:r>
              <a:rPr lang="en-US" dirty="0"/>
              <a:t>Many of your correspondents are faced </a:t>
            </a:r>
            <a:r>
              <a:rPr lang="en-US" dirty="0" smtClean="0"/>
              <a:t>large </a:t>
            </a:r>
            <a:r>
              <a:rPr lang="en-US" dirty="0"/>
              <a:t>numbers of Emails when they check their inboxes.  </a:t>
            </a:r>
          </a:p>
          <a:p>
            <a:r>
              <a:rPr lang="en-US" dirty="0"/>
              <a:t>You need to make your message </a:t>
            </a:r>
            <a:r>
              <a:rPr lang="en-US" dirty="0" err="1" smtClean="0"/>
              <a:t>standowith</a:t>
            </a:r>
            <a:r>
              <a:rPr lang="en-US" dirty="0" smtClean="0"/>
              <a:t> </a:t>
            </a:r>
            <a:r>
              <a:rPr lang="en-US" dirty="0" err="1" smtClean="0"/>
              <a:t>ut</a:t>
            </a:r>
            <a:r>
              <a:rPr lang="en-US" dirty="0" smtClean="0"/>
              <a:t> </a:t>
            </a:r>
            <a:r>
              <a:rPr lang="en-US" dirty="0"/>
              <a:t>and make it easy for the person to decide when to read your message.  </a:t>
            </a:r>
          </a:p>
          <a:p>
            <a:r>
              <a:rPr lang="en-US" dirty="0"/>
              <a:t>A good subject line also makes it easier to locate you message later.</a:t>
            </a:r>
          </a:p>
          <a:p>
            <a:r>
              <a:rPr lang="en-US" dirty="0"/>
              <a:t>(Use Email to Region announcing election loss as example of last bullet.)</a:t>
            </a:r>
          </a:p>
        </p:txBody>
      </p:sp>
    </p:spTree>
    <p:extLst>
      <p:ext uri="{BB962C8B-B14F-4D97-AF65-F5344CB8AC3E}">
        <p14:creationId xmlns:p14="http://schemas.microsoft.com/office/powerpoint/2010/main" xmlns="" val="2883691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27AD3B-A449-41A9-B6C7-DDDE6FC56556}"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19472768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7AD3B-A449-41A9-B6C7-DDDE6FC56556}"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217394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7AD3B-A449-41A9-B6C7-DDDE6FC56556}"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1338747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871200" cy="9906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817033" y="1600201"/>
            <a:ext cx="5334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54233" y="1600201"/>
            <a:ext cx="5334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13"/>
          <p:cNvSpPr>
            <a:spLocks noGrp="1"/>
          </p:cNvSpPr>
          <p:nvPr>
            <p:ph type="dt" sz="half" idx="10"/>
          </p:nvPr>
        </p:nvSpPr>
        <p:spPr/>
        <p:txBody>
          <a:bodyPr/>
          <a:lstStyle>
            <a:lvl1pPr>
              <a:defRPr/>
            </a:lvl1pPr>
          </a:lstStyle>
          <a:p>
            <a:pPr>
              <a:defRPr/>
            </a:pPr>
            <a:fld id="{6014B80B-A1E8-44C5-BA3C-694B4C8030D3}" type="datetimeFigureOut">
              <a:rPr lang="en-US"/>
              <a:pPr>
                <a:defRPr/>
              </a:pPr>
              <a:t>11/6/2015</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750A50BE-755E-4DC7-8E7E-39B41D699457}" type="slidenum">
              <a:rPr lang="en-IN"/>
              <a:pPr>
                <a:defRPr/>
              </a:pPr>
              <a:t>‹#›</a:t>
            </a:fld>
            <a:endParaRPr lang="en-IN"/>
          </a:p>
        </p:txBody>
      </p:sp>
    </p:spTree>
    <p:extLst>
      <p:ext uri="{BB962C8B-B14F-4D97-AF65-F5344CB8AC3E}">
        <p14:creationId xmlns:p14="http://schemas.microsoft.com/office/powerpoint/2010/main" xmlns="" val="3747708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IN"/>
          </a:p>
        </p:txBody>
      </p:sp>
      <p:sp>
        <p:nvSpPr>
          <p:cNvPr id="3" name="ClipArt Placeholder 2"/>
          <p:cNvSpPr>
            <a:spLocks noGrp="1"/>
          </p:cNvSpPr>
          <p:nvPr>
            <p:ph type="clipArt" sz="half" idx="1"/>
          </p:nvPr>
        </p:nvSpPr>
        <p:spPr>
          <a:xfrm>
            <a:off x="609600" y="1600201"/>
            <a:ext cx="5384800" cy="4525963"/>
          </a:xfrm>
        </p:spPr>
        <p:txBody>
          <a:bodyPr/>
          <a:lstStyle/>
          <a:p>
            <a:endParaRPr lang="en-IN"/>
          </a:p>
        </p:txBody>
      </p:sp>
      <p:sp>
        <p:nvSpPr>
          <p:cNvPr id="4" name="Text Placeholder 3"/>
          <p:cNvSpPr>
            <a:spLocks noGrp="1"/>
          </p:cNvSpPr>
          <p:nvPr>
            <p:ph type="body"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609600" y="6251575"/>
            <a:ext cx="28448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8737600" y="6248400"/>
            <a:ext cx="2844800" cy="476250"/>
          </a:xfrm>
        </p:spPr>
        <p:txBody>
          <a:bodyPr/>
          <a:lstStyle>
            <a:lvl1pPr>
              <a:defRPr/>
            </a:lvl1pPr>
          </a:lstStyle>
          <a:p>
            <a:fld id="{419DAB4D-37EE-4C90-9DF5-7A4149D225E4}" type="slidenum">
              <a:rPr lang="en-US"/>
              <a:pPr/>
              <a:t>‹#›</a:t>
            </a:fld>
            <a:endParaRPr lang="en-US"/>
          </a:p>
        </p:txBody>
      </p:sp>
      <p:sp>
        <p:nvSpPr>
          <p:cNvPr id="7" name="Footer Placeholder 6"/>
          <p:cNvSpPr>
            <a:spLocks noGrp="1"/>
          </p:cNvSpPr>
          <p:nvPr>
            <p:ph type="ftr" sz="quarter" idx="12"/>
          </p:nvPr>
        </p:nvSpPr>
        <p:spPr>
          <a:xfrm>
            <a:off x="4165600" y="6248400"/>
            <a:ext cx="3860800" cy="476250"/>
          </a:xfrm>
        </p:spPr>
        <p:txBody>
          <a:bodyPr/>
          <a:lstStyle>
            <a:lvl1pPr>
              <a:defRPr/>
            </a:lvl1pPr>
          </a:lstStyle>
          <a:p>
            <a:endParaRPr lang="en-US"/>
          </a:p>
        </p:txBody>
      </p:sp>
    </p:spTree>
    <p:extLst>
      <p:ext uri="{BB962C8B-B14F-4D97-AF65-F5344CB8AC3E}">
        <p14:creationId xmlns:p14="http://schemas.microsoft.com/office/powerpoint/2010/main" xmlns="" val="1945012212"/>
      </p:ext>
    </p:extLst>
  </p:cSld>
  <p:clrMapOvr>
    <a:masterClrMapping/>
  </p:clrMapOvr>
  <p:transition spd="slow">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7AD3B-A449-41A9-B6C7-DDDE6FC56556}"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135483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7AD3B-A449-41A9-B6C7-DDDE6FC56556}"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20392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27AD3B-A449-41A9-B6C7-DDDE6FC56556}" type="datetimeFigureOut">
              <a:rPr lang="en-US" smtClean="0"/>
              <a:pPr/>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323642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27AD3B-A449-41A9-B6C7-DDDE6FC56556}" type="datetimeFigureOut">
              <a:rPr lang="en-US" smtClean="0"/>
              <a:pPr/>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248865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27AD3B-A449-41A9-B6C7-DDDE6FC56556}" type="datetimeFigureOut">
              <a:rPr lang="en-US" smtClean="0"/>
              <a:pPr/>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1872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7AD3B-A449-41A9-B6C7-DDDE6FC56556}" type="datetimeFigureOut">
              <a:rPr lang="en-US" smtClean="0"/>
              <a:pPr/>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423212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7AD3B-A449-41A9-B6C7-DDDE6FC56556}" type="datetimeFigureOut">
              <a:rPr lang="en-US" smtClean="0"/>
              <a:pPr/>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395378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7AD3B-A449-41A9-B6C7-DDDE6FC56556}" type="datetimeFigureOut">
              <a:rPr lang="en-US" smtClean="0"/>
              <a:pPr/>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D4563-CF05-4801-AC45-E090A7DF89E5}" type="slidenum">
              <a:rPr lang="en-US" smtClean="0"/>
              <a:pPr/>
              <a:t>‹#›</a:t>
            </a:fld>
            <a:endParaRPr lang="en-US"/>
          </a:p>
        </p:txBody>
      </p:sp>
    </p:spTree>
    <p:extLst>
      <p:ext uri="{BB962C8B-B14F-4D97-AF65-F5344CB8AC3E}">
        <p14:creationId xmlns:p14="http://schemas.microsoft.com/office/powerpoint/2010/main" xmlns="" val="214605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7AD3B-A449-41A9-B6C7-DDDE6FC56556}" type="datetimeFigureOut">
              <a:rPr lang="en-US" smtClean="0"/>
              <a:pPr/>
              <a:t>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D4563-CF05-4801-AC45-E090A7DF89E5}" type="slidenum">
              <a:rPr lang="en-US" smtClean="0"/>
              <a:pPr/>
              <a:t>‹#›</a:t>
            </a:fld>
            <a:endParaRPr lang="en-US"/>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10422890" y="5834330"/>
            <a:ext cx="914286" cy="914286"/>
          </a:xfrm>
          <a:prstGeom prst="rect">
            <a:avLst/>
          </a:prstGeom>
        </p:spPr>
      </p:pic>
    </p:spTree>
    <p:extLst>
      <p:ext uri="{BB962C8B-B14F-4D97-AF65-F5344CB8AC3E}">
        <p14:creationId xmlns:p14="http://schemas.microsoft.com/office/powerpoint/2010/main" xmlns="" val="1287457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media" Target="file:///C:\Mona\Trainings\Eicher\Interconnect\Interconnect-July4-5\Executive%20Training%20Series%20-%20Effective%20Email%20Writing-%20YouTube.wmv" TargetMode="External"/><Relationship Id="rId2" Type="http://schemas.openxmlformats.org/officeDocument/2006/relationships/slideLayout" Target="../slideLayouts/slideLayout2.xml"/><Relationship Id="rId1" Type="http://schemas.openxmlformats.org/officeDocument/2006/relationships/video" Target="file:///C:\Mona\Trainings\Eicher\Interconnect\Interconnect-July4-5\Executive%20Training%20Series%20-%20Effective%20Email%20Writing-%20YouTube.wmv" TargetMode="Externa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mailto:monica.anand@theachieversacademy.i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Freestyle Script" pitchFamily="66" charset="0"/>
              </a:rPr>
              <a:t>What is this??</a:t>
            </a:r>
            <a:endParaRPr lang="en-IN" b="1" dirty="0">
              <a:latin typeface="Freestyle Script" pitchFamily="66" charset="0"/>
            </a:endParaRPr>
          </a:p>
        </p:txBody>
      </p:sp>
      <p:pic>
        <p:nvPicPr>
          <p:cNvPr id="4" name="Content Placeholder 3" descr="1404f371036b3538a7c42095f9b11316.png"/>
          <p:cNvPicPr>
            <a:picLocks noGrp="1" noChangeAspect="1"/>
          </p:cNvPicPr>
          <p:nvPr>
            <p:ph idx="1"/>
          </p:nvPr>
        </p:nvPicPr>
        <p:blipFill>
          <a:blip r:embed="rId2" cstate="print">
            <a:lum bright="-96000" contrast="-40000"/>
          </a:blip>
          <a:stretch>
            <a:fillRect/>
          </a:stretch>
        </p:blipFill>
        <p:spPr>
          <a:xfrm>
            <a:off x="5200650" y="2562225"/>
            <a:ext cx="2343150" cy="2343150"/>
          </a:xfrm>
          <a:prstGeom prst="rect">
            <a:avLst/>
          </a:prstGeom>
          <a:noFill/>
          <a:ln>
            <a:noFill/>
          </a:ln>
          <a:effectLst>
            <a:outerShdw blurRad="50800" dist="50800" dir="5400000" algn="ctr" rotWithShape="0">
              <a:srgbClr val="000000">
                <a:alpha val="47000"/>
              </a:srgbClr>
            </a:outerShdw>
          </a:effectLst>
        </p:spPr>
      </p:pic>
    </p:spTree>
    <p:extLst>
      <p:ext uri="{BB962C8B-B14F-4D97-AF65-F5344CB8AC3E}">
        <p14:creationId xmlns:p14="http://schemas.microsoft.com/office/powerpoint/2010/main" xmlns="" val="22038158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2514600" y="228600"/>
            <a:ext cx="8153400" cy="990600"/>
          </a:xfrm>
        </p:spPr>
        <p:txBody>
          <a:bodyPr>
            <a:normAutofit fontScale="90000"/>
          </a:bodyPr>
          <a:lstStyle/>
          <a:p>
            <a:pPr>
              <a:defRPr/>
            </a:pPr>
            <a:r>
              <a:rPr lang="en-IN" sz="4000">
                <a:solidFill>
                  <a:schemeClr val="accent3">
                    <a:shade val="75000"/>
                  </a:schemeClr>
                </a:solidFill>
              </a:rPr>
              <a:t/>
            </a:r>
            <a:br>
              <a:rPr lang="en-IN" sz="4000">
                <a:solidFill>
                  <a:schemeClr val="accent3">
                    <a:shade val="75000"/>
                  </a:schemeClr>
                </a:solidFill>
              </a:rPr>
            </a:br>
            <a:endParaRPr lang="en-US" sz="4000">
              <a:solidFill>
                <a:schemeClr val="accent3">
                  <a:shade val="75000"/>
                </a:schemeClr>
              </a:solidFill>
            </a:endParaRPr>
          </a:p>
        </p:txBody>
      </p:sp>
      <p:graphicFrame>
        <p:nvGraphicFramePr>
          <p:cNvPr id="129067" name="Group 43"/>
          <p:cNvGraphicFramePr>
            <a:graphicFrameLocks noGrp="1"/>
          </p:cNvGraphicFramePr>
          <p:nvPr>
            <p:ph sz="half" idx="4294967295"/>
          </p:nvPr>
        </p:nvGraphicFramePr>
        <p:xfrm>
          <a:off x="6130926" y="1557338"/>
          <a:ext cx="4537075" cy="3808096"/>
        </p:xfrm>
        <a:graphic>
          <a:graphicData uri="http://schemas.openxmlformats.org/drawingml/2006/table">
            <a:tbl>
              <a:tblPr/>
              <a:tblGrid>
                <a:gridCol w="3048000"/>
                <a:gridCol w="1489075"/>
              </a:tblGrid>
              <a:tr h="7810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Normalized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smtClean="0">
                          <a:ln>
                            <a:noFill/>
                          </a:ln>
                          <a:solidFill>
                            <a:srgbClr val="FFFFFF"/>
                          </a:solidFill>
                          <a:effectLst/>
                          <a:latin typeface="Tw Cen MT" pitchFamily="34" charset="0"/>
                        </a:rPr>
                        <a:t>Concise words</a:t>
                      </a:r>
                      <a:endParaRPr kumimoji="0" lang="en-IN" sz="1700" b="1" i="0" u="none" strike="noStrike" cap="none" normalizeH="0" baseline="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Under the circumstances</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Because</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view of the fact that</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Because</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In the event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If</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In spite of the fact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Although</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365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For the reason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Since</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In some cases</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Sometimes</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Please don’t hesitate to write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Please write</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many cases</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Often </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4857" name="Content Placeholder 3"/>
          <p:cNvSpPr>
            <a:spLocks noGrp="1"/>
          </p:cNvSpPr>
          <p:nvPr>
            <p:ph type="body" sz="half" idx="4294967295"/>
          </p:nvPr>
        </p:nvSpPr>
        <p:spPr>
          <a:xfrm>
            <a:off x="1790700" y="1484313"/>
            <a:ext cx="4000500" cy="4525962"/>
          </a:xfrm>
        </p:spPr>
        <p:txBody>
          <a:bodyPr>
            <a:normAutofit/>
          </a:bodyPr>
          <a:lstStyle/>
          <a:p>
            <a:pPr marL="476250" indent="-476250">
              <a:buNone/>
            </a:pPr>
            <a:r>
              <a:rPr lang="en-IN" sz="2100" dirty="0"/>
              <a:t>Use single-word substitutes instead of phrases whenever possible without changing meanings.</a:t>
            </a:r>
          </a:p>
          <a:p>
            <a:pPr marL="476250" indent="-476250">
              <a:buNone/>
            </a:pPr>
            <a:r>
              <a:rPr lang="en-US" sz="2100" dirty="0"/>
              <a:t>E.g. </a:t>
            </a:r>
          </a:p>
          <a:p>
            <a:pPr marL="476250" indent="-476250">
              <a:buFont typeface="Arial" pitchFamily="34" charset="0"/>
              <a:buAutoNum type="arabicPeriod"/>
            </a:pPr>
            <a:r>
              <a:rPr lang="en-US" sz="2100" dirty="0"/>
              <a:t>‘At this time’ replaced by </a:t>
            </a:r>
            <a:r>
              <a:rPr lang="en-US" sz="2100" b="1" dirty="0"/>
              <a:t>now</a:t>
            </a:r>
          </a:p>
          <a:p>
            <a:pPr marL="476250" indent="-476250">
              <a:buFont typeface="Arial" pitchFamily="34" charset="0"/>
              <a:buAutoNum type="arabicPeriod"/>
            </a:pPr>
            <a:r>
              <a:rPr lang="en-US" sz="2100" dirty="0"/>
              <a:t>‘For the purpose of’ replaced by </a:t>
            </a:r>
            <a:r>
              <a:rPr lang="en-US" sz="2100" b="1" dirty="0"/>
              <a:t>for</a:t>
            </a:r>
          </a:p>
          <a:p>
            <a:pPr marL="476250" indent="-476250">
              <a:buFont typeface="Arial" pitchFamily="34" charset="0"/>
              <a:buAutoNum type="arabicPeriod"/>
            </a:pPr>
            <a:r>
              <a:rPr lang="en-US" sz="2100" dirty="0"/>
              <a:t>‘In due course’ replaced by </a:t>
            </a:r>
            <a:r>
              <a:rPr lang="en-US" sz="2100" b="1" dirty="0"/>
              <a:t>soon</a:t>
            </a:r>
            <a:endParaRPr lang="en-IN" sz="2100" b="1" dirty="0"/>
          </a:p>
          <a:p>
            <a:pPr marL="476250" indent="-476250">
              <a:buNone/>
            </a:pPr>
            <a:r>
              <a:rPr lang="en-US" sz="1600" b="1" dirty="0">
                <a:solidFill>
                  <a:srgbClr val="A50021"/>
                </a:solidFill>
              </a:rPr>
              <a:t>Exercise</a:t>
            </a:r>
            <a:r>
              <a:rPr lang="en-US" sz="1600" dirty="0">
                <a:solidFill>
                  <a:srgbClr val="A50021"/>
                </a:solidFill>
              </a:rPr>
              <a:t> – </a:t>
            </a:r>
          </a:p>
          <a:p>
            <a:pPr marL="476250" indent="-476250">
              <a:buNone/>
            </a:pPr>
            <a:r>
              <a:rPr lang="en-US" sz="1600" dirty="0">
                <a:solidFill>
                  <a:srgbClr val="A50021"/>
                </a:solidFill>
              </a:rPr>
              <a:t>What would the concise expression be in each of the following cases?</a:t>
            </a:r>
            <a:endParaRPr lang="en-IN" sz="1600" dirty="0">
              <a:solidFill>
                <a:srgbClr val="A50021"/>
              </a:solidFill>
            </a:endParaRPr>
          </a:p>
        </p:txBody>
      </p:sp>
      <p:sp>
        <p:nvSpPr>
          <p:cNvPr id="34858" name="Rectangle 42"/>
          <p:cNvSpPr>
            <a:spLocks/>
          </p:cNvSpPr>
          <p:nvPr/>
        </p:nvSpPr>
        <p:spPr bwMode="auto">
          <a:xfrm>
            <a:off x="1847850" y="188913"/>
            <a:ext cx="8153400" cy="990600"/>
          </a:xfrm>
          <a:prstGeom prst="rect">
            <a:avLst/>
          </a:prstGeom>
          <a:noFill/>
          <a:ln w="9525">
            <a:noFill/>
            <a:miter lim="800000"/>
            <a:headEnd/>
            <a:tailEnd/>
          </a:ln>
        </p:spPr>
        <p:txBody>
          <a:bodyPr anchor="ctr"/>
          <a:lstStyle/>
          <a:p>
            <a:pPr eaLnBrk="0" hangingPunct="0"/>
            <a:r>
              <a:rPr lang="en-US" sz="4400">
                <a:solidFill>
                  <a:schemeClr val="tx2"/>
                </a:solidFill>
                <a:latin typeface="Tw Cen MT"/>
              </a:rPr>
              <a:t>Articulation - </a:t>
            </a:r>
            <a:r>
              <a:rPr lang="en-US" sz="2800" b="1">
                <a:solidFill>
                  <a:srgbClr val="A50021"/>
                </a:solidFill>
                <a:latin typeface="Tw Cen MT"/>
              </a:rPr>
              <a:t>Removing wordy phrases</a:t>
            </a:r>
          </a:p>
        </p:txBody>
      </p:sp>
    </p:spTree>
    <p:extLst>
      <p:ext uri="{BB962C8B-B14F-4D97-AF65-F5344CB8AC3E}">
        <p14:creationId xmlns:p14="http://schemas.microsoft.com/office/powerpoint/2010/main" xmlns="" val="40435716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normAutofit fontScale="90000"/>
          </a:bodyPr>
          <a:lstStyle/>
          <a:p>
            <a:pPr>
              <a:defRPr/>
            </a:pPr>
            <a:r>
              <a:rPr lang="en-IN" sz="4000">
                <a:solidFill>
                  <a:schemeClr val="accent3">
                    <a:shade val="75000"/>
                  </a:schemeClr>
                </a:solidFill>
              </a:rPr>
              <a:t/>
            </a:r>
            <a:br>
              <a:rPr lang="en-IN" sz="4000">
                <a:solidFill>
                  <a:schemeClr val="accent3">
                    <a:shade val="75000"/>
                  </a:schemeClr>
                </a:solidFill>
              </a:rPr>
            </a:br>
            <a:endParaRPr lang="en-US" sz="4000">
              <a:solidFill>
                <a:schemeClr val="accent3">
                  <a:shade val="75000"/>
                </a:schemeClr>
              </a:solidFill>
            </a:endParaRPr>
          </a:p>
        </p:txBody>
      </p:sp>
      <p:graphicFrame>
        <p:nvGraphicFramePr>
          <p:cNvPr id="128044" name="Group 44"/>
          <p:cNvGraphicFramePr>
            <a:graphicFrameLocks noGrp="1"/>
          </p:cNvGraphicFramePr>
          <p:nvPr>
            <p:ph sz="half" idx="1"/>
          </p:nvPr>
        </p:nvGraphicFramePr>
        <p:xfrm>
          <a:off x="5951539" y="1557338"/>
          <a:ext cx="4537075" cy="4808538"/>
        </p:xfrm>
        <a:graphic>
          <a:graphicData uri="http://schemas.openxmlformats.org/drawingml/2006/table">
            <a:tbl>
              <a:tblPr/>
              <a:tblGrid>
                <a:gridCol w="3048000"/>
                <a:gridCol w="1489075"/>
              </a:tblGrid>
              <a:tr h="7810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Normalized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Concise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On the basis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On the occasion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With regard to, with reference to</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With a view to</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41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 name="Text Placeholder 5"/>
          <p:cNvSpPr>
            <a:spLocks noGrp="1"/>
          </p:cNvSpPr>
          <p:nvPr>
            <p:ph type="body" sz="half" idx="2"/>
          </p:nvPr>
        </p:nvSpPr>
        <p:spPr/>
        <p:txBody>
          <a:bodyPr>
            <a:normAutofit/>
          </a:bodyPr>
          <a:lstStyle/>
          <a:p>
            <a:pPr lvl="4">
              <a:buClr>
                <a:srgbClr val="B39E00"/>
              </a:buClr>
              <a:buSzPct val="90000"/>
            </a:pPr>
            <a:endParaRPr lang="en-IN" sz="1400"/>
          </a:p>
        </p:txBody>
      </p:sp>
      <p:sp>
        <p:nvSpPr>
          <p:cNvPr id="35881" name="Rectangle 42"/>
          <p:cNvSpPr>
            <a:spLocks/>
          </p:cNvSpPr>
          <p:nvPr/>
        </p:nvSpPr>
        <p:spPr bwMode="auto">
          <a:xfrm>
            <a:off x="1847850" y="188913"/>
            <a:ext cx="8153400" cy="990600"/>
          </a:xfrm>
          <a:prstGeom prst="rect">
            <a:avLst/>
          </a:prstGeom>
          <a:noFill/>
          <a:ln w="9525">
            <a:noFill/>
            <a:miter lim="800000"/>
            <a:headEnd/>
            <a:tailEnd/>
          </a:ln>
        </p:spPr>
        <p:txBody>
          <a:bodyPr anchor="ctr"/>
          <a:lstStyle/>
          <a:p>
            <a:pPr eaLnBrk="0" hangingPunct="0"/>
            <a:r>
              <a:rPr lang="en-US" sz="4400">
                <a:solidFill>
                  <a:schemeClr val="tx2"/>
                </a:solidFill>
                <a:latin typeface="Tw Cen MT"/>
              </a:rPr>
              <a:t>Articulation - </a:t>
            </a:r>
            <a:r>
              <a:rPr lang="en-US" sz="2800" b="1">
                <a:solidFill>
                  <a:srgbClr val="A50021"/>
                </a:solidFill>
                <a:latin typeface="Tw Cen MT"/>
              </a:rPr>
              <a:t>Removing wordy phrases</a:t>
            </a:r>
          </a:p>
        </p:txBody>
      </p:sp>
      <p:graphicFrame>
        <p:nvGraphicFramePr>
          <p:cNvPr id="7" name="Group 44"/>
          <p:cNvGraphicFramePr>
            <a:graphicFrameLocks/>
          </p:cNvGraphicFramePr>
          <p:nvPr/>
        </p:nvGraphicFramePr>
        <p:xfrm>
          <a:off x="2116139" y="1558925"/>
          <a:ext cx="3622993" cy="4822826"/>
        </p:xfrm>
        <a:graphic>
          <a:graphicData uri="http://schemas.openxmlformats.org/drawingml/2006/table">
            <a:tbl>
              <a:tblPr/>
              <a:tblGrid>
                <a:gridCol w="2133918"/>
                <a:gridCol w="1489075"/>
              </a:tblGrid>
              <a:tr h="7810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Normalized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Concise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Along the lines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At the present time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For the purpose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For the reason that </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41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accordance with</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the amount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the meantime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the near future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very few cases</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the view of the fact that</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xmlns="" val="42797732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normAutofit fontScale="90000"/>
          </a:bodyPr>
          <a:lstStyle/>
          <a:p>
            <a:pPr>
              <a:defRPr/>
            </a:pPr>
            <a:r>
              <a:rPr lang="en-IN" sz="4000">
                <a:solidFill>
                  <a:schemeClr val="accent3">
                    <a:shade val="75000"/>
                  </a:schemeClr>
                </a:solidFill>
              </a:rPr>
              <a:t/>
            </a:r>
            <a:br>
              <a:rPr lang="en-IN" sz="4000">
                <a:solidFill>
                  <a:schemeClr val="accent3">
                    <a:shade val="75000"/>
                  </a:schemeClr>
                </a:solidFill>
              </a:rPr>
            </a:br>
            <a:endParaRPr lang="en-US" sz="4000">
              <a:solidFill>
                <a:schemeClr val="accent3">
                  <a:shade val="75000"/>
                </a:schemeClr>
              </a:solidFill>
            </a:endParaRPr>
          </a:p>
        </p:txBody>
      </p:sp>
      <p:graphicFrame>
        <p:nvGraphicFramePr>
          <p:cNvPr id="128044" name="Group 44"/>
          <p:cNvGraphicFramePr>
            <a:graphicFrameLocks noGrp="1"/>
          </p:cNvGraphicFramePr>
          <p:nvPr>
            <p:ph sz="half" idx="1"/>
          </p:nvPr>
        </p:nvGraphicFramePr>
        <p:xfrm>
          <a:off x="5951539" y="1557338"/>
          <a:ext cx="4537075" cy="4808538"/>
        </p:xfrm>
        <a:graphic>
          <a:graphicData uri="http://schemas.openxmlformats.org/drawingml/2006/table">
            <a:tbl>
              <a:tblPr/>
              <a:tblGrid>
                <a:gridCol w="3048000"/>
                <a:gridCol w="1489075"/>
              </a:tblGrid>
              <a:tr h="7810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Normalized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Concise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On the basis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By</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On the occasion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On</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With regard to, with reference to</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About</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With a view to</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to</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41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 name="Text Placeholder 5"/>
          <p:cNvSpPr>
            <a:spLocks noGrp="1"/>
          </p:cNvSpPr>
          <p:nvPr>
            <p:ph type="body" sz="half" idx="2"/>
          </p:nvPr>
        </p:nvSpPr>
        <p:spPr/>
        <p:txBody>
          <a:bodyPr>
            <a:normAutofit/>
          </a:bodyPr>
          <a:lstStyle/>
          <a:p>
            <a:pPr lvl="4">
              <a:buClr>
                <a:srgbClr val="B39E00"/>
              </a:buClr>
              <a:buSzPct val="90000"/>
              <a:buNone/>
            </a:pPr>
            <a:endParaRPr lang="en-IN" sz="1400"/>
          </a:p>
        </p:txBody>
      </p:sp>
      <p:sp>
        <p:nvSpPr>
          <p:cNvPr id="36905" name="Rectangle 42"/>
          <p:cNvSpPr>
            <a:spLocks/>
          </p:cNvSpPr>
          <p:nvPr/>
        </p:nvSpPr>
        <p:spPr bwMode="auto">
          <a:xfrm>
            <a:off x="1847850" y="188913"/>
            <a:ext cx="8153400" cy="990600"/>
          </a:xfrm>
          <a:prstGeom prst="rect">
            <a:avLst/>
          </a:prstGeom>
          <a:noFill/>
          <a:ln w="9525">
            <a:noFill/>
            <a:miter lim="800000"/>
            <a:headEnd/>
            <a:tailEnd/>
          </a:ln>
        </p:spPr>
        <p:txBody>
          <a:bodyPr anchor="ctr"/>
          <a:lstStyle/>
          <a:p>
            <a:pPr eaLnBrk="0" hangingPunct="0"/>
            <a:r>
              <a:rPr lang="en-US" sz="4400">
                <a:solidFill>
                  <a:schemeClr val="tx2"/>
                </a:solidFill>
                <a:latin typeface="Tw Cen MT"/>
              </a:rPr>
              <a:t>Articulation - </a:t>
            </a:r>
            <a:r>
              <a:rPr lang="en-US" sz="2800" b="1">
                <a:solidFill>
                  <a:srgbClr val="A50021"/>
                </a:solidFill>
                <a:latin typeface="Tw Cen MT"/>
              </a:rPr>
              <a:t>Removing wordy phrases</a:t>
            </a:r>
          </a:p>
        </p:txBody>
      </p:sp>
      <p:graphicFrame>
        <p:nvGraphicFramePr>
          <p:cNvPr id="7" name="Group 44"/>
          <p:cNvGraphicFramePr>
            <a:graphicFrameLocks/>
          </p:cNvGraphicFramePr>
          <p:nvPr/>
        </p:nvGraphicFramePr>
        <p:xfrm>
          <a:off x="2116139" y="1558925"/>
          <a:ext cx="3622993" cy="4822826"/>
        </p:xfrm>
        <a:graphic>
          <a:graphicData uri="http://schemas.openxmlformats.org/drawingml/2006/table">
            <a:tbl>
              <a:tblPr/>
              <a:tblGrid>
                <a:gridCol w="2133918"/>
                <a:gridCol w="1489075"/>
              </a:tblGrid>
              <a:tr h="7810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Normalized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Concise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Along the lines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Like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At the present time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Now</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For the purpose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For</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For the reason that </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Because, since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41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accordance with</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By</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the amount of</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For</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the meantime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Meanwhile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the near future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Soon</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very few cases</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Seldom</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the view of the fact that</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Since, because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xmlns="" val="713188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CONSIDERATION</a:t>
            </a:r>
          </a:p>
        </p:txBody>
      </p:sp>
      <p:sp>
        <p:nvSpPr>
          <p:cNvPr id="4099" name="Rectangle 3"/>
          <p:cNvSpPr>
            <a:spLocks noGrp="1" noChangeArrowheads="1"/>
          </p:cNvSpPr>
          <p:nvPr>
            <p:ph type="body" idx="1"/>
          </p:nvPr>
        </p:nvSpPr>
        <p:spPr/>
        <p:txBody>
          <a:bodyPr/>
          <a:lstStyle/>
          <a:p>
            <a:pPr marL="457200" indent="-457200">
              <a:buFont typeface="+mj-lt"/>
              <a:buAutoNum type="arabicPeriod"/>
            </a:pPr>
            <a:r>
              <a:rPr lang="en-US" altLang="en-US" dirty="0"/>
              <a:t>Focus on YOU instead of I &amp; WE</a:t>
            </a:r>
          </a:p>
          <a:p>
            <a:pPr marL="457200" indent="-457200">
              <a:buFont typeface="+mj-lt"/>
              <a:buAutoNum type="arabicPeriod"/>
            </a:pPr>
            <a:r>
              <a:rPr lang="en-US" altLang="en-US" dirty="0" smtClean="0"/>
              <a:t>Show </a:t>
            </a:r>
            <a:r>
              <a:rPr lang="en-US" altLang="en-US" dirty="0"/>
              <a:t>reader benefit &amp; interest</a:t>
            </a:r>
          </a:p>
          <a:p>
            <a:pPr marL="457200" indent="-457200">
              <a:buFont typeface="+mj-lt"/>
              <a:buAutoNum type="arabicPeriod"/>
            </a:pPr>
            <a:r>
              <a:rPr lang="en-US" altLang="en-US" dirty="0" smtClean="0"/>
              <a:t>Emphasize </a:t>
            </a:r>
            <a:r>
              <a:rPr lang="en-US" altLang="en-US" dirty="0"/>
              <a:t>positive&amp; pleasant</a:t>
            </a:r>
          </a:p>
          <a:p>
            <a:pPr marL="457200" indent="-457200">
              <a:buFont typeface="+mj-lt"/>
              <a:buAutoNum type="arabicPeriod"/>
            </a:pPr>
            <a:r>
              <a:rPr lang="en-US" altLang="en-US" dirty="0" smtClean="0"/>
              <a:t>Apply </a:t>
            </a:r>
            <a:r>
              <a:rPr lang="en-US" altLang="en-US" dirty="0"/>
              <a:t>integrity &amp; ethics</a:t>
            </a:r>
          </a:p>
        </p:txBody>
      </p:sp>
    </p:spTree>
    <p:extLst>
      <p:ext uri="{BB962C8B-B14F-4D97-AF65-F5344CB8AC3E}">
        <p14:creationId xmlns:p14="http://schemas.microsoft.com/office/powerpoint/2010/main" xmlns="" val="83451693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altLang="en-US" sz="3200" b="1" dirty="0">
                <a:cs typeface="Times New Roman" panose="02020603050405020304" pitchFamily="18" charset="0"/>
              </a:rPr>
              <a:t>Write   with  a  ‘you ‘ attitude , it shows consideration</a:t>
            </a:r>
          </a:p>
        </p:txBody>
      </p:sp>
      <p:sp>
        <p:nvSpPr>
          <p:cNvPr id="49155" name="Rectangle 3"/>
          <p:cNvSpPr>
            <a:spLocks noGrp="1" noChangeArrowheads="1"/>
          </p:cNvSpPr>
          <p:nvPr>
            <p:ph type="body" idx="1"/>
          </p:nvPr>
        </p:nvSpPr>
        <p:spPr/>
        <p:txBody>
          <a:bodyPr/>
          <a:lstStyle/>
          <a:p>
            <a:pPr marL="457200" indent="-457200">
              <a:buFont typeface="+mj-lt"/>
              <a:buAutoNum type="arabicPeriod"/>
            </a:pPr>
            <a:r>
              <a:rPr lang="en-US" altLang="en-US" dirty="0" smtClean="0">
                <a:cs typeface="Times New Roman" panose="02020603050405020304" pitchFamily="18" charset="0"/>
              </a:rPr>
              <a:t> </a:t>
            </a:r>
            <a:r>
              <a:rPr lang="en-US" altLang="en-US" dirty="0">
                <a:cs typeface="Times New Roman" panose="02020603050405020304" pitchFamily="18" charset="0"/>
              </a:rPr>
              <a:t>I want to send my congratulations for ---</a:t>
            </a:r>
          </a:p>
          <a:p>
            <a:pPr marL="457200" indent="-457200">
              <a:buFont typeface="+mj-lt"/>
              <a:buAutoNum type="arabicPeriod"/>
            </a:pPr>
            <a:r>
              <a:rPr lang="en-US" altLang="en-US" dirty="0" smtClean="0">
                <a:cs typeface="Times New Roman" panose="02020603050405020304" pitchFamily="18" charset="0"/>
              </a:rPr>
              <a:t>We </a:t>
            </a:r>
            <a:r>
              <a:rPr lang="en-US" altLang="en-US" dirty="0">
                <a:cs typeface="Times New Roman" panose="02020603050405020304" pitchFamily="18" charset="0"/>
              </a:rPr>
              <a:t>will ship soon the goods  your May 4 order----</a:t>
            </a:r>
          </a:p>
          <a:p>
            <a:pPr marL="457200" indent="-457200">
              <a:buFont typeface="+mj-lt"/>
              <a:buAutoNum type="arabicPeriod"/>
            </a:pPr>
            <a:r>
              <a:rPr lang="en-US" altLang="en-US" dirty="0" smtClean="0">
                <a:cs typeface="Times New Roman" panose="02020603050405020304" pitchFamily="18" charset="0"/>
              </a:rPr>
              <a:t>We </a:t>
            </a:r>
            <a:r>
              <a:rPr lang="en-US" altLang="en-US" dirty="0">
                <a:cs typeface="Times New Roman" panose="02020603050405020304" pitchFamily="18" charset="0"/>
              </a:rPr>
              <a:t>pay eight percent interest on -----</a:t>
            </a:r>
            <a:r>
              <a:rPr lang="en-US" altLang="en-US" dirty="0"/>
              <a:t> </a:t>
            </a:r>
          </a:p>
        </p:txBody>
      </p:sp>
    </p:spTree>
    <p:extLst>
      <p:ext uri="{BB962C8B-B14F-4D97-AF65-F5344CB8AC3E}">
        <p14:creationId xmlns:p14="http://schemas.microsoft.com/office/powerpoint/2010/main" xmlns="" val="6197552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say….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Would like to congratulate you…..</a:t>
            </a:r>
          </a:p>
          <a:p>
            <a:pPr marL="457200" indent="-457200">
              <a:buFont typeface="+mj-lt"/>
              <a:buAutoNum type="arabicPeriod"/>
            </a:pPr>
            <a:r>
              <a:rPr lang="en-US" dirty="0" smtClean="0"/>
              <a:t>Your 4 of May order will be shipped soon….</a:t>
            </a:r>
          </a:p>
          <a:p>
            <a:pPr marL="457200" indent="-457200">
              <a:buFont typeface="+mj-lt"/>
              <a:buAutoNum type="arabicPeriod"/>
            </a:pPr>
            <a:r>
              <a:rPr lang="en-US" dirty="0" smtClean="0"/>
              <a:t>An eight percent interest is being paid by us……</a:t>
            </a:r>
          </a:p>
          <a:p>
            <a:pPr marL="457200" indent="-457200">
              <a:buFont typeface="+mj-lt"/>
              <a:buAutoNum type="arabicPeriod"/>
            </a:pPr>
            <a:endParaRPr lang="en-US" dirty="0"/>
          </a:p>
        </p:txBody>
      </p:sp>
    </p:spTree>
    <p:extLst>
      <p:ext uri="{BB962C8B-B14F-4D97-AF65-F5344CB8AC3E}">
        <p14:creationId xmlns:p14="http://schemas.microsoft.com/office/powerpoint/2010/main" xmlns="" val="13244350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124200" y="287338"/>
            <a:ext cx="6934200" cy="1541462"/>
          </a:xfrm>
        </p:spPr>
        <p:txBody>
          <a:bodyPr>
            <a:normAutofit fontScale="90000"/>
          </a:bodyPr>
          <a:lstStyle/>
          <a:p>
            <a:pPr algn="ctr"/>
            <a:r>
              <a:rPr lang="en-US" altLang="en-US" sz="3200" b="1" dirty="0">
                <a:cs typeface="Times New Roman" panose="02020603050405020304" pitchFamily="18" charset="0"/>
              </a:rPr>
              <a:t>Avoid negative – unpleasant words  to show consideration</a:t>
            </a:r>
            <a:r>
              <a:rPr lang="en-US" altLang="en-US" sz="3200" dirty="0">
                <a:cs typeface="Times New Roman" panose="02020603050405020304" pitchFamily="18" charset="0"/>
              </a:rPr>
              <a:t/>
            </a:r>
            <a:br>
              <a:rPr lang="en-US" altLang="en-US" sz="3200" dirty="0">
                <a:cs typeface="Times New Roman" panose="02020603050405020304" pitchFamily="18" charset="0"/>
              </a:rPr>
            </a:br>
            <a:r>
              <a:rPr lang="en-US" altLang="en-US" sz="3200" dirty="0">
                <a:cs typeface="Times New Roman" panose="02020603050405020304" pitchFamily="18" charset="0"/>
              </a:rPr>
              <a:t> </a:t>
            </a:r>
            <a:br>
              <a:rPr lang="en-US" altLang="en-US" sz="3200" dirty="0">
                <a:cs typeface="Times New Roman" panose="02020603050405020304" pitchFamily="18" charset="0"/>
              </a:rPr>
            </a:br>
            <a:endParaRPr lang="en-US" altLang="en-US" sz="3200" dirty="0">
              <a:cs typeface="Times New Roman" panose="02020603050405020304" pitchFamily="18" charset="0"/>
            </a:endParaRPr>
          </a:p>
        </p:txBody>
      </p:sp>
      <p:sp>
        <p:nvSpPr>
          <p:cNvPr id="54275" name="Rectangle 3"/>
          <p:cNvSpPr>
            <a:spLocks noGrp="1" noChangeArrowheads="1"/>
          </p:cNvSpPr>
          <p:nvPr>
            <p:ph type="body" idx="4294967295"/>
          </p:nvPr>
        </p:nvSpPr>
        <p:spPr>
          <a:xfrm>
            <a:off x="2514600" y="1447800"/>
            <a:ext cx="8153400" cy="4648200"/>
          </a:xfrm>
        </p:spPr>
        <p:txBody>
          <a:bodyPr>
            <a:normAutofit/>
          </a:bodyPr>
          <a:lstStyle/>
          <a:p>
            <a:pPr marL="514350" indent="-514350">
              <a:buFont typeface="+mj-lt"/>
              <a:buAutoNum type="arabicPeriod"/>
            </a:pPr>
            <a:r>
              <a:rPr lang="en-US" altLang="en-US" dirty="0">
                <a:cs typeface="Times New Roman" panose="02020603050405020304" pitchFamily="18" charset="0"/>
              </a:rPr>
              <a:t>It  is impossible to open an account for you today.</a:t>
            </a:r>
          </a:p>
          <a:p>
            <a:pPr marL="514350" indent="-514350">
              <a:buFont typeface="+mj-lt"/>
              <a:buAutoNum type="arabicPeriod"/>
            </a:pPr>
            <a:r>
              <a:rPr lang="en-US" altLang="en-US" dirty="0">
                <a:cs typeface="Times New Roman" panose="02020603050405020304" pitchFamily="18" charset="0"/>
              </a:rPr>
              <a:t>He is very careless</a:t>
            </a:r>
          </a:p>
          <a:p>
            <a:pPr marL="514350" indent="-514350">
              <a:buFont typeface="+mj-lt"/>
              <a:buAutoNum type="arabicPeriod"/>
            </a:pPr>
            <a:r>
              <a:rPr lang="en-US" altLang="en-US" dirty="0">
                <a:cs typeface="Times New Roman" panose="02020603050405020304" pitchFamily="18" charset="0"/>
              </a:rPr>
              <a:t>She is very ungrateful</a:t>
            </a:r>
          </a:p>
          <a:p>
            <a:pPr marL="514350" indent="-514350">
              <a:buFont typeface="+mj-lt"/>
              <a:buAutoNum type="arabicPeriod"/>
            </a:pPr>
            <a:r>
              <a:rPr lang="en-US" altLang="en-US" dirty="0">
                <a:cs typeface="Times New Roman" panose="02020603050405020304" pitchFamily="18" charset="0"/>
              </a:rPr>
              <a:t>We don’t refund if the returned item is soiled and unusable.</a:t>
            </a:r>
          </a:p>
          <a:p>
            <a:pPr marL="514350" indent="-514350">
              <a:buFont typeface="+mj-lt"/>
              <a:buAutoNum type="arabicPeriod"/>
            </a:pPr>
            <a:r>
              <a:rPr lang="en-US" altLang="en-US" dirty="0">
                <a:cs typeface="Times New Roman" panose="02020603050405020304" pitchFamily="18" charset="0"/>
              </a:rPr>
              <a:t>  When you travel on company expense, you will not receive approval for first class fare. </a:t>
            </a:r>
          </a:p>
          <a:p>
            <a:pPr marL="514350" indent="-514350">
              <a:buFont typeface="+mj-lt"/>
              <a:buAutoNum type="arabicPeriod"/>
            </a:pPr>
            <a:r>
              <a:rPr lang="en-US" altLang="en-US" dirty="0">
                <a:cs typeface="Times New Roman" panose="02020603050405020304" pitchFamily="18" charset="0"/>
              </a:rPr>
              <a:t>He is my ex-colleague. </a:t>
            </a:r>
          </a:p>
          <a:p>
            <a:pPr marL="514350" indent="-514350">
              <a:buFont typeface="+mj-lt"/>
              <a:buAutoNum type="arabicPeriod"/>
            </a:pPr>
            <a:endParaRPr lang="en-US" altLang="en-US" dirty="0"/>
          </a:p>
        </p:txBody>
      </p:sp>
    </p:spTree>
    <p:extLst>
      <p:ext uri="{BB962C8B-B14F-4D97-AF65-F5344CB8AC3E}">
        <p14:creationId xmlns:p14="http://schemas.microsoft.com/office/powerpoint/2010/main" xmlns="" val="99222189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124200" y="287339"/>
            <a:ext cx="7543800" cy="1449387"/>
          </a:xfrm>
        </p:spPr>
        <p:txBody>
          <a:bodyPr>
            <a:normAutofit fontScale="90000"/>
          </a:bodyPr>
          <a:lstStyle/>
          <a:p>
            <a:pPr algn="ctr"/>
            <a:r>
              <a:rPr lang="en-US" altLang="en-US" sz="3200" b="1" dirty="0">
                <a:cs typeface="Times New Roman" panose="02020603050405020304" pitchFamily="18" charset="0"/>
              </a:rPr>
              <a:t>Avoid negative – unpleasant words  to show consideration</a:t>
            </a:r>
            <a:r>
              <a:rPr lang="en-US" altLang="en-US" sz="3200" dirty="0">
                <a:cs typeface="Times New Roman" panose="02020603050405020304" pitchFamily="18" charset="0"/>
              </a:rPr>
              <a:t/>
            </a:r>
            <a:br>
              <a:rPr lang="en-US" altLang="en-US" sz="3200" dirty="0">
                <a:cs typeface="Times New Roman" panose="02020603050405020304" pitchFamily="18" charset="0"/>
              </a:rPr>
            </a:br>
            <a:r>
              <a:rPr lang="en-US" altLang="en-US" sz="3200" dirty="0">
                <a:cs typeface="Times New Roman" panose="02020603050405020304" pitchFamily="18" charset="0"/>
              </a:rPr>
              <a:t> </a:t>
            </a:r>
            <a:br>
              <a:rPr lang="en-US" altLang="en-US" sz="3200" dirty="0">
                <a:cs typeface="Times New Roman" panose="02020603050405020304" pitchFamily="18" charset="0"/>
              </a:rPr>
            </a:br>
            <a:endParaRPr lang="en-US" altLang="en-US" sz="3200" dirty="0">
              <a:cs typeface="Times New Roman" panose="02020603050405020304" pitchFamily="18" charset="0"/>
            </a:endParaRPr>
          </a:p>
        </p:txBody>
      </p:sp>
      <p:sp>
        <p:nvSpPr>
          <p:cNvPr id="54275" name="Rectangle 3"/>
          <p:cNvSpPr>
            <a:spLocks noGrp="1" noChangeArrowheads="1"/>
          </p:cNvSpPr>
          <p:nvPr>
            <p:ph type="body" idx="4294967295"/>
          </p:nvPr>
        </p:nvSpPr>
        <p:spPr>
          <a:xfrm>
            <a:off x="2514600" y="1447800"/>
            <a:ext cx="8153400" cy="4648200"/>
          </a:xfrm>
        </p:spPr>
        <p:txBody>
          <a:bodyPr>
            <a:normAutofit/>
          </a:bodyPr>
          <a:lstStyle/>
          <a:p>
            <a:pPr marL="514350" indent="-514350">
              <a:buFont typeface="+mj-lt"/>
              <a:buAutoNum type="arabicPeriod"/>
            </a:pPr>
            <a:r>
              <a:rPr lang="en-US" altLang="en-US" dirty="0">
                <a:cs typeface="Times New Roman" panose="02020603050405020304" pitchFamily="18" charset="0"/>
              </a:rPr>
              <a:t>It  is not possible to open an account for you today.</a:t>
            </a:r>
          </a:p>
          <a:p>
            <a:pPr marL="514350" indent="-514350">
              <a:buFont typeface="+mj-lt"/>
              <a:buAutoNum type="arabicPeriod"/>
            </a:pPr>
            <a:r>
              <a:rPr lang="en-US" altLang="en-US" dirty="0">
                <a:cs typeface="Times New Roman" panose="02020603050405020304" pitchFamily="18" charset="0"/>
              </a:rPr>
              <a:t>He is very not  careful</a:t>
            </a:r>
          </a:p>
          <a:p>
            <a:pPr marL="514350" indent="-514350">
              <a:buFont typeface="+mj-lt"/>
              <a:buAutoNum type="arabicPeriod"/>
            </a:pPr>
            <a:r>
              <a:rPr lang="en-US" altLang="en-US" dirty="0">
                <a:cs typeface="Times New Roman" panose="02020603050405020304" pitchFamily="18" charset="0"/>
              </a:rPr>
              <a:t>She is very not grateful</a:t>
            </a:r>
          </a:p>
          <a:p>
            <a:pPr marL="514350" indent="-514350">
              <a:buFont typeface="+mj-lt"/>
              <a:buAutoNum type="arabicPeriod"/>
            </a:pPr>
            <a:r>
              <a:rPr lang="en-US" altLang="en-US" dirty="0">
                <a:cs typeface="Times New Roman" panose="02020603050405020304" pitchFamily="18" charset="0"/>
              </a:rPr>
              <a:t>We unable refund if the returned item is soiled and unusable.</a:t>
            </a:r>
          </a:p>
          <a:p>
            <a:pPr marL="514350" indent="-514350">
              <a:buFont typeface="+mj-lt"/>
              <a:buAutoNum type="arabicPeriod"/>
            </a:pPr>
            <a:r>
              <a:rPr lang="en-US" altLang="en-US" dirty="0">
                <a:cs typeface="Times New Roman" panose="02020603050405020304" pitchFamily="18" charset="0"/>
              </a:rPr>
              <a:t> If you travel on company expense, you are not entitled to receive approval for first class fare. </a:t>
            </a:r>
          </a:p>
          <a:p>
            <a:pPr marL="514350" indent="-514350">
              <a:buFont typeface="+mj-lt"/>
              <a:buAutoNum type="arabicPeriod"/>
            </a:pPr>
            <a:r>
              <a:rPr lang="en-US" altLang="en-US" dirty="0">
                <a:cs typeface="Times New Roman" panose="02020603050405020304" pitchFamily="18" charset="0"/>
              </a:rPr>
              <a:t>He is my former colleague.  </a:t>
            </a:r>
          </a:p>
          <a:p>
            <a:pPr marL="514350" indent="-514350">
              <a:buFont typeface="+mj-lt"/>
              <a:buAutoNum type="arabicPeriod"/>
            </a:pPr>
            <a:endParaRPr lang="en-US" altLang="en-US" dirty="0"/>
          </a:p>
        </p:txBody>
      </p:sp>
    </p:spTree>
    <p:extLst>
      <p:ext uri="{BB962C8B-B14F-4D97-AF65-F5344CB8AC3E}">
        <p14:creationId xmlns:p14="http://schemas.microsoft.com/office/powerpoint/2010/main" xmlns="" val="282394845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CONCRETENESS</a:t>
            </a:r>
          </a:p>
        </p:txBody>
      </p:sp>
      <p:sp>
        <p:nvSpPr>
          <p:cNvPr id="5123" name="Rectangle 3"/>
          <p:cNvSpPr>
            <a:spLocks noGrp="1" noChangeArrowheads="1"/>
          </p:cNvSpPr>
          <p:nvPr>
            <p:ph type="body" idx="1"/>
          </p:nvPr>
        </p:nvSpPr>
        <p:spPr/>
        <p:txBody>
          <a:bodyPr>
            <a:normAutofit/>
          </a:bodyPr>
          <a:lstStyle/>
          <a:p>
            <a:pPr marL="514350" indent="-514350">
              <a:buFont typeface="+mj-lt"/>
              <a:buAutoNum type="arabicPeriod"/>
            </a:pPr>
            <a:r>
              <a:rPr lang="en-US" altLang="en-US" dirty="0"/>
              <a:t>Use specific facts and figures</a:t>
            </a:r>
          </a:p>
          <a:p>
            <a:pPr marL="514350" indent="-514350">
              <a:buFont typeface="+mj-lt"/>
              <a:buAutoNum type="arabicPeriod"/>
            </a:pPr>
            <a:r>
              <a:rPr lang="en-US" altLang="en-US" dirty="0"/>
              <a:t>Put action into verbs</a:t>
            </a:r>
          </a:p>
          <a:p>
            <a:pPr marL="514350" indent="-514350">
              <a:buFont typeface="+mj-lt"/>
              <a:buAutoNum type="arabicPeriod"/>
            </a:pPr>
            <a:r>
              <a:rPr lang="en-US" altLang="en-US" dirty="0"/>
              <a:t>Choose vivid image building words by comparison &amp; figurative language </a:t>
            </a:r>
          </a:p>
          <a:p>
            <a:pPr marL="514350" indent="-514350">
              <a:buFont typeface="+mj-lt"/>
              <a:buAutoNum type="arabicPeriod"/>
            </a:pPr>
            <a:r>
              <a:rPr lang="en-US" altLang="en-US" dirty="0"/>
              <a:t>Use more adjectives and adverbs</a:t>
            </a:r>
          </a:p>
        </p:txBody>
      </p:sp>
    </p:spTree>
    <p:extLst>
      <p:ext uri="{BB962C8B-B14F-4D97-AF65-F5344CB8AC3E}">
        <p14:creationId xmlns:p14="http://schemas.microsoft.com/office/powerpoint/2010/main" xmlns="" val="35692565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normAutofit/>
          </a:bodyPr>
          <a:lstStyle/>
          <a:p>
            <a:r>
              <a:rPr lang="en-US" smtClean="0"/>
              <a:t>Concrete language</a:t>
            </a:r>
            <a:endParaRPr lang="en-IN" smtClean="0"/>
          </a:p>
        </p:txBody>
      </p:sp>
      <p:sp>
        <p:nvSpPr>
          <p:cNvPr id="21507" name="Content Placeholder 4"/>
          <p:cNvSpPr>
            <a:spLocks noGrp="1"/>
          </p:cNvSpPr>
          <p:nvPr>
            <p:ph sz="half" idx="1"/>
          </p:nvPr>
        </p:nvSpPr>
        <p:spPr/>
        <p:txBody>
          <a:bodyPr/>
          <a:lstStyle/>
          <a:p>
            <a:pPr marL="457200" indent="-457200">
              <a:buFont typeface="Georgia" pitchFamily="18" charset="0"/>
              <a:buAutoNum type="arabicPeriod"/>
            </a:pPr>
            <a:r>
              <a:rPr lang="en-US" dirty="0" smtClean="0"/>
              <a:t>A significant loss</a:t>
            </a:r>
          </a:p>
          <a:p>
            <a:pPr marL="457200" indent="-457200">
              <a:buFont typeface="Georgia" pitchFamily="18" charset="0"/>
              <a:buAutoNum type="arabicPeriod"/>
            </a:pPr>
            <a:r>
              <a:rPr lang="en-US" dirty="0" smtClean="0"/>
              <a:t>Good attendance record</a:t>
            </a:r>
          </a:p>
          <a:p>
            <a:pPr marL="457200" indent="-457200">
              <a:buFont typeface="Georgia" pitchFamily="18" charset="0"/>
              <a:buAutoNum type="arabicPeriod"/>
            </a:pPr>
            <a:r>
              <a:rPr lang="en-US" dirty="0" smtClean="0"/>
              <a:t>The leading company</a:t>
            </a:r>
          </a:p>
          <a:p>
            <a:pPr marL="457200" indent="-457200">
              <a:buFont typeface="Georgia" pitchFamily="18" charset="0"/>
              <a:buAutoNum type="arabicPeriod"/>
            </a:pPr>
            <a:r>
              <a:rPr lang="en-US" dirty="0" smtClean="0"/>
              <a:t>The majority</a:t>
            </a:r>
          </a:p>
          <a:p>
            <a:pPr marL="457200" indent="-457200">
              <a:buFont typeface="Georgia" pitchFamily="18" charset="0"/>
              <a:buAutoNum type="arabicPeriod"/>
            </a:pPr>
            <a:r>
              <a:rPr lang="en-US" dirty="0" smtClean="0"/>
              <a:t>In the near future</a:t>
            </a:r>
          </a:p>
          <a:p>
            <a:pPr marL="457200" indent="-457200">
              <a:buFont typeface="Georgia" pitchFamily="18" charset="0"/>
              <a:buAutoNum type="arabicPeriod"/>
            </a:pPr>
            <a:r>
              <a:rPr lang="en-US" dirty="0" smtClean="0"/>
              <a:t>Substantial amount</a:t>
            </a:r>
            <a:endParaRPr lang="en-IN" dirty="0" smtClean="0"/>
          </a:p>
        </p:txBody>
      </p:sp>
      <p:sp>
        <p:nvSpPr>
          <p:cNvPr id="6" name="Content Placeholder 5"/>
          <p:cNvSpPr>
            <a:spLocks noGrp="1"/>
          </p:cNvSpPr>
          <p:nvPr>
            <p:ph sz="half" idx="2"/>
          </p:nvPr>
        </p:nvSpPr>
        <p:spPr/>
        <p:txBody>
          <a:bodyPr/>
          <a:lstStyle/>
          <a:p>
            <a:pPr marL="457200" indent="-457200">
              <a:buFont typeface="Georgia" pitchFamily="18" charset="0"/>
              <a:buAutoNum type="arabicPeriod"/>
            </a:pPr>
            <a:r>
              <a:rPr lang="en-US" dirty="0" smtClean="0"/>
              <a:t>A 53 percent loss</a:t>
            </a:r>
          </a:p>
          <a:p>
            <a:pPr marL="457200" indent="-457200">
              <a:buFont typeface="Georgia" pitchFamily="18" charset="0"/>
              <a:buAutoNum type="arabicPeriod"/>
            </a:pPr>
            <a:r>
              <a:rPr lang="en-US" dirty="0" smtClean="0"/>
              <a:t>100 percent attendance record</a:t>
            </a:r>
          </a:p>
          <a:p>
            <a:pPr marL="457200" indent="-457200">
              <a:buFont typeface="Georgia" pitchFamily="18" charset="0"/>
              <a:buAutoNum type="arabicPeriod"/>
            </a:pPr>
            <a:r>
              <a:rPr lang="en-US" dirty="0" smtClean="0"/>
              <a:t>First among 3,212 competitors</a:t>
            </a:r>
          </a:p>
          <a:p>
            <a:pPr marL="457200" indent="-457200">
              <a:buFont typeface="Georgia" pitchFamily="18" charset="0"/>
              <a:buAutoNum type="arabicPeriod"/>
            </a:pPr>
            <a:r>
              <a:rPr lang="en-US" dirty="0" smtClean="0"/>
              <a:t>62 percent</a:t>
            </a:r>
          </a:p>
          <a:p>
            <a:pPr marL="457200" indent="-457200">
              <a:buFont typeface="Georgia" pitchFamily="18" charset="0"/>
              <a:buAutoNum type="arabicPeriod"/>
            </a:pPr>
            <a:r>
              <a:rPr lang="en-US" dirty="0" smtClean="0"/>
              <a:t>By noon Thursday</a:t>
            </a:r>
          </a:p>
          <a:p>
            <a:pPr marL="457200" indent="-457200">
              <a:buNone/>
            </a:pPr>
            <a:r>
              <a:rPr lang="en-US" dirty="0" smtClean="0"/>
              <a:t>	By day after tomorrow</a:t>
            </a:r>
          </a:p>
          <a:p>
            <a:pPr marL="457200" indent="-457200">
              <a:buFont typeface="Georgia" pitchFamily="18" charset="0"/>
              <a:buAutoNum type="arabicPeriod" startAt="6"/>
            </a:pPr>
            <a:r>
              <a:rPr lang="en-US" dirty="0" smtClean="0"/>
              <a:t>$ 3,517,000</a:t>
            </a:r>
          </a:p>
          <a:p>
            <a:pPr marL="457200" indent="-457200">
              <a:buNone/>
            </a:pPr>
            <a:endParaRPr lang="en-US" dirty="0" smtClean="0"/>
          </a:p>
          <a:p>
            <a:pPr marL="457200" indent="-457200">
              <a:buFont typeface="Georgia" pitchFamily="18" charset="0"/>
              <a:buAutoNum type="arabicPeriod"/>
            </a:pPr>
            <a:endParaRPr lang="en-IN" dirty="0" smtClean="0"/>
          </a:p>
        </p:txBody>
      </p:sp>
    </p:spTree>
    <p:extLst>
      <p:ext uri="{BB962C8B-B14F-4D97-AF65-F5344CB8AC3E}">
        <p14:creationId xmlns:p14="http://schemas.microsoft.com/office/powerpoint/2010/main" xmlns="" val="3260478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GB" altLang="en-US" dirty="0"/>
              <a:t>7 Cs OF BUSINESS WRITING</a:t>
            </a:r>
            <a:endParaRPr lang="en-US" altLang="en-US" dirty="0"/>
          </a:p>
        </p:txBody>
      </p:sp>
      <p:sp>
        <p:nvSpPr>
          <p:cNvPr id="5" name="Rectangle 3"/>
          <p:cNvSpPr>
            <a:spLocks noGrp="1" noChangeArrowheads="1"/>
          </p:cNvSpPr>
          <p:nvPr>
            <p:ph idx="1"/>
          </p:nvPr>
        </p:nvSpPr>
        <p:spPr/>
        <p:txBody>
          <a:bodyPr/>
          <a:lstStyle/>
          <a:p>
            <a:pPr marL="457200" indent="-457200">
              <a:buFont typeface="+mj-lt"/>
              <a:buAutoNum type="arabicPeriod"/>
            </a:pPr>
            <a:r>
              <a:rPr lang="en-GB" altLang="en-US" dirty="0"/>
              <a:t>COMPLETENESS</a:t>
            </a:r>
          </a:p>
          <a:p>
            <a:pPr marL="457200" indent="-457200">
              <a:buFont typeface="+mj-lt"/>
              <a:buAutoNum type="arabicPeriod"/>
            </a:pPr>
            <a:r>
              <a:rPr lang="en-GB" altLang="en-US" dirty="0"/>
              <a:t>CONCISENESS</a:t>
            </a:r>
          </a:p>
          <a:p>
            <a:pPr marL="457200" indent="-457200">
              <a:buFont typeface="+mj-lt"/>
              <a:buAutoNum type="arabicPeriod"/>
            </a:pPr>
            <a:r>
              <a:rPr lang="en-GB" altLang="en-US" dirty="0"/>
              <a:t>CONSIDERATION</a:t>
            </a:r>
          </a:p>
          <a:p>
            <a:pPr marL="457200" indent="-457200">
              <a:buFont typeface="+mj-lt"/>
              <a:buAutoNum type="arabicPeriod"/>
            </a:pPr>
            <a:r>
              <a:rPr lang="en-GB" altLang="en-US" dirty="0"/>
              <a:t>CLARITY</a:t>
            </a:r>
          </a:p>
          <a:p>
            <a:pPr marL="457200" indent="-457200">
              <a:buFont typeface="+mj-lt"/>
              <a:buAutoNum type="arabicPeriod"/>
            </a:pPr>
            <a:r>
              <a:rPr lang="en-GB" altLang="en-US" dirty="0"/>
              <a:t>CONCRETENESS</a:t>
            </a:r>
          </a:p>
          <a:p>
            <a:pPr marL="457200" indent="-457200">
              <a:buFont typeface="+mj-lt"/>
              <a:buAutoNum type="arabicPeriod"/>
            </a:pPr>
            <a:r>
              <a:rPr lang="en-GB" altLang="en-US" dirty="0"/>
              <a:t>COURTESY</a:t>
            </a:r>
          </a:p>
          <a:p>
            <a:pPr marL="457200" indent="-457200">
              <a:buFont typeface="+mj-lt"/>
              <a:buAutoNum type="arabicPeriod"/>
            </a:pPr>
            <a:r>
              <a:rPr lang="en-GB" altLang="en-US" dirty="0"/>
              <a:t>CORRECTNESS</a:t>
            </a:r>
            <a:endParaRPr lang="en-US" altLang="en-US" dirty="0"/>
          </a:p>
        </p:txBody>
      </p:sp>
    </p:spTree>
    <p:extLst>
      <p:ext uri="{BB962C8B-B14F-4D97-AF65-F5344CB8AC3E}">
        <p14:creationId xmlns:p14="http://schemas.microsoft.com/office/powerpoint/2010/main" xmlns="" val="2860910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CLARITY</a:t>
            </a:r>
          </a:p>
        </p:txBody>
      </p:sp>
      <p:sp>
        <p:nvSpPr>
          <p:cNvPr id="6147" name="Rectangle 3"/>
          <p:cNvSpPr>
            <a:spLocks noGrp="1" noChangeArrowheads="1"/>
          </p:cNvSpPr>
          <p:nvPr>
            <p:ph type="body" idx="1"/>
          </p:nvPr>
        </p:nvSpPr>
        <p:spPr/>
        <p:txBody>
          <a:bodyPr/>
          <a:lstStyle/>
          <a:p>
            <a:r>
              <a:rPr lang="en-US" altLang="en-US"/>
              <a:t>Choose short , familiar &amp; conversational words</a:t>
            </a:r>
          </a:p>
          <a:p>
            <a:r>
              <a:rPr lang="en-US" altLang="en-US"/>
              <a:t>Construct effective sentences and paragraphs by unity of idea and sequencing</a:t>
            </a:r>
          </a:p>
          <a:p>
            <a:r>
              <a:rPr lang="en-US" altLang="en-US"/>
              <a:t>Achieve appropriate readability by using formal &amp; informal language</a:t>
            </a:r>
          </a:p>
          <a:p>
            <a:r>
              <a:rPr lang="en-US" altLang="en-US"/>
              <a:t>Include examples, illustrations &amp; visual aids</a:t>
            </a:r>
          </a:p>
          <a:p>
            <a:endParaRPr lang="en-US" altLang="en-US"/>
          </a:p>
        </p:txBody>
      </p:sp>
    </p:spTree>
    <p:extLst>
      <p:ext uri="{BB962C8B-B14F-4D97-AF65-F5344CB8AC3E}">
        <p14:creationId xmlns:p14="http://schemas.microsoft.com/office/powerpoint/2010/main" xmlns="" val="408238883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r>
              <a:rPr lang="en-US" dirty="0" smtClean="0"/>
              <a:t>CLARITY</a:t>
            </a:r>
            <a:endParaRPr lang="en-IN" dirty="0"/>
          </a:p>
        </p:txBody>
      </p:sp>
      <p:sp>
        <p:nvSpPr>
          <p:cNvPr id="3" name="Content Placeholder 2"/>
          <p:cNvSpPr>
            <a:spLocks noGrp="1"/>
          </p:cNvSpPr>
          <p:nvPr>
            <p:ph idx="1"/>
          </p:nvPr>
        </p:nvSpPr>
        <p:spPr/>
        <p:txBody>
          <a:bodyPr/>
          <a:lstStyle/>
          <a:p>
            <a:pPr>
              <a:buNone/>
            </a:pPr>
            <a:r>
              <a:rPr lang="en-IN" i="1" dirty="0" smtClean="0"/>
              <a:t>Dear Ramesh,</a:t>
            </a:r>
            <a:endParaRPr lang="en-IN" dirty="0" smtClean="0"/>
          </a:p>
          <a:p>
            <a:pPr>
              <a:buNone/>
            </a:pPr>
            <a:r>
              <a:rPr lang="en-IN" i="1" dirty="0" smtClean="0"/>
              <a:t>I wanted to write you a quick note about </a:t>
            </a:r>
            <a:r>
              <a:rPr lang="en-IN" i="1" dirty="0" err="1" smtClean="0"/>
              <a:t>Mr.Sharma</a:t>
            </a:r>
            <a:r>
              <a:rPr lang="en-IN" i="1" dirty="0" smtClean="0"/>
              <a:t>, who’s working in your department. He's a great asset, and I'd like to talk to you more about him when you have time.</a:t>
            </a:r>
            <a:endParaRPr lang="en-IN" dirty="0" smtClean="0"/>
          </a:p>
          <a:p>
            <a:pPr>
              <a:buNone/>
            </a:pPr>
            <a:r>
              <a:rPr lang="en-IN" i="1" dirty="0" smtClean="0"/>
              <a:t>Regards,</a:t>
            </a:r>
            <a:endParaRPr lang="en-IN" dirty="0" smtClean="0"/>
          </a:p>
          <a:p>
            <a:pPr>
              <a:buNone/>
            </a:pPr>
            <a:r>
              <a:rPr lang="en-IN" i="1" dirty="0" smtClean="0"/>
              <a:t>Suresh</a:t>
            </a:r>
            <a:endParaRPr lang="en-IN" dirty="0" smtClean="0"/>
          </a:p>
          <a:p>
            <a:pPr>
              <a:buNone/>
            </a:pPr>
            <a:endParaRPr lang="en-IN" dirty="0"/>
          </a:p>
        </p:txBody>
      </p:sp>
    </p:spTree>
    <p:extLst>
      <p:ext uri="{BB962C8B-B14F-4D97-AF65-F5344CB8AC3E}">
        <p14:creationId xmlns:p14="http://schemas.microsoft.com/office/powerpoint/2010/main" xmlns="" val="158143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i="1" dirty="0" smtClean="0"/>
              <a:t>Dear  Ramesh,</a:t>
            </a:r>
            <a:endParaRPr lang="en-IN" dirty="0" smtClean="0"/>
          </a:p>
          <a:p>
            <a:pPr>
              <a:buNone/>
            </a:pPr>
            <a:r>
              <a:rPr lang="en-IN" i="1" dirty="0" smtClean="0"/>
              <a:t>I wanted to write you a quick note about  Mr. </a:t>
            </a:r>
            <a:r>
              <a:rPr lang="en-IN" i="1" dirty="0" err="1" smtClean="0"/>
              <a:t>Dheeraj</a:t>
            </a:r>
            <a:r>
              <a:rPr lang="en-IN" i="1" dirty="0" smtClean="0"/>
              <a:t> Sharma, who's working in your department. In recent weeks, he's helped the IT department through several pressing deadlines on his own time. </a:t>
            </a:r>
            <a:endParaRPr lang="en-IN" dirty="0" smtClean="0"/>
          </a:p>
          <a:p>
            <a:pPr>
              <a:buNone/>
            </a:pPr>
            <a:r>
              <a:rPr lang="en-IN" i="1" dirty="0" smtClean="0"/>
              <a:t>We've got a tough upgrade project due to be completed over the next three months, and his knowledge and skills would prove invaluable. Could we please have his help with this work?</a:t>
            </a:r>
            <a:endParaRPr lang="en-IN" dirty="0" smtClean="0"/>
          </a:p>
          <a:p>
            <a:pPr>
              <a:buNone/>
            </a:pPr>
            <a:r>
              <a:rPr lang="en-IN" i="1" dirty="0" smtClean="0"/>
              <a:t>I'd appreciate speaking with you about this. When is it best to call you to discuss this further?</a:t>
            </a:r>
            <a:endParaRPr lang="en-IN" dirty="0" smtClean="0"/>
          </a:p>
          <a:p>
            <a:pPr>
              <a:buNone/>
            </a:pPr>
            <a:r>
              <a:rPr lang="en-IN" i="1" dirty="0" smtClean="0"/>
              <a:t>Regards, </a:t>
            </a:r>
            <a:endParaRPr lang="en-IN" dirty="0" smtClean="0"/>
          </a:p>
          <a:p>
            <a:pPr>
              <a:buNone/>
            </a:pPr>
            <a:r>
              <a:rPr lang="en-US" i="1" dirty="0" smtClean="0"/>
              <a:t>Suresh</a:t>
            </a:r>
            <a:endParaRPr lang="en-IN" dirty="0" smtClean="0"/>
          </a:p>
          <a:p>
            <a:endParaRPr lang="en-IN" dirty="0"/>
          </a:p>
        </p:txBody>
      </p:sp>
    </p:spTree>
    <p:extLst>
      <p:ext uri="{BB962C8B-B14F-4D97-AF65-F5344CB8AC3E}">
        <p14:creationId xmlns:p14="http://schemas.microsoft.com/office/powerpoint/2010/main" xmlns="" val="2529370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COURTESY</a:t>
            </a:r>
          </a:p>
        </p:txBody>
      </p:sp>
      <p:sp>
        <p:nvSpPr>
          <p:cNvPr id="7171" name="Rectangle 3"/>
          <p:cNvSpPr>
            <a:spLocks noGrp="1" noChangeArrowheads="1"/>
          </p:cNvSpPr>
          <p:nvPr>
            <p:ph type="body" idx="1"/>
          </p:nvPr>
        </p:nvSpPr>
        <p:spPr/>
        <p:txBody>
          <a:bodyPr/>
          <a:lstStyle/>
          <a:p>
            <a:r>
              <a:rPr lang="en-US" altLang="en-US"/>
              <a:t>Be sincere , tactful, thoughtful and appreciative</a:t>
            </a:r>
          </a:p>
          <a:p>
            <a:endParaRPr lang="en-US" altLang="en-US"/>
          </a:p>
          <a:p>
            <a:r>
              <a:rPr lang="en-US" altLang="en-US"/>
              <a:t>Omit expressions that hurt , irritate, or insult</a:t>
            </a:r>
          </a:p>
          <a:p>
            <a:pPr>
              <a:buFontTx/>
              <a:buNone/>
            </a:pPr>
            <a:r>
              <a:rPr lang="en-US" altLang="en-US"/>
              <a:t>   </a:t>
            </a:r>
          </a:p>
          <a:p>
            <a:r>
              <a:rPr lang="en-US" altLang="en-US"/>
              <a:t>Grant apologies graciously</a:t>
            </a:r>
          </a:p>
        </p:txBody>
      </p:sp>
    </p:spTree>
    <p:extLst>
      <p:ext uri="{BB962C8B-B14F-4D97-AF65-F5344CB8AC3E}">
        <p14:creationId xmlns:p14="http://schemas.microsoft.com/office/powerpoint/2010/main" xmlns="" val="28192556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algn="l"/>
            <a:r>
              <a:rPr lang="en-US" altLang="en-US" sz="3200" b="1" dirty="0">
                <a:cs typeface="Times New Roman" panose="02020603050405020304" pitchFamily="18" charset="0"/>
              </a:rPr>
              <a:t>Show   courtesy by avoiding tactless &amp; blunt language.</a:t>
            </a:r>
            <a:r>
              <a:rPr lang="en-US" altLang="en-US" sz="3200" dirty="0">
                <a:cs typeface="Times New Roman" panose="02020603050405020304" pitchFamily="18" charset="0"/>
              </a:rPr>
              <a:t/>
            </a:r>
            <a:br>
              <a:rPr lang="en-US" altLang="en-US" sz="3200" dirty="0">
                <a:cs typeface="Times New Roman" panose="02020603050405020304" pitchFamily="18" charset="0"/>
              </a:rPr>
            </a:br>
            <a:endParaRPr lang="en-US" altLang="en-US" sz="3200" dirty="0">
              <a:cs typeface="Times New Roman" panose="02020603050405020304" pitchFamily="18" charset="0"/>
            </a:endParaRPr>
          </a:p>
        </p:txBody>
      </p:sp>
      <p:sp>
        <p:nvSpPr>
          <p:cNvPr id="61443" name="Rectangle 3"/>
          <p:cNvSpPr>
            <a:spLocks noGrp="1" noChangeArrowheads="1"/>
          </p:cNvSpPr>
          <p:nvPr>
            <p:ph type="body" idx="1"/>
          </p:nvPr>
        </p:nvSpPr>
        <p:spPr/>
        <p:txBody>
          <a:bodyPr/>
          <a:lstStyle/>
          <a:p>
            <a:pPr marL="457200" indent="-457200">
              <a:buFont typeface="+mj-lt"/>
              <a:buAutoNum type="arabicPeriod"/>
            </a:pPr>
            <a:r>
              <a:rPr lang="en-US" altLang="en-US" dirty="0">
                <a:cs typeface="Times New Roman" panose="02020603050405020304" pitchFamily="18" charset="0"/>
              </a:rPr>
              <a:t>Your letter is not clear at all:</a:t>
            </a:r>
          </a:p>
          <a:p>
            <a:pPr marL="457200" indent="-457200">
              <a:buFont typeface="+mj-lt"/>
              <a:buAutoNum type="arabicPeriod"/>
            </a:pPr>
            <a:r>
              <a:rPr lang="en-US" altLang="en-US" dirty="0" smtClean="0">
                <a:cs typeface="Times New Roman" panose="02020603050405020304" pitchFamily="18" charset="0"/>
              </a:rPr>
              <a:t>Obviously</a:t>
            </a:r>
            <a:r>
              <a:rPr lang="en-US" altLang="en-US" dirty="0">
                <a:cs typeface="Times New Roman" panose="02020603050405020304" pitchFamily="18" charset="0"/>
              </a:rPr>
              <a:t>, if you would read your policy carefully you will be able to answer these questions yourself.</a:t>
            </a:r>
          </a:p>
          <a:p>
            <a:pPr marL="457200" indent="-457200">
              <a:buFont typeface="+mj-lt"/>
              <a:buAutoNum type="arabicPeriod"/>
            </a:pPr>
            <a:r>
              <a:rPr lang="en-US" altLang="en-US" dirty="0" smtClean="0">
                <a:cs typeface="Times New Roman" panose="02020603050405020304" pitchFamily="18" charset="0"/>
              </a:rPr>
              <a:t> </a:t>
            </a:r>
            <a:r>
              <a:rPr lang="en-US" altLang="en-US" dirty="0">
                <a:cs typeface="Times New Roman" panose="02020603050405020304" pitchFamily="18" charset="0"/>
              </a:rPr>
              <a:t>Apparently you already forgotten what I wrote you two weeks ago.</a:t>
            </a:r>
          </a:p>
          <a:p>
            <a:pPr marL="457200" indent="-457200">
              <a:buFont typeface="+mj-lt"/>
              <a:buAutoNum type="arabicPeriod"/>
            </a:pPr>
            <a:endParaRPr lang="en-US" altLang="en-US" dirty="0"/>
          </a:p>
        </p:txBody>
      </p:sp>
    </p:spTree>
    <p:extLst>
      <p:ext uri="{BB962C8B-B14F-4D97-AF65-F5344CB8AC3E}">
        <p14:creationId xmlns:p14="http://schemas.microsoft.com/office/powerpoint/2010/main" xmlns="" val="18820179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algn="l"/>
            <a:r>
              <a:rPr lang="en-US" altLang="en-US" sz="3200" b="1" dirty="0">
                <a:cs typeface="Times New Roman" panose="02020603050405020304" pitchFamily="18" charset="0"/>
              </a:rPr>
              <a:t>Show   courtesy by avoiding tactless &amp; blunt language.</a:t>
            </a:r>
            <a:r>
              <a:rPr lang="en-US" altLang="en-US" sz="3200" dirty="0">
                <a:cs typeface="Times New Roman" panose="02020603050405020304" pitchFamily="18" charset="0"/>
              </a:rPr>
              <a:t/>
            </a:r>
            <a:br>
              <a:rPr lang="en-US" altLang="en-US" sz="3200" dirty="0">
                <a:cs typeface="Times New Roman" panose="02020603050405020304" pitchFamily="18" charset="0"/>
              </a:rPr>
            </a:br>
            <a:endParaRPr lang="en-US" altLang="en-US" sz="3200" dirty="0">
              <a:cs typeface="Times New Roman" panose="02020603050405020304" pitchFamily="18" charset="0"/>
            </a:endParaRPr>
          </a:p>
        </p:txBody>
      </p:sp>
      <p:sp>
        <p:nvSpPr>
          <p:cNvPr id="61443" name="Rectangle 3"/>
          <p:cNvSpPr>
            <a:spLocks noGrp="1" noChangeArrowheads="1"/>
          </p:cNvSpPr>
          <p:nvPr>
            <p:ph type="body" idx="1"/>
          </p:nvPr>
        </p:nvSpPr>
        <p:spPr/>
        <p:txBody>
          <a:bodyPr/>
          <a:lstStyle/>
          <a:p>
            <a:pPr marL="457200" indent="-457200">
              <a:buFont typeface="+mj-lt"/>
              <a:buAutoNum type="arabicPeriod"/>
            </a:pPr>
            <a:r>
              <a:rPr lang="en-US" altLang="en-US" dirty="0" smtClean="0">
                <a:cs typeface="Times New Roman" panose="02020603050405020304" pitchFamily="18" charset="0"/>
              </a:rPr>
              <a:t>There is less clarity in your letter:</a:t>
            </a:r>
            <a:endParaRPr lang="en-US" altLang="en-US" dirty="0">
              <a:cs typeface="Times New Roman" panose="02020603050405020304" pitchFamily="18" charset="0"/>
            </a:endParaRPr>
          </a:p>
          <a:p>
            <a:pPr marL="457200" indent="-457200">
              <a:buFont typeface="+mj-lt"/>
              <a:buAutoNum type="arabicPeriod"/>
            </a:pPr>
            <a:r>
              <a:rPr lang="en-US" altLang="en-US" dirty="0" smtClean="0">
                <a:cs typeface="Times New Roman" panose="02020603050405020304" pitchFamily="18" charset="0"/>
              </a:rPr>
              <a:t>The policy is self-explanatory to answer your questions.</a:t>
            </a:r>
            <a:endParaRPr lang="en-US" altLang="en-US" dirty="0">
              <a:cs typeface="Times New Roman" panose="02020603050405020304" pitchFamily="18" charset="0"/>
            </a:endParaRPr>
          </a:p>
          <a:p>
            <a:pPr marL="457200" indent="-457200">
              <a:buFont typeface="+mj-lt"/>
              <a:buAutoNum type="arabicPeriod"/>
            </a:pPr>
            <a:r>
              <a:rPr lang="en-US" altLang="en-US" dirty="0">
                <a:cs typeface="Times New Roman" panose="02020603050405020304" pitchFamily="18" charset="0"/>
              </a:rPr>
              <a:t>  </a:t>
            </a:r>
            <a:r>
              <a:rPr lang="en-US" altLang="en-US" dirty="0" smtClean="0">
                <a:cs typeface="Times New Roman" panose="02020603050405020304" pitchFamily="18" charset="0"/>
              </a:rPr>
              <a:t>It seems you have </a:t>
            </a:r>
            <a:r>
              <a:rPr lang="en-US" altLang="en-US" dirty="0">
                <a:cs typeface="Times New Roman" panose="02020603050405020304" pitchFamily="18" charset="0"/>
              </a:rPr>
              <a:t>forgotten what I wrote you two weeks ago.</a:t>
            </a:r>
          </a:p>
          <a:p>
            <a:pPr marL="457200" indent="-457200">
              <a:buFont typeface="+mj-lt"/>
              <a:buAutoNum type="arabicPeriod"/>
            </a:pPr>
            <a:endParaRPr lang="en-US" altLang="en-US" dirty="0"/>
          </a:p>
        </p:txBody>
      </p:sp>
    </p:spTree>
    <p:extLst>
      <p:ext uri="{BB962C8B-B14F-4D97-AF65-F5344CB8AC3E}">
        <p14:creationId xmlns:p14="http://schemas.microsoft.com/office/powerpoint/2010/main" xmlns="" val="41617901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CORRECTNESS</a:t>
            </a:r>
            <a:br>
              <a:rPr lang="en-US" altLang="en-US"/>
            </a:br>
            <a:endParaRPr lang="en-US" altLang="en-US"/>
          </a:p>
        </p:txBody>
      </p:sp>
      <p:sp>
        <p:nvSpPr>
          <p:cNvPr id="8195" name="Rectangle 3"/>
          <p:cNvSpPr>
            <a:spLocks noGrp="1" noChangeArrowheads="1"/>
          </p:cNvSpPr>
          <p:nvPr>
            <p:ph type="body" idx="1"/>
          </p:nvPr>
        </p:nvSpPr>
        <p:spPr/>
        <p:txBody>
          <a:bodyPr/>
          <a:lstStyle/>
          <a:p>
            <a:r>
              <a:rPr lang="en-US" altLang="en-US" dirty="0"/>
              <a:t>Use the right level of language</a:t>
            </a:r>
          </a:p>
          <a:p>
            <a:r>
              <a:rPr lang="en-US" altLang="en-US" dirty="0"/>
              <a:t>Check accuracy of facts, figures and words</a:t>
            </a:r>
          </a:p>
          <a:p>
            <a:r>
              <a:rPr lang="en-US" altLang="en-US" dirty="0"/>
              <a:t>Maintain  acceptable writing mechanics</a:t>
            </a:r>
          </a:p>
          <a:p>
            <a:r>
              <a:rPr lang="en-US" altLang="en-US" dirty="0"/>
              <a:t>Choose non discriminatory language</a:t>
            </a:r>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xmlns="" val="195781629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a:t>
            </a:r>
            <a:endParaRPr lang="en-IN" dirty="0"/>
          </a:p>
        </p:txBody>
      </p:sp>
      <p:sp>
        <p:nvSpPr>
          <p:cNvPr id="3" name="Content Placeholder 2"/>
          <p:cNvSpPr>
            <a:spLocks noGrp="1"/>
          </p:cNvSpPr>
          <p:nvPr>
            <p:ph idx="1"/>
          </p:nvPr>
        </p:nvSpPr>
        <p:spPr/>
        <p:txBody>
          <a:bodyPr>
            <a:normAutofit/>
          </a:bodyPr>
          <a:lstStyle/>
          <a:p>
            <a:pPr>
              <a:buNone/>
            </a:pPr>
            <a:r>
              <a:rPr lang="en-IN" i="1" dirty="0" smtClean="0"/>
              <a:t>Hi  Mahesh,</a:t>
            </a:r>
          </a:p>
          <a:p>
            <a:pPr>
              <a:buNone/>
            </a:pPr>
            <a:r>
              <a:rPr lang="en-IN" i="1" dirty="0" smtClean="0"/>
              <a:t>Greetings!!!!</a:t>
            </a:r>
            <a:endParaRPr lang="en-IN" dirty="0" smtClean="0"/>
          </a:p>
          <a:p>
            <a:pPr>
              <a:buNone/>
            </a:pPr>
            <a:r>
              <a:rPr lang="en-IN" i="1" dirty="0" smtClean="0"/>
              <a:t>Thank you so much for meeting me today! I enjoyed our conservation, and I'm looking forward to moving ahead on our project. I'm sure that the two-weak deadline won't be an issue?</a:t>
            </a:r>
            <a:endParaRPr lang="en-IN" dirty="0" smtClean="0"/>
          </a:p>
          <a:p>
            <a:pPr>
              <a:buNone/>
            </a:pPr>
            <a:r>
              <a:rPr lang="en-IN" i="1" dirty="0" smtClean="0"/>
              <a:t>Thanks again, and I'll speak to you soon!</a:t>
            </a:r>
            <a:endParaRPr lang="en-IN" dirty="0" smtClean="0"/>
          </a:p>
          <a:p>
            <a:pPr>
              <a:buNone/>
            </a:pPr>
            <a:r>
              <a:rPr lang="en-IN" i="1" dirty="0" smtClean="0"/>
              <a:t>Best regards,</a:t>
            </a:r>
            <a:endParaRPr lang="en-IN" dirty="0" smtClean="0"/>
          </a:p>
          <a:p>
            <a:pPr>
              <a:buNone/>
            </a:pPr>
            <a:r>
              <a:rPr lang="en-US" i="1" dirty="0" err="1" smtClean="0"/>
              <a:t>S.K.Roy</a:t>
            </a:r>
            <a:endParaRPr lang="en-IN" dirty="0" smtClean="0"/>
          </a:p>
          <a:p>
            <a:pPr>
              <a:buNone/>
            </a:pPr>
            <a:endParaRPr lang="en-IN" dirty="0"/>
          </a:p>
        </p:txBody>
      </p:sp>
    </p:spTree>
    <p:extLst>
      <p:ext uri="{BB962C8B-B14F-4D97-AF65-F5344CB8AC3E}">
        <p14:creationId xmlns:p14="http://schemas.microsoft.com/office/powerpoint/2010/main" xmlns="" val="1412151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a:t>
            </a:r>
            <a:endParaRPr lang="en-IN" dirty="0"/>
          </a:p>
        </p:txBody>
      </p:sp>
      <p:sp>
        <p:nvSpPr>
          <p:cNvPr id="3" name="Content Placeholder 2"/>
          <p:cNvSpPr>
            <a:spLocks noGrp="1"/>
          </p:cNvSpPr>
          <p:nvPr>
            <p:ph idx="1"/>
          </p:nvPr>
        </p:nvSpPr>
        <p:spPr/>
        <p:txBody>
          <a:bodyPr>
            <a:normAutofit/>
          </a:bodyPr>
          <a:lstStyle/>
          <a:p>
            <a:pPr>
              <a:buNone/>
            </a:pPr>
            <a:r>
              <a:rPr lang="en-IN" i="1" dirty="0" smtClean="0"/>
              <a:t>Hi  Mahesh,</a:t>
            </a:r>
          </a:p>
          <a:p>
            <a:pPr>
              <a:buNone/>
            </a:pPr>
            <a:r>
              <a:rPr lang="en-IN" i="1" dirty="0" smtClean="0"/>
              <a:t>Greetings.</a:t>
            </a:r>
            <a:endParaRPr lang="en-IN" dirty="0" smtClean="0"/>
          </a:p>
          <a:p>
            <a:pPr>
              <a:buNone/>
            </a:pPr>
            <a:r>
              <a:rPr lang="en-IN" i="1" dirty="0" smtClean="0"/>
              <a:t>Thank you so much for meeting me today. I enjoyed our </a:t>
            </a:r>
            <a:r>
              <a:rPr lang="en-IN" i="1" dirty="0" smtClean="0">
                <a:solidFill>
                  <a:srgbClr val="FF0000"/>
                </a:solidFill>
              </a:rPr>
              <a:t> conversation </a:t>
            </a:r>
            <a:r>
              <a:rPr lang="en-IN" i="1" dirty="0" smtClean="0"/>
              <a:t>and I'm looking forward to moving ahead on our project. I'm sure that the two</a:t>
            </a:r>
            <a:r>
              <a:rPr lang="en-IN" i="1" dirty="0" smtClean="0">
                <a:solidFill>
                  <a:srgbClr val="FF0000"/>
                </a:solidFill>
              </a:rPr>
              <a:t>-week</a:t>
            </a:r>
            <a:r>
              <a:rPr lang="en-IN" i="1" dirty="0" smtClean="0"/>
              <a:t> deadline won't be an issue.</a:t>
            </a:r>
            <a:endParaRPr lang="en-IN" dirty="0" smtClean="0"/>
          </a:p>
          <a:p>
            <a:pPr>
              <a:buNone/>
            </a:pPr>
            <a:r>
              <a:rPr lang="en-IN" i="1" dirty="0" smtClean="0"/>
              <a:t>Thanks again, and I'll speak to you soon.</a:t>
            </a:r>
            <a:endParaRPr lang="en-IN" dirty="0" smtClean="0"/>
          </a:p>
          <a:p>
            <a:pPr>
              <a:buNone/>
            </a:pPr>
            <a:r>
              <a:rPr lang="en-IN" i="1" dirty="0" smtClean="0"/>
              <a:t>Best regards,</a:t>
            </a:r>
            <a:endParaRPr lang="en-IN" dirty="0" smtClean="0"/>
          </a:p>
          <a:p>
            <a:pPr>
              <a:buNone/>
            </a:pPr>
            <a:r>
              <a:rPr lang="en-US" i="1" dirty="0" err="1" smtClean="0"/>
              <a:t>S.K.Roy</a:t>
            </a:r>
            <a:endParaRPr lang="en-IN" dirty="0" smtClean="0"/>
          </a:p>
          <a:p>
            <a:pPr>
              <a:buNone/>
            </a:pPr>
            <a:endParaRPr lang="en-IN" dirty="0"/>
          </a:p>
        </p:txBody>
      </p:sp>
    </p:spTree>
    <p:extLst>
      <p:ext uri="{BB962C8B-B14F-4D97-AF65-F5344CB8AC3E}">
        <p14:creationId xmlns:p14="http://schemas.microsoft.com/office/powerpoint/2010/main" xmlns="" val="2265408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IN" dirty="0"/>
          </a:p>
        </p:txBody>
      </p:sp>
      <p:sp>
        <p:nvSpPr>
          <p:cNvPr id="4" name="Title 3"/>
          <p:cNvSpPr>
            <a:spLocks noGrp="1"/>
          </p:cNvSpPr>
          <p:nvPr>
            <p:ph type="ctrTitle"/>
          </p:nvPr>
        </p:nvSpPr>
        <p:spPr/>
        <p:txBody>
          <a:bodyPr/>
          <a:lstStyle/>
          <a:p>
            <a:r>
              <a:rPr lang="en-US" dirty="0" smtClean="0"/>
              <a:t>Net Etiquette </a:t>
            </a:r>
            <a:endParaRPr lang="en-IN" dirty="0"/>
          </a:p>
        </p:txBody>
      </p:sp>
      <p:pic>
        <p:nvPicPr>
          <p:cNvPr id="1026" name="Picture 2" descr="D:\TheAchieversAcademy\Bridgestone\Images\manners.gif"/>
          <p:cNvPicPr>
            <a:picLocks noChangeAspect="1" noChangeArrowheads="1"/>
          </p:cNvPicPr>
          <p:nvPr/>
        </p:nvPicPr>
        <p:blipFill>
          <a:blip r:embed="rId2" cstate="print"/>
          <a:srcRect/>
          <a:stretch>
            <a:fillRect/>
          </a:stretch>
        </p:blipFill>
        <p:spPr bwMode="auto">
          <a:xfrm>
            <a:off x="3505200" y="2772508"/>
            <a:ext cx="5486400" cy="3323492"/>
          </a:xfrm>
          <a:prstGeom prst="rect">
            <a:avLst/>
          </a:prstGeom>
          <a:noFill/>
        </p:spPr>
      </p:pic>
    </p:spTree>
    <p:extLst>
      <p:ext uri="{BB962C8B-B14F-4D97-AF65-F5344CB8AC3E}">
        <p14:creationId xmlns:p14="http://schemas.microsoft.com/office/powerpoint/2010/main" xmlns="" val="27566444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a:t>COMPLETENESS</a:t>
            </a:r>
          </a:p>
        </p:txBody>
      </p:sp>
      <p:sp>
        <p:nvSpPr>
          <p:cNvPr id="2051" name="Rectangle 3"/>
          <p:cNvSpPr>
            <a:spLocks noGrp="1" noChangeArrowheads="1"/>
          </p:cNvSpPr>
          <p:nvPr>
            <p:ph type="body" idx="1"/>
          </p:nvPr>
        </p:nvSpPr>
        <p:spPr/>
        <p:txBody>
          <a:bodyPr/>
          <a:lstStyle/>
          <a:p>
            <a:r>
              <a:rPr lang="en-US" altLang="en-US" dirty="0"/>
              <a:t>Answer all questions that are asked</a:t>
            </a:r>
          </a:p>
          <a:p>
            <a:r>
              <a:rPr lang="en-US" altLang="en-US" dirty="0"/>
              <a:t>Give something extra when desirable</a:t>
            </a:r>
          </a:p>
          <a:p>
            <a:r>
              <a:rPr lang="en-US" altLang="en-US" dirty="0"/>
              <a:t>Check for five </a:t>
            </a:r>
            <a:r>
              <a:rPr lang="en-US" altLang="en-US" dirty="0" err="1"/>
              <a:t>Ws</a:t>
            </a:r>
            <a:r>
              <a:rPr lang="en-US" altLang="en-US" dirty="0"/>
              <a:t> &amp; one H</a:t>
            </a:r>
            <a:endParaRPr lang="en-US" altLang="en-US" dirty="0">
              <a:solidFill>
                <a:srgbClr val="CC0000"/>
              </a:solidFill>
            </a:endParaRPr>
          </a:p>
          <a:p>
            <a:endParaRPr lang="en-US" altLang="en-US" dirty="0">
              <a:solidFill>
                <a:srgbClr val="CC0000"/>
              </a:solidFill>
            </a:endParaRPr>
          </a:p>
          <a:p>
            <a:r>
              <a:rPr lang="en-US" altLang="en-US" dirty="0">
                <a:solidFill>
                  <a:srgbClr val="CC0000"/>
                </a:solidFill>
              </a:rPr>
              <a:t>Who  What  When  Where  </a:t>
            </a:r>
            <a:r>
              <a:rPr lang="en-US" altLang="en-US" dirty="0" smtClean="0">
                <a:solidFill>
                  <a:srgbClr val="CC0000"/>
                </a:solidFill>
              </a:rPr>
              <a:t>Why and  </a:t>
            </a:r>
            <a:r>
              <a:rPr lang="en-US" altLang="en-US" dirty="0">
                <a:solidFill>
                  <a:srgbClr val="CC0000"/>
                </a:solidFill>
              </a:rPr>
              <a:t>How</a:t>
            </a:r>
            <a:endParaRPr lang="en-US" altLang="en-US" dirty="0"/>
          </a:p>
        </p:txBody>
      </p:sp>
    </p:spTree>
    <p:extLst>
      <p:ext uri="{BB962C8B-B14F-4D97-AF65-F5344CB8AC3E}">
        <p14:creationId xmlns:p14="http://schemas.microsoft.com/office/powerpoint/2010/main" xmlns="" val="191140784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a:xfrm>
            <a:off x="2495550" y="411164"/>
            <a:ext cx="7486650" cy="566737"/>
          </a:xfrm>
        </p:spPr>
        <p:txBody>
          <a:bodyPr>
            <a:normAutofit fontScale="90000"/>
          </a:bodyPr>
          <a:lstStyle/>
          <a:p>
            <a:r>
              <a:rPr lang="en-US" altLang="en-US"/>
              <a:t>Attachments</a:t>
            </a:r>
          </a:p>
        </p:txBody>
      </p:sp>
      <p:pic>
        <p:nvPicPr>
          <p:cNvPr id="131076" name="Picture 4" descr="bd17315_"/>
          <p:cNvPicPr>
            <a:picLocks noGrp="1" noChangeAspect="1" noChangeArrowheads="1"/>
          </p:cNvPicPr>
          <p:nvPr>
            <p:ph type="clipArt" sz="half" idx="1"/>
          </p:nvPr>
        </p:nvPicPr>
        <p:blipFill>
          <a:blip r:embed="rId3" cstate="print"/>
          <a:srcRect/>
          <a:stretch>
            <a:fillRect/>
          </a:stretch>
        </p:blipFill>
        <p:spPr>
          <a:xfrm>
            <a:off x="3975100" y="1371600"/>
            <a:ext cx="889000" cy="4114800"/>
          </a:xfrm>
        </p:spPr>
      </p:pic>
      <p:sp>
        <p:nvSpPr>
          <p:cNvPr id="2" name="Text Placeholder 1"/>
          <p:cNvSpPr>
            <a:spLocks noGrp="1"/>
          </p:cNvSpPr>
          <p:nvPr>
            <p:ph type="body" sz="half" idx="2"/>
          </p:nvPr>
        </p:nvSpPr>
        <p:spPr/>
        <p:txBody>
          <a:bodyPr/>
          <a:lstStyle/>
          <a:p>
            <a:endParaRPr lang="en-US"/>
          </a:p>
        </p:txBody>
      </p:sp>
    </p:spTree>
    <p:extLst>
      <p:ext uri="{BB962C8B-B14F-4D97-AF65-F5344CB8AC3E}">
        <p14:creationId xmlns:p14="http://schemas.microsoft.com/office/powerpoint/2010/main" xmlns="" val="717420766"/>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heAchieversAcademy\Bridgestone\Images\SampleEmail_DSMBMemo.png"/>
          <p:cNvPicPr>
            <a:picLocks noChangeAspect="1" noChangeArrowheads="1"/>
          </p:cNvPicPr>
          <p:nvPr/>
        </p:nvPicPr>
        <p:blipFill>
          <a:blip r:embed="rId2" cstate="print"/>
          <a:stretch>
            <a:fillRect/>
          </a:stretch>
        </p:blipFill>
        <p:spPr bwMode="auto">
          <a:xfrm>
            <a:off x="1600200" y="152400"/>
            <a:ext cx="9067800" cy="6553200"/>
          </a:xfrm>
          <a:prstGeom prst="rect">
            <a:avLst/>
          </a:prstGeom>
          <a:noFill/>
        </p:spPr>
      </p:pic>
    </p:spTree>
    <p:extLst>
      <p:ext uri="{BB962C8B-B14F-4D97-AF65-F5344CB8AC3E}">
        <p14:creationId xmlns:p14="http://schemas.microsoft.com/office/powerpoint/2010/main" xmlns="" val="325040087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TheAchieversAcademy\Bridgestone\Images\Bank-of-America-fake-email-with-html-attachment-in-exe-file.jpg"/>
          <p:cNvPicPr>
            <a:picLocks noChangeAspect="1" noChangeArrowheads="1"/>
          </p:cNvPicPr>
          <p:nvPr/>
        </p:nvPicPr>
        <p:blipFill>
          <a:blip r:embed="rId2" cstate="print"/>
          <a:srcRect/>
          <a:stretch>
            <a:fillRect/>
          </a:stretch>
        </p:blipFill>
        <p:spPr bwMode="auto">
          <a:xfrm>
            <a:off x="2667000" y="424362"/>
            <a:ext cx="6705600" cy="5798918"/>
          </a:xfrm>
          <a:prstGeom prst="rect">
            <a:avLst/>
          </a:prstGeom>
          <a:noFill/>
        </p:spPr>
      </p:pic>
    </p:spTree>
    <p:extLst>
      <p:ext uri="{BB962C8B-B14F-4D97-AF65-F5344CB8AC3E}">
        <p14:creationId xmlns:p14="http://schemas.microsoft.com/office/powerpoint/2010/main" xmlns="" val="70268655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a:xfrm>
            <a:off x="2495550" y="474663"/>
            <a:ext cx="7486650" cy="565150"/>
          </a:xfrm>
        </p:spPr>
        <p:txBody>
          <a:bodyPr>
            <a:normAutofit fontScale="90000"/>
          </a:bodyPr>
          <a:lstStyle/>
          <a:p>
            <a:r>
              <a:rPr lang="en-US" altLang="en-US"/>
              <a:t>When your message is long</a:t>
            </a:r>
          </a:p>
        </p:txBody>
      </p:sp>
      <p:sp>
        <p:nvSpPr>
          <p:cNvPr id="113667" name="Rectangle 3"/>
          <p:cNvSpPr>
            <a:spLocks noGrp="1" noChangeArrowheads="1"/>
          </p:cNvSpPr>
          <p:nvPr>
            <p:ph type="body" idx="1"/>
          </p:nvPr>
        </p:nvSpPr>
        <p:spPr>
          <a:xfrm>
            <a:off x="2514600" y="1447800"/>
            <a:ext cx="7772400" cy="4114800"/>
          </a:xfrm>
        </p:spPr>
        <p:txBody>
          <a:bodyPr/>
          <a:lstStyle/>
          <a:p>
            <a:r>
              <a:rPr lang="en-US" altLang="en-US"/>
              <a:t>Create an “elevator” summary.</a:t>
            </a:r>
          </a:p>
          <a:p>
            <a:r>
              <a:rPr lang="en-US" altLang="en-US"/>
              <a:t>Provide a table of contents on the first screen of your email.</a:t>
            </a:r>
          </a:p>
          <a:p>
            <a:r>
              <a:rPr lang="en-US" altLang="en-US"/>
              <a:t>If you require a response from the reader then be sure to request that response in the first paragraph of your email.</a:t>
            </a:r>
          </a:p>
          <a:p>
            <a:r>
              <a:rPr lang="en-US" altLang="en-US"/>
              <a:t>Create headings for each major section.</a:t>
            </a:r>
          </a:p>
          <a:p>
            <a:endParaRPr lang="en-US" altLang="en-US"/>
          </a:p>
        </p:txBody>
      </p:sp>
    </p:spTree>
    <p:extLst>
      <p:ext uri="{BB962C8B-B14F-4D97-AF65-F5344CB8AC3E}">
        <p14:creationId xmlns:p14="http://schemas.microsoft.com/office/powerpoint/2010/main" xmlns="" val="39134100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down)">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down)">
                                      <p:cBhvr>
                                        <p:cTn id="12" dur="5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wipe(down)">
                                      <p:cBhvr>
                                        <p:cTn id="17" dur="500"/>
                                        <p:tgtEl>
                                          <p:spTgt spid="11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wipe(down)">
                                      <p:cBhvr>
                                        <p:cTn id="22" dur="500"/>
                                        <p:tgtEl>
                                          <p:spTgt spid="113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Writing- How to Write a Long Informational Mail.</a:t>
            </a:r>
            <a:endParaRPr lang="en-IN" dirty="0"/>
          </a:p>
        </p:txBody>
      </p:sp>
      <p:pic>
        <p:nvPicPr>
          <p:cNvPr id="6" name="Executive Training Series - Effective Email Writing- YouTube.wmv">
            <a:hlinkClick r:id="" action="ppaction://media"/>
          </p:cNvPr>
          <p:cNvPicPr>
            <a:picLocks noGrp="1" noChangeAspect="1"/>
          </p:cNvPicPr>
          <p:nvPr>
            <p:ph idx="1"/>
            <a:videoFile r:link="rId1"/>
            <p:extLst>
              <p:ext uri="{DAA4B4D4-6D71-4841-9C94-3DE7FCFB9230}">
                <p14:media xmlns:p14="http://schemas.microsoft.com/office/powerpoint/2010/main" xmlns="" r:link="rId3"/>
              </p:ext>
            </p:extLst>
          </p:nvPr>
        </p:nvPicPr>
        <p:blipFill>
          <a:blip r:embed="rId4" cstate="print"/>
          <a:stretch>
            <a:fillRect/>
          </a:stretch>
        </p:blipFill>
        <p:spPr>
          <a:xfrm>
            <a:off x="3030538" y="2098675"/>
            <a:ext cx="6096000" cy="3429000"/>
          </a:xfrm>
          <a:prstGeom prst="rect">
            <a:avLst/>
          </a:prstGeom>
        </p:spPr>
      </p:pic>
    </p:spTree>
    <p:extLst>
      <p:ext uri="{BB962C8B-B14F-4D97-AF65-F5344CB8AC3E}">
        <p14:creationId xmlns:p14="http://schemas.microsoft.com/office/powerpoint/2010/main" xmlns="" val="1605027726"/>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a:xfrm>
            <a:off x="2514600" y="661989"/>
            <a:ext cx="7486650" cy="566737"/>
          </a:xfrm>
        </p:spPr>
        <p:txBody>
          <a:bodyPr>
            <a:normAutofit fontScale="90000"/>
          </a:bodyPr>
          <a:lstStyle/>
          <a:p>
            <a:r>
              <a:rPr lang="en-US" altLang="en-US"/>
              <a:t>Elevator Summary and Table of Contents</a:t>
            </a:r>
          </a:p>
        </p:txBody>
      </p:sp>
      <p:sp>
        <p:nvSpPr>
          <p:cNvPr id="115715" name="Rectangle 3"/>
          <p:cNvSpPr>
            <a:spLocks noGrp="1" noChangeArrowheads="1"/>
          </p:cNvSpPr>
          <p:nvPr>
            <p:ph type="body" sz="half" idx="1"/>
          </p:nvPr>
        </p:nvSpPr>
        <p:spPr>
          <a:xfrm>
            <a:off x="1752600" y="1981200"/>
            <a:ext cx="4343400" cy="4876800"/>
          </a:xfrm>
        </p:spPr>
        <p:txBody>
          <a:bodyPr>
            <a:normAutofit fontScale="92500" lnSpcReduction="10000"/>
          </a:bodyPr>
          <a:lstStyle/>
          <a:p>
            <a:pPr>
              <a:lnSpc>
                <a:spcPct val="90000"/>
              </a:lnSpc>
            </a:pPr>
            <a:r>
              <a:rPr lang="en-US" altLang="en-US" sz="3200" dirty="0"/>
              <a:t>An elevator summary should have all the main components of the email.</a:t>
            </a:r>
            <a:endParaRPr lang="en-US" altLang="en-US" sz="3200" dirty="0">
              <a:solidFill>
                <a:srgbClr val="FF0000"/>
              </a:solidFill>
            </a:endParaRPr>
          </a:p>
          <a:p>
            <a:pPr>
              <a:lnSpc>
                <a:spcPct val="90000"/>
              </a:lnSpc>
              <a:buFont typeface="Wingdings" pitchFamily="2" charset="2"/>
              <a:buNone/>
            </a:pPr>
            <a:r>
              <a:rPr lang="en-US" altLang="en-US" sz="3200" dirty="0" smtClean="0">
                <a:solidFill>
                  <a:srgbClr val="FF0000"/>
                </a:solidFill>
              </a:rPr>
              <a:t>‘Our </a:t>
            </a:r>
            <a:r>
              <a:rPr lang="en-US" altLang="en-US" sz="3200" dirty="0">
                <a:solidFill>
                  <a:srgbClr val="FF0000"/>
                </a:solidFill>
              </a:rPr>
              <a:t>profit margin for the last quarter went down 5%.  As a result I am proposing budget adjustment for the following </a:t>
            </a:r>
            <a:r>
              <a:rPr lang="en-US" altLang="en-US" sz="3200" dirty="0" smtClean="0">
                <a:solidFill>
                  <a:srgbClr val="FF0000"/>
                </a:solidFill>
              </a:rPr>
              <a:t>areas, Please revert to me with your inputs at the earliest.’</a:t>
            </a:r>
            <a:endParaRPr lang="en-US" altLang="en-US" sz="3200" dirty="0">
              <a:solidFill>
                <a:srgbClr val="FF0000"/>
              </a:solidFill>
            </a:endParaRPr>
          </a:p>
        </p:txBody>
      </p:sp>
      <p:sp>
        <p:nvSpPr>
          <p:cNvPr id="115716" name="Rectangle 4"/>
          <p:cNvSpPr>
            <a:spLocks noGrp="1" noChangeArrowheads="1"/>
          </p:cNvSpPr>
          <p:nvPr>
            <p:ph type="body" sz="half" idx="2"/>
          </p:nvPr>
        </p:nvSpPr>
        <p:spPr>
          <a:xfrm>
            <a:off x="6096000" y="1981200"/>
            <a:ext cx="4572000" cy="4876800"/>
          </a:xfrm>
        </p:spPr>
        <p:txBody>
          <a:bodyPr>
            <a:normAutofit/>
          </a:bodyPr>
          <a:lstStyle/>
          <a:p>
            <a:pPr marL="457200" indent="-457200"/>
            <a:r>
              <a:rPr lang="en-US" altLang="en-US" sz="3200"/>
              <a:t>Table of contents</a:t>
            </a:r>
          </a:p>
          <a:p>
            <a:pPr marL="457200" indent="-457200">
              <a:buNone/>
            </a:pPr>
            <a:r>
              <a:rPr lang="en-US" altLang="en-US" sz="3200">
                <a:solidFill>
                  <a:srgbClr val="FF0000"/>
                </a:solidFill>
              </a:rPr>
              <a:t>“This email contains</a:t>
            </a:r>
          </a:p>
          <a:p>
            <a:pPr marL="457200" indent="-457200">
              <a:buNone/>
            </a:pPr>
            <a:r>
              <a:rPr lang="en-US" altLang="en-US" sz="3200">
                <a:solidFill>
                  <a:srgbClr val="FF0000"/>
                </a:solidFill>
              </a:rPr>
              <a:t>A. Budget projections for the last quarter</a:t>
            </a:r>
          </a:p>
          <a:p>
            <a:pPr marL="457200" indent="-457200">
              <a:buNone/>
            </a:pPr>
            <a:r>
              <a:rPr lang="en-US" altLang="en-US" sz="3200">
                <a:solidFill>
                  <a:srgbClr val="FF0000"/>
                </a:solidFill>
              </a:rPr>
              <a:t>B. Actual performance for the last quarter</a:t>
            </a:r>
          </a:p>
          <a:p>
            <a:pPr marL="457200" indent="-457200">
              <a:buNone/>
            </a:pPr>
            <a:r>
              <a:rPr lang="en-US" altLang="en-US" sz="3200">
                <a:solidFill>
                  <a:srgbClr val="FF0000"/>
                </a:solidFill>
              </a:rPr>
              <a:t>C. Adjustment proposal</a:t>
            </a:r>
          </a:p>
          <a:p>
            <a:pPr marL="457200" indent="-457200">
              <a:buNone/>
            </a:pPr>
            <a:r>
              <a:rPr lang="en-US" altLang="en-US" sz="3200">
                <a:solidFill>
                  <a:srgbClr val="FF0000"/>
                </a:solidFill>
              </a:rPr>
              <a:t>D. Projected profitability”</a:t>
            </a:r>
          </a:p>
          <a:p>
            <a:pPr marL="457200" indent="-457200">
              <a:buNone/>
            </a:pPr>
            <a:endParaRPr lang="en-US" altLang="en-US" sz="3200">
              <a:solidFill>
                <a:srgbClr val="FF0000"/>
              </a:solidFill>
            </a:endParaRPr>
          </a:p>
        </p:txBody>
      </p:sp>
    </p:spTree>
    <p:extLst>
      <p:ext uri="{BB962C8B-B14F-4D97-AF65-F5344CB8AC3E}">
        <p14:creationId xmlns:p14="http://schemas.microsoft.com/office/powerpoint/2010/main" xmlns="" val="233517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p:cTn id="7" dur="500" fill="hold"/>
                                        <p:tgtEl>
                                          <p:spTgt spid="1157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571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15715">
                                            <p:txEl>
                                              <p:pRg st="1" end="1"/>
                                            </p:txEl>
                                          </p:spTgt>
                                        </p:tgtEl>
                                        <p:attrNameLst>
                                          <p:attrName>style.visibility</p:attrName>
                                        </p:attrNameLst>
                                      </p:cBhvr>
                                      <p:to>
                                        <p:strVal val="visible"/>
                                      </p:to>
                                    </p:set>
                                    <p:anim calcmode="lin" valueType="num">
                                      <p:cBhvr>
                                        <p:cTn id="13" dur="500" fill="hold"/>
                                        <p:tgtEl>
                                          <p:spTgt spid="11571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15715">
                                            <p:txEl>
                                              <p:pRg st="1" end="1"/>
                                            </p:txEl>
                                          </p:spTgt>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3" presetClass="entr" presetSubtype="16" fill="hold" grpId="0" nodeType="afterEffect">
                                  <p:stCondLst>
                                    <p:cond delay="0"/>
                                  </p:stCondLst>
                                  <p:childTnLst>
                                    <p:set>
                                      <p:cBhvr>
                                        <p:cTn id="17" dur="1" fill="hold">
                                          <p:stCondLst>
                                            <p:cond delay="0"/>
                                          </p:stCondLst>
                                        </p:cTn>
                                        <p:tgtEl>
                                          <p:spTgt spid="115716">
                                            <p:txEl>
                                              <p:pRg st="0" end="0"/>
                                            </p:txEl>
                                          </p:spTgt>
                                        </p:tgtEl>
                                        <p:attrNameLst>
                                          <p:attrName>style.visibility</p:attrName>
                                        </p:attrNameLst>
                                      </p:cBhvr>
                                      <p:to>
                                        <p:strVal val="visible"/>
                                      </p:to>
                                    </p:set>
                                    <p:anim calcmode="lin" valueType="num">
                                      <p:cBhvr>
                                        <p:cTn id="18" dur="500" fill="hold"/>
                                        <p:tgtEl>
                                          <p:spTgt spid="11571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15716">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23" presetClass="entr" presetSubtype="16" fill="hold" grpId="0" nodeType="afterEffect">
                                  <p:stCondLst>
                                    <p:cond delay="0"/>
                                  </p:stCondLst>
                                  <p:childTnLst>
                                    <p:set>
                                      <p:cBhvr>
                                        <p:cTn id="22" dur="1" fill="hold">
                                          <p:stCondLst>
                                            <p:cond delay="0"/>
                                          </p:stCondLst>
                                        </p:cTn>
                                        <p:tgtEl>
                                          <p:spTgt spid="115716">
                                            <p:txEl>
                                              <p:pRg st="1" end="1"/>
                                            </p:txEl>
                                          </p:spTgt>
                                        </p:tgtEl>
                                        <p:attrNameLst>
                                          <p:attrName>style.visibility</p:attrName>
                                        </p:attrNameLst>
                                      </p:cBhvr>
                                      <p:to>
                                        <p:strVal val="visible"/>
                                      </p:to>
                                    </p:set>
                                    <p:anim calcmode="lin" valueType="num">
                                      <p:cBhvr>
                                        <p:cTn id="23" dur="500" fill="hold"/>
                                        <p:tgtEl>
                                          <p:spTgt spid="115716">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15716">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23" presetClass="entr" presetSubtype="16" fill="hold" grpId="0" nodeType="afterEffect">
                                  <p:stCondLst>
                                    <p:cond delay="0"/>
                                  </p:stCondLst>
                                  <p:childTnLst>
                                    <p:set>
                                      <p:cBhvr>
                                        <p:cTn id="27" dur="1" fill="hold">
                                          <p:stCondLst>
                                            <p:cond delay="0"/>
                                          </p:stCondLst>
                                        </p:cTn>
                                        <p:tgtEl>
                                          <p:spTgt spid="115716">
                                            <p:txEl>
                                              <p:pRg st="2" end="2"/>
                                            </p:txEl>
                                          </p:spTgt>
                                        </p:tgtEl>
                                        <p:attrNameLst>
                                          <p:attrName>style.visibility</p:attrName>
                                        </p:attrNameLst>
                                      </p:cBhvr>
                                      <p:to>
                                        <p:strVal val="visible"/>
                                      </p:to>
                                    </p:set>
                                    <p:anim calcmode="lin" valueType="num">
                                      <p:cBhvr>
                                        <p:cTn id="28" dur="500" fill="hold"/>
                                        <p:tgtEl>
                                          <p:spTgt spid="11571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15716">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000"/>
                            </p:stCondLst>
                            <p:childTnLst>
                              <p:par>
                                <p:cTn id="31" presetID="23" presetClass="entr" presetSubtype="16" fill="hold" grpId="0" nodeType="afterEffect">
                                  <p:stCondLst>
                                    <p:cond delay="0"/>
                                  </p:stCondLst>
                                  <p:childTnLst>
                                    <p:set>
                                      <p:cBhvr>
                                        <p:cTn id="32" dur="1" fill="hold">
                                          <p:stCondLst>
                                            <p:cond delay="0"/>
                                          </p:stCondLst>
                                        </p:cTn>
                                        <p:tgtEl>
                                          <p:spTgt spid="115716">
                                            <p:txEl>
                                              <p:pRg st="3" end="3"/>
                                            </p:txEl>
                                          </p:spTgt>
                                        </p:tgtEl>
                                        <p:attrNameLst>
                                          <p:attrName>style.visibility</p:attrName>
                                        </p:attrNameLst>
                                      </p:cBhvr>
                                      <p:to>
                                        <p:strVal val="visible"/>
                                      </p:to>
                                    </p:set>
                                    <p:anim calcmode="lin" valueType="num">
                                      <p:cBhvr>
                                        <p:cTn id="33" dur="500" fill="hold"/>
                                        <p:tgtEl>
                                          <p:spTgt spid="11571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15716">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2500"/>
                            </p:stCondLst>
                            <p:childTnLst>
                              <p:par>
                                <p:cTn id="36" presetID="23" presetClass="entr" presetSubtype="16" fill="hold" grpId="0" nodeType="afterEffect">
                                  <p:stCondLst>
                                    <p:cond delay="0"/>
                                  </p:stCondLst>
                                  <p:childTnLst>
                                    <p:set>
                                      <p:cBhvr>
                                        <p:cTn id="37" dur="1" fill="hold">
                                          <p:stCondLst>
                                            <p:cond delay="0"/>
                                          </p:stCondLst>
                                        </p:cTn>
                                        <p:tgtEl>
                                          <p:spTgt spid="115716">
                                            <p:txEl>
                                              <p:pRg st="4" end="4"/>
                                            </p:txEl>
                                          </p:spTgt>
                                        </p:tgtEl>
                                        <p:attrNameLst>
                                          <p:attrName>style.visibility</p:attrName>
                                        </p:attrNameLst>
                                      </p:cBhvr>
                                      <p:to>
                                        <p:strVal val="visible"/>
                                      </p:to>
                                    </p:set>
                                    <p:anim calcmode="lin" valueType="num">
                                      <p:cBhvr>
                                        <p:cTn id="38" dur="500" fill="hold"/>
                                        <p:tgtEl>
                                          <p:spTgt spid="115716">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115716">
                                            <p:txEl>
                                              <p:pRg st="4" end="4"/>
                                            </p:txEl>
                                          </p:spTgt>
                                        </p:tgtEl>
                                        <p:attrNameLst>
                                          <p:attrName>ppt_h</p:attrName>
                                        </p:attrNameLst>
                                      </p:cBhvr>
                                      <p:tavLst>
                                        <p:tav tm="0">
                                          <p:val>
                                            <p:fltVal val="0"/>
                                          </p:val>
                                        </p:tav>
                                        <p:tav tm="100000">
                                          <p:val>
                                            <p:strVal val="#ppt_h"/>
                                          </p:val>
                                        </p:tav>
                                      </p:tavLst>
                                    </p:anim>
                                  </p:childTnLst>
                                </p:cTn>
                              </p:par>
                            </p:childTnLst>
                          </p:cTn>
                        </p:par>
                        <p:par>
                          <p:cTn id="40" fill="hold">
                            <p:stCondLst>
                              <p:cond delay="3000"/>
                            </p:stCondLst>
                            <p:childTnLst>
                              <p:par>
                                <p:cTn id="41" presetID="23" presetClass="entr" presetSubtype="16" fill="hold" grpId="0" nodeType="afterEffect">
                                  <p:stCondLst>
                                    <p:cond delay="0"/>
                                  </p:stCondLst>
                                  <p:childTnLst>
                                    <p:set>
                                      <p:cBhvr>
                                        <p:cTn id="42" dur="1" fill="hold">
                                          <p:stCondLst>
                                            <p:cond delay="0"/>
                                          </p:stCondLst>
                                        </p:cTn>
                                        <p:tgtEl>
                                          <p:spTgt spid="115716">
                                            <p:txEl>
                                              <p:pRg st="5" end="5"/>
                                            </p:txEl>
                                          </p:spTgt>
                                        </p:tgtEl>
                                        <p:attrNameLst>
                                          <p:attrName>style.visibility</p:attrName>
                                        </p:attrNameLst>
                                      </p:cBhvr>
                                      <p:to>
                                        <p:strVal val="visible"/>
                                      </p:to>
                                    </p:set>
                                    <p:anim calcmode="lin" valueType="num">
                                      <p:cBhvr>
                                        <p:cTn id="43" dur="500" fill="hold"/>
                                        <p:tgtEl>
                                          <p:spTgt spid="115716">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115716">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6" grpId="0" build="p"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smtClean="0"/>
              <a:t>E-mail Writing 1</a:t>
            </a:r>
            <a:br>
              <a:rPr lang="en-US" dirty="0" smtClean="0"/>
            </a:br>
            <a:endParaRPr lang="en-IN" dirty="0"/>
          </a:p>
        </p:txBody>
      </p:sp>
      <p:sp>
        <p:nvSpPr>
          <p:cNvPr id="3" name="Content Placeholder 2"/>
          <p:cNvSpPr>
            <a:spLocks noGrp="1"/>
          </p:cNvSpPr>
          <p:nvPr>
            <p:ph idx="1"/>
          </p:nvPr>
        </p:nvSpPr>
        <p:spPr/>
        <p:txBody>
          <a:bodyPr>
            <a:normAutofit/>
          </a:bodyPr>
          <a:lstStyle/>
          <a:p>
            <a:pPr marL="514350" indent="-514350">
              <a:buNone/>
            </a:pPr>
            <a:r>
              <a:rPr lang="en-US" dirty="0" smtClean="0"/>
              <a:t>	The client is wanting some information on the revised sections of your product XYZ, please write a mail telling him the same. (Please use the elevator technique).</a:t>
            </a:r>
          </a:p>
          <a:p>
            <a:pPr marL="514350" indent="-514350">
              <a:buFont typeface="+mj-lt"/>
              <a:buAutoNum type="arabicPeriod"/>
            </a:pPr>
            <a:endParaRPr lang="en-US" dirty="0" smtClean="0"/>
          </a:p>
          <a:p>
            <a:pPr>
              <a:buNone/>
            </a:pPr>
            <a:endParaRPr lang="en-IN" dirty="0"/>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114800" y="3352801"/>
            <a:ext cx="1972101" cy="2889557"/>
          </a:xfrm>
          <a:prstGeom prst="rect">
            <a:avLst/>
          </a:prstGeom>
        </p:spPr>
      </p:pic>
    </p:spTree>
    <p:extLst>
      <p:ext uri="{BB962C8B-B14F-4D97-AF65-F5344CB8AC3E}">
        <p14:creationId xmlns:p14="http://schemas.microsoft.com/office/powerpoint/2010/main" xmlns="" val="21158979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2495550" y="474663"/>
            <a:ext cx="7486650" cy="565150"/>
          </a:xfrm>
        </p:spPr>
        <p:txBody>
          <a:bodyPr>
            <a:normAutofit fontScale="90000"/>
          </a:bodyPr>
          <a:lstStyle/>
          <a:p>
            <a:r>
              <a:rPr lang="en-US" altLang="en-US"/>
              <a:t>Writing a complaint	</a:t>
            </a:r>
          </a:p>
        </p:txBody>
      </p:sp>
      <p:sp>
        <p:nvSpPr>
          <p:cNvPr id="57347" name="Rectangle 3"/>
          <p:cNvSpPr>
            <a:spLocks noGrp="1" noChangeArrowheads="1"/>
          </p:cNvSpPr>
          <p:nvPr>
            <p:ph type="body" sz="half" idx="1"/>
          </p:nvPr>
        </p:nvSpPr>
        <p:spPr>
          <a:xfrm>
            <a:off x="2133600" y="1447800"/>
            <a:ext cx="4192588" cy="4114800"/>
          </a:xfrm>
        </p:spPr>
        <p:txBody>
          <a:bodyPr>
            <a:normAutofit lnSpcReduction="10000"/>
          </a:bodyPr>
          <a:lstStyle/>
          <a:p>
            <a:pPr>
              <a:buFontTx/>
              <a:buChar char="•"/>
            </a:pPr>
            <a:r>
              <a:rPr lang="en-US" altLang="en-US" sz="3200"/>
              <a:t>You should briefly state the history of the problem to provide context for your reader.</a:t>
            </a:r>
          </a:p>
          <a:p>
            <a:pPr>
              <a:buFontTx/>
              <a:buChar char="•"/>
            </a:pPr>
            <a:r>
              <a:rPr lang="en-US" altLang="en-US" sz="3200"/>
              <a:t>Explain the attempts you made previously to resolve the problem.</a:t>
            </a:r>
          </a:p>
          <a:p>
            <a:pPr>
              <a:buFontTx/>
              <a:buNone/>
            </a:pPr>
            <a:endParaRPr lang="en-US" altLang="en-US" sz="3200"/>
          </a:p>
          <a:p>
            <a:pPr>
              <a:buFontTx/>
              <a:buNone/>
            </a:pPr>
            <a:endParaRPr lang="en-US" altLang="en-US" sz="3200" i="1">
              <a:solidFill>
                <a:srgbClr val="FF0000"/>
              </a:solidFill>
            </a:endParaRPr>
          </a:p>
        </p:txBody>
      </p:sp>
      <p:sp>
        <p:nvSpPr>
          <p:cNvPr id="57349" name="Rectangle 5"/>
          <p:cNvSpPr>
            <a:spLocks noGrp="1" noChangeArrowheads="1"/>
          </p:cNvSpPr>
          <p:nvPr>
            <p:ph type="body" sz="half" idx="2"/>
          </p:nvPr>
        </p:nvSpPr>
        <p:spPr>
          <a:xfrm>
            <a:off x="6172200" y="1447800"/>
            <a:ext cx="4114800" cy="4114800"/>
          </a:xfrm>
        </p:spPr>
        <p:txBody>
          <a:bodyPr>
            <a:normAutofit lnSpcReduction="10000"/>
          </a:bodyPr>
          <a:lstStyle/>
          <a:p>
            <a:pPr>
              <a:buFontTx/>
              <a:buChar char="•"/>
            </a:pPr>
            <a:r>
              <a:rPr lang="en-US" altLang="en-US" sz="3200"/>
              <a:t>Show why it is critical for the problem to be resolved by your reader.</a:t>
            </a:r>
          </a:p>
          <a:p>
            <a:pPr>
              <a:buFontTx/>
              <a:buChar char="•"/>
            </a:pPr>
            <a:r>
              <a:rPr lang="en-US" altLang="en-US" sz="3200"/>
              <a:t>Offer suggestions on ways you think it can be resolved or how you are willing to help in the matter.</a:t>
            </a:r>
          </a:p>
          <a:p>
            <a:pPr>
              <a:buFontTx/>
              <a:buNone/>
            </a:pPr>
            <a:endParaRPr lang="en-US" altLang="en-US" sz="3200"/>
          </a:p>
        </p:txBody>
      </p:sp>
    </p:spTree>
    <p:extLst>
      <p:ext uri="{BB962C8B-B14F-4D97-AF65-F5344CB8AC3E}">
        <p14:creationId xmlns:p14="http://schemas.microsoft.com/office/powerpoint/2010/main" xmlns="" val="407157333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strips(upLeft)">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strips(upLeft)">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57349">
                                            <p:txEl>
                                              <p:pRg st="0" end="0"/>
                                            </p:txEl>
                                          </p:spTgt>
                                        </p:tgtEl>
                                        <p:attrNameLst>
                                          <p:attrName>style.visibility</p:attrName>
                                        </p:attrNameLst>
                                      </p:cBhvr>
                                      <p:to>
                                        <p:strVal val="visible"/>
                                      </p:to>
                                    </p:set>
                                    <p:animEffect transition="in" filter="strips(upRight)">
                                      <p:cBhvr>
                                        <p:cTn id="17" dur="500"/>
                                        <p:tgtEl>
                                          <p:spTgt spid="5734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57349">
                                            <p:txEl>
                                              <p:pRg st="1" end="1"/>
                                            </p:txEl>
                                          </p:spTgt>
                                        </p:tgtEl>
                                        <p:attrNameLst>
                                          <p:attrName>style.visibility</p:attrName>
                                        </p:attrNameLst>
                                      </p:cBhvr>
                                      <p:to>
                                        <p:strVal val="visible"/>
                                      </p:to>
                                    </p:set>
                                    <p:animEffect transition="in" filter="strips(upRight)">
                                      <p:cBhvr>
                                        <p:cTn id="22" dur="500"/>
                                        <p:tgtEl>
                                          <p:spTgt spid="573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4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2495550" y="411164"/>
            <a:ext cx="7486650" cy="566737"/>
          </a:xfrm>
        </p:spPr>
        <p:txBody>
          <a:bodyPr>
            <a:normAutofit fontScale="90000"/>
          </a:bodyPr>
          <a:lstStyle/>
          <a:p>
            <a:r>
              <a:rPr lang="en-US" altLang="en-US"/>
              <a:t>Writing a complaint</a:t>
            </a:r>
          </a:p>
        </p:txBody>
      </p:sp>
      <p:sp>
        <p:nvSpPr>
          <p:cNvPr id="59395" name="Rectangle 3"/>
          <p:cNvSpPr>
            <a:spLocks noGrp="1" noChangeArrowheads="1"/>
          </p:cNvSpPr>
          <p:nvPr>
            <p:ph type="body" sz="half" idx="1"/>
          </p:nvPr>
        </p:nvSpPr>
        <p:spPr>
          <a:xfrm>
            <a:off x="1981200" y="1371600"/>
            <a:ext cx="4344988" cy="4114800"/>
          </a:xfrm>
        </p:spPr>
        <p:txBody>
          <a:bodyPr>
            <a:normAutofit lnSpcReduction="10000"/>
          </a:bodyPr>
          <a:lstStyle/>
          <a:p>
            <a:pPr>
              <a:buFont typeface="Wingdings" pitchFamily="2" charset="2"/>
              <a:buNone/>
            </a:pPr>
            <a:r>
              <a:rPr lang="en-US" altLang="en-US" sz="3200" dirty="0"/>
              <a:t>Briefly state the history:</a:t>
            </a:r>
          </a:p>
          <a:p>
            <a:pPr>
              <a:buFont typeface="Wingdings" pitchFamily="2" charset="2"/>
              <a:buNone/>
            </a:pPr>
            <a:r>
              <a:rPr lang="en-US" altLang="en-US" sz="3200" dirty="0">
                <a:solidFill>
                  <a:srgbClr val="FF0000"/>
                </a:solidFill>
              </a:rPr>
              <a:t>“The current way we choose managers for our organization is not democratic.  As a result, we have a popularity contest that does not always get us the best candidates.”</a:t>
            </a:r>
          </a:p>
        </p:txBody>
      </p:sp>
      <p:sp>
        <p:nvSpPr>
          <p:cNvPr id="59396" name="Rectangle 4"/>
          <p:cNvSpPr>
            <a:spLocks noGrp="1" noChangeArrowheads="1"/>
          </p:cNvSpPr>
          <p:nvPr>
            <p:ph type="body" sz="half" idx="2"/>
          </p:nvPr>
        </p:nvSpPr>
        <p:spPr>
          <a:xfrm>
            <a:off x="6248400" y="1371600"/>
            <a:ext cx="4038600" cy="4114800"/>
          </a:xfrm>
        </p:spPr>
        <p:txBody>
          <a:bodyPr>
            <a:normAutofit fontScale="92500" lnSpcReduction="20000"/>
          </a:bodyPr>
          <a:lstStyle/>
          <a:p>
            <a:pPr>
              <a:buFont typeface="Wingdings" pitchFamily="2" charset="2"/>
              <a:buNone/>
            </a:pPr>
            <a:r>
              <a:rPr lang="en-US" altLang="en-US" sz="3200" dirty="0"/>
              <a:t>Show attempts made by you thus far to resolve the issue:</a:t>
            </a:r>
          </a:p>
          <a:p>
            <a:pPr>
              <a:buFont typeface="Wingdings" pitchFamily="2" charset="2"/>
              <a:buNone/>
            </a:pPr>
            <a:r>
              <a:rPr lang="en-US" altLang="en-US" sz="3200" dirty="0">
                <a:solidFill>
                  <a:srgbClr val="FF0000"/>
                </a:solidFill>
              </a:rPr>
              <a:t>“I have offered two alternatives for manager selection that still involves the votes of the members but both have been rejected by the executive board.”</a:t>
            </a:r>
          </a:p>
          <a:p>
            <a:pPr>
              <a:buFont typeface="Wingdings" pitchFamily="2" charset="2"/>
              <a:buNone/>
            </a:pPr>
            <a:endParaRPr lang="en-US" altLang="en-US" sz="3200" i="1" dirty="0">
              <a:solidFill>
                <a:srgbClr val="FF0000"/>
              </a:solidFill>
            </a:endParaRPr>
          </a:p>
        </p:txBody>
      </p:sp>
    </p:spTree>
    <p:extLst>
      <p:ext uri="{BB962C8B-B14F-4D97-AF65-F5344CB8AC3E}">
        <p14:creationId xmlns:p14="http://schemas.microsoft.com/office/powerpoint/2010/main" xmlns="" val="44831503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P spid="59396"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2495550" y="474663"/>
            <a:ext cx="7486650" cy="565150"/>
          </a:xfrm>
        </p:spPr>
        <p:txBody>
          <a:bodyPr>
            <a:normAutofit fontScale="90000"/>
          </a:bodyPr>
          <a:lstStyle/>
          <a:p>
            <a:r>
              <a:rPr lang="en-US" altLang="en-US"/>
              <a:t>Writing a complaint</a:t>
            </a:r>
          </a:p>
        </p:txBody>
      </p:sp>
      <p:sp>
        <p:nvSpPr>
          <p:cNvPr id="60419" name="Rectangle 3"/>
          <p:cNvSpPr>
            <a:spLocks noGrp="1" noChangeArrowheads="1"/>
          </p:cNvSpPr>
          <p:nvPr>
            <p:ph type="body" idx="1"/>
          </p:nvPr>
        </p:nvSpPr>
        <p:spPr>
          <a:xfrm>
            <a:off x="2514600" y="1447800"/>
            <a:ext cx="7772400" cy="4114800"/>
          </a:xfrm>
        </p:spPr>
        <p:txBody>
          <a:bodyPr>
            <a:normAutofit fontScale="92500"/>
          </a:bodyPr>
          <a:lstStyle/>
          <a:p>
            <a:pPr>
              <a:buFont typeface="Wingdings" pitchFamily="2" charset="2"/>
              <a:buNone/>
            </a:pPr>
            <a:r>
              <a:rPr lang="en-US" altLang="en-US"/>
              <a:t>Show why it is important for your reader to get involved:</a:t>
            </a:r>
          </a:p>
          <a:p>
            <a:pPr>
              <a:buFont typeface="Wingdings" pitchFamily="2" charset="2"/>
              <a:buNone/>
            </a:pPr>
            <a:r>
              <a:rPr lang="en-US" altLang="en-US">
                <a:solidFill>
                  <a:srgbClr val="FF0000"/>
                </a:solidFill>
              </a:rPr>
              <a:t>“This is a problem for two reasons.  First, I am concerned that the executive board no longer protects the interests of the organization and that their actions are not in keeping with the constitution of the organization.</a:t>
            </a:r>
          </a:p>
          <a:p>
            <a:pPr>
              <a:buFont typeface="Wingdings" pitchFamily="2" charset="2"/>
              <a:buNone/>
            </a:pPr>
            <a:r>
              <a:rPr lang="en-US" altLang="en-US">
                <a:solidFill>
                  <a:srgbClr val="FF0000"/>
                </a:solidFill>
              </a:rPr>
              <a:t>Second, there have been a number of complaints from the members who feel that their concerns and preferences are not being addressed by the executive board, which decreases morale and productivity.”</a:t>
            </a:r>
          </a:p>
          <a:p>
            <a:pPr>
              <a:buFont typeface="Wingdings" pitchFamily="2" charset="2"/>
              <a:buNone/>
            </a:pPr>
            <a:endParaRPr lang="en-US" altLang="en-US">
              <a:solidFill>
                <a:srgbClr val="FF0000"/>
              </a:solidFill>
            </a:endParaRPr>
          </a:p>
        </p:txBody>
      </p:sp>
    </p:spTree>
    <p:extLst>
      <p:ext uri="{BB962C8B-B14F-4D97-AF65-F5344CB8AC3E}">
        <p14:creationId xmlns:p14="http://schemas.microsoft.com/office/powerpoint/2010/main" xmlns="" val="350263761"/>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IN" dirty="0"/>
          </a:p>
        </p:txBody>
      </p:sp>
      <p:sp>
        <p:nvSpPr>
          <p:cNvPr id="3" name="Content Placeholder 2"/>
          <p:cNvSpPr>
            <a:spLocks noGrp="1"/>
          </p:cNvSpPr>
          <p:nvPr>
            <p:ph idx="1"/>
          </p:nvPr>
        </p:nvSpPr>
        <p:spPr/>
        <p:txBody>
          <a:bodyPr/>
          <a:lstStyle/>
          <a:p>
            <a:pPr>
              <a:buNone/>
            </a:pPr>
            <a:r>
              <a:rPr lang="en-IN" i="1" dirty="0" smtClean="0"/>
              <a:t>Dear All,</a:t>
            </a:r>
            <a:endParaRPr lang="en-IN" dirty="0" smtClean="0"/>
          </a:p>
          <a:p>
            <a:pPr>
              <a:buNone/>
            </a:pPr>
            <a:r>
              <a:rPr lang="en-IN" i="1" dirty="0" smtClean="0"/>
              <a:t>I just wanted to send you all a reminder about the meeting we're having tomorrow! </a:t>
            </a:r>
            <a:endParaRPr lang="en-IN" dirty="0" smtClean="0"/>
          </a:p>
          <a:p>
            <a:pPr>
              <a:buNone/>
            </a:pPr>
            <a:r>
              <a:rPr lang="en-IN" i="1" dirty="0" smtClean="0"/>
              <a:t>Hoping to see you there.</a:t>
            </a:r>
            <a:endParaRPr lang="en-IN" dirty="0" smtClean="0"/>
          </a:p>
          <a:p>
            <a:pPr>
              <a:buNone/>
            </a:pPr>
            <a:r>
              <a:rPr lang="en-IN" i="1" dirty="0" err="1" smtClean="0"/>
              <a:t>Charu</a:t>
            </a:r>
            <a:endParaRPr lang="en-IN" dirty="0" smtClean="0"/>
          </a:p>
          <a:p>
            <a:pPr>
              <a:buNone/>
            </a:pPr>
            <a:endParaRPr lang="en-IN" dirty="0"/>
          </a:p>
        </p:txBody>
      </p:sp>
    </p:spTree>
    <p:extLst>
      <p:ext uri="{BB962C8B-B14F-4D97-AF65-F5344CB8AC3E}">
        <p14:creationId xmlns:p14="http://schemas.microsoft.com/office/powerpoint/2010/main" xmlns="" val="747123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2495550" y="474663"/>
            <a:ext cx="7486650" cy="565150"/>
          </a:xfrm>
        </p:spPr>
        <p:txBody>
          <a:bodyPr>
            <a:normAutofit fontScale="90000"/>
          </a:bodyPr>
          <a:lstStyle/>
          <a:p>
            <a:r>
              <a:rPr lang="en-US" altLang="en-US"/>
              <a:t>Writing a complaint</a:t>
            </a:r>
          </a:p>
        </p:txBody>
      </p:sp>
      <p:sp>
        <p:nvSpPr>
          <p:cNvPr id="62467" name="Rectangle 3"/>
          <p:cNvSpPr>
            <a:spLocks noGrp="1" noChangeArrowheads="1"/>
          </p:cNvSpPr>
          <p:nvPr>
            <p:ph type="body" idx="1"/>
          </p:nvPr>
        </p:nvSpPr>
        <p:spPr>
          <a:xfrm>
            <a:off x="2514600" y="1447800"/>
            <a:ext cx="7772400" cy="4114800"/>
          </a:xfrm>
        </p:spPr>
        <p:txBody>
          <a:bodyPr/>
          <a:lstStyle/>
          <a:p>
            <a:pPr>
              <a:buFont typeface="Wingdings" pitchFamily="2" charset="2"/>
              <a:buNone/>
            </a:pPr>
            <a:r>
              <a:rPr lang="en-US" altLang="en-US" dirty="0"/>
              <a:t>Ask for help and offer a resolution:</a:t>
            </a:r>
          </a:p>
          <a:p>
            <a:pPr>
              <a:buFont typeface="Wingdings" pitchFamily="2" charset="2"/>
              <a:buNone/>
            </a:pPr>
            <a:r>
              <a:rPr lang="en-US" altLang="en-US" dirty="0">
                <a:solidFill>
                  <a:srgbClr val="FF0000"/>
                </a:solidFill>
              </a:rPr>
              <a:t>“Please let me know what other options I may have overlooked. I am willing to meet with the department head and the executive board to seek out a solution that is fair to the members and is good for the business of the organization</a:t>
            </a:r>
            <a:r>
              <a:rPr lang="en-US" altLang="en-US" i="1" dirty="0">
                <a:solidFill>
                  <a:srgbClr val="FF0000"/>
                </a:solidFill>
              </a:rPr>
              <a:t>. ”</a:t>
            </a:r>
          </a:p>
          <a:p>
            <a:pPr>
              <a:buFont typeface="Wingdings" pitchFamily="2" charset="2"/>
              <a:buNone/>
            </a:pPr>
            <a:endParaRPr lang="en-US" altLang="en-US" dirty="0"/>
          </a:p>
          <a:p>
            <a:pPr>
              <a:buFont typeface="Wingdings" pitchFamily="2" charset="2"/>
              <a:buNone/>
            </a:pPr>
            <a:endParaRPr lang="en-US" altLang="en-US" i="1" dirty="0">
              <a:solidFill>
                <a:srgbClr val="FF0000"/>
              </a:solidFill>
            </a:endParaRPr>
          </a:p>
        </p:txBody>
      </p:sp>
    </p:spTree>
    <p:extLst>
      <p:ext uri="{BB962C8B-B14F-4D97-AF65-F5344CB8AC3E}">
        <p14:creationId xmlns:p14="http://schemas.microsoft.com/office/powerpoint/2010/main" xmlns="" val="2248249225"/>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769" y="203200"/>
            <a:ext cx="6347713" cy="1320800"/>
          </a:xfrm>
        </p:spPr>
        <p:txBody>
          <a:bodyPr/>
          <a:lstStyle/>
          <a:p>
            <a:r>
              <a:rPr lang="en-US" dirty="0" smtClean="0"/>
              <a:t>Email Writing 2</a:t>
            </a:r>
            <a:endParaRPr lang="en-US" dirty="0"/>
          </a:p>
        </p:txBody>
      </p:sp>
      <p:sp>
        <p:nvSpPr>
          <p:cNvPr id="3" name="Content Placeholder 2"/>
          <p:cNvSpPr>
            <a:spLocks noGrp="1"/>
          </p:cNvSpPr>
          <p:nvPr>
            <p:ph sz="quarter" idx="1"/>
          </p:nvPr>
        </p:nvSpPr>
        <p:spPr/>
        <p:txBody>
          <a:bodyPr/>
          <a:lstStyle/>
          <a:p>
            <a:pPr>
              <a:buNone/>
            </a:pPr>
            <a:r>
              <a:rPr lang="en-IN" dirty="0" smtClean="0"/>
              <a:t>The client has asked for  a revision of the product and your team is not able to do the desired changes, write a mail to your superior asking for intervention as the client requirement is already delayed.</a:t>
            </a:r>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98330" y="3469946"/>
            <a:ext cx="1575178" cy="2307978"/>
          </a:xfrm>
          <a:prstGeom prst="rect">
            <a:avLst/>
          </a:prstGeom>
        </p:spPr>
      </p:pic>
    </p:spTree>
    <p:extLst>
      <p:ext uri="{BB962C8B-B14F-4D97-AF65-F5344CB8AC3E}">
        <p14:creationId xmlns:p14="http://schemas.microsoft.com/office/powerpoint/2010/main" xmlns="" val="11091632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a:bodyPr>
          <a:lstStyle/>
          <a:p>
            <a:r>
              <a:rPr lang="en-US"/>
              <a:t>Subject Line</a:t>
            </a:r>
            <a:br>
              <a:rPr lang="en-US"/>
            </a:br>
            <a:endParaRPr lang="en-US"/>
          </a:p>
        </p:txBody>
      </p:sp>
      <p:sp>
        <p:nvSpPr>
          <p:cNvPr id="116739" name="Rectangle 3"/>
          <p:cNvSpPr>
            <a:spLocks noGrp="1" noChangeArrowheads="1"/>
          </p:cNvSpPr>
          <p:nvPr>
            <p:ph type="body" idx="1"/>
          </p:nvPr>
        </p:nvSpPr>
        <p:spPr>
          <a:xfrm>
            <a:off x="2209800" y="1219200"/>
            <a:ext cx="7696200" cy="4267200"/>
          </a:xfrm>
        </p:spPr>
        <p:txBody>
          <a:bodyPr/>
          <a:lstStyle/>
          <a:p>
            <a:r>
              <a:rPr lang="en-US" dirty="0"/>
              <a:t>Headline (think newspaper).</a:t>
            </a:r>
          </a:p>
          <a:p>
            <a:r>
              <a:rPr lang="en-US" dirty="0"/>
              <a:t>Grab Attention.</a:t>
            </a:r>
          </a:p>
          <a:p>
            <a:r>
              <a:rPr lang="en-US" dirty="0"/>
              <a:t>Summarize message.</a:t>
            </a:r>
          </a:p>
          <a:p>
            <a:r>
              <a:rPr lang="en-US" dirty="0"/>
              <a:t>Make it easy for recipients to triage your Email and find it later.</a:t>
            </a:r>
          </a:p>
          <a:p>
            <a:r>
              <a:rPr lang="en-US" dirty="0"/>
              <a:t>Don’t “Reply All” to a message to grab addressees without changing subject. </a:t>
            </a:r>
          </a:p>
          <a:p>
            <a:endParaRPr lang="en-US" dirty="0"/>
          </a:p>
        </p:txBody>
      </p:sp>
    </p:spTree>
    <p:extLst>
      <p:ext uri="{BB962C8B-B14F-4D97-AF65-F5344CB8AC3E}">
        <p14:creationId xmlns:p14="http://schemas.microsoft.com/office/powerpoint/2010/main" xmlns="" val="2074320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linds(horizontal)">
                                      <p:cBhvr>
                                        <p:cTn id="7" dur="500"/>
                                        <p:tgtEl>
                                          <p:spTgt spid="116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12" dur="500"/>
                                        <p:tgtEl>
                                          <p:spTgt spid="116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7" dur="500"/>
                                        <p:tgtEl>
                                          <p:spTgt spid="1167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22" dur="500"/>
                                        <p:tgtEl>
                                          <p:spTgt spid="1167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27" dur="500"/>
                                        <p:tgtEl>
                                          <p:spTgt spid="116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Rate These Subject Lines</a:t>
            </a:r>
          </a:p>
        </p:txBody>
      </p:sp>
      <p:sp>
        <p:nvSpPr>
          <p:cNvPr id="117763" name="Rectangle 3"/>
          <p:cNvSpPr>
            <a:spLocks noGrp="1" noChangeArrowheads="1"/>
          </p:cNvSpPr>
          <p:nvPr>
            <p:ph idx="1"/>
          </p:nvPr>
        </p:nvSpPr>
        <p:spPr/>
        <p:txBody>
          <a:bodyPr/>
          <a:lstStyle/>
          <a:p>
            <a:pPr marL="609600" indent="-609600">
              <a:buFontTx/>
              <a:buAutoNum type="arabicPeriod"/>
            </a:pPr>
            <a:r>
              <a:rPr lang="en-US" dirty="0"/>
              <a:t>Subject: Important! Read Immediately!!</a:t>
            </a:r>
          </a:p>
          <a:p>
            <a:pPr marL="609600" indent="-609600">
              <a:buFontTx/>
              <a:buAutoNum type="arabicPeriod"/>
            </a:pPr>
            <a:r>
              <a:rPr lang="en-US" dirty="0"/>
              <a:t>Subject: Meeting</a:t>
            </a:r>
          </a:p>
          <a:p>
            <a:pPr marL="609600" indent="-609600">
              <a:buFontTx/>
              <a:buAutoNum type="arabicPeriod"/>
            </a:pPr>
            <a:r>
              <a:rPr lang="en-US" dirty="0"/>
              <a:t>Subject: Follow-up About Meeting</a:t>
            </a:r>
          </a:p>
          <a:p>
            <a:pPr marL="609600" indent="-609600">
              <a:buFontTx/>
              <a:buAutoNum type="arabicPeriod"/>
            </a:pPr>
            <a:r>
              <a:rPr lang="en-US" dirty="0"/>
              <a:t>Subject: Announcement</a:t>
            </a:r>
          </a:p>
          <a:p>
            <a:pPr marL="609600" indent="-609600">
              <a:buFontTx/>
              <a:buAutoNum type="arabicPeriod"/>
            </a:pPr>
            <a:r>
              <a:rPr lang="en-US" dirty="0"/>
              <a:t>Subject: </a:t>
            </a:r>
            <a:r>
              <a:rPr lang="en-US" dirty="0" smtClean="0"/>
              <a:t>Room </a:t>
            </a:r>
            <a:r>
              <a:rPr lang="en-US" dirty="0"/>
              <a:t>for Social </a:t>
            </a:r>
            <a:r>
              <a:rPr lang="en-US" dirty="0" smtClean="0"/>
              <a:t>meeting May </a:t>
            </a:r>
            <a:r>
              <a:rPr lang="en-US" dirty="0"/>
              <a:t>14?</a:t>
            </a:r>
          </a:p>
        </p:txBody>
      </p:sp>
    </p:spTree>
    <p:extLst>
      <p:ext uri="{BB962C8B-B14F-4D97-AF65-F5344CB8AC3E}">
        <p14:creationId xmlns:p14="http://schemas.microsoft.com/office/powerpoint/2010/main" xmlns="" val="1974705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of Writing a Subject 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382792613"/>
              </p:ext>
            </p:extLst>
          </p:nvPr>
        </p:nvGraphicFramePr>
        <p:xfrm>
          <a:off x="838199" y="1825625"/>
          <a:ext cx="9397621" cy="3729014"/>
        </p:xfrm>
        <a:graphic>
          <a:graphicData uri="http://schemas.openxmlformats.org/drawingml/2006/table">
            <a:tbl>
              <a:tblPr firstRow="1" bandRow="1">
                <a:tableStyleId>{5C22544A-7EE6-4342-B048-85BDC9FD1C3A}</a:tableStyleId>
              </a:tblPr>
              <a:tblGrid>
                <a:gridCol w="9397621"/>
              </a:tblGrid>
              <a:tr h="513559">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2000" b="1"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Subject:</a:t>
                      </a:r>
                    </a:p>
                  </a:txBody>
                  <a:tcPr marL="89295" marR="89295" marT="89290" marB="89290" anchor="ctr" horzOverflow="overflow"/>
                </a:tc>
              </a:tr>
              <a:tr h="513559">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Party planning meeting rescheduled for 3pm</a:t>
                      </a:r>
                    </a:p>
                  </a:txBody>
                  <a:tcPr marL="89295" marR="89295" marT="89290" marB="89290" anchor="ctr" horzOverflow="overflow"/>
                </a:tc>
              </a:tr>
              <a:tr h="513559">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Help: I can’t find the draft for the </a:t>
                      </a:r>
                      <a:r>
                        <a:rPr kumimoji="0" lang="en-US" sz="2000" b="0" i="0" u="none" strike="noStrike" cap="none" normalizeH="0" baseline="0" dirty="0" err="1" smtClean="0">
                          <a:ln>
                            <a:noFill/>
                          </a:ln>
                          <a:solidFill>
                            <a:srgbClr val="000000"/>
                          </a:solidFill>
                          <a:effectLst/>
                          <a:latin typeface="Gill Sans" charset="0"/>
                          <a:ea typeface="ヒラギノ角ゴ Pro W3" charset="0"/>
                          <a:cs typeface="ヒラギノ角ゴ Pro W3" charset="0"/>
                          <a:sym typeface="Gill Sans" charset="0"/>
                        </a:rPr>
                        <a:t>Sumit</a:t>
                      </a: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000" b="0" i="0" u="none" strike="noStrike" cap="none" normalizeH="0" baseline="0" dirty="0" err="1" smtClean="0">
                          <a:ln>
                            <a:noFill/>
                          </a:ln>
                          <a:solidFill>
                            <a:srgbClr val="000000"/>
                          </a:solidFill>
                          <a:effectLst/>
                          <a:latin typeface="Gill Sans" charset="0"/>
                          <a:ea typeface="ヒラギノ角ゴ Pro W3" charset="0"/>
                          <a:cs typeface="ヒラギノ角ゴ Pro W3" charset="0"/>
                          <a:sym typeface="Gill Sans" charset="0"/>
                        </a:rPr>
                        <a:t>Jaiswal</a:t>
                      </a:r>
                      <a:endPar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a:txBody>
                  <a:tcPr marL="89295" marR="89295" marT="89290" marB="89290" anchor="ctr" horzOverflow="overflow"/>
                </a:tc>
              </a:tr>
              <a:tr h="837389">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Reminder: peer-review articles due tomorrow (3/30)</a:t>
                      </a:r>
                    </a:p>
                  </a:txBody>
                  <a:tcPr marL="89295" marR="89295" marT="89290" marB="89290" anchor="ctr" horzOverflow="overflow"/>
                </a:tc>
              </a:tr>
              <a:tr h="513559">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Questions about yesterday’s client call</a:t>
                      </a:r>
                    </a:p>
                  </a:txBody>
                  <a:tcPr marL="89295" marR="89295" marT="89290" marB="89290" anchor="ctr" horzOverflow="overflow"/>
                </a:tc>
              </a:tr>
              <a:tr h="837389">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Congratulations to Rahul  for winning ‘Star of the Week’!</a:t>
                      </a:r>
                    </a:p>
                  </a:txBody>
                  <a:tcPr marL="89295" marR="89295" marT="89290" marB="89290" anchor="ctr" horzOverflow="overflow"/>
                </a:tc>
              </a:tr>
            </a:tbl>
          </a:graphicData>
        </a:graphic>
      </p:graphicFrame>
    </p:spTree>
    <p:extLst>
      <p:ext uri="{BB962C8B-B14F-4D97-AF65-F5344CB8AC3E}">
        <p14:creationId xmlns:p14="http://schemas.microsoft.com/office/powerpoint/2010/main" xmlns="" val="144129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Group 2"/>
          <p:cNvGraphicFramePr>
            <a:graphicFrameLocks noGrp="1"/>
          </p:cNvGraphicFramePr>
          <p:nvPr>
            <p:extLst>
              <p:ext uri="{D42A27DB-BD31-4B8C-83A1-F6EECF244321}">
                <p14:modId xmlns:p14="http://schemas.microsoft.com/office/powerpoint/2010/main" xmlns="" val="2791686606"/>
              </p:ext>
            </p:extLst>
          </p:nvPr>
        </p:nvGraphicFramePr>
        <p:xfrm>
          <a:off x="838200" y="838201"/>
          <a:ext cx="8687937" cy="1238708"/>
        </p:xfrm>
        <a:graphic>
          <a:graphicData uri="http://schemas.openxmlformats.org/drawingml/2006/table">
            <a:tbl>
              <a:tblPr/>
              <a:tblGrid>
                <a:gridCol w="8687937"/>
              </a:tblGrid>
              <a:tr h="530498">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2000" b="1"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Subject:</a:t>
                      </a:r>
                    </a:p>
                  </a:txBody>
                  <a:tcPr marL="89295" marR="89295" marT="89258" marB="89258" anchor="ctr" horzOverflow="overflow">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solidFill>
                      <a:schemeClr val="accent1"/>
                    </a:solidFill>
                  </a:tcPr>
                </a:tc>
              </a:tr>
              <a:tr h="70821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Re: Questions about product revision. (was: please help with this!)</a:t>
                      </a:r>
                    </a:p>
                  </a:txBody>
                  <a:tcPr marL="89295" marR="89295" marT="89258" marB="89258" anchor="ctr" horzOverflow="overflow">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grpSp>
        <p:nvGrpSpPr>
          <p:cNvPr id="5" name="Group 19"/>
          <p:cNvGrpSpPr>
            <a:grpSpLocks/>
          </p:cNvGrpSpPr>
          <p:nvPr/>
        </p:nvGrpSpPr>
        <p:grpSpPr bwMode="auto">
          <a:xfrm>
            <a:off x="4038600" y="1828800"/>
            <a:ext cx="3756025" cy="1500188"/>
            <a:chOff x="0" y="0"/>
            <a:chExt cx="2896" cy="1040"/>
          </a:xfrm>
        </p:grpSpPr>
        <p:sp>
          <p:nvSpPr>
            <p:cNvPr id="6" name="Rectangle 20"/>
            <p:cNvSpPr>
              <a:spLocks/>
            </p:cNvSpPr>
            <p:nvPr/>
          </p:nvSpPr>
          <p:spPr bwMode="auto">
            <a:xfrm>
              <a:off x="0" y="172"/>
              <a:ext cx="2896" cy="864"/>
            </a:xfrm>
            <a:prstGeom prst="rect">
              <a:avLst/>
            </a:prstGeom>
            <a:solidFill>
              <a:srgbClr val="F7FF94"/>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solidFill>
                    <a:srgbClr val="000000"/>
                  </a:solidFill>
                </a:rPr>
                <a:t>Change subject lines when necessary</a:t>
              </a:r>
            </a:p>
          </p:txBody>
        </p:sp>
        <p:pic>
          <p:nvPicPr>
            <p:cNvPr id="7" name="Picture 2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2896" cy="1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graphicFrame>
        <p:nvGraphicFramePr>
          <p:cNvPr id="8" name="Group 2"/>
          <p:cNvGraphicFramePr>
            <a:graphicFrameLocks noGrp="1"/>
          </p:cNvGraphicFramePr>
          <p:nvPr>
            <p:extLst>
              <p:ext uri="{D42A27DB-BD31-4B8C-83A1-F6EECF244321}">
                <p14:modId xmlns:p14="http://schemas.microsoft.com/office/powerpoint/2010/main" xmlns="" val="501986429"/>
              </p:ext>
            </p:extLst>
          </p:nvPr>
        </p:nvGraphicFramePr>
        <p:xfrm>
          <a:off x="761999" y="3352800"/>
          <a:ext cx="9241810" cy="1346634"/>
        </p:xfrm>
        <a:graphic>
          <a:graphicData uri="http://schemas.openxmlformats.org/drawingml/2006/table">
            <a:tbl>
              <a:tblPr/>
              <a:tblGrid>
                <a:gridCol w="9241810"/>
              </a:tblGrid>
              <a:tr h="558518">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2000" b="1"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Subject:</a:t>
                      </a:r>
                    </a:p>
                  </a:txBody>
                  <a:tcPr marL="89295" marR="89295" marT="89258" marB="89258" anchor="ctr" horzOverflow="overflow">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solidFill>
                      <a:schemeClr val="accent1"/>
                    </a:solidFill>
                  </a:tcPr>
                </a:tc>
              </a:tr>
              <a:tr h="772309">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Re: Re: Re: [Fwd: [Fwd: [</a:t>
                      </a:r>
                      <a:r>
                        <a:rPr kumimoji="0" lang="en-US" sz="2000" b="0" i="0" u="none" strike="noStrike" cap="none" normalizeH="0" baseline="0" dirty="0" err="1" smtClean="0">
                          <a:ln>
                            <a:noFill/>
                          </a:ln>
                          <a:solidFill>
                            <a:srgbClr val="000000"/>
                          </a:solidFill>
                          <a:effectLst/>
                          <a:latin typeface="Gill Sans" charset="0"/>
                          <a:ea typeface="ヒラギノ角ゴ Pro W3" charset="0"/>
                          <a:cs typeface="ヒラギノ角ゴ Pro W3" charset="0"/>
                          <a:sym typeface="Gill Sans" charset="0"/>
                        </a:rPr>
                        <a:t>HrIDR</a:t>
                      </a: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Reminder: Deadline for filling the ITR is Aug. ‘15]]</a:t>
                      </a:r>
                    </a:p>
                  </a:txBody>
                  <a:tcPr marL="89295" marR="89295" marT="89258" marB="89258" anchor="ctr" horzOverflow="overflow">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grpSp>
        <p:nvGrpSpPr>
          <p:cNvPr id="9" name="Group 19"/>
          <p:cNvGrpSpPr>
            <a:grpSpLocks/>
          </p:cNvGrpSpPr>
          <p:nvPr/>
        </p:nvGrpSpPr>
        <p:grpSpPr bwMode="auto">
          <a:xfrm>
            <a:off x="4724400" y="4419600"/>
            <a:ext cx="3804913" cy="1596441"/>
            <a:chOff x="0" y="0"/>
            <a:chExt cx="2792" cy="1040"/>
          </a:xfrm>
        </p:grpSpPr>
        <p:sp>
          <p:nvSpPr>
            <p:cNvPr id="10" name="Rectangle 20"/>
            <p:cNvSpPr>
              <a:spLocks/>
            </p:cNvSpPr>
            <p:nvPr/>
          </p:nvSpPr>
          <p:spPr bwMode="auto">
            <a:xfrm>
              <a:off x="0" y="172"/>
              <a:ext cx="2792" cy="864"/>
            </a:xfrm>
            <a:prstGeom prst="rect">
              <a:avLst/>
            </a:prstGeom>
            <a:solidFill>
              <a:srgbClr val="F7FF94"/>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solidFill>
                    <a:srgbClr val="000000"/>
                  </a:solidFill>
                </a:rPr>
                <a:t>Remove extra email prefixes</a:t>
              </a:r>
            </a:p>
          </p:txBody>
        </p:sp>
        <p:pic>
          <p:nvPicPr>
            <p:cNvPr id="11" name="Picture 2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2792" cy="1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spTree>
    <p:extLst>
      <p:ext uri="{BB962C8B-B14F-4D97-AF65-F5344CB8AC3E}">
        <p14:creationId xmlns:p14="http://schemas.microsoft.com/office/powerpoint/2010/main" xmlns="" val="1043303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par>
                                <p:cTn id="10" presetID="29"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par>
                          <p:cTn id="15" fill="hold">
                            <p:stCondLst>
                              <p:cond delay="1000"/>
                            </p:stCondLst>
                            <p:childTnLst>
                              <p:par>
                                <p:cTn id="16" presetID="29"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ppt_x</p:attrName>
                                        </p:attrNameLst>
                                      </p:cBhvr>
                                      <p:tavLst>
                                        <p:tav tm="0">
                                          <p:val>
                                            <p:strVal val="#ppt_x-.2"/>
                                          </p:val>
                                        </p:tav>
                                        <p:tav tm="100000">
                                          <p:val>
                                            <p:strVal val="#ppt_x"/>
                                          </p:val>
                                        </p:tav>
                                      </p:tavLst>
                                    </p:anim>
                                    <p:anim calcmode="lin" valueType="num">
                                      <p:cBhvr>
                                        <p:cTn id="1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gtEl>
                                      </p:cBhvr>
                                    </p:animEffect>
                                  </p:childTnLst>
                                </p:cTn>
                              </p:par>
                              <p:par>
                                <p:cTn id="21" presetID="29"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ppt_x</p:attrName>
                                        </p:attrNameLst>
                                      </p:cBhvr>
                                      <p:tavLst>
                                        <p:tav tm="0">
                                          <p:val>
                                            <p:strVal val="#ppt_x-.2"/>
                                          </p:val>
                                        </p:tav>
                                        <p:tav tm="100000">
                                          <p:val>
                                            <p:strVal val="#ppt_x"/>
                                          </p:val>
                                        </p:tav>
                                      </p:tavLst>
                                    </p:anim>
                                    <p:anim calcmode="lin" valueType="num">
                                      <p:cBhvr>
                                        <p:cTn id="2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 Mail</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smtClean="0"/>
              <a:t>Good Job!</a:t>
            </a:r>
          </a:p>
          <a:p>
            <a:r>
              <a:rPr lang="en-IN" dirty="0" smtClean="0"/>
              <a:t>All the best of success!</a:t>
            </a:r>
          </a:p>
          <a:p>
            <a:r>
              <a:rPr lang="en-IN" dirty="0" smtClean="0"/>
              <a:t>Have a great day!</a:t>
            </a:r>
          </a:p>
          <a:p>
            <a:r>
              <a:rPr lang="en-IN" dirty="0" smtClean="0"/>
              <a:t>Happy Holidays!</a:t>
            </a:r>
          </a:p>
          <a:p>
            <a:r>
              <a:rPr lang="en-IN" dirty="0" smtClean="0"/>
              <a:t>Keep up the good work!</a:t>
            </a:r>
          </a:p>
          <a:p>
            <a:r>
              <a:rPr lang="en-IN" dirty="0" smtClean="0"/>
              <a:t>Thank you!</a:t>
            </a:r>
          </a:p>
          <a:p>
            <a:r>
              <a:rPr lang="en-IN" dirty="0" smtClean="0"/>
              <a:t>Thank you for your quick response.</a:t>
            </a:r>
          </a:p>
          <a:p>
            <a:r>
              <a:rPr lang="en-IN" dirty="0" smtClean="0"/>
              <a:t>Thank you for taking your time.</a:t>
            </a:r>
          </a:p>
          <a:p>
            <a:r>
              <a:rPr lang="en-IN" dirty="0" smtClean="0"/>
              <a:t>Look forward to your reply.</a:t>
            </a:r>
          </a:p>
          <a:p>
            <a:r>
              <a:rPr lang="en-IN" dirty="0" smtClean="0"/>
              <a:t>Enjoy your weekend!</a:t>
            </a:r>
          </a:p>
          <a:p>
            <a:r>
              <a:rPr lang="en-IN" dirty="0" smtClean="0"/>
              <a:t>HTH! (Hope This Helps!)</a:t>
            </a:r>
          </a:p>
          <a:p>
            <a:r>
              <a:rPr lang="en-IN" dirty="0" smtClean="0"/>
              <a:t>Thanks on behalf of_____________</a:t>
            </a:r>
          </a:p>
          <a:p>
            <a:pPr>
              <a:buNone/>
            </a:pPr>
            <a:endParaRPr lang="en-IN" dirty="0"/>
          </a:p>
        </p:txBody>
      </p:sp>
    </p:spTree>
    <p:extLst>
      <p:ext uri="{BB962C8B-B14F-4D97-AF65-F5344CB8AC3E}">
        <p14:creationId xmlns:p14="http://schemas.microsoft.com/office/powerpoint/2010/main" xmlns="" val="167183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 Mail</a:t>
            </a:r>
            <a:endParaRPr lang="en-IN" dirty="0"/>
          </a:p>
        </p:txBody>
      </p:sp>
      <p:sp>
        <p:nvSpPr>
          <p:cNvPr id="3" name="Content Placeholder 2"/>
          <p:cNvSpPr>
            <a:spLocks noGrp="1"/>
          </p:cNvSpPr>
          <p:nvPr>
            <p:ph sz="quarter" idx="1"/>
          </p:nvPr>
        </p:nvSpPr>
        <p:spPr/>
        <p:txBody>
          <a:bodyPr>
            <a:normAutofit fontScale="62500" lnSpcReduction="20000"/>
          </a:bodyPr>
          <a:lstStyle/>
          <a:p>
            <a:r>
              <a:rPr lang="en-IN" dirty="0" smtClean="0"/>
              <a:t>Best,</a:t>
            </a:r>
          </a:p>
          <a:p>
            <a:r>
              <a:rPr lang="en-IN" dirty="0" smtClean="0"/>
              <a:t>Cheers,</a:t>
            </a:r>
          </a:p>
          <a:p>
            <a:r>
              <a:rPr lang="en-IN" dirty="0" smtClean="0"/>
              <a:t>Cordially,</a:t>
            </a:r>
          </a:p>
          <a:p>
            <a:r>
              <a:rPr lang="en-IN" dirty="0" smtClean="0"/>
              <a:t>Regards,</a:t>
            </a:r>
          </a:p>
          <a:p>
            <a:r>
              <a:rPr lang="en-IN" dirty="0" smtClean="0"/>
              <a:t>Best regards,</a:t>
            </a:r>
          </a:p>
          <a:p>
            <a:r>
              <a:rPr lang="en-IN" dirty="0" smtClean="0"/>
              <a:t>Best wishes,</a:t>
            </a:r>
          </a:p>
          <a:p>
            <a:r>
              <a:rPr lang="en-IN" dirty="0" smtClean="0"/>
              <a:t>Sincerely,</a:t>
            </a:r>
          </a:p>
          <a:p>
            <a:r>
              <a:rPr lang="en-IN" dirty="0" smtClean="0"/>
              <a:t>Kindest regards,</a:t>
            </a:r>
          </a:p>
          <a:p>
            <a:r>
              <a:rPr lang="en-IN" dirty="0" smtClean="0"/>
              <a:t>Warmest regards,</a:t>
            </a:r>
          </a:p>
          <a:p>
            <a:r>
              <a:rPr lang="en-IN" dirty="0" smtClean="0"/>
              <a:t>Thanks again,</a:t>
            </a:r>
          </a:p>
          <a:p>
            <a:r>
              <a:rPr lang="en-IN" dirty="0" smtClean="0"/>
              <a:t>My sincere thanks for your time and consideration,</a:t>
            </a:r>
          </a:p>
          <a:p>
            <a:r>
              <a:rPr lang="en-IN" dirty="0" smtClean="0"/>
              <a:t>Take care,</a:t>
            </a:r>
          </a:p>
          <a:p>
            <a:r>
              <a:rPr lang="en-IN" dirty="0" smtClean="0"/>
              <a:t>Continued success,</a:t>
            </a:r>
            <a:endParaRPr lang="en-IN" dirty="0"/>
          </a:p>
        </p:txBody>
      </p:sp>
    </p:spTree>
    <p:extLst>
      <p:ext uri="{BB962C8B-B14F-4D97-AF65-F5344CB8AC3E}">
        <p14:creationId xmlns:p14="http://schemas.microsoft.com/office/powerpoint/2010/main" xmlns="" val="3250343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Good Opening Lines….</a:t>
            </a:r>
            <a:endParaRPr lang="en-IN" dirty="0"/>
          </a:p>
        </p:txBody>
      </p:sp>
      <p:sp>
        <p:nvSpPr>
          <p:cNvPr id="3" name="Content Placeholder 2"/>
          <p:cNvSpPr>
            <a:spLocks noGrp="1"/>
          </p:cNvSpPr>
          <p:nvPr>
            <p:ph idx="1"/>
          </p:nvPr>
        </p:nvSpPr>
        <p:spPr/>
        <p:txBody>
          <a:bodyPr>
            <a:normAutofit fontScale="92500" lnSpcReduction="20000"/>
          </a:bodyPr>
          <a:lstStyle/>
          <a:p>
            <a:r>
              <a:rPr lang="en-IN" i="1" dirty="0" smtClean="0"/>
              <a:t>With reference to your letter /email of 8 June, I …</a:t>
            </a:r>
            <a:endParaRPr lang="en-IN" dirty="0" smtClean="0"/>
          </a:p>
          <a:p>
            <a:r>
              <a:rPr lang="en-IN" i="1" dirty="0" smtClean="0"/>
              <a:t>I am writing to enquire about …</a:t>
            </a:r>
            <a:endParaRPr lang="en-IN" dirty="0" smtClean="0"/>
          </a:p>
          <a:p>
            <a:r>
              <a:rPr lang="en-IN" i="1" dirty="0" smtClean="0"/>
              <a:t>After having seen your advertisement in … , I would like …</a:t>
            </a:r>
            <a:endParaRPr lang="en-IN" dirty="0" smtClean="0"/>
          </a:p>
          <a:p>
            <a:r>
              <a:rPr lang="en-IN" i="1" dirty="0" smtClean="0"/>
              <a:t>After having received your address from … , I …</a:t>
            </a:r>
            <a:endParaRPr lang="en-IN" dirty="0" smtClean="0"/>
          </a:p>
          <a:p>
            <a:r>
              <a:rPr lang="en-IN" i="1" dirty="0" smtClean="0"/>
              <a:t>I received your address from … and would like …</a:t>
            </a:r>
            <a:endParaRPr lang="en-IN" dirty="0" smtClean="0"/>
          </a:p>
          <a:p>
            <a:r>
              <a:rPr lang="en-IN" i="1" dirty="0" smtClean="0"/>
              <a:t>We/I recently wrote to you about …</a:t>
            </a:r>
            <a:endParaRPr lang="en-IN" dirty="0" smtClean="0"/>
          </a:p>
          <a:p>
            <a:r>
              <a:rPr lang="en-IN" i="1" dirty="0" smtClean="0"/>
              <a:t>Thank you for your letter/email of 8 May.</a:t>
            </a:r>
            <a:endParaRPr lang="en-IN" dirty="0" smtClean="0"/>
          </a:p>
          <a:p>
            <a:r>
              <a:rPr lang="en-IN" i="1" dirty="0" smtClean="0"/>
              <a:t>Thank you for your letter/email regarding …</a:t>
            </a:r>
            <a:endParaRPr lang="en-IN" dirty="0" smtClean="0"/>
          </a:p>
          <a:p>
            <a:r>
              <a:rPr lang="en-IN" i="1" dirty="0" smtClean="0"/>
              <a:t>Thank you for your letter/e-mail about …</a:t>
            </a:r>
            <a:endParaRPr lang="en-IN" dirty="0" smtClean="0"/>
          </a:p>
          <a:p>
            <a:r>
              <a:rPr lang="en-IN" i="1" dirty="0" smtClean="0"/>
              <a:t>In reply to your letter /</a:t>
            </a:r>
            <a:r>
              <a:rPr lang="en-IN" i="1" dirty="0" err="1" smtClean="0"/>
              <a:t>emailof</a:t>
            </a:r>
            <a:r>
              <a:rPr lang="en-IN" i="1" dirty="0" smtClean="0"/>
              <a:t> 8 May, …</a:t>
            </a:r>
            <a:endParaRPr lang="en-IN" dirty="0" smtClean="0"/>
          </a:p>
          <a:p>
            <a:endParaRPr lang="en-IN" dirty="0"/>
          </a:p>
        </p:txBody>
      </p:sp>
    </p:spTree>
    <p:extLst>
      <p:ext uri="{BB962C8B-B14F-4D97-AF65-F5344CB8AC3E}">
        <p14:creationId xmlns:p14="http://schemas.microsoft.com/office/powerpoint/2010/main" xmlns="" val="6930571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Good Closing Lines</a:t>
            </a:r>
            <a:endParaRPr lang="en-IN" dirty="0"/>
          </a:p>
        </p:txBody>
      </p:sp>
      <p:sp>
        <p:nvSpPr>
          <p:cNvPr id="3" name="Content Placeholder 2"/>
          <p:cNvSpPr>
            <a:spLocks noGrp="1"/>
          </p:cNvSpPr>
          <p:nvPr>
            <p:ph idx="1"/>
          </p:nvPr>
        </p:nvSpPr>
        <p:spPr>
          <a:xfrm>
            <a:off x="2133598" y="1295401"/>
            <a:ext cx="8593541" cy="5009865"/>
          </a:xfrm>
        </p:spPr>
        <p:txBody>
          <a:bodyPr>
            <a:noAutofit/>
          </a:bodyPr>
          <a:lstStyle/>
          <a:p>
            <a:r>
              <a:rPr lang="en-IN" sz="2000" i="1" dirty="0"/>
              <a:t>If you require any further information, feel free to contact me.</a:t>
            </a:r>
            <a:endParaRPr lang="en-IN" sz="2000" dirty="0"/>
          </a:p>
          <a:p>
            <a:r>
              <a:rPr lang="en-IN" sz="2000" i="1" dirty="0"/>
              <a:t>I look forward to your reply.</a:t>
            </a:r>
            <a:endParaRPr lang="en-IN" sz="2000" dirty="0"/>
          </a:p>
          <a:p>
            <a:r>
              <a:rPr lang="en-IN" sz="2000" i="1" dirty="0"/>
              <a:t>I look forward to hear from you.</a:t>
            </a:r>
            <a:endParaRPr lang="en-IN" sz="2000" dirty="0"/>
          </a:p>
          <a:p>
            <a:r>
              <a:rPr lang="en-IN" sz="2000" i="1" dirty="0"/>
              <a:t>I look forward to see you.</a:t>
            </a:r>
            <a:endParaRPr lang="en-IN" sz="2000" dirty="0"/>
          </a:p>
          <a:p>
            <a:r>
              <a:rPr lang="en-IN" sz="2000" i="1" dirty="0"/>
              <a:t>Please advise as necessary.</a:t>
            </a:r>
            <a:endParaRPr lang="en-IN" sz="2000" dirty="0"/>
          </a:p>
          <a:p>
            <a:r>
              <a:rPr lang="en-IN" sz="2000" i="1" dirty="0"/>
              <a:t>We look forward to a successful working relationship in the future.</a:t>
            </a:r>
            <a:endParaRPr lang="en-IN" sz="2000" dirty="0"/>
          </a:p>
          <a:p>
            <a:r>
              <a:rPr lang="en-IN" sz="2000" i="1" dirty="0"/>
              <a:t>Should you need any further information, please do not hesitate to contact me.</a:t>
            </a:r>
            <a:endParaRPr lang="en-IN" sz="2000" dirty="0"/>
          </a:p>
          <a:p>
            <a:r>
              <a:rPr lang="en-IN" sz="2000" i="1" dirty="0"/>
              <a:t>Once again, I apologise for any inconvenience.</a:t>
            </a:r>
            <a:endParaRPr lang="en-IN" sz="2000" dirty="0"/>
          </a:p>
          <a:p>
            <a:r>
              <a:rPr lang="en-IN" sz="2000" i="1" dirty="0"/>
              <a:t>We hope that we may continue to rely on your valued patronage.</a:t>
            </a:r>
            <a:endParaRPr lang="en-IN" sz="2000" dirty="0"/>
          </a:p>
          <a:p>
            <a:r>
              <a:rPr lang="en-IN" sz="2000" i="1" dirty="0"/>
              <a:t>I would appreciate your immediate attention to this matter.</a:t>
            </a:r>
            <a:endParaRPr lang="en-IN" sz="2000" dirty="0"/>
          </a:p>
          <a:p>
            <a:pPr>
              <a:buNone/>
            </a:pPr>
            <a:endParaRPr lang="en-IN" sz="2000" dirty="0"/>
          </a:p>
        </p:txBody>
      </p:sp>
    </p:spTree>
    <p:extLst>
      <p:ext uri="{BB962C8B-B14F-4D97-AF65-F5344CB8AC3E}">
        <p14:creationId xmlns:p14="http://schemas.microsoft.com/office/powerpoint/2010/main" xmlns="" val="2898264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IN" dirty="0"/>
          </a:p>
        </p:txBody>
      </p:sp>
      <p:sp>
        <p:nvSpPr>
          <p:cNvPr id="3" name="Content Placeholder 2"/>
          <p:cNvSpPr>
            <a:spLocks noGrp="1"/>
          </p:cNvSpPr>
          <p:nvPr>
            <p:ph idx="1"/>
          </p:nvPr>
        </p:nvSpPr>
        <p:spPr/>
        <p:txBody>
          <a:bodyPr>
            <a:normAutofit/>
          </a:bodyPr>
          <a:lstStyle/>
          <a:p>
            <a:pPr>
              <a:buNone/>
            </a:pPr>
            <a:r>
              <a:rPr lang="en-US" i="1" dirty="0" smtClean="0"/>
              <a:t>Greetings all,</a:t>
            </a:r>
            <a:endParaRPr lang="en-IN" dirty="0" smtClean="0"/>
          </a:p>
          <a:p>
            <a:pPr>
              <a:buNone/>
            </a:pPr>
            <a:r>
              <a:rPr lang="en-IN" i="1" dirty="0" smtClean="0"/>
              <a:t> Just wanted to remind you about tomorrow's meeting on the new telecommuting policies. The meeting will be at 10:00 a.m. in the second-level conference room. Please let me know if you can't attend.</a:t>
            </a:r>
            <a:endParaRPr lang="en-IN" dirty="0" smtClean="0"/>
          </a:p>
          <a:p>
            <a:pPr>
              <a:buNone/>
            </a:pPr>
            <a:r>
              <a:rPr lang="en-US" i="1" dirty="0" smtClean="0"/>
              <a:t>Hoping to see you there,</a:t>
            </a:r>
          </a:p>
          <a:p>
            <a:pPr>
              <a:buNone/>
            </a:pPr>
            <a:r>
              <a:rPr lang="en-US" i="1" dirty="0" smtClean="0"/>
              <a:t>Regards,</a:t>
            </a:r>
          </a:p>
          <a:p>
            <a:pPr>
              <a:buNone/>
            </a:pPr>
            <a:r>
              <a:rPr lang="en-US" i="1" dirty="0" err="1" smtClean="0"/>
              <a:t>Charu</a:t>
            </a:r>
            <a:endParaRPr lang="en-IN" dirty="0" smtClean="0"/>
          </a:p>
          <a:p>
            <a:pPr>
              <a:buNone/>
            </a:pPr>
            <a:endParaRPr lang="en-IN" dirty="0"/>
          </a:p>
        </p:txBody>
      </p:sp>
    </p:spTree>
    <p:extLst>
      <p:ext uri="{BB962C8B-B14F-4D97-AF65-F5344CB8AC3E}">
        <p14:creationId xmlns:p14="http://schemas.microsoft.com/office/powerpoint/2010/main" xmlns="" val="1573571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Etiquette Quiz</a:t>
            </a:r>
            <a:endParaRPr lang="en-IN" dirty="0"/>
          </a:p>
        </p:txBody>
      </p:sp>
      <p:sp>
        <p:nvSpPr>
          <p:cNvPr id="3" name="Content Placeholder 2"/>
          <p:cNvSpPr>
            <a:spLocks noGrp="1"/>
          </p:cNvSpPr>
          <p:nvPr>
            <p:ph idx="1"/>
          </p:nvPr>
        </p:nvSpPr>
        <p:spPr/>
        <p:txBody>
          <a:bodyPr/>
          <a:lstStyle/>
          <a:p>
            <a:pPr>
              <a:buNone/>
            </a:pPr>
            <a:r>
              <a:rPr lang="en-IN" dirty="0" smtClean="0"/>
              <a:t>Why shouldn't I type my e-mails in all caps?   </a:t>
            </a:r>
          </a:p>
          <a:p>
            <a:r>
              <a:rPr lang="en-IN" b="1" dirty="0" smtClean="0"/>
              <a:t>A. </a:t>
            </a:r>
            <a:r>
              <a:rPr lang="en-IN" dirty="0" smtClean="0"/>
              <a:t>All caps insinuates you are adding very strong emphasis or yelling.</a:t>
            </a:r>
          </a:p>
          <a:p>
            <a:r>
              <a:rPr lang="en-IN" dirty="0" smtClean="0"/>
              <a:t> </a:t>
            </a:r>
            <a:r>
              <a:rPr lang="en-IN" b="1" dirty="0" smtClean="0"/>
              <a:t>B. </a:t>
            </a:r>
            <a:r>
              <a:rPr lang="en-IN" dirty="0" smtClean="0"/>
              <a:t>It makes you look lazy.</a:t>
            </a:r>
          </a:p>
          <a:p>
            <a:r>
              <a:rPr lang="en-IN" dirty="0" smtClean="0"/>
              <a:t> </a:t>
            </a:r>
            <a:r>
              <a:rPr lang="en-IN" b="1" dirty="0" smtClean="0"/>
              <a:t>C. </a:t>
            </a:r>
            <a:r>
              <a:rPr lang="en-IN" dirty="0" smtClean="0"/>
              <a:t>It is a strain on your eyes and makes reading your e-mail more difficult.</a:t>
            </a:r>
          </a:p>
          <a:p>
            <a:r>
              <a:rPr lang="en-IN" dirty="0" smtClean="0"/>
              <a:t> </a:t>
            </a:r>
            <a:r>
              <a:rPr lang="en-IN" b="1" dirty="0" smtClean="0"/>
              <a:t>D. </a:t>
            </a:r>
            <a:r>
              <a:rPr lang="en-IN" dirty="0" smtClean="0"/>
              <a:t>All of the above.</a:t>
            </a:r>
            <a:endParaRPr lang="en-IN" dirty="0"/>
          </a:p>
        </p:txBody>
      </p:sp>
    </p:spTree>
    <p:extLst>
      <p:ext uri="{BB962C8B-B14F-4D97-AF65-F5344CB8AC3E}">
        <p14:creationId xmlns:p14="http://schemas.microsoft.com/office/powerpoint/2010/main" xmlns="" val="9527488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Email Etiquette Quiz</a:t>
            </a:r>
            <a:endParaRPr lang="en-IN" dirty="0"/>
          </a:p>
        </p:txBody>
      </p:sp>
      <p:sp>
        <p:nvSpPr>
          <p:cNvPr id="3" name="Content Placeholder 2"/>
          <p:cNvSpPr>
            <a:spLocks noGrp="1"/>
          </p:cNvSpPr>
          <p:nvPr>
            <p:ph idx="1"/>
          </p:nvPr>
        </p:nvSpPr>
        <p:spPr/>
        <p:txBody>
          <a:bodyPr/>
          <a:lstStyle/>
          <a:p>
            <a:pPr>
              <a:buNone/>
            </a:pPr>
            <a:r>
              <a:rPr lang="en-IN" b="1" dirty="0" smtClean="0"/>
              <a:t>  </a:t>
            </a:r>
            <a:r>
              <a:rPr lang="en-IN" dirty="0" smtClean="0"/>
              <a:t>Why should I use the </a:t>
            </a:r>
            <a:r>
              <a:rPr lang="en-IN" dirty="0" err="1" smtClean="0"/>
              <a:t>BCc</a:t>
            </a:r>
            <a:r>
              <a:rPr lang="en-IN" dirty="0" smtClean="0"/>
              <a:t> field? </a:t>
            </a:r>
          </a:p>
          <a:p>
            <a:pPr>
              <a:buNone/>
            </a:pPr>
            <a:r>
              <a:rPr lang="en-IN" dirty="0" smtClean="0"/>
              <a:t>  </a:t>
            </a:r>
            <a:r>
              <a:rPr lang="en-IN" b="1" dirty="0" smtClean="0"/>
              <a:t>A. </a:t>
            </a:r>
            <a:r>
              <a:rPr lang="en-IN" dirty="0" smtClean="0"/>
              <a:t>So I can send copies to my co-workers without my boss knowing.</a:t>
            </a:r>
          </a:p>
          <a:p>
            <a:pPr>
              <a:buNone/>
            </a:pPr>
            <a:r>
              <a:rPr lang="en-IN" dirty="0" smtClean="0"/>
              <a:t>   </a:t>
            </a:r>
            <a:r>
              <a:rPr lang="en-IN" b="1" dirty="0" smtClean="0"/>
              <a:t>B. </a:t>
            </a:r>
            <a:r>
              <a:rPr lang="en-IN" dirty="0" smtClean="0"/>
              <a:t>To keep my e-mail looking clean.</a:t>
            </a:r>
          </a:p>
          <a:p>
            <a:pPr>
              <a:buNone/>
            </a:pPr>
            <a:r>
              <a:rPr lang="en-IN" dirty="0" smtClean="0"/>
              <a:t>   </a:t>
            </a:r>
            <a:r>
              <a:rPr lang="en-IN" b="1" dirty="0" smtClean="0"/>
              <a:t>C. </a:t>
            </a:r>
            <a:r>
              <a:rPr lang="en-IN" dirty="0" smtClean="0"/>
              <a:t>To respect my contact's privacy.</a:t>
            </a:r>
          </a:p>
          <a:p>
            <a:pPr>
              <a:buNone/>
            </a:pPr>
            <a:r>
              <a:rPr lang="en-IN" dirty="0" smtClean="0"/>
              <a:t>   </a:t>
            </a:r>
            <a:r>
              <a:rPr lang="en-IN" b="1" dirty="0" smtClean="0"/>
              <a:t>D. </a:t>
            </a:r>
            <a:r>
              <a:rPr lang="en-IN" dirty="0" smtClean="0"/>
              <a:t>So I can send copies to anyone I want.</a:t>
            </a:r>
            <a:endParaRPr lang="en-IN" dirty="0"/>
          </a:p>
        </p:txBody>
      </p:sp>
    </p:spTree>
    <p:extLst>
      <p:ext uri="{BB962C8B-B14F-4D97-AF65-F5344CB8AC3E}">
        <p14:creationId xmlns:p14="http://schemas.microsoft.com/office/powerpoint/2010/main" xmlns="" val="1113843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Email Etiquette Quiz</a:t>
            </a:r>
            <a:endParaRPr lang="en-IN" dirty="0"/>
          </a:p>
        </p:txBody>
      </p:sp>
      <p:sp>
        <p:nvSpPr>
          <p:cNvPr id="3" name="Content Placeholder 2"/>
          <p:cNvSpPr>
            <a:spLocks noGrp="1"/>
          </p:cNvSpPr>
          <p:nvPr>
            <p:ph idx="1"/>
          </p:nvPr>
        </p:nvSpPr>
        <p:spPr/>
        <p:txBody>
          <a:bodyPr/>
          <a:lstStyle/>
          <a:p>
            <a:pPr>
              <a:buNone/>
            </a:pPr>
            <a:r>
              <a:rPr lang="en-IN" dirty="0" smtClean="0"/>
              <a:t>How should I respond to a rude or insulting e-mail?</a:t>
            </a:r>
          </a:p>
          <a:p>
            <a:pPr>
              <a:buNone/>
            </a:pPr>
            <a:r>
              <a:rPr lang="en-IN" b="1" dirty="0" smtClean="0"/>
              <a:t>A. </a:t>
            </a:r>
            <a:r>
              <a:rPr lang="en-IN" dirty="0" smtClean="0"/>
              <a:t>The next day when I've had time to create a calm and mature response.</a:t>
            </a:r>
          </a:p>
          <a:p>
            <a:pPr>
              <a:buNone/>
            </a:pPr>
            <a:r>
              <a:rPr lang="en-IN" b="1" dirty="0" smtClean="0"/>
              <a:t>B. </a:t>
            </a:r>
            <a:r>
              <a:rPr lang="en-IN" dirty="0" smtClean="0"/>
              <a:t>Respond immediately and set things straight!   </a:t>
            </a:r>
          </a:p>
          <a:p>
            <a:pPr>
              <a:buNone/>
            </a:pPr>
            <a:r>
              <a:rPr lang="en-IN" b="1" dirty="0" smtClean="0"/>
              <a:t>C. </a:t>
            </a:r>
            <a:r>
              <a:rPr lang="en-IN" dirty="0" smtClean="0"/>
              <a:t>Never! </a:t>
            </a:r>
            <a:r>
              <a:rPr lang="en-IN" dirty="0" err="1" smtClean="0"/>
              <a:t>Whats</a:t>
            </a:r>
            <a:r>
              <a:rPr lang="en-IN" dirty="0" smtClean="0"/>
              <a:t> the point? </a:t>
            </a:r>
          </a:p>
          <a:p>
            <a:pPr>
              <a:buNone/>
            </a:pPr>
            <a:r>
              <a:rPr lang="en-IN" b="1" dirty="0" smtClean="0"/>
              <a:t>D. </a:t>
            </a:r>
            <a:r>
              <a:rPr lang="en-IN" dirty="0" smtClean="0"/>
              <a:t>Report the Sender to their ISP.</a:t>
            </a:r>
            <a:endParaRPr lang="en-IN" dirty="0"/>
          </a:p>
        </p:txBody>
      </p:sp>
    </p:spTree>
    <p:extLst>
      <p:ext uri="{BB962C8B-B14F-4D97-AF65-F5344CB8AC3E}">
        <p14:creationId xmlns:p14="http://schemas.microsoft.com/office/powerpoint/2010/main" xmlns="" val="3228994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Email Etiquette Quiz</a:t>
            </a:r>
            <a:endParaRPr lang="en-IN" dirty="0"/>
          </a:p>
        </p:txBody>
      </p:sp>
      <p:sp>
        <p:nvSpPr>
          <p:cNvPr id="3" name="Content Placeholder 2"/>
          <p:cNvSpPr>
            <a:spLocks noGrp="1"/>
          </p:cNvSpPr>
          <p:nvPr>
            <p:ph idx="1"/>
          </p:nvPr>
        </p:nvSpPr>
        <p:spPr/>
        <p:txBody>
          <a:bodyPr/>
          <a:lstStyle/>
          <a:p>
            <a:pPr>
              <a:buNone/>
            </a:pPr>
            <a:r>
              <a:rPr lang="en-IN" dirty="0" smtClean="0"/>
              <a:t>Before sending a very large attachments, I should: </a:t>
            </a:r>
          </a:p>
          <a:p>
            <a:r>
              <a:rPr lang="en-IN" dirty="0" smtClean="0"/>
              <a:t> </a:t>
            </a:r>
            <a:r>
              <a:rPr lang="en-IN" b="1" dirty="0" smtClean="0"/>
              <a:t>A. </a:t>
            </a:r>
            <a:r>
              <a:rPr lang="en-IN" dirty="0" smtClean="0"/>
              <a:t>Compress the files (zip them up).</a:t>
            </a:r>
          </a:p>
          <a:p>
            <a:r>
              <a:rPr lang="en-IN" dirty="0" smtClean="0"/>
              <a:t> </a:t>
            </a:r>
            <a:r>
              <a:rPr lang="en-IN" b="1" dirty="0" smtClean="0"/>
              <a:t>B. </a:t>
            </a:r>
            <a:r>
              <a:rPr lang="en-IN" dirty="0" smtClean="0"/>
              <a:t>Send them first thing in the morning and call to make sure they were received.</a:t>
            </a:r>
          </a:p>
          <a:p>
            <a:r>
              <a:rPr lang="en-IN" b="1" dirty="0" smtClean="0"/>
              <a:t>C. </a:t>
            </a:r>
            <a:r>
              <a:rPr lang="en-IN" dirty="0" smtClean="0"/>
              <a:t>Send large files only during week days. </a:t>
            </a:r>
          </a:p>
          <a:p>
            <a:r>
              <a:rPr lang="en-IN" b="1" dirty="0" smtClean="0"/>
              <a:t>D. </a:t>
            </a:r>
            <a:r>
              <a:rPr lang="en-IN" dirty="0" smtClean="0"/>
              <a:t>Compress the files then ask first when would be the best time to e-mail them.</a:t>
            </a:r>
            <a:endParaRPr lang="en-IN" dirty="0"/>
          </a:p>
        </p:txBody>
      </p:sp>
    </p:spTree>
    <p:extLst>
      <p:ext uri="{BB962C8B-B14F-4D97-AF65-F5344CB8AC3E}">
        <p14:creationId xmlns:p14="http://schemas.microsoft.com/office/powerpoint/2010/main" xmlns="" val="2156063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Email Etiquette Quiz</a:t>
            </a:r>
            <a:endParaRPr lang="en-IN" dirty="0"/>
          </a:p>
        </p:txBody>
      </p:sp>
      <p:sp>
        <p:nvSpPr>
          <p:cNvPr id="3" name="Content Placeholder 2"/>
          <p:cNvSpPr>
            <a:spLocks noGrp="1"/>
          </p:cNvSpPr>
          <p:nvPr>
            <p:ph idx="1"/>
          </p:nvPr>
        </p:nvSpPr>
        <p:spPr/>
        <p:txBody>
          <a:bodyPr>
            <a:normAutofit/>
          </a:bodyPr>
          <a:lstStyle/>
          <a:p>
            <a:pPr>
              <a:buNone/>
            </a:pPr>
            <a:r>
              <a:rPr lang="en-IN" dirty="0" smtClean="0"/>
              <a:t>I should only forward e-mail when: </a:t>
            </a:r>
          </a:p>
          <a:p>
            <a:r>
              <a:rPr lang="en-IN" dirty="0" smtClean="0"/>
              <a:t> </a:t>
            </a:r>
            <a:r>
              <a:rPr lang="en-IN" b="1" dirty="0" smtClean="0"/>
              <a:t>A. </a:t>
            </a:r>
            <a:r>
              <a:rPr lang="en-IN" dirty="0" smtClean="0"/>
              <a:t>I feel it's important.</a:t>
            </a:r>
          </a:p>
          <a:p>
            <a:r>
              <a:rPr lang="en-IN" dirty="0" smtClean="0"/>
              <a:t> </a:t>
            </a:r>
            <a:r>
              <a:rPr lang="en-IN" b="1" dirty="0" smtClean="0"/>
              <a:t>B. </a:t>
            </a:r>
            <a:r>
              <a:rPr lang="en-IN" dirty="0" smtClean="0"/>
              <a:t>I know the other person should have the information.</a:t>
            </a:r>
          </a:p>
          <a:p>
            <a:r>
              <a:rPr lang="en-IN" dirty="0" smtClean="0"/>
              <a:t> </a:t>
            </a:r>
            <a:r>
              <a:rPr lang="en-IN" b="1" dirty="0" smtClean="0"/>
              <a:t>C. </a:t>
            </a:r>
            <a:r>
              <a:rPr lang="en-IN" dirty="0" smtClean="0"/>
              <a:t>The topic is commendable and important to all </a:t>
            </a:r>
            <a:r>
              <a:rPr lang="en-IN" dirty="0" err="1" smtClean="0"/>
              <a:t>onliners</a:t>
            </a:r>
            <a:r>
              <a:rPr lang="en-IN" dirty="0" smtClean="0"/>
              <a:t>.</a:t>
            </a:r>
          </a:p>
          <a:p>
            <a:r>
              <a:rPr lang="en-IN" dirty="0" smtClean="0"/>
              <a:t> </a:t>
            </a:r>
            <a:r>
              <a:rPr lang="en-IN" b="1" dirty="0" smtClean="0"/>
              <a:t>D. </a:t>
            </a:r>
            <a:r>
              <a:rPr lang="en-IN" dirty="0" smtClean="0"/>
              <a:t>I type a personal comment about why I am forwarding that specific e-mail to that specific person.</a:t>
            </a:r>
            <a:endParaRPr lang="en-IN" dirty="0"/>
          </a:p>
        </p:txBody>
      </p:sp>
    </p:spTree>
    <p:extLst>
      <p:ext uri="{BB962C8B-B14F-4D97-AF65-F5344CB8AC3E}">
        <p14:creationId xmlns:p14="http://schemas.microsoft.com/office/powerpoint/2010/main" xmlns="" val="3391232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Email Etiquette Quiz</a:t>
            </a:r>
            <a:endParaRPr lang="en-IN" dirty="0"/>
          </a:p>
        </p:txBody>
      </p:sp>
      <p:sp>
        <p:nvSpPr>
          <p:cNvPr id="3" name="Content Placeholder 2"/>
          <p:cNvSpPr>
            <a:spLocks noGrp="1"/>
          </p:cNvSpPr>
          <p:nvPr>
            <p:ph idx="1"/>
          </p:nvPr>
        </p:nvSpPr>
        <p:spPr/>
        <p:txBody>
          <a:bodyPr/>
          <a:lstStyle/>
          <a:p>
            <a:pPr>
              <a:buNone/>
            </a:pPr>
            <a:r>
              <a:rPr lang="en-IN" b="1" dirty="0" smtClean="0"/>
              <a:t>  </a:t>
            </a:r>
            <a:r>
              <a:rPr lang="en-IN" dirty="0" smtClean="0"/>
              <a:t>When is it okay to e-mail others about my business? </a:t>
            </a:r>
          </a:p>
          <a:p>
            <a:r>
              <a:rPr lang="en-IN" b="1" dirty="0" smtClean="0"/>
              <a:t>A. </a:t>
            </a:r>
            <a:r>
              <a:rPr lang="en-IN" dirty="0" smtClean="0"/>
              <a:t>Only when they e-mail me first and ask me for information.</a:t>
            </a:r>
          </a:p>
          <a:p>
            <a:r>
              <a:rPr lang="en-IN" b="1" dirty="0" smtClean="0"/>
              <a:t>B. </a:t>
            </a:r>
            <a:r>
              <a:rPr lang="en-IN" dirty="0" smtClean="0"/>
              <a:t>When I know they can use my service.</a:t>
            </a:r>
          </a:p>
          <a:p>
            <a:r>
              <a:rPr lang="en-IN" b="1" dirty="0" smtClean="0"/>
              <a:t>C. </a:t>
            </a:r>
            <a:r>
              <a:rPr lang="en-IN" dirty="0" smtClean="0"/>
              <a:t>When I know I can save them a lot of money. </a:t>
            </a:r>
          </a:p>
          <a:p>
            <a:r>
              <a:rPr lang="en-IN" b="1" dirty="0" smtClean="0"/>
              <a:t>D. </a:t>
            </a:r>
            <a:r>
              <a:rPr lang="en-IN" dirty="0" smtClean="0"/>
              <a:t>Anytime - that's called cold calling.</a:t>
            </a:r>
            <a:endParaRPr lang="en-IN" dirty="0"/>
          </a:p>
        </p:txBody>
      </p:sp>
    </p:spTree>
    <p:extLst>
      <p:ext uri="{BB962C8B-B14F-4D97-AF65-F5344CB8AC3E}">
        <p14:creationId xmlns:p14="http://schemas.microsoft.com/office/powerpoint/2010/main" xmlns="" val="2112545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Email Etiquette Quiz</a:t>
            </a:r>
            <a:endParaRPr lang="en-IN" dirty="0"/>
          </a:p>
        </p:txBody>
      </p:sp>
      <p:sp>
        <p:nvSpPr>
          <p:cNvPr id="3" name="Content Placeholder 2"/>
          <p:cNvSpPr>
            <a:spLocks noGrp="1"/>
          </p:cNvSpPr>
          <p:nvPr>
            <p:ph idx="1"/>
          </p:nvPr>
        </p:nvSpPr>
        <p:spPr/>
        <p:txBody>
          <a:bodyPr/>
          <a:lstStyle/>
          <a:p>
            <a:pPr>
              <a:buNone/>
            </a:pPr>
            <a:r>
              <a:rPr lang="en-IN" dirty="0" smtClean="0"/>
              <a:t>I should down edit my e-mail replies by </a:t>
            </a:r>
          </a:p>
          <a:p>
            <a:pPr>
              <a:buFont typeface="Arial" pitchFamily="34" charset="0"/>
              <a:buChar char="•"/>
            </a:pPr>
            <a:r>
              <a:rPr lang="en-IN" b="1" dirty="0" smtClean="0"/>
              <a:t>  A. </a:t>
            </a:r>
            <a:r>
              <a:rPr lang="en-IN" dirty="0" smtClean="0"/>
              <a:t>Removing previous signature files.</a:t>
            </a:r>
          </a:p>
          <a:p>
            <a:pPr>
              <a:buFont typeface="Arial" pitchFamily="34" charset="0"/>
              <a:buChar char="•"/>
            </a:pPr>
            <a:r>
              <a:rPr lang="en-IN" dirty="0" smtClean="0"/>
              <a:t>  </a:t>
            </a:r>
            <a:r>
              <a:rPr lang="en-IN" b="1" dirty="0" smtClean="0"/>
              <a:t>B. </a:t>
            </a:r>
            <a:r>
              <a:rPr lang="en-IN" dirty="0" smtClean="0"/>
              <a:t>Removing the previous 2 e-mails noted in my reply.</a:t>
            </a:r>
          </a:p>
          <a:p>
            <a:pPr>
              <a:buFont typeface="Arial" pitchFamily="34" charset="0"/>
              <a:buChar char="•"/>
            </a:pPr>
            <a:r>
              <a:rPr lang="en-IN" dirty="0" smtClean="0"/>
              <a:t>  </a:t>
            </a:r>
            <a:r>
              <a:rPr lang="en-IN" b="1" dirty="0" smtClean="0"/>
              <a:t>C. </a:t>
            </a:r>
            <a:r>
              <a:rPr lang="en-IN" dirty="0" smtClean="0"/>
              <a:t>Removing everything not necessary to the ongoing conversation.  </a:t>
            </a:r>
          </a:p>
          <a:p>
            <a:pPr>
              <a:buFont typeface="Arial" pitchFamily="34" charset="0"/>
              <a:buChar char="•"/>
            </a:pPr>
            <a:r>
              <a:rPr lang="en-IN" b="1" dirty="0" smtClean="0"/>
              <a:t>  D. </a:t>
            </a:r>
            <a:r>
              <a:rPr lang="en-IN" dirty="0" smtClean="0"/>
              <a:t>Spell checking the sender's previous e-mail.</a:t>
            </a:r>
            <a:endParaRPr lang="en-IN" dirty="0"/>
          </a:p>
        </p:txBody>
      </p:sp>
    </p:spTree>
    <p:extLst>
      <p:ext uri="{BB962C8B-B14F-4D97-AF65-F5344CB8AC3E}">
        <p14:creationId xmlns:p14="http://schemas.microsoft.com/office/powerpoint/2010/main" xmlns="" val="40762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Email Etiquette Quiz</a:t>
            </a:r>
            <a:endParaRPr lang="en-IN" dirty="0"/>
          </a:p>
        </p:txBody>
      </p:sp>
      <p:sp>
        <p:nvSpPr>
          <p:cNvPr id="3" name="Content Placeholder 2"/>
          <p:cNvSpPr>
            <a:spLocks noGrp="1"/>
          </p:cNvSpPr>
          <p:nvPr>
            <p:ph idx="1"/>
          </p:nvPr>
        </p:nvSpPr>
        <p:spPr/>
        <p:txBody>
          <a:bodyPr/>
          <a:lstStyle/>
          <a:p>
            <a:pPr>
              <a:buNone/>
            </a:pPr>
            <a:r>
              <a:rPr lang="en-IN" dirty="0" smtClean="0"/>
              <a:t>How quickly should I reply to e-mail?  </a:t>
            </a:r>
          </a:p>
          <a:p>
            <a:pPr>
              <a:buFont typeface="Arial" pitchFamily="34" charset="0"/>
              <a:buChar char="•"/>
            </a:pPr>
            <a:r>
              <a:rPr lang="en-IN" b="1" dirty="0" smtClean="0"/>
              <a:t>A. </a:t>
            </a:r>
            <a:r>
              <a:rPr lang="en-IN" dirty="0" smtClean="0"/>
              <a:t>As soon as I can; no longer than 24-48 hours.</a:t>
            </a:r>
          </a:p>
          <a:p>
            <a:pPr>
              <a:buFont typeface="Arial" pitchFamily="34" charset="0"/>
              <a:buChar char="•"/>
            </a:pPr>
            <a:r>
              <a:rPr lang="en-IN" b="1" dirty="0" smtClean="0"/>
              <a:t>B. </a:t>
            </a:r>
            <a:r>
              <a:rPr lang="en-IN" dirty="0" smtClean="0"/>
              <a:t>When I get around to it.</a:t>
            </a:r>
          </a:p>
          <a:p>
            <a:pPr>
              <a:buFont typeface="Arial" pitchFamily="34" charset="0"/>
              <a:buChar char="•"/>
            </a:pPr>
            <a:r>
              <a:rPr lang="en-IN" b="1" dirty="0" smtClean="0"/>
              <a:t>C. </a:t>
            </a:r>
            <a:r>
              <a:rPr lang="en-IN" dirty="0" smtClean="0"/>
              <a:t>I don't have to reply.   </a:t>
            </a:r>
          </a:p>
          <a:p>
            <a:pPr>
              <a:buFont typeface="Arial" pitchFamily="34" charset="0"/>
              <a:buChar char="•"/>
            </a:pPr>
            <a:r>
              <a:rPr lang="en-IN" b="1" dirty="0" smtClean="0"/>
              <a:t>D. </a:t>
            </a:r>
            <a:r>
              <a:rPr lang="en-IN" dirty="0" smtClean="0"/>
              <a:t>Doesn't matter.</a:t>
            </a:r>
            <a:endParaRPr lang="en-IN" dirty="0"/>
          </a:p>
        </p:txBody>
      </p:sp>
    </p:spTree>
    <p:extLst>
      <p:ext uri="{BB962C8B-B14F-4D97-AF65-F5344CB8AC3E}">
        <p14:creationId xmlns:p14="http://schemas.microsoft.com/office/powerpoint/2010/main" xmlns="" val="131754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400" dirty="0">
                <a:hlinkClick r:id="rId2"/>
              </a:rPr>
              <a:t>monica.anand@theachieversacademy.in</a:t>
            </a:r>
            <a:r>
              <a:rPr lang="en-IN" sz="2400" dirty="0"/>
              <a:t/>
            </a:r>
            <a:br>
              <a:rPr lang="en-IN" sz="2400" dirty="0"/>
            </a:br>
            <a:r>
              <a:rPr lang="en-IN" sz="2400" dirty="0"/>
              <a:t>09981500274</a:t>
            </a:r>
            <a:br>
              <a:rPr lang="en-IN" sz="2400" dirty="0"/>
            </a:br>
            <a:endParaRPr lang="en-IN" sz="2400" dirty="0"/>
          </a:p>
        </p:txBody>
      </p:sp>
      <p:sp>
        <p:nvSpPr>
          <p:cNvPr id="3" name="Text Placeholder 2"/>
          <p:cNvSpPr>
            <a:spLocks noGrp="1"/>
          </p:cNvSpPr>
          <p:nvPr>
            <p:ph type="subTitle" idx="1"/>
          </p:nvPr>
        </p:nvSpPr>
        <p:spPr/>
        <p:txBody>
          <a:bodyPr>
            <a:normAutofit/>
          </a:bodyPr>
          <a:lstStyle/>
          <a:p>
            <a:r>
              <a:rPr lang="en-US" sz="3600" dirty="0">
                <a:solidFill>
                  <a:schemeClr val="accent1"/>
                </a:solidFill>
              </a:rPr>
              <a:t>Thank you</a:t>
            </a:r>
            <a:endParaRPr lang="en-IN" sz="3600" dirty="0">
              <a:solidFill>
                <a:schemeClr val="accent1"/>
              </a:solidFill>
            </a:endParaRPr>
          </a:p>
        </p:txBody>
      </p:sp>
    </p:spTree>
    <p:extLst>
      <p:ext uri="{BB962C8B-B14F-4D97-AF65-F5344CB8AC3E}">
        <p14:creationId xmlns:p14="http://schemas.microsoft.com/office/powerpoint/2010/main" xmlns="" val="41002465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CONCISENESS</a:t>
            </a:r>
          </a:p>
        </p:txBody>
      </p:sp>
      <p:sp>
        <p:nvSpPr>
          <p:cNvPr id="3075" name="Rectangle 3"/>
          <p:cNvSpPr>
            <a:spLocks noGrp="1" noChangeArrowheads="1"/>
          </p:cNvSpPr>
          <p:nvPr>
            <p:ph type="body" idx="1"/>
          </p:nvPr>
        </p:nvSpPr>
        <p:spPr/>
        <p:txBody>
          <a:bodyPr/>
          <a:lstStyle/>
          <a:p>
            <a:pPr>
              <a:lnSpc>
                <a:spcPct val="90000"/>
              </a:lnSpc>
              <a:buFontTx/>
              <a:buNone/>
            </a:pPr>
            <a:r>
              <a:rPr lang="en-US" altLang="en-US"/>
              <a:t>1. Eliminate wordy expressions</a:t>
            </a:r>
          </a:p>
          <a:p>
            <a:pPr>
              <a:lnSpc>
                <a:spcPct val="90000"/>
              </a:lnSpc>
              <a:buFontTx/>
              <a:buNone/>
            </a:pPr>
            <a:r>
              <a:rPr lang="en-US" altLang="en-US"/>
              <a:t>2. Include only relevant statements </a:t>
            </a:r>
          </a:p>
          <a:p>
            <a:pPr lvl="1">
              <a:lnSpc>
                <a:spcPct val="90000"/>
              </a:lnSpc>
            </a:pPr>
            <a:r>
              <a:rPr lang="en-US" altLang="en-US"/>
              <a:t>        </a:t>
            </a:r>
            <a:r>
              <a:rPr lang="en-US" altLang="en-US">
                <a:solidFill>
                  <a:srgbClr val="CC0000"/>
                </a:solidFill>
              </a:rPr>
              <a:t>be focussed, </a:t>
            </a:r>
          </a:p>
          <a:p>
            <a:pPr lvl="1">
              <a:lnSpc>
                <a:spcPct val="90000"/>
              </a:lnSpc>
            </a:pPr>
            <a:r>
              <a:rPr lang="en-US" altLang="en-US">
                <a:solidFill>
                  <a:srgbClr val="CC0000"/>
                </a:solidFill>
              </a:rPr>
              <a:t>        prune &amp; avoid long explanations</a:t>
            </a:r>
          </a:p>
          <a:p>
            <a:pPr lvl="1">
              <a:lnSpc>
                <a:spcPct val="90000"/>
              </a:lnSpc>
            </a:pPr>
            <a:r>
              <a:rPr lang="en-US" altLang="en-US">
                <a:solidFill>
                  <a:srgbClr val="CC0000"/>
                </a:solidFill>
              </a:rPr>
              <a:t>        avoid gushing politemess</a:t>
            </a:r>
            <a:endParaRPr lang="en-US" altLang="en-US"/>
          </a:p>
          <a:p>
            <a:pPr>
              <a:lnSpc>
                <a:spcPct val="90000"/>
              </a:lnSpc>
              <a:buFontTx/>
              <a:buNone/>
            </a:pPr>
            <a:r>
              <a:rPr lang="en-US" altLang="en-US"/>
              <a:t>3. Avoid unnecessary repetitions   </a:t>
            </a:r>
          </a:p>
          <a:p>
            <a:pPr lvl="1">
              <a:lnSpc>
                <a:spcPct val="90000"/>
              </a:lnSpc>
            </a:pPr>
            <a:r>
              <a:rPr lang="en-US" altLang="en-US"/>
              <a:t>           </a:t>
            </a:r>
            <a:r>
              <a:rPr lang="en-US" altLang="en-US">
                <a:solidFill>
                  <a:srgbClr val="CC0000"/>
                </a:solidFill>
              </a:rPr>
              <a:t>use short forms the second time</a:t>
            </a:r>
          </a:p>
          <a:p>
            <a:pPr lvl="1">
              <a:lnSpc>
                <a:spcPct val="90000"/>
              </a:lnSpc>
            </a:pPr>
            <a:r>
              <a:rPr lang="en-US" altLang="en-US">
                <a:solidFill>
                  <a:srgbClr val="CC0000"/>
                </a:solidFill>
              </a:rPr>
              <a:t>           use pronouns</a:t>
            </a:r>
            <a:endParaRPr lang="en-US" altLang="en-US"/>
          </a:p>
        </p:txBody>
      </p:sp>
    </p:spTree>
    <p:extLst>
      <p:ext uri="{BB962C8B-B14F-4D97-AF65-F5344CB8AC3E}">
        <p14:creationId xmlns:p14="http://schemas.microsoft.com/office/powerpoint/2010/main" xmlns="" val="16118133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2514600" y="228600"/>
            <a:ext cx="8153400" cy="990600"/>
          </a:xfrm>
        </p:spPr>
        <p:txBody>
          <a:bodyPr>
            <a:normAutofit fontScale="90000"/>
          </a:bodyPr>
          <a:lstStyle/>
          <a:p>
            <a:pPr>
              <a:defRPr/>
            </a:pPr>
            <a:r>
              <a:rPr lang="en-IN" sz="4000">
                <a:solidFill>
                  <a:schemeClr val="accent3">
                    <a:shade val="75000"/>
                  </a:schemeClr>
                </a:solidFill>
              </a:rPr>
              <a:t/>
            </a:r>
            <a:br>
              <a:rPr lang="en-IN" sz="4000">
                <a:solidFill>
                  <a:schemeClr val="accent3">
                    <a:shade val="75000"/>
                  </a:schemeClr>
                </a:solidFill>
              </a:rPr>
            </a:br>
            <a:endParaRPr lang="en-US" sz="4000">
              <a:solidFill>
                <a:schemeClr val="accent3">
                  <a:shade val="75000"/>
                </a:schemeClr>
              </a:solidFill>
            </a:endParaRPr>
          </a:p>
        </p:txBody>
      </p:sp>
      <p:graphicFrame>
        <p:nvGraphicFramePr>
          <p:cNvPr id="126980" name="Group 4"/>
          <p:cNvGraphicFramePr>
            <a:graphicFrameLocks noGrp="1"/>
          </p:cNvGraphicFramePr>
          <p:nvPr>
            <p:ph sz="half" idx="4294967295"/>
            <p:extLst/>
          </p:nvPr>
        </p:nvGraphicFramePr>
        <p:xfrm>
          <a:off x="6667500" y="1557338"/>
          <a:ext cx="4000500" cy="4052888"/>
        </p:xfrm>
        <a:graphic>
          <a:graphicData uri="http://schemas.openxmlformats.org/drawingml/2006/table">
            <a:tbl>
              <a:tblPr/>
              <a:tblGrid>
                <a:gridCol w="2687637"/>
                <a:gridCol w="1312863"/>
              </a:tblGrid>
              <a:tr h="7810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Normalized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smtClean="0">
                          <a:ln>
                            <a:noFill/>
                          </a:ln>
                          <a:solidFill>
                            <a:srgbClr val="FFFFFF"/>
                          </a:solidFill>
                          <a:effectLst/>
                          <a:latin typeface="Tw Cen MT" pitchFamily="34" charset="0"/>
                        </a:rPr>
                        <a:t>Concise words</a:t>
                      </a:r>
                      <a:endParaRPr kumimoji="0" lang="en-IN" sz="1700" b="1" i="0" u="none" strike="noStrike" cap="none" normalizeH="0" baseline="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Give approval to</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Be in a position to</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Give consideration to</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Make an implication that</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Make a recommendation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Make the suggestion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Draw an inference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With  reference to</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1785" name="Content Placeholder 3"/>
          <p:cNvSpPr>
            <a:spLocks noGrp="1"/>
          </p:cNvSpPr>
          <p:nvPr>
            <p:ph type="body" sz="half" idx="4294967295"/>
          </p:nvPr>
        </p:nvSpPr>
        <p:spPr>
          <a:xfrm>
            <a:off x="2324100" y="1484313"/>
            <a:ext cx="4000500" cy="4525962"/>
          </a:xfrm>
        </p:spPr>
        <p:txBody>
          <a:bodyPr>
            <a:normAutofit/>
          </a:bodyPr>
          <a:lstStyle/>
          <a:p>
            <a:pPr marL="476250" indent="-476250">
              <a:buNone/>
            </a:pPr>
            <a:r>
              <a:rPr lang="en-US" sz="2000"/>
              <a:t>Use concise words instead of normalized words</a:t>
            </a:r>
          </a:p>
          <a:p>
            <a:pPr marL="476250" indent="-476250">
              <a:buNone/>
            </a:pPr>
            <a:r>
              <a:rPr lang="en-US" sz="2000"/>
              <a:t>e.g.</a:t>
            </a:r>
          </a:p>
          <a:p>
            <a:pPr marL="476250" indent="-476250">
              <a:buFont typeface="Arial" pitchFamily="34" charset="0"/>
              <a:buAutoNum type="arabicPeriod"/>
            </a:pPr>
            <a:r>
              <a:rPr lang="en-US" sz="2000"/>
              <a:t>Use </a:t>
            </a:r>
            <a:r>
              <a:rPr lang="en-US" sz="2000" b="1"/>
              <a:t>analyze</a:t>
            </a:r>
            <a:r>
              <a:rPr lang="en-US" sz="2000"/>
              <a:t> instead of ‘make an analysis of’</a:t>
            </a:r>
          </a:p>
          <a:p>
            <a:pPr marL="476250" indent="-476250">
              <a:buFont typeface="Arial" pitchFamily="34" charset="0"/>
              <a:buAutoNum type="arabicPeriod"/>
            </a:pPr>
            <a:r>
              <a:rPr lang="en-US" sz="2000"/>
              <a:t>Use </a:t>
            </a:r>
            <a:r>
              <a:rPr lang="en-US" sz="2000" b="1"/>
              <a:t>act</a:t>
            </a:r>
            <a:r>
              <a:rPr lang="en-US" sz="2000"/>
              <a:t> instead of ‘take action on’</a:t>
            </a:r>
          </a:p>
          <a:p>
            <a:pPr marL="476250" indent="-476250">
              <a:buFont typeface="Arial" pitchFamily="34" charset="0"/>
              <a:buAutoNum type="arabicPeriod"/>
            </a:pPr>
            <a:r>
              <a:rPr lang="en-US" sz="2000"/>
              <a:t>Use </a:t>
            </a:r>
            <a:r>
              <a:rPr lang="en-US" sz="2000" b="1"/>
              <a:t>assume</a:t>
            </a:r>
            <a:r>
              <a:rPr lang="en-US" sz="2000"/>
              <a:t> instead of ‘make assumptions about’</a:t>
            </a:r>
            <a:endParaRPr lang="en-IN" sz="2000"/>
          </a:p>
          <a:p>
            <a:pPr marL="476250" indent="-476250">
              <a:buNone/>
            </a:pPr>
            <a:r>
              <a:rPr lang="en-US" sz="1800" b="1">
                <a:solidFill>
                  <a:srgbClr val="A50021"/>
                </a:solidFill>
              </a:rPr>
              <a:t>Exercise</a:t>
            </a:r>
            <a:r>
              <a:rPr lang="en-US" sz="1800">
                <a:solidFill>
                  <a:srgbClr val="A50021"/>
                </a:solidFill>
              </a:rPr>
              <a:t> – </a:t>
            </a:r>
          </a:p>
          <a:p>
            <a:pPr marL="476250" indent="-476250">
              <a:buNone/>
            </a:pPr>
            <a:r>
              <a:rPr lang="en-US" sz="1800">
                <a:solidFill>
                  <a:srgbClr val="A50021"/>
                </a:solidFill>
              </a:rPr>
              <a:t>What would the concise expression be in each of the following cases?</a:t>
            </a:r>
            <a:endParaRPr lang="en-IN" sz="1800">
              <a:solidFill>
                <a:srgbClr val="A50021"/>
              </a:solidFill>
            </a:endParaRPr>
          </a:p>
        </p:txBody>
      </p:sp>
      <p:sp>
        <p:nvSpPr>
          <p:cNvPr id="31786" name="Rectangle 42"/>
          <p:cNvSpPr>
            <a:spLocks/>
          </p:cNvSpPr>
          <p:nvPr/>
        </p:nvSpPr>
        <p:spPr bwMode="auto">
          <a:xfrm>
            <a:off x="1847850" y="188913"/>
            <a:ext cx="8153400" cy="990600"/>
          </a:xfrm>
          <a:prstGeom prst="rect">
            <a:avLst/>
          </a:prstGeom>
          <a:noFill/>
          <a:ln w="9525">
            <a:noFill/>
            <a:miter lim="800000"/>
            <a:headEnd/>
            <a:tailEnd/>
          </a:ln>
        </p:spPr>
        <p:txBody>
          <a:bodyPr anchor="ctr"/>
          <a:lstStyle/>
          <a:p>
            <a:pPr eaLnBrk="0" hangingPunct="0"/>
            <a:r>
              <a:rPr lang="en-US" sz="4400">
                <a:solidFill>
                  <a:schemeClr val="tx2"/>
                </a:solidFill>
                <a:latin typeface="Tw Cen MT"/>
              </a:rPr>
              <a:t>Articulation - </a:t>
            </a:r>
            <a:r>
              <a:rPr lang="en-US" sz="2800" b="1">
                <a:solidFill>
                  <a:srgbClr val="A50021"/>
                </a:solidFill>
                <a:latin typeface="Tw Cen MT"/>
              </a:rPr>
              <a:t>conciseness</a:t>
            </a:r>
          </a:p>
        </p:txBody>
      </p:sp>
    </p:spTree>
    <p:extLst>
      <p:ext uri="{BB962C8B-B14F-4D97-AF65-F5344CB8AC3E}">
        <p14:creationId xmlns:p14="http://schemas.microsoft.com/office/powerpoint/2010/main" xmlns="" val="31808301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2514600" y="228600"/>
            <a:ext cx="8153400" cy="990600"/>
          </a:xfrm>
        </p:spPr>
        <p:txBody>
          <a:bodyPr>
            <a:normAutofit fontScale="90000"/>
          </a:bodyPr>
          <a:lstStyle/>
          <a:p>
            <a:pPr>
              <a:defRPr/>
            </a:pPr>
            <a:r>
              <a:rPr lang="en-IN" sz="4000">
                <a:solidFill>
                  <a:schemeClr val="accent3">
                    <a:shade val="75000"/>
                  </a:schemeClr>
                </a:solidFill>
              </a:rPr>
              <a:t/>
            </a:r>
            <a:br>
              <a:rPr lang="en-IN" sz="4000">
                <a:solidFill>
                  <a:schemeClr val="accent3">
                    <a:shade val="75000"/>
                  </a:schemeClr>
                </a:solidFill>
              </a:rPr>
            </a:br>
            <a:endParaRPr lang="en-US" sz="4000">
              <a:solidFill>
                <a:schemeClr val="accent3">
                  <a:shade val="75000"/>
                </a:schemeClr>
              </a:solidFill>
            </a:endParaRPr>
          </a:p>
        </p:txBody>
      </p:sp>
      <p:graphicFrame>
        <p:nvGraphicFramePr>
          <p:cNvPr id="126980" name="Group 4"/>
          <p:cNvGraphicFramePr>
            <a:graphicFrameLocks noGrp="1"/>
          </p:cNvGraphicFramePr>
          <p:nvPr>
            <p:ph sz="half" idx="4294967295"/>
            <p:extLst/>
          </p:nvPr>
        </p:nvGraphicFramePr>
        <p:xfrm>
          <a:off x="6667500" y="1557338"/>
          <a:ext cx="4000500" cy="4052888"/>
        </p:xfrm>
        <a:graphic>
          <a:graphicData uri="http://schemas.openxmlformats.org/drawingml/2006/table">
            <a:tbl>
              <a:tblPr/>
              <a:tblGrid>
                <a:gridCol w="2687637"/>
                <a:gridCol w="1312863"/>
              </a:tblGrid>
              <a:tr h="7810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Normalized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smtClean="0">
                          <a:ln>
                            <a:noFill/>
                          </a:ln>
                          <a:solidFill>
                            <a:srgbClr val="FFFFFF"/>
                          </a:solidFill>
                          <a:effectLst/>
                          <a:latin typeface="Tw Cen MT" pitchFamily="34" charset="0"/>
                        </a:rPr>
                        <a:t>Concise words</a:t>
                      </a:r>
                      <a:endParaRPr kumimoji="0" lang="en-IN" sz="1700" b="1" i="0" u="none" strike="noStrike" cap="none" normalizeH="0" baseline="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Give approval to</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400" b="1" i="0" u="none" strike="noStrike" cap="none" normalizeH="0" baseline="0" dirty="0" smtClean="0">
                          <a:ln>
                            <a:noFill/>
                          </a:ln>
                          <a:solidFill>
                            <a:srgbClr val="A50021"/>
                          </a:solidFill>
                          <a:effectLst/>
                          <a:latin typeface="Tw Cen MT" pitchFamily="34" charset="0"/>
                        </a:rPr>
                        <a:t>Approve</a:t>
                      </a:r>
                      <a:endParaRPr kumimoji="0" lang="en-IN" sz="1400" b="1" i="0" u="none" strike="noStrike" cap="none" normalizeH="0" baseline="0" dirty="0" smtClean="0">
                        <a:ln>
                          <a:noFill/>
                        </a:ln>
                        <a:solidFill>
                          <a:srgbClr val="A50021"/>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Be in a position to</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400" b="1" i="0" u="none" strike="noStrike" cap="none" normalizeH="0" baseline="0" dirty="0" smtClean="0">
                          <a:ln>
                            <a:noFill/>
                          </a:ln>
                          <a:solidFill>
                            <a:srgbClr val="A50021"/>
                          </a:solidFill>
                          <a:effectLst/>
                          <a:latin typeface="Tw Cen MT" pitchFamily="34" charset="0"/>
                        </a:rPr>
                        <a:t>Can</a:t>
                      </a:r>
                      <a:endParaRPr kumimoji="0" lang="en-IN" sz="1400" b="1" i="0" u="none" strike="noStrike" cap="none" normalizeH="0" baseline="0" dirty="0" smtClean="0">
                        <a:ln>
                          <a:noFill/>
                        </a:ln>
                        <a:solidFill>
                          <a:srgbClr val="A50021"/>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Give consideration to</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400" b="1" i="0" u="none" strike="noStrike" cap="none" normalizeH="0" baseline="0" dirty="0" smtClean="0">
                          <a:ln>
                            <a:noFill/>
                          </a:ln>
                          <a:solidFill>
                            <a:srgbClr val="A50021"/>
                          </a:solidFill>
                          <a:effectLst/>
                          <a:latin typeface="Tw Cen MT" pitchFamily="34" charset="0"/>
                        </a:rPr>
                        <a:t>Consider</a:t>
                      </a:r>
                      <a:endParaRPr kumimoji="0" lang="en-IN" sz="1400" b="1" i="0" u="none" strike="noStrike" cap="none" normalizeH="0" baseline="0" dirty="0" smtClean="0">
                        <a:ln>
                          <a:noFill/>
                        </a:ln>
                        <a:solidFill>
                          <a:srgbClr val="A50021"/>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Make an implication that</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400" b="1" i="0" u="none" strike="noStrike" cap="none" normalizeH="0" baseline="0" dirty="0" smtClean="0">
                          <a:ln>
                            <a:noFill/>
                          </a:ln>
                          <a:solidFill>
                            <a:srgbClr val="A50021"/>
                          </a:solidFill>
                          <a:effectLst/>
                          <a:latin typeface="Tw Cen MT" pitchFamily="34" charset="0"/>
                        </a:rPr>
                        <a:t>Imply</a:t>
                      </a:r>
                      <a:endParaRPr kumimoji="0" lang="en-IN" sz="1400" b="1" i="0" u="none" strike="noStrike" cap="none" normalizeH="0" baseline="0" dirty="0" smtClean="0">
                        <a:ln>
                          <a:noFill/>
                        </a:ln>
                        <a:solidFill>
                          <a:srgbClr val="A50021"/>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Make a recommendation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400" b="1" i="0" u="none" strike="noStrike" cap="none" normalizeH="0" baseline="0" dirty="0" smtClean="0">
                          <a:ln>
                            <a:noFill/>
                          </a:ln>
                          <a:solidFill>
                            <a:srgbClr val="A50021"/>
                          </a:solidFill>
                          <a:effectLst/>
                          <a:latin typeface="Tw Cen MT" pitchFamily="34" charset="0"/>
                        </a:rPr>
                        <a:t>Recommend </a:t>
                      </a:r>
                      <a:endParaRPr kumimoji="0" lang="en-IN" sz="1400" b="1" i="0" u="none" strike="noStrike" cap="none" normalizeH="0" baseline="0" dirty="0" smtClean="0">
                        <a:ln>
                          <a:noFill/>
                        </a:ln>
                        <a:solidFill>
                          <a:srgbClr val="A50021"/>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Make the suggestion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400" b="1" i="0" u="none" strike="noStrike" cap="none" normalizeH="0" baseline="0" dirty="0" smtClean="0">
                          <a:ln>
                            <a:noFill/>
                          </a:ln>
                          <a:solidFill>
                            <a:srgbClr val="A50021"/>
                          </a:solidFill>
                          <a:effectLst/>
                          <a:latin typeface="Tw Cen MT" pitchFamily="34" charset="0"/>
                        </a:rPr>
                        <a:t>Suggest</a:t>
                      </a:r>
                      <a:endParaRPr kumimoji="0" lang="en-IN" sz="1400" b="1" i="0" u="none" strike="noStrike" cap="none" normalizeH="0" baseline="0" dirty="0" smtClean="0">
                        <a:ln>
                          <a:noFill/>
                        </a:ln>
                        <a:solidFill>
                          <a:srgbClr val="A50021"/>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Draw an inference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400" b="1" i="0" u="none" strike="noStrike" cap="none" normalizeH="0" baseline="0" dirty="0" smtClean="0">
                          <a:ln>
                            <a:noFill/>
                          </a:ln>
                          <a:solidFill>
                            <a:srgbClr val="A50021"/>
                          </a:solidFill>
                          <a:effectLst/>
                          <a:latin typeface="Tw Cen MT" pitchFamily="34" charset="0"/>
                        </a:rPr>
                        <a:t>Infer</a:t>
                      </a:r>
                      <a:endParaRPr kumimoji="0" lang="en-IN" sz="1400" b="1" i="0" u="none" strike="noStrike" cap="none" normalizeH="0" baseline="0" dirty="0" smtClean="0">
                        <a:ln>
                          <a:noFill/>
                        </a:ln>
                        <a:solidFill>
                          <a:srgbClr val="A50021"/>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With reference to</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400" b="1" i="0" u="none" strike="noStrike" cap="none" normalizeH="0" baseline="0" dirty="0" smtClean="0">
                          <a:ln>
                            <a:noFill/>
                          </a:ln>
                          <a:solidFill>
                            <a:srgbClr val="A50021"/>
                          </a:solidFill>
                          <a:effectLst/>
                          <a:latin typeface="Tw Cen MT" pitchFamily="34" charset="0"/>
                        </a:rPr>
                        <a:t>Refer </a:t>
                      </a:r>
                      <a:endParaRPr kumimoji="0" lang="en-IN" sz="1400" b="1" i="0" u="none" strike="noStrike" cap="none" normalizeH="0" baseline="0" dirty="0" smtClean="0">
                        <a:ln>
                          <a:noFill/>
                        </a:ln>
                        <a:solidFill>
                          <a:srgbClr val="A50021"/>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2809" name="Content Placeholder 3"/>
          <p:cNvSpPr>
            <a:spLocks noGrp="1"/>
          </p:cNvSpPr>
          <p:nvPr>
            <p:ph type="body" sz="half" idx="4294967295"/>
          </p:nvPr>
        </p:nvSpPr>
        <p:spPr>
          <a:xfrm>
            <a:off x="2400300" y="1570038"/>
            <a:ext cx="4000500" cy="4525962"/>
          </a:xfrm>
        </p:spPr>
        <p:txBody>
          <a:bodyPr>
            <a:normAutofit/>
          </a:bodyPr>
          <a:lstStyle/>
          <a:p>
            <a:pPr marL="476250" indent="-476250">
              <a:buNone/>
            </a:pPr>
            <a:r>
              <a:rPr lang="en-US" sz="2000" dirty="0"/>
              <a:t>Use concise words instead of normalized words</a:t>
            </a:r>
          </a:p>
          <a:p>
            <a:pPr marL="476250" indent="-476250">
              <a:buNone/>
            </a:pPr>
            <a:r>
              <a:rPr lang="en-US" sz="2000" dirty="0"/>
              <a:t>e.g.</a:t>
            </a:r>
          </a:p>
          <a:p>
            <a:pPr marL="476250" indent="-476250">
              <a:buFont typeface="Arial" pitchFamily="34" charset="0"/>
              <a:buAutoNum type="arabicPeriod"/>
            </a:pPr>
            <a:r>
              <a:rPr lang="en-US" sz="2000" dirty="0"/>
              <a:t>Use </a:t>
            </a:r>
            <a:r>
              <a:rPr lang="en-US" sz="2000" b="1" dirty="0"/>
              <a:t>analyze</a:t>
            </a:r>
            <a:r>
              <a:rPr lang="en-US" sz="2000" dirty="0"/>
              <a:t> instead of ‘make an analysis of’</a:t>
            </a:r>
          </a:p>
          <a:p>
            <a:pPr marL="476250" indent="-476250">
              <a:buFont typeface="Arial" pitchFamily="34" charset="0"/>
              <a:buAutoNum type="arabicPeriod"/>
            </a:pPr>
            <a:r>
              <a:rPr lang="en-US" sz="2000" dirty="0"/>
              <a:t>Use </a:t>
            </a:r>
            <a:r>
              <a:rPr lang="en-US" sz="2000" b="1" dirty="0"/>
              <a:t>act</a:t>
            </a:r>
            <a:r>
              <a:rPr lang="en-US" sz="2000" dirty="0"/>
              <a:t> instead of ‘take action on’</a:t>
            </a:r>
          </a:p>
          <a:p>
            <a:pPr marL="476250" indent="-476250">
              <a:buFont typeface="Arial" pitchFamily="34" charset="0"/>
              <a:buAutoNum type="arabicPeriod"/>
            </a:pPr>
            <a:r>
              <a:rPr lang="en-US" sz="2000" dirty="0"/>
              <a:t>Use </a:t>
            </a:r>
            <a:r>
              <a:rPr lang="en-US" sz="2000" b="1" dirty="0"/>
              <a:t>assume</a:t>
            </a:r>
            <a:r>
              <a:rPr lang="en-US" sz="2000" dirty="0"/>
              <a:t> instead of ‘make assumptions about’</a:t>
            </a:r>
            <a:endParaRPr lang="en-IN" sz="2000" dirty="0"/>
          </a:p>
          <a:p>
            <a:pPr marL="476250" indent="-476250">
              <a:buNone/>
            </a:pPr>
            <a:r>
              <a:rPr lang="en-US" sz="1800" b="1" dirty="0">
                <a:solidFill>
                  <a:srgbClr val="A50021"/>
                </a:solidFill>
              </a:rPr>
              <a:t>Exercise</a:t>
            </a:r>
            <a:r>
              <a:rPr lang="en-US" sz="1800" dirty="0">
                <a:solidFill>
                  <a:srgbClr val="A50021"/>
                </a:solidFill>
              </a:rPr>
              <a:t> – </a:t>
            </a:r>
          </a:p>
          <a:p>
            <a:pPr marL="476250" indent="-476250">
              <a:buNone/>
            </a:pPr>
            <a:r>
              <a:rPr lang="en-US" sz="1800" dirty="0">
                <a:solidFill>
                  <a:srgbClr val="A50021"/>
                </a:solidFill>
              </a:rPr>
              <a:t>What would the concise expression be in each of the following cases?</a:t>
            </a:r>
            <a:endParaRPr lang="en-IN" sz="1800" dirty="0">
              <a:solidFill>
                <a:srgbClr val="A50021"/>
              </a:solidFill>
            </a:endParaRPr>
          </a:p>
        </p:txBody>
      </p:sp>
      <p:sp>
        <p:nvSpPr>
          <p:cNvPr id="32810" name="Rectangle 42"/>
          <p:cNvSpPr>
            <a:spLocks/>
          </p:cNvSpPr>
          <p:nvPr/>
        </p:nvSpPr>
        <p:spPr bwMode="auto">
          <a:xfrm>
            <a:off x="1847850" y="188913"/>
            <a:ext cx="8153400" cy="990600"/>
          </a:xfrm>
          <a:prstGeom prst="rect">
            <a:avLst/>
          </a:prstGeom>
          <a:noFill/>
          <a:ln w="9525">
            <a:noFill/>
            <a:miter lim="800000"/>
            <a:headEnd/>
            <a:tailEnd/>
          </a:ln>
        </p:spPr>
        <p:txBody>
          <a:bodyPr anchor="ctr"/>
          <a:lstStyle/>
          <a:p>
            <a:pPr eaLnBrk="0" hangingPunct="0"/>
            <a:r>
              <a:rPr lang="en-US" sz="4400">
                <a:solidFill>
                  <a:schemeClr val="tx2"/>
                </a:solidFill>
                <a:latin typeface="Tw Cen MT"/>
              </a:rPr>
              <a:t>Articulation - </a:t>
            </a:r>
            <a:r>
              <a:rPr lang="en-US" sz="2800" b="1">
                <a:solidFill>
                  <a:srgbClr val="A50021"/>
                </a:solidFill>
                <a:latin typeface="Tw Cen MT"/>
              </a:rPr>
              <a:t>conciseness</a:t>
            </a:r>
          </a:p>
        </p:txBody>
      </p:sp>
    </p:spTree>
    <p:extLst>
      <p:ext uri="{BB962C8B-B14F-4D97-AF65-F5344CB8AC3E}">
        <p14:creationId xmlns:p14="http://schemas.microsoft.com/office/powerpoint/2010/main" xmlns="" val="33539238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2514600" y="228600"/>
            <a:ext cx="8153400" cy="990600"/>
          </a:xfrm>
        </p:spPr>
        <p:txBody>
          <a:bodyPr>
            <a:normAutofit fontScale="90000"/>
          </a:bodyPr>
          <a:lstStyle/>
          <a:p>
            <a:pPr>
              <a:defRPr/>
            </a:pPr>
            <a:r>
              <a:rPr lang="en-IN" sz="4000">
                <a:solidFill>
                  <a:schemeClr val="accent3">
                    <a:shade val="75000"/>
                  </a:schemeClr>
                </a:solidFill>
              </a:rPr>
              <a:t/>
            </a:r>
            <a:br>
              <a:rPr lang="en-IN" sz="4000">
                <a:solidFill>
                  <a:schemeClr val="accent3">
                    <a:shade val="75000"/>
                  </a:schemeClr>
                </a:solidFill>
              </a:rPr>
            </a:br>
            <a:endParaRPr lang="en-US" sz="4000">
              <a:solidFill>
                <a:schemeClr val="accent3">
                  <a:shade val="75000"/>
                </a:schemeClr>
              </a:solidFill>
            </a:endParaRPr>
          </a:p>
        </p:txBody>
      </p:sp>
      <p:graphicFrame>
        <p:nvGraphicFramePr>
          <p:cNvPr id="129067" name="Group 43"/>
          <p:cNvGraphicFramePr>
            <a:graphicFrameLocks noGrp="1"/>
          </p:cNvGraphicFramePr>
          <p:nvPr>
            <p:ph sz="half" idx="4294967295"/>
            <p:extLst/>
          </p:nvPr>
        </p:nvGraphicFramePr>
        <p:xfrm>
          <a:off x="6130926" y="1557338"/>
          <a:ext cx="4537075" cy="3808096"/>
        </p:xfrm>
        <a:graphic>
          <a:graphicData uri="http://schemas.openxmlformats.org/drawingml/2006/table">
            <a:tbl>
              <a:tblPr/>
              <a:tblGrid>
                <a:gridCol w="3048000"/>
                <a:gridCol w="1489075"/>
              </a:tblGrid>
              <a:tr h="7810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dirty="0" smtClean="0">
                          <a:ln>
                            <a:noFill/>
                          </a:ln>
                          <a:solidFill>
                            <a:srgbClr val="FFFFFF"/>
                          </a:solidFill>
                          <a:effectLst/>
                          <a:latin typeface="Tw Cen MT" pitchFamily="34" charset="0"/>
                        </a:rPr>
                        <a:t>Normalized words</a:t>
                      </a:r>
                      <a:endParaRPr kumimoji="0" lang="en-IN" sz="1700" b="1" i="0" u="none" strike="noStrike" cap="none" normalizeH="0" baseline="0" dirty="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1" i="0" u="none" strike="noStrike" cap="none" normalizeH="0" baseline="0" smtClean="0">
                          <a:ln>
                            <a:noFill/>
                          </a:ln>
                          <a:solidFill>
                            <a:srgbClr val="FFFFFF"/>
                          </a:solidFill>
                          <a:effectLst/>
                          <a:latin typeface="Tw Cen MT" pitchFamily="34" charset="0"/>
                        </a:rPr>
                        <a:t>Concise words</a:t>
                      </a:r>
                      <a:endParaRPr kumimoji="0" lang="en-IN" sz="1700" b="1" i="0" u="none" strike="noStrike" cap="none" normalizeH="0" baseline="0" smtClean="0">
                        <a:ln>
                          <a:noFill/>
                        </a:ln>
                        <a:solidFill>
                          <a:srgbClr val="FFFFFF"/>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Under the circumstances</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view of the fact that</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In the event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In spite of the fact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365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For the reason that</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smtClean="0">
                          <a:ln>
                            <a:noFill/>
                          </a:ln>
                          <a:solidFill>
                            <a:srgbClr val="000000"/>
                          </a:solidFill>
                          <a:effectLst/>
                          <a:latin typeface="Tw Cen MT" pitchFamily="34" charset="0"/>
                        </a:rPr>
                        <a:t>In some cases</a:t>
                      </a:r>
                      <a:endParaRPr kumimoji="0" lang="en-IN" sz="1700" b="0" i="0" u="none" strike="noStrike" cap="none" normalizeH="0" baseline="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Please don’t hesitate to write</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r>
                        <a:rPr kumimoji="0" lang="en-US" sz="1700" b="0" i="0" u="none" strike="noStrike" cap="none" normalizeH="0" baseline="0" dirty="0" smtClean="0">
                          <a:ln>
                            <a:noFill/>
                          </a:ln>
                          <a:solidFill>
                            <a:srgbClr val="000000"/>
                          </a:solidFill>
                          <a:effectLst/>
                          <a:latin typeface="Tw Cen MT" pitchFamily="34" charset="0"/>
                        </a:rPr>
                        <a:t>In many cases</a:t>
                      </a: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60000"/>
                        <a:buFontTx/>
                        <a:buNone/>
                        <a:tabLst/>
                      </a:pPr>
                      <a:endParaRPr kumimoji="0" lang="en-IN" sz="1700" b="0" i="0" u="none" strike="noStrike" cap="none" normalizeH="0" baseline="0" dirty="0" smtClean="0">
                        <a:ln>
                          <a:noFill/>
                        </a:ln>
                        <a:solidFill>
                          <a:srgbClr val="000000"/>
                        </a:solidFill>
                        <a:effectLst/>
                        <a:latin typeface="Tw Cen MT"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4857" name="Content Placeholder 3"/>
          <p:cNvSpPr>
            <a:spLocks noGrp="1"/>
          </p:cNvSpPr>
          <p:nvPr>
            <p:ph type="body" sz="half" idx="4294967295"/>
          </p:nvPr>
        </p:nvSpPr>
        <p:spPr>
          <a:xfrm>
            <a:off x="1790700" y="1484313"/>
            <a:ext cx="4000500" cy="4525962"/>
          </a:xfrm>
        </p:spPr>
        <p:txBody>
          <a:bodyPr>
            <a:normAutofit/>
          </a:bodyPr>
          <a:lstStyle/>
          <a:p>
            <a:pPr marL="476250" indent="-476250">
              <a:buNone/>
            </a:pPr>
            <a:r>
              <a:rPr lang="en-IN" sz="2100" dirty="0"/>
              <a:t>Use single-word substitutes instead of phrases whenever possible without changing meanings.</a:t>
            </a:r>
          </a:p>
          <a:p>
            <a:pPr marL="476250" indent="-476250">
              <a:buNone/>
            </a:pPr>
            <a:r>
              <a:rPr lang="en-US" sz="2100" dirty="0"/>
              <a:t>E.g. </a:t>
            </a:r>
          </a:p>
          <a:p>
            <a:pPr marL="476250" indent="-476250">
              <a:buFont typeface="Arial" pitchFamily="34" charset="0"/>
              <a:buAutoNum type="arabicPeriod"/>
            </a:pPr>
            <a:r>
              <a:rPr lang="en-US" sz="2100" dirty="0"/>
              <a:t>‘At this time’ replaced by </a:t>
            </a:r>
            <a:r>
              <a:rPr lang="en-US" sz="2100" b="1" dirty="0"/>
              <a:t>now</a:t>
            </a:r>
          </a:p>
          <a:p>
            <a:pPr marL="476250" indent="-476250">
              <a:buFont typeface="Arial" pitchFamily="34" charset="0"/>
              <a:buAutoNum type="arabicPeriod"/>
            </a:pPr>
            <a:r>
              <a:rPr lang="en-US" sz="2100" dirty="0"/>
              <a:t>‘For the purpose of’ replaced by </a:t>
            </a:r>
            <a:r>
              <a:rPr lang="en-US" sz="2100" b="1" dirty="0"/>
              <a:t>for</a:t>
            </a:r>
          </a:p>
          <a:p>
            <a:pPr marL="476250" indent="-476250">
              <a:buFont typeface="Arial" pitchFamily="34" charset="0"/>
              <a:buAutoNum type="arabicPeriod"/>
            </a:pPr>
            <a:r>
              <a:rPr lang="en-US" sz="2100" dirty="0"/>
              <a:t>‘In due course’ replaced by </a:t>
            </a:r>
            <a:r>
              <a:rPr lang="en-US" sz="2100" b="1" dirty="0"/>
              <a:t>soon</a:t>
            </a:r>
            <a:endParaRPr lang="en-IN" sz="2100" b="1" dirty="0"/>
          </a:p>
          <a:p>
            <a:pPr marL="476250" indent="-476250">
              <a:buNone/>
            </a:pPr>
            <a:r>
              <a:rPr lang="en-US" sz="1600" b="1" dirty="0">
                <a:solidFill>
                  <a:srgbClr val="A50021"/>
                </a:solidFill>
              </a:rPr>
              <a:t>Exercise</a:t>
            </a:r>
            <a:r>
              <a:rPr lang="en-US" sz="1600" dirty="0">
                <a:solidFill>
                  <a:srgbClr val="A50021"/>
                </a:solidFill>
              </a:rPr>
              <a:t> – </a:t>
            </a:r>
          </a:p>
          <a:p>
            <a:pPr marL="476250" indent="-476250">
              <a:buNone/>
            </a:pPr>
            <a:r>
              <a:rPr lang="en-US" sz="1600" dirty="0">
                <a:solidFill>
                  <a:srgbClr val="A50021"/>
                </a:solidFill>
              </a:rPr>
              <a:t>What would the concise expression be in each of the following cases?</a:t>
            </a:r>
            <a:endParaRPr lang="en-IN" sz="1600" dirty="0">
              <a:solidFill>
                <a:srgbClr val="A50021"/>
              </a:solidFill>
            </a:endParaRPr>
          </a:p>
        </p:txBody>
      </p:sp>
      <p:sp>
        <p:nvSpPr>
          <p:cNvPr id="34858" name="Rectangle 42"/>
          <p:cNvSpPr>
            <a:spLocks/>
          </p:cNvSpPr>
          <p:nvPr/>
        </p:nvSpPr>
        <p:spPr bwMode="auto">
          <a:xfrm>
            <a:off x="1847850" y="188913"/>
            <a:ext cx="8153400" cy="990600"/>
          </a:xfrm>
          <a:prstGeom prst="rect">
            <a:avLst/>
          </a:prstGeom>
          <a:noFill/>
          <a:ln w="9525">
            <a:noFill/>
            <a:miter lim="800000"/>
            <a:headEnd/>
            <a:tailEnd/>
          </a:ln>
        </p:spPr>
        <p:txBody>
          <a:bodyPr anchor="ctr"/>
          <a:lstStyle/>
          <a:p>
            <a:pPr eaLnBrk="0" hangingPunct="0"/>
            <a:r>
              <a:rPr lang="en-US" sz="4400">
                <a:solidFill>
                  <a:schemeClr val="tx2"/>
                </a:solidFill>
                <a:latin typeface="Tw Cen MT"/>
              </a:rPr>
              <a:t>Articulation - </a:t>
            </a:r>
            <a:r>
              <a:rPr lang="en-US" sz="2800" b="1">
                <a:solidFill>
                  <a:srgbClr val="A50021"/>
                </a:solidFill>
                <a:latin typeface="Tw Cen MT"/>
              </a:rPr>
              <a:t>Removing wordy phrases</a:t>
            </a:r>
          </a:p>
        </p:txBody>
      </p:sp>
    </p:spTree>
    <p:extLst>
      <p:ext uri="{BB962C8B-B14F-4D97-AF65-F5344CB8AC3E}">
        <p14:creationId xmlns:p14="http://schemas.microsoft.com/office/powerpoint/2010/main" xmlns="" val="10575405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3518</Words>
  <Application>Microsoft Office PowerPoint</Application>
  <PresentationFormat>Custom</PresentationFormat>
  <Paragraphs>484</Paragraphs>
  <Slides>58</Slides>
  <Notes>11</Notes>
  <HiddenSlides>0</HiddenSlides>
  <MMClips>1</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What is this??</vt:lpstr>
      <vt:lpstr>7 Cs OF BUSINESS WRITING</vt:lpstr>
      <vt:lpstr>COMPLETENESS</vt:lpstr>
      <vt:lpstr>Completeness</vt:lpstr>
      <vt:lpstr>Completeness</vt:lpstr>
      <vt:lpstr>CONCISENESS</vt:lpstr>
      <vt:lpstr> </vt:lpstr>
      <vt:lpstr> </vt:lpstr>
      <vt:lpstr> </vt:lpstr>
      <vt:lpstr> </vt:lpstr>
      <vt:lpstr> </vt:lpstr>
      <vt:lpstr> </vt:lpstr>
      <vt:lpstr>CONSIDERATION</vt:lpstr>
      <vt:lpstr>Write   with  a  ‘you ‘ attitude , it shows consideration</vt:lpstr>
      <vt:lpstr>What you should say….</vt:lpstr>
      <vt:lpstr>Avoid negative – unpleasant words  to show consideration   </vt:lpstr>
      <vt:lpstr>Avoid negative – unpleasant words  to show consideration   </vt:lpstr>
      <vt:lpstr>CONCRETENESS</vt:lpstr>
      <vt:lpstr>Concrete language</vt:lpstr>
      <vt:lpstr>CLARITY</vt:lpstr>
      <vt:lpstr>CLARITY</vt:lpstr>
      <vt:lpstr>CLARITY</vt:lpstr>
      <vt:lpstr>COURTESY</vt:lpstr>
      <vt:lpstr>Show   courtesy by avoiding tactless &amp; blunt language. </vt:lpstr>
      <vt:lpstr>Show   courtesy by avoiding tactless &amp; blunt language. </vt:lpstr>
      <vt:lpstr>CORRECTNESS </vt:lpstr>
      <vt:lpstr>Correct </vt:lpstr>
      <vt:lpstr>Correct </vt:lpstr>
      <vt:lpstr>Net Etiquette </vt:lpstr>
      <vt:lpstr>Attachments</vt:lpstr>
      <vt:lpstr>Slide 31</vt:lpstr>
      <vt:lpstr>Slide 32</vt:lpstr>
      <vt:lpstr>When your message is long</vt:lpstr>
      <vt:lpstr>Email Writing- How to Write a Long Informational Mail.</vt:lpstr>
      <vt:lpstr>Elevator Summary and Table of Contents</vt:lpstr>
      <vt:lpstr>E-mail Writing 1 </vt:lpstr>
      <vt:lpstr>Writing a complaint </vt:lpstr>
      <vt:lpstr>Writing a complaint</vt:lpstr>
      <vt:lpstr>Writing a complaint</vt:lpstr>
      <vt:lpstr>Writing a complaint</vt:lpstr>
      <vt:lpstr>Email Writing 2</vt:lpstr>
      <vt:lpstr>Subject Line </vt:lpstr>
      <vt:lpstr>Rate These Subject Lines</vt:lpstr>
      <vt:lpstr>Different Ways of Writing a Subject Line</vt:lpstr>
      <vt:lpstr>Slide 45</vt:lpstr>
      <vt:lpstr>Closing a Mail</vt:lpstr>
      <vt:lpstr>Closing a Mail</vt:lpstr>
      <vt:lpstr>10 Good Opening Lines….</vt:lpstr>
      <vt:lpstr>10 Good Closing Lines</vt:lpstr>
      <vt:lpstr>Email Etiquette Quiz</vt:lpstr>
      <vt:lpstr>Email Etiquette Quiz</vt:lpstr>
      <vt:lpstr>Email Etiquette Quiz</vt:lpstr>
      <vt:lpstr>Email Etiquette Quiz</vt:lpstr>
      <vt:lpstr>Email Etiquette Quiz</vt:lpstr>
      <vt:lpstr>Email Etiquette Quiz</vt:lpstr>
      <vt:lpstr>Email Etiquette Quiz</vt:lpstr>
      <vt:lpstr>Email Etiquette Quiz</vt:lpstr>
      <vt:lpstr>monica.anand@theachieversacademy.in 09981500274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Definition</dc:title>
  <dc:creator>Monica Anand</dc:creator>
  <cp:lastModifiedBy>hp</cp:lastModifiedBy>
  <cp:revision>11</cp:revision>
  <dcterms:created xsi:type="dcterms:W3CDTF">2015-06-01T22:55:03Z</dcterms:created>
  <dcterms:modified xsi:type="dcterms:W3CDTF">2015-11-06T07:56:12Z</dcterms:modified>
</cp:coreProperties>
</file>