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6" r:id="rId4"/>
    <p:sldId id="257" r:id="rId5"/>
    <p:sldId id="260" r:id="rId6"/>
    <p:sldId id="261" r:id="rId7"/>
    <p:sldId id="262" r:id="rId8"/>
    <p:sldId id="263" r:id="rId9"/>
    <p:sldId id="267" r:id="rId10"/>
    <p:sldId id="273" r:id="rId11"/>
    <p:sldId id="27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17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85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8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716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056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30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3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9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7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64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9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5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1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5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C4B5-0174-4AE3-BCBF-93BBA450F8F4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F6942B-64EA-4737-9140-2049E85AE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8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06A6-521C-69B7-1C2F-6AA640910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Notice Board with ESP8266 &amp; Dot Matrix LED Display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83A38-4A87-8A35-5E55-83FD4879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97162"/>
          </a:xfrm>
        </p:spPr>
        <p:txBody>
          <a:bodyPr/>
          <a:lstStyle/>
          <a:p>
            <a:r>
              <a:rPr lang="en-IN" dirty="0"/>
              <a:t>-By     </a:t>
            </a:r>
          </a:p>
          <a:p>
            <a:r>
              <a:rPr lang="en-IN" dirty="0"/>
              <a:t>                                         E.BARATH</a:t>
            </a:r>
          </a:p>
          <a:p>
            <a:r>
              <a:rPr lang="en-IN" dirty="0"/>
              <a:t>                                                        CHANDRA SHEKAR</a:t>
            </a:r>
          </a:p>
          <a:p>
            <a:r>
              <a:rPr lang="en-IN" dirty="0"/>
              <a:t>                                                     CHETAN HARSHA</a:t>
            </a:r>
          </a:p>
          <a:p>
            <a:r>
              <a:rPr lang="en-IN" dirty="0"/>
              <a:t>                                               GNAESWAR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33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2C8E-3A39-ABEC-D00A-6F8EAEDC7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0"/>
            <a:ext cx="9005061" cy="1156448"/>
          </a:xfrm>
        </p:spPr>
        <p:txBody>
          <a:bodyPr/>
          <a:lstStyle/>
          <a:p>
            <a:pPr algn="l"/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D65EB-A6AF-82DC-596C-2F382521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32" y="1710268"/>
            <a:ext cx="7651391" cy="37240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B5AE54-93E6-DDEA-F007-619AB42B4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93" y="1739153"/>
            <a:ext cx="8637510" cy="3408579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8979D-4D58-AFC1-4981-3F62E34E8D70}"/>
              </a:ext>
            </a:extLst>
          </p:cNvPr>
          <p:cNvSpPr txBox="1"/>
          <p:nvPr/>
        </p:nvSpPr>
        <p:spPr>
          <a:xfrm>
            <a:off x="268940" y="348070"/>
            <a:ext cx="9708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Smart Notice Board with ESP8266 &amp; Dot Matrix LED Display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1926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7A48-9220-8E4A-F5CD-5DE36656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565" y="439271"/>
            <a:ext cx="8655437" cy="1631576"/>
          </a:xfrm>
        </p:spPr>
        <p:txBody>
          <a:bodyPr/>
          <a:lstStyle/>
          <a:p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Testing the ESP8266 Smart Notice Board</a:t>
            </a:r>
            <a:endParaRPr lang="en-IN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F7347-50F5-811C-4010-5FA29447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" y="2357235"/>
            <a:ext cx="8655437" cy="36244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EEEBAC6-BEAB-463E-EA63-026CA1AB8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953" y="2070847"/>
            <a:ext cx="8754050" cy="4249271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20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4DB3-1C21-A2CB-09F2-29007B664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E8271-E75C-CD4A-3A1C-B4182102D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1906" cy="2269844"/>
          </a:xfrm>
        </p:spPr>
        <p:txBody>
          <a:bodyPr/>
          <a:lstStyle/>
          <a:p>
            <a:pPr algn="r"/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849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7FE1-9A7A-0CC9-E2AD-22C93DF3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2E52-C40D-6332-C705-88AE93F1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11111"/>
                </a:solidFill>
                <a:effectLst/>
                <a:latin typeface="system-ui"/>
              </a:rPr>
              <a:t>NodeMCU ESP8266 Board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ystem-ui"/>
              </a:rPr>
              <a:t>8-in-1 MAX7219 Dot Matrix LED Display</a:t>
            </a:r>
            <a:endParaRPr lang="en-IN" dirty="0">
              <a:solidFill>
                <a:srgbClr val="111111"/>
              </a:solidFill>
              <a:latin typeface="system-ui"/>
            </a:endParaRP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system-ui"/>
              </a:rPr>
              <a:t>Jumper Wires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system-ui"/>
              </a:rPr>
              <a:t>Breadboard</a:t>
            </a:r>
            <a:endParaRPr lang="en-IN" dirty="0">
              <a:solidFill>
                <a:srgbClr val="111111"/>
              </a:solidFill>
              <a:latin typeface="system-ui"/>
            </a:endParaRP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system-ui"/>
              </a:rPr>
              <a:t>Micro-USB Data Cable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88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3D24BF-A964-B8F4-1F43-AD9444A346A4}"/>
              </a:ext>
            </a:extLst>
          </p:cNvPr>
          <p:cNvSpPr txBox="1"/>
          <p:nvPr/>
        </p:nvSpPr>
        <p:spPr>
          <a:xfrm>
            <a:off x="721360" y="650240"/>
            <a:ext cx="3007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ESP8266 </a:t>
            </a:r>
            <a:r>
              <a:rPr lang="en-IN" sz="200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NodeMCU</a:t>
            </a:r>
            <a:r>
              <a:rPr lang="en-IN" sz="20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board</a:t>
            </a:r>
          </a:p>
        </p:txBody>
      </p:sp>
      <p:pic>
        <p:nvPicPr>
          <p:cNvPr id="2050" name="Picture 2" descr="Buy ESP8266 NodeMCU CP2102 Board at Lowest Price In India | Robu.in">
            <a:extLst>
              <a:ext uri="{FF2B5EF4-FFF2-40B4-BE49-F238E27FC236}">
                <a16:creationId xmlns:a16="http://schemas.microsoft.com/office/drawing/2014/main" id="{7B739FC2-C1C9-714B-BE9C-BBB93C52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3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nRobotics MAX7219 4 IN 1 / 8X8 LED DOT MATRIX DISPLAY MODULE FOR ADRUINO  Raspberry pi : Amazon.in: Computers &amp; Accessories">
            <a:extLst>
              <a:ext uri="{FF2B5EF4-FFF2-40B4-BE49-F238E27FC236}">
                <a16:creationId xmlns:a16="http://schemas.microsoft.com/office/drawing/2014/main" id="{665D9B13-A87F-179C-9647-AFC5AE1E4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27" y="1367691"/>
            <a:ext cx="1985962" cy="1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41E776-AAC9-F74C-2606-D8A0E60F8586}"/>
              </a:ext>
            </a:extLst>
          </p:cNvPr>
          <p:cNvSpPr txBox="1"/>
          <p:nvPr/>
        </p:nvSpPr>
        <p:spPr>
          <a:xfrm>
            <a:off x="4477227" y="650240"/>
            <a:ext cx="3484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8-in-1 MAX7219 Dot Matrix LED Display</a:t>
            </a:r>
            <a:endParaRPr lang="en-IN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054" name="Picture 6" descr="ApTechDeals Jumper Wires Male to Male, Male to Female, Female to Female/breadboard  jumper wires (10+10+10) : Amazon.in: Industrial &amp; Scientific">
            <a:extLst>
              <a:ext uri="{FF2B5EF4-FFF2-40B4-BE49-F238E27FC236}">
                <a16:creationId xmlns:a16="http://schemas.microsoft.com/office/drawing/2014/main" id="{7E849DF4-36F9-2255-A28E-29EDEB04A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2" y="427291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E16BF-696A-9583-41CC-9E7A736F23D7}"/>
              </a:ext>
            </a:extLst>
          </p:cNvPr>
          <p:cNvSpPr txBox="1"/>
          <p:nvPr/>
        </p:nvSpPr>
        <p:spPr>
          <a:xfrm>
            <a:off x="859473" y="3772654"/>
            <a:ext cx="1925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Jumper Wires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65C54-5F0F-265F-5085-C868432E2BD9}"/>
              </a:ext>
            </a:extLst>
          </p:cNvPr>
          <p:cNvSpPr txBox="1"/>
          <p:nvPr/>
        </p:nvSpPr>
        <p:spPr>
          <a:xfrm>
            <a:off x="4338320" y="3772654"/>
            <a:ext cx="198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Breadboard</a:t>
            </a:r>
          </a:p>
        </p:txBody>
      </p:sp>
      <p:pic>
        <p:nvPicPr>
          <p:cNvPr id="2056" name="Picture 8" descr="Electronic Spices 840 Tie Point Solderless Breadboard, 840 Round Hole  Solderless Prototype Board : Amazon.in: Industrial &amp; Scientific">
            <a:extLst>
              <a:ext uri="{FF2B5EF4-FFF2-40B4-BE49-F238E27FC236}">
                <a16:creationId xmlns:a16="http://schemas.microsoft.com/office/drawing/2014/main" id="{8A4E4FB0-4C5E-6D62-3BA3-017960DD8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81" y="4330581"/>
            <a:ext cx="2082810" cy="179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CE0323-B524-D0C9-DF4B-7459AC434AF8}"/>
              </a:ext>
            </a:extLst>
          </p:cNvPr>
          <p:cNvSpPr txBox="1"/>
          <p:nvPr/>
        </p:nvSpPr>
        <p:spPr>
          <a:xfrm>
            <a:off x="8280400" y="3059668"/>
            <a:ext cx="282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Micro-USB Data Cable</a:t>
            </a:r>
          </a:p>
        </p:txBody>
      </p:sp>
      <p:pic>
        <p:nvPicPr>
          <p:cNvPr id="2058" name="Picture 10" descr="USB Cable for Samsung Galaxy J6+ Original USB Cable | Micro USB Data Cable  | Sync">
            <a:extLst>
              <a:ext uri="{FF2B5EF4-FFF2-40B4-BE49-F238E27FC236}">
                <a16:creationId xmlns:a16="http://schemas.microsoft.com/office/drawing/2014/main" id="{E71EBDCD-27D7-53F1-5D4B-5B55EC95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37938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87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4B65-6450-DE7F-74F4-5D13BCA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ADC1-867A-3DB8-57C6-19838795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INTRODUCTION:-</a:t>
            </a:r>
          </a:p>
          <a:p>
            <a:r>
              <a:rPr lang="en-US" dirty="0">
                <a:solidFill>
                  <a:schemeClr val="accent4"/>
                </a:solidFill>
              </a:rPr>
              <a:t>Overview of the Project</a:t>
            </a:r>
            <a:r>
              <a:rPr lang="en-US" dirty="0"/>
              <a:t>: Provide a brief introduction to your project, explaining the concept of a "Smart Notice Board" using ESP8266 and a Dot Matrix LED Display.</a:t>
            </a:r>
          </a:p>
          <a:p>
            <a:r>
              <a:rPr lang="en-US" dirty="0">
                <a:solidFill>
                  <a:schemeClr val="accent4"/>
                </a:solidFill>
              </a:rPr>
              <a:t>ESP8266 in IoTESP8266 Microcontroller</a:t>
            </a:r>
            <a:r>
              <a:rPr lang="en-US" dirty="0"/>
              <a:t>: Review literature that discusses the ESP8266 microcontroller's capabilities, applications in IoT, and wireless communication capabilities.</a:t>
            </a:r>
          </a:p>
          <a:p>
            <a:r>
              <a:rPr lang="en-US" dirty="0">
                <a:solidFill>
                  <a:schemeClr val="accent4"/>
                </a:solidFill>
              </a:rPr>
              <a:t>IoT Applications</a:t>
            </a:r>
            <a:r>
              <a:rPr lang="en-US" dirty="0"/>
              <a:t>: Explore papers and articles that highlight various IoT applications and use cases where the ESP8266 plays a central role.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40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24-5D59-A5BA-6241-99441211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280"/>
            <a:ext cx="8596668" cy="1320800"/>
          </a:xfrm>
        </p:spPr>
        <p:txBody>
          <a:bodyPr/>
          <a:lstStyle/>
          <a:p>
            <a:r>
              <a:rPr lang="en-IN" dirty="0"/>
              <a:t>LITERATURE SURVEY-2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3410-183D-529A-68C1-C734268D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3920"/>
            <a:ext cx="10515600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Dot Matrix LED Displays</a:t>
            </a:r>
          </a:p>
          <a:p>
            <a:r>
              <a:rPr lang="en-US" dirty="0">
                <a:solidFill>
                  <a:schemeClr val="accent4"/>
                </a:solidFill>
              </a:rPr>
              <a:t>LED Matrix Displays</a:t>
            </a:r>
            <a:r>
              <a:rPr lang="en-US" dirty="0"/>
              <a:t>: Review literature related to LED matrix displays, including their types (e.g., MAX7219), operation, and applications in information display and visual communication.</a:t>
            </a:r>
          </a:p>
          <a:p>
            <a:r>
              <a:rPr lang="en-US" dirty="0">
                <a:solidFill>
                  <a:schemeClr val="accent4"/>
                </a:solidFill>
              </a:rPr>
              <a:t>Control and Programming</a:t>
            </a:r>
            <a:r>
              <a:rPr lang="en-US" dirty="0"/>
              <a:t>: Look for resources that explain how to control and program LED matrix displays, including libraries and techniques for creating dynamic content.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Human-Computer Interaction (HCI) and User Interface Design</a:t>
            </a:r>
          </a:p>
          <a:p>
            <a:r>
              <a:rPr lang="en-US" dirty="0">
                <a:solidFill>
                  <a:schemeClr val="accent4"/>
                </a:solidFill>
              </a:rPr>
              <a:t>HCI for Digital Signage</a:t>
            </a:r>
            <a:r>
              <a:rPr lang="en-US" dirty="0"/>
              <a:t>: Investigate HCI principles and user interface design considerations for digital signage and interactive displays, which are relevant to creating an effective Smart Notice Board.</a:t>
            </a:r>
          </a:p>
          <a:p>
            <a:r>
              <a:rPr lang="en-US" dirty="0">
                <a:solidFill>
                  <a:schemeClr val="accent4"/>
                </a:solidFill>
              </a:rPr>
              <a:t>Content Management</a:t>
            </a:r>
            <a:r>
              <a:rPr lang="en-US" dirty="0"/>
              <a:t>: Explore papers discussing content management systems and strategies for updating and maintaining digital notice boards.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86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24-5D59-A5BA-6241-99441211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280"/>
            <a:ext cx="8596668" cy="1320800"/>
          </a:xfrm>
        </p:spPr>
        <p:txBody>
          <a:bodyPr/>
          <a:lstStyle/>
          <a:p>
            <a:r>
              <a:rPr lang="en-IN" dirty="0"/>
              <a:t> LITERATURE SURVEY-3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3410-183D-529A-68C1-C734268D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0720"/>
            <a:ext cx="10515600" cy="46634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Wi-Fi and IoT</a:t>
            </a:r>
            <a:r>
              <a:rPr lang="en-US" dirty="0"/>
              <a:t>: Review research on Wi-Fi communication in IoT applications, including the role of the ESP8266 in establishing wireless connections.</a:t>
            </a:r>
          </a:p>
          <a:p>
            <a:r>
              <a:rPr lang="en-US" dirty="0">
                <a:solidFill>
                  <a:schemeClr val="accent4"/>
                </a:solidFill>
              </a:rPr>
              <a:t>Wireless Protocols</a:t>
            </a:r>
            <a:r>
              <a:rPr lang="en-US" dirty="0"/>
              <a:t>: Explore literature on wireless communication protocols commonly used in IoT, such as MQTT or HTTP.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Environmental Monitoring </a:t>
            </a:r>
          </a:p>
          <a:p>
            <a:r>
              <a:rPr lang="en-US" dirty="0">
                <a:solidFill>
                  <a:schemeClr val="accent4"/>
                </a:solidFill>
              </a:rPr>
              <a:t>Environmental Sensing in IoT</a:t>
            </a:r>
            <a:r>
              <a:rPr lang="en-US" dirty="0"/>
              <a:t>: If your project includes environmental monitoring, examine literature on the integration of sensors in IoT projects and the collection of environmental data.</a:t>
            </a:r>
          </a:p>
          <a:p>
            <a:pPr marL="0" indent="0">
              <a:buNone/>
            </a:pPr>
            <a:r>
              <a:rPr lang="en-US" dirty="0"/>
              <a:t>Case Studies and Project Examples </a:t>
            </a:r>
          </a:p>
          <a:p>
            <a:r>
              <a:rPr lang="en-US" dirty="0">
                <a:solidFill>
                  <a:schemeClr val="accent4"/>
                </a:solidFill>
              </a:rPr>
              <a:t>Similar Projects</a:t>
            </a:r>
            <a:r>
              <a:rPr lang="en-US" dirty="0"/>
              <a:t>: Look for case studies, projects, or research papers that describe similar projects involving Smart Notice Boards, LED displays, and IoT technologies. Analyze their methodologies and findings.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76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24-5D59-A5BA-6241-99441211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LITERATURE SURVEY-4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3410-183D-529A-68C1-C734268D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1520"/>
            <a:ext cx="10515600" cy="42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Challenges and Future Directions</a:t>
            </a:r>
          </a:p>
          <a:p>
            <a:r>
              <a:rPr lang="en-US" dirty="0">
                <a:solidFill>
                  <a:schemeClr val="accent4"/>
                </a:solidFill>
              </a:rPr>
              <a:t>Challenges</a:t>
            </a:r>
            <a:r>
              <a:rPr lang="en-US" dirty="0"/>
              <a:t>: Summarize any challenges or limitations mentioned in the literature regarding the use of ESP8266, LED displays, or IoT for notice board applications. </a:t>
            </a:r>
          </a:p>
          <a:p>
            <a:r>
              <a:rPr lang="en-US" dirty="0">
                <a:solidFill>
                  <a:schemeClr val="accent4"/>
                </a:solidFill>
              </a:rPr>
              <a:t>Future Directions</a:t>
            </a:r>
            <a:r>
              <a:rPr lang="en-US" dirty="0"/>
              <a:t>: Explore suggestions or areas of improvement mentioned in the literature for future Smart Notice Board projects.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</a:p>
          <a:p>
            <a:r>
              <a:rPr lang="en-US" dirty="0">
                <a:solidFill>
                  <a:schemeClr val="accent4"/>
                </a:solidFill>
              </a:rPr>
              <a:t>Summary of Findings</a:t>
            </a:r>
            <a:r>
              <a:rPr lang="en-US" dirty="0"/>
              <a:t>: Summarize the key findings and insights from the literature survey. </a:t>
            </a:r>
          </a:p>
          <a:p>
            <a:r>
              <a:rPr lang="en-US" dirty="0">
                <a:solidFill>
                  <a:schemeClr val="accent4"/>
                </a:solidFill>
              </a:rPr>
              <a:t>Relevance to Your Project</a:t>
            </a:r>
            <a:r>
              <a:rPr lang="en-US" dirty="0"/>
              <a:t>: Discuss how the reviewed literature informs and relates to your specific project on the Smart Notice Board with ESP8266 and Dot Matrix LED Display. </a:t>
            </a:r>
          </a:p>
          <a:p>
            <a:r>
              <a:rPr lang="en-US" dirty="0">
                <a:solidFill>
                  <a:schemeClr val="accent4"/>
                </a:solidFill>
              </a:rPr>
              <a:t>Research Gap</a:t>
            </a:r>
            <a:r>
              <a:rPr lang="en-US" dirty="0"/>
              <a:t>: Highlight any gaps in the existing literature that your project aims to address or contribute 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4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4380-506A-ABB4-0D36-DD3FF3A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REASEARCH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0CBD-9D94-CCAB-2CEB-D267D00D42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Digital Notice Board using ESP8266 Wi-Fi Module</a:t>
            </a:r>
          </a:p>
          <a:p>
            <a:pPr marL="0" indent="0">
              <a:buNone/>
            </a:pPr>
            <a:r>
              <a:rPr lang="en-IN" dirty="0"/>
              <a:t>-BY M. V. Sujay, T. H. Faisal Sharief , Kiran Naikodi , V. Prajwal 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 the present age the sheets are being overused physically. This procedure is hard to include so as putting a notification on the notice board.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 this an approved client sends the picture of notice by means of PC utilizing a customer based server over the Wi-Fi organize towards the ESP8266 Wi-Fi module.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ESP8266 Wi-Fi module gets the notice and stores it in its memory and afterward show the pictures as per the program. The notice can be adjusted and modified by customer needs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E4E0D-FD98-E7CC-7920-969FBED84D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SMART DISPLAY USING NodeMCU </a:t>
            </a:r>
          </a:p>
          <a:p>
            <a:pPr marL="0" indent="0">
              <a:buNone/>
            </a:pPr>
            <a:r>
              <a:rPr lang="en-IN" dirty="0"/>
              <a:t>-BY BALU GIRI BABU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This paper we have a tendency to square measure attending to create a wise show mistreatment nodeMCU. the most objective of this sensible bulletin board mistreatment NodeMCU is to present a quick change of data while not having a  lot of physical work.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By mistreatment this module we can we will we square measure able to update the data from the place wherever we have a tendency to are with the assistance of web. we are able to send a message to the NodeMCU that internally have a wi-fi module that helps it to receive the message from through the scientific discipline address of the network that it's connected.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92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A219-5373-4899-9567-8A0C187A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C624-A30C-6ACB-2C90-00313DACE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188" y="1362634"/>
            <a:ext cx="5737412" cy="53967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3600" dirty="0"/>
              <a:t>#include &lt;ESP8266WiFi.h&gt;</a:t>
            </a:r>
          </a:p>
          <a:p>
            <a:pPr marL="0" indent="0">
              <a:buNone/>
            </a:pPr>
            <a:r>
              <a:rPr lang="en-IN" sz="3600" dirty="0"/>
              <a:t>#include &lt;</a:t>
            </a:r>
            <a:r>
              <a:rPr lang="en-IN" sz="3600" dirty="0" err="1"/>
              <a:t>MD_Parola.h</a:t>
            </a:r>
            <a:r>
              <a:rPr lang="en-IN" sz="3600" dirty="0"/>
              <a:t>&gt;</a:t>
            </a:r>
          </a:p>
          <a:p>
            <a:pPr marL="0" indent="0">
              <a:buNone/>
            </a:pPr>
            <a:r>
              <a:rPr lang="en-IN" sz="3600" dirty="0"/>
              <a:t>#include &lt;MD_MAX72xx.h&gt;</a:t>
            </a:r>
          </a:p>
          <a:p>
            <a:pPr marL="0" indent="0">
              <a:buNone/>
            </a:pPr>
            <a:r>
              <a:rPr lang="en-IN" sz="3600" dirty="0"/>
              <a:t>#include &lt;</a:t>
            </a:r>
            <a:r>
              <a:rPr lang="en-IN" sz="3600" dirty="0" err="1"/>
              <a:t>SPI.h</a:t>
            </a:r>
            <a:r>
              <a:rPr lang="en-IN" sz="3600" dirty="0"/>
              <a:t>&gt;</a:t>
            </a:r>
          </a:p>
          <a:p>
            <a:pPr marL="0" indent="0">
              <a:buNone/>
            </a:pPr>
            <a:r>
              <a:rPr lang="en-IN" sz="3600" dirty="0"/>
              <a:t>#define DEBUG 0</a:t>
            </a:r>
          </a:p>
          <a:p>
            <a:pPr marL="0" indent="0">
              <a:buNone/>
            </a:pPr>
            <a:r>
              <a:rPr lang="en-IN" sz="3600" dirty="0"/>
              <a:t>#if DEBUG</a:t>
            </a:r>
          </a:p>
          <a:p>
            <a:pPr marL="0" indent="0">
              <a:buNone/>
            </a:pPr>
            <a:r>
              <a:rPr lang="en-IN" sz="3600" dirty="0"/>
              <a:t>#define PRINT(s, x) { </a:t>
            </a:r>
            <a:r>
              <a:rPr lang="en-IN" sz="3600" dirty="0" err="1"/>
              <a:t>Serial.print</a:t>
            </a:r>
            <a:r>
              <a:rPr lang="en-IN" sz="3600" dirty="0"/>
              <a:t>(F(s));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err="1"/>
              <a:t>Serial.print</a:t>
            </a:r>
            <a:r>
              <a:rPr lang="en-IN" sz="3600" dirty="0"/>
              <a:t>(x); }</a:t>
            </a:r>
          </a:p>
          <a:p>
            <a:pPr marL="0" indent="0">
              <a:buNone/>
            </a:pPr>
            <a:r>
              <a:rPr lang="en-IN" sz="3600" dirty="0"/>
              <a:t>#else</a:t>
            </a:r>
          </a:p>
          <a:p>
            <a:pPr marL="0" indent="0">
              <a:buNone/>
            </a:pPr>
            <a:r>
              <a:rPr lang="en-IN" sz="3600" dirty="0"/>
              <a:t>#define PRINT(s, x)</a:t>
            </a:r>
          </a:p>
          <a:p>
            <a:pPr marL="0" indent="0">
              <a:buNone/>
            </a:pPr>
            <a:r>
              <a:rPr lang="en-IN" sz="3600" dirty="0"/>
              <a:t>#endifMD_Parola P = </a:t>
            </a:r>
            <a:r>
              <a:rPr lang="en-IN" sz="3600" dirty="0" err="1"/>
              <a:t>MD_Parola</a:t>
            </a:r>
            <a:r>
              <a:rPr lang="en-IN" sz="3600" dirty="0"/>
              <a:t>(MD_MAX72XX::FC16_HW, 15, 8);</a:t>
            </a:r>
          </a:p>
          <a:p>
            <a:pPr marL="0" indent="0">
              <a:buNone/>
            </a:pPr>
            <a:r>
              <a:rPr lang="en-IN" sz="3600" dirty="0" err="1"/>
              <a:t>const</a:t>
            </a:r>
            <a:r>
              <a:rPr lang="en-IN" sz="3600" dirty="0"/>
              <a:t> char* </a:t>
            </a:r>
            <a:r>
              <a:rPr lang="en-IN" sz="3600" dirty="0" err="1"/>
              <a:t>ssid</a:t>
            </a:r>
            <a:r>
              <a:rPr lang="en-IN" sz="3600" dirty="0"/>
              <a:t> = "***********";</a:t>
            </a:r>
          </a:p>
          <a:p>
            <a:pPr marL="0" indent="0">
              <a:buNone/>
            </a:pPr>
            <a:r>
              <a:rPr lang="en-IN" sz="3600" dirty="0" err="1"/>
              <a:t>const</a:t>
            </a:r>
            <a:r>
              <a:rPr lang="en-IN" sz="3600" dirty="0"/>
              <a:t> char* password = "***********";</a:t>
            </a:r>
          </a:p>
          <a:p>
            <a:pPr marL="0" indent="0">
              <a:buNone/>
            </a:pPr>
            <a:r>
              <a:rPr lang="en-IN" sz="3600" dirty="0" err="1"/>
              <a:t>WiFiServer</a:t>
            </a:r>
            <a:r>
              <a:rPr lang="en-IN" sz="3600" dirty="0"/>
              <a:t> server(80);</a:t>
            </a:r>
          </a:p>
          <a:p>
            <a:pPr marL="0" indent="0">
              <a:buNone/>
            </a:pPr>
            <a:r>
              <a:rPr lang="en-IN" sz="3600" dirty="0"/>
              <a:t>uint8_t </a:t>
            </a:r>
            <a:r>
              <a:rPr lang="en-IN" sz="3600" dirty="0" err="1"/>
              <a:t>frameDelay</a:t>
            </a:r>
            <a:r>
              <a:rPr lang="en-IN" sz="3600" dirty="0"/>
              <a:t> = 25;</a:t>
            </a:r>
          </a:p>
          <a:p>
            <a:pPr marL="0" indent="0">
              <a:buNone/>
            </a:pPr>
            <a:r>
              <a:rPr lang="en-IN" sz="3600" dirty="0" err="1"/>
              <a:t>textEffect_t</a:t>
            </a:r>
            <a:r>
              <a:rPr lang="en-IN" sz="3600" dirty="0"/>
              <a:t> </a:t>
            </a:r>
            <a:r>
              <a:rPr lang="en-IN" sz="3600" dirty="0" err="1"/>
              <a:t>scrollEffect</a:t>
            </a:r>
            <a:r>
              <a:rPr lang="en-IN" sz="3600" dirty="0"/>
              <a:t> = PA_SCROLL_LEFT;</a:t>
            </a:r>
          </a:p>
          <a:p>
            <a:pPr marL="0" indent="0">
              <a:buNone/>
            </a:pPr>
            <a:r>
              <a:rPr lang="en-IN" sz="3600" dirty="0"/>
              <a:t>char </a:t>
            </a:r>
            <a:r>
              <a:rPr lang="en-IN" sz="3600" dirty="0" err="1"/>
              <a:t>curMessage</a:t>
            </a:r>
            <a:r>
              <a:rPr lang="en-IN" sz="3600" dirty="0"/>
              <a:t>[512], </a:t>
            </a:r>
          </a:p>
          <a:p>
            <a:pPr marL="0" indent="0">
              <a:buNone/>
            </a:pPr>
            <a:r>
              <a:rPr lang="en-IN" sz="3600" dirty="0" err="1"/>
              <a:t>newMessage</a:t>
            </a:r>
            <a:r>
              <a:rPr lang="en-IN" sz="3600" dirty="0"/>
              <a:t>[512];</a:t>
            </a:r>
          </a:p>
          <a:p>
            <a:pPr marL="0" indent="0">
              <a:buNone/>
            </a:pPr>
            <a:r>
              <a:rPr lang="en-IN" sz="3600" dirty="0"/>
              <a:t>bool </a:t>
            </a:r>
            <a:r>
              <a:rPr lang="en-IN" sz="3600" dirty="0" err="1"/>
              <a:t>newMessageAvailable</a:t>
            </a:r>
            <a:r>
              <a:rPr lang="en-IN" sz="3600" dirty="0"/>
              <a:t> = false;</a:t>
            </a:r>
          </a:p>
          <a:p>
            <a:pPr marL="0" indent="0">
              <a:buNone/>
            </a:pPr>
            <a:r>
              <a:rPr lang="en-IN" sz="3600" dirty="0" err="1"/>
              <a:t>const</a:t>
            </a:r>
            <a:r>
              <a:rPr lang="en-IN" sz="3600" dirty="0"/>
              <a:t> char </a:t>
            </a:r>
            <a:r>
              <a:rPr lang="en-IN" sz="3600" dirty="0" err="1"/>
              <a:t>WebResponse</a:t>
            </a:r>
            <a:r>
              <a:rPr lang="en-IN" sz="3600" dirty="0"/>
              <a:t>[] = "HTTP/1.1 200 OK\</a:t>
            </a:r>
            <a:r>
              <a:rPr lang="en-IN" sz="3600" dirty="0" err="1"/>
              <a:t>nContent</a:t>
            </a:r>
            <a:r>
              <a:rPr lang="en-IN" sz="3600" dirty="0"/>
              <a:t>-Type: text/html\n\n";</a:t>
            </a:r>
          </a:p>
          <a:p>
            <a:pPr marL="0" indent="0">
              <a:buNone/>
            </a:pPr>
            <a:r>
              <a:rPr lang="en-IN" sz="3600" dirty="0" err="1"/>
              <a:t>const</a:t>
            </a:r>
            <a:r>
              <a:rPr lang="en-IN" sz="3600" dirty="0"/>
              <a:t> char </a:t>
            </a:r>
            <a:r>
              <a:rPr lang="en-IN" sz="3600" dirty="0" err="1"/>
              <a:t>WebPage</a:t>
            </a:r>
            <a:r>
              <a:rPr lang="en-IN" sz="3600" dirty="0"/>
              <a:t>[] = "..."; // Your HTML here</a:t>
            </a:r>
          </a:p>
          <a:p>
            <a:pPr marL="0" indent="0">
              <a:buNone/>
            </a:pPr>
            <a:r>
              <a:rPr lang="en-IN" sz="3600" dirty="0"/>
              <a:t>uint8_t </a:t>
            </a:r>
            <a:r>
              <a:rPr lang="en-IN" sz="3600" dirty="0" err="1"/>
              <a:t>htoi</a:t>
            </a:r>
            <a:r>
              <a:rPr lang="en-IN" sz="3600" dirty="0"/>
              <a:t>(char c) {  c = </a:t>
            </a:r>
            <a:r>
              <a:rPr lang="en-IN" sz="3600" dirty="0" err="1"/>
              <a:t>toupper</a:t>
            </a:r>
            <a:r>
              <a:rPr lang="en-IN" sz="3600" dirty="0"/>
              <a:t>(c);  return (c &gt;= '0' &amp;&amp; c &lt;= '9') ? (c - '0') : (c - 'A' + 0xa);}void </a:t>
            </a:r>
            <a:r>
              <a:rPr lang="en-IN" sz="3600" dirty="0" err="1"/>
              <a:t>getData</a:t>
            </a:r>
            <a:r>
              <a:rPr lang="en-IN" sz="3600" dirty="0"/>
              <a:t>(char *</a:t>
            </a:r>
            <a:r>
              <a:rPr lang="en-IN" sz="3600" dirty="0" err="1"/>
              <a:t>szMesg</a:t>
            </a:r>
            <a:r>
              <a:rPr lang="en-IN" sz="3600" dirty="0"/>
              <a:t>) {  // ... Your existing code for extracting data}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5D8DC-AAF3-35C3-BD70-B15EF9640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6376" y="681318"/>
            <a:ext cx="6320118" cy="607806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400" dirty="0"/>
              <a:t>void </a:t>
            </a:r>
            <a:r>
              <a:rPr lang="en-US" sz="3400" dirty="0" err="1"/>
              <a:t>getData</a:t>
            </a:r>
            <a:r>
              <a:rPr lang="en-US" sz="3400" dirty="0"/>
              <a:t>(char *</a:t>
            </a:r>
            <a:r>
              <a:rPr lang="en-US" sz="3400" dirty="0" err="1"/>
              <a:t>szMesg</a:t>
            </a:r>
            <a:r>
              <a:rPr lang="en-US" sz="3400" dirty="0"/>
              <a:t>) {  // ... Your existing code for extracting data}</a:t>
            </a:r>
            <a:endParaRPr lang="en-IN" sz="3400" dirty="0"/>
          </a:p>
          <a:p>
            <a:pPr marL="0" indent="0">
              <a:buNone/>
            </a:pPr>
            <a:r>
              <a:rPr lang="en-IN" sz="3400" dirty="0"/>
              <a:t>void </a:t>
            </a:r>
            <a:r>
              <a:rPr lang="en-IN" sz="3400" dirty="0" err="1"/>
              <a:t>handleWiFi</a:t>
            </a:r>
            <a:r>
              <a:rPr lang="en-IN" sz="3400" dirty="0"/>
              <a:t>() {  // ... Your existing code for handling </a:t>
            </a:r>
            <a:r>
              <a:rPr lang="en-IN" sz="3400" dirty="0" err="1"/>
              <a:t>WiFi</a:t>
            </a:r>
            <a:r>
              <a:rPr lang="en-IN" sz="3400" dirty="0"/>
              <a:t> requests}</a:t>
            </a:r>
          </a:p>
          <a:p>
            <a:pPr marL="0" indent="0">
              <a:buNone/>
            </a:pPr>
            <a:r>
              <a:rPr lang="en-IN" sz="3400" dirty="0"/>
              <a:t>void setup()</a:t>
            </a:r>
          </a:p>
          <a:p>
            <a:pPr marL="0" indent="0">
              <a:buNone/>
            </a:pPr>
            <a:r>
              <a:rPr lang="en-IN" sz="3400" dirty="0"/>
              <a:t> {  </a:t>
            </a:r>
            <a:r>
              <a:rPr lang="en-IN" sz="3400" dirty="0" err="1"/>
              <a:t>Serial.begin</a:t>
            </a:r>
            <a:r>
              <a:rPr lang="en-IN" sz="3400" dirty="0"/>
              <a:t>(57600);  </a:t>
            </a:r>
            <a:r>
              <a:rPr lang="en-IN" sz="3400" dirty="0" err="1"/>
              <a:t>P.begin</a:t>
            </a:r>
            <a:r>
              <a:rPr lang="en-IN" sz="3400" dirty="0"/>
              <a:t>(); </a:t>
            </a:r>
          </a:p>
          <a:p>
            <a:pPr marL="0" indent="0">
              <a:buNone/>
            </a:pPr>
            <a:r>
              <a:rPr lang="en-IN" sz="3400" dirty="0" err="1"/>
              <a:t>P.setIntensity</a:t>
            </a:r>
            <a:r>
              <a:rPr lang="en-IN" sz="3400" dirty="0"/>
              <a:t>(0);</a:t>
            </a:r>
          </a:p>
          <a:p>
            <a:pPr marL="0" indent="0">
              <a:buNone/>
            </a:pPr>
            <a:r>
              <a:rPr lang="en-IN" sz="3400" dirty="0"/>
              <a:t> </a:t>
            </a:r>
            <a:r>
              <a:rPr lang="en-IN" sz="3400" dirty="0" err="1"/>
              <a:t>P.displayClear</a:t>
            </a:r>
            <a:r>
              <a:rPr lang="en-IN" sz="3400" dirty="0"/>
              <a:t>();</a:t>
            </a:r>
          </a:p>
          <a:p>
            <a:pPr marL="0" indent="0">
              <a:buNone/>
            </a:pPr>
            <a:r>
              <a:rPr lang="en-IN" sz="3400" dirty="0"/>
              <a:t> </a:t>
            </a:r>
            <a:r>
              <a:rPr lang="en-IN" sz="3400" dirty="0" err="1"/>
              <a:t>P.displaySuspend</a:t>
            </a:r>
            <a:r>
              <a:rPr lang="en-IN" sz="3400" dirty="0"/>
              <a:t>(false); </a:t>
            </a:r>
          </a:p>
          <a:p>
            <a:pPr marL="0" indent="0">
              <a:buNone/>
            </a:pPr>
            <a:r>
              <a:rPr lang="en-IN" sz="3400" dirty="0"/>
              <a:t> </a:t>
            </a:r>
            <a:r>
              <a:rPr lang="en-IN" sz="3400" dirty="0" err="1"/>
              <a:t>P.displayScroll</a:t>
            </a:r>
            <a:r>
              <a:rPr lang="en-IN" sz="3400" dirty="0"/>
              <a:t>(</a:t>
            </a:r>
            <a:r>
              <a:rPr lang="en-IN" sz="3400" dirty="0" err="1"/>
              <a:t>curMessage</a:t>
            </a:r>
            <a:r>
              <a:rPr lang="en-IN" sz="3400" dirty="0"/>
              <a:t>, PA_LEFT, </a:t>
            </a:r>
            <a:r>
              <a:rPr lang="en-IN" sz="3400" dirty="0" err="1"/>
              <a:t>scrollEffect</a:t>
            </a:r>
            <a:r>
              <a:rPr lang="en-IN" sz="3400" dirty="0"/>
              <a:t>, </a:t>
            </a:r>
            <a:r>
              <a:rPr lang="en-IN" sz="3400" dirty="0" err="1"/>
              <a:t>frameDelay</a:t>
            </a:r>
            <a:r>
              <a:rPr lang="en-IN" sz="3400" dirty="0"/>
              <a:t>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curMessage</a:t>
            </a:r>
            <a:r>
              <a:rPr lang="en-IN" sz="3400" dirty="0"/>
              <a:t>[0] = </a:t>
            </a:r>
            <a:r>
              <a:rPr lang="en-IN" sz="3400" dirty="0" err="1"/>
              <a:t>newMessage</a:t>
            </a:r>
            <a:r>
              <a:rPr lang="en-IN" sz="3400" dirty="0"/>
              <a:t>[0] = '\0’; </a:t>
            </a:r>
          </a:p>
          <a:p>
            <a:pPr marL="0" indent="0">
              <a:buNone/>
            </a:pPr>
            <a:r>
              <a:rPr lang="en-IN" sz="3400" dirty="0"/>
              <a:t> </a:t>
            </a:r>
            <a:r>
              <a:rPr lang="en-IN" sz="3400" dirty="0" err="1"/>
              <a:t>WiFi.begin</a:t>
            </a:r>
            <a:r>
              <a:rPr lang="en-IN" sz="3400" dirty="0"/>
              <a:t>(</a:t>
            </a:r>
            <a:r>
              <a:rPr lang="en-IN" sz="3400" dirty="0" err="1"/>
              <a:t>ssid</a:t>
            </a:r>
            <a:r>
              <a:rPr lang="en-IN" sz="3400" dirty="0"/>
              <a:t>, password); </a:t>
            </a:r>
          </a:p>
          <a:p>
            <a:pPr marL="0" indent="0">
              <a:buNone/>
            </a:pPr>
            <a:r>
              <a:rPr lang="en-IN" sz="3400" dirty="0"/>
              <a:t> while (</a:t>
            </a:r>
            <a:r>
              <a:rPr lang="en-IN" sz="3400" dirty="0" err="1"/>
              <a:t>WiFi.status</a:t>
            </a:r>
            <a:r>
              <a:rPr lang="en-IN" sz="3400" dirty="0"/>
              <a:t>() != </a:t>
            </a:r>
          </a:p>
          <a:p>
            <a:pPr marL="0" indent="0">
              <a:buNone/>
            </a:pPr>
            <a:r>
              <a:rPr lang="en-IN" sz="3400" dirty="0"/>
              <a:t>WL_CONNECTED) {    delay(500);  } </a:t>
            </a:r>
          </a:p>
          <a:p>
            <a:pPr marL="0" indent="0">
              <a:buNone/>
            </a:pPr>
            <a:r>
              <a:rPr lang="en-IN" sz="3400" dirty="0"/>
              <a:t> </a:t>
            </a:r>
            <a:r>
              <a:rPr lang="en-IN" sz="3400" dirty="0" err="1"/>
              <a:t>server.begin</a:t>
            </a:r>
            <a:r>
              <a:rPr lang="en-IN" sz="3400" dirty="0"/>
              <a:t>(); </a:t>
            </a:r>
          </a:p>
          <a:p>
            <a:pPr marL="0" indent="0">
              <a:buNone/>
            </a:pPr>
            <a:r>
              <a:rPr lang="en-IN" sz="3400" dirty="0"/>
              <a:t> </a:t>
            </a:r>
            <a:r>
              <a:rPr lang="en-IN" sz="3400" dirty="0" err="1"/>
              <a:t>sprintf</a:t>
            </a:r>
            <a:r>
              <a:rPr lang="en-IN" sz="3400" dirty="0"/>
              <a:t>(</a:t>
            </a:r>
            <a:r>
              <a:rPr lang="en-IN" sz="3400" dirty="0" err="1"/>
              <a:t>curMessage</a:t>
            </a:r>
            <a:r>
              <a:rPr lang="en-IN" sz="3400" dirty="0"/>
              <a:t>, "%03d:%03d:%03d:%03d", </a:t>
            </a:r>
            <a:r>
              <a:rPr lang="en-IN" sz="3400" dirty="0" err="1"/>
              <a:t>WiFi.localIP</a:t>
            </a:r>
            <a:r>
              <a:rPr lang="en-IN" sz="3400" dirty="0"/>
              <a:t>()[0], </a:t>
            </a:r>
            <a:r>
              <a:rPr lang="en-IN" sz="3400" dirty="0" err="1"/>
              <a:t>WiFi.localIP</a:t>
            </a:r>
            <a:r>
              <a:rPr lang="en-IN" sz="3400" dirty="0"/>
              <a:t>()[1], </a:t>
            </a:r>
            <a:r>
              <a:rPr lang="en-IN" sz="3400" dirty="0" err="1"/>
              <a:t>WiFi.localIP</a:t>
            </a:r>
            <a:r>
              <a:rPr lang="en-IN" sz="3400" dirty="0"/>
              <a:t>()[2], </a:t>
            </a:r>
            <a:r>
              <a:rPr lang="en-IN" sz="3400" dirty="0" err="1"/>
              <a:t>WiFi.localIP</a:t>
            </a:r>
            <a:r>
              <a:rPr lang="en-IN" sz="3400" dirty="0"/>
              <a:t>()[3]);}</a:t>
            </a:r>
          </a:p>
          <a:p>
            <a:pPr marL="0" indent="0">
              <a:buNone/>
            </a:pPr>
            <a:r>
              <a:rPr lang="en-IN" sz="3400" dirty="0"/>
              <a:t>void loop() </a:t>
            </a:r>
          </a:p>
          <a:p>
            <a:pPr marL="0" indent="0">
              <a:buNone/>
            </a:pPr>
            <a:r>
              <a:rPr lang="en-IN" sz="3400" dirty="0"/>
              <a:t>{  </a:t>
            </a:r>
            <a:r>
              <a:rPr lang="en-IN" sz="3400" dirty="0" err="1"/>
              <a:t>handleWiFi</a:t>
            </a:r>
            <a:r>
              <a:rPr lang="en-IN" sz="3400" dirty="0"/>
              <a:t>(); </a:t>
            </a:r>
          </a:p>
          <a:p>
            <a:pPr marL="0" indent="0">
              <a:buNone/>
            </a:pPr>
            <a:r>
              <a:rPr lang="en-IN" sz="3400" dirty="0"/>
              <a:t> if (</a:t>
            </a:r>
            <a:r>
              <a:rPr lang="en-IN" sz="3400" dirty="0" err="1"/>
              <a:t>P.displayAnimate</a:t>
            </a:r>
            <a:r>
              <a:rPr lang="en-IN" sz="3400" dirty="0"/>
              <a:t>()) </a:t>
            </a:r>
          </a:p>
          <a:p>
            <a:pPr marL="0" indent="0">
              <a:buNone/>
            </a:pPr>
            <a:r>
              <a:rPr lang="en-IN" sz="3400" dirty="0"/>
              <a:t>{    if (</a:t>
            </a:r>
            <a:r>
              <a:rPr lang="en-IN" sz="3400" dirty="0" err="1"/>
              <a:t>newMessageAvailable</a:t>
            </a:r>
            <a:r>
              <a:rPr lang="en-IN" sz="3400" dirty="0"/>
              <a:t>) {      </a:t>
            </a:r>
            <a:r>
              <a:rPr lang="en-IN" sz="3400" dirty="0" err="1"/>
              <a:t>strcpy</a:t>
            </a:r>
            <a:r>
              <a:rPr lang="en-IN" sz="3400" dirty="0"/>
              <a:t>(</a:t>
            </a:r>
            <a:r>
              <a:rPr lang="en-IN" sz="3400" dirty="0" err="1"/>
              <a:t>curMessage</a:t>
            </a:r>
            <a:r>
              <a:rPr lang="en-IN" sz="3400" dirty="0"/>
              <a:t>, </a:t>
            </a:r>
            <a:r>
              <a:rPr lang="en-IN" sz="3400" dirty="0" err="1"/>
              <a:t>newMessage</a:t>
            </a:r>
            <a:r>
              <a:rPr lang="en-IN" sz="3400" dirty="0"/>
              <a:t>);     </a:t>
            </a:r>
          </a:p>
          <a:p>
            <a:pPr marL="0" indent="0">
              <a:buNone/>
            </a:pPr>
            <a:r>
              <a:rPr lang="en-IN" sz="3400" dirty="0"/>
              <a:t> </a:t>
            </a:r>
            <a:r>
              <a:rPr lang="en-IN" sz="3400" dirty="0" err="1"/>
              <a:t>newMessageAvailable</a:t>
            </a:r>
            <a:r>
              <a:rPr lang="en-IN" sz="3400" dirty="0"/>
              <a:t> = false;    }   </a:t>
            </a:r>
          </a:p>
          <a:p>
            <a:pPr marL="0" indent="0">
              <a:buNone/>
            </a:pPr>
            <a:r>
              <a:rPr lang="en-IN" sz="3400" dirty="0"/>
              <a:t> </a:t>
            </a:r>
            <a:r>
              <a:rPr lang="en-IN" sz="3400" dirty="0" err="1"/>
              <a:t>P.displayReset</a:t>
            </a:r>
            <a:r>
              <a:rPr lang="en-IN" sz="3400" dirty="0"/>
              <a:t>();  </a:t>
            </a:r>
          </a:p>
          <a:p>
            <a:pPr marL="0" indent="0">
              <a:buNone/>
            </a:pPr>
            <a:r>
              <a:rPr lang="en-IN" sz="3400" dirty="0"/>
              <a:t>}</a:t>
            </a:r>
          </a:p>
          <a:p>
            <a:pPr marL="0" indent="0">
              <a:buNone/>
            </a:pPr>
            <a:r>
              <a:rPr lang="en-IN" sz="3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190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1209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Open Sans</vt:lpstr>
      <vt:lpstr>system-ui</vt:lpstr>
      <vt:lpstr>Trebuchet MS</vt:lpstr>
      <vt:lpstr>Wingdings 3</vt:lpstr>
      <vt:lpstr>Facet</vt:lpstr>
      <vt:lpstr>Smart Notice Board with ESP8266 &amp; Dot Matrix LED Display</vt:lpstr>
      <vt:lpstr>COMPONENTS</vt:lpstr>
      <vt:lpstr>PowerPoint Presentation</vt:lpstr>
      <vt:lpstr>LITERATURE SURVEY-1</vt:lpstr>
      <vt:lpstr>LITERATURE SURVEY-2</vt:lpstr>
      <vt:lpstr> LITERATURE SURVEY-3</vt:lpstr>
      <vt:lpstr> LITERATURE SURVEY-4</vt:lpstr>
      <vt:lpstr>REASEARCH PAPERS</vt:lpstr>
      <vt:lpstr>CODE </vt:lpstr>
      <vt:lpstr>  </vt:lpstr>
      <vt:lpstr>    Testing the ESP8266 Smart Notice 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Notice Board with ESP8266 &amp; Dot Matrix LED Display</dc:title>
  <dc:creator>L. Chetan Harsha</dc:creator>
  <cp:lastModifiedBy>chetan harsha lekkala</cp:lastModifiedBy>
  <cp:revision>4</cp:revision>
  <dcterms:created xsi:type="dcterms:W3CDTF">2023-09-25T18:24:42Z</dcterms:created>
  <dcterms:modified xsi:type="dcterms:W3CDTF">2023-10-13T16:16:57Z</dcterms:modified>
</cp:coreProperties>
</file>