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5"/>
    </p:embeddedFont>
    <p:embeddedFont>
      <p:font typeface="Belleza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pace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3iGf6+C1S3OihYvAcI9gTLYz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d3c3708f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115d3c370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fe12238c5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3fe12238c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e12238c5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3fe12238c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e12238c5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3fe12238c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fe12238c5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13fe12238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d3c3708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115d3c370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1059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perswithcode.com/method/patchgan" TargetMode="External"/><Relationship Id="rId4" Type="http://schemas.openxmlformats.org/officeDocument/2006/relationships/hyperlink" Target="https://www.geeksforgeeks.org/cycle-generative-adversarial-network-cyclegan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"/>
          <p:cNvGrpSpPr/>
          <p:nvPr/>
        </p:nvGrpSpPr>
        <p:grpSpPr>
          <a:xfrm>
            <a:off x="0" y="-157163"/>
            <a:ext cx="8999899" cy="5907020"/>
            <a:chOff x="0" y="-128588"/>
            <a:chExt cx="8999899" cy="5907020"/>
          </a:xfrm>
        </p:grpSpPr>
        <p:grpSp>
          <p:nvGrpSpPr>
            <p:cNvPr id="50" name="Google Shape;50;p1"/>
            <p:cNvGrpSpPr/>
            <p:nvPr/>
          </p:nvGrpSpPr>
          <p:grpSpPr>
            <a:xfrm>
              <a:off x="0" y="-128588"/>
              <a:ext cx="8999899" cy="4426502"/>
              <a:chOff x="0" y="-128588"/>
              <a:chExt cx="8999898" cy="4426501"/>
            </a:xfrm>
          </p:grpSpPr>
          <p:sp>
            <p:nvSpPr>
              <p:cNvPr id="51" name="Google Shape;51;p1"/>
              <p:cNvSpPr/>
              <p:nvPr/>
            </p:nvSpPr>
            <p:spPr>
              <a:xfrm>
                <a:off x="12219" y="-85726"/>
                <a:ext cx="8975459" cy="4371419"/>
              </a:xfrm>
              <a:prstGeom prst="rect">
                <a:avLst/>
              </a:prstGeom>
              <a:solidFill>
                <a:srgbClr val="632523"/>
              </a:solidFill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0" y="-128588"/>
                <a:ext cx="8999898" cy="44265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541" y="21477"/>
                    </a:moveTo>
                    <a:lnTo>
                      <a:pt x="21600" y="21477"/>
                    </a:lnTo>
                    <a:lnTo>
                      <a:pt x="21600" y="21600"/>
                    </a:lnTo>
                    <a:lnTo>
                      <a:pt x="21541" y="21600"/>
                    </a:lnTo>
                    <a:lnTo>
                      <a:pt x="21541" y="21477"/>
                    </a:lnTo>
                    <a:close/>
                    <a:moveTo>
                      <a:pt x="0" y="123"/>
                    </a:moveTo>
                    <a:lnTo>
                      <a:pt x="59" y="123"/>
                    </a:lnTo>
                    <a:lnTo>
                      <a:pt x="59" y="21477"/>
                    </a:lnTo>
                    <a:lnTo>
                      <a:pt x="0" y="21477"/>
                    </a:lnTo>
                    <a:lnTo>
                      <a:pt x="0" y="123"/>
                    </a:lnTo>
                    <a:close/>
                    <a:moveTo>
                      <a:pt x="0" y="21477"/>
                    </a:moveTo>
                    <a:lnTo>
                      <a:pt x="59" y="21477"/>
                    </a:lnTo>
                    <a:lnTo>
                      <a:pt x="59" y="21600"/>
                    </a:lnTo>
                    <a:lnTo>
                      <a:pt x="0" y="21600"/>
                    </a:lnTo>
                    <a:lnTo>
                      <a:pt x="0" y="21477"/>
                    </a:lnTo>
                    <a:close/>
                    <a:moveTo>
                      <a:pt x="21541" y="123"/>
                    </a:moveTo>
                    <a:lnTo>
                      <a:pt x="21600" y="123"/>
                    </a:lnTo>
                    <a:lnTo>
                      <a:pt x="21600" y="21477"/>
                    </a:lnTo>
                    <a:lnTo>
                      <a:pt x="21541" y="21477"/>
                    </a:lnTo>
                    <a:lnTo>
                      <a:pt x="21541" y="123"/>
                    </a:lnTo>
                    <a:close/>
                    <a:moveTo>
                      <a:pt x="59" y="21477"/>
                    </a:moveTo>
                    <a:lnTo>
                      <a:pt x="21541" y="21477"/>
                    </a:lnTo>
                    <a:lnTo>
                      <a:pt x="21541" y="21600"/>
                    </a:lnTo>
                    <a:lnTo>
                      <a:pt x="59" y="21600"/>
                    </a:lnTo>
                    <a:lnTo>
                      <a:pt x="59" y="21477"/>
                    </a:lnTo>
                    <a:close/>
                    <a:moveTo>
                      <a:pt x="21541" y="0"/>
                    </a:moveTo>
                    <a:lnTo>
                      <a:pt x="21600" y="0"/>
                    </a:lnTo>
                    <a:lnTo>
                      <a:pt x="21600" y="123"/>
                    </a:lnTo>
                    <a:lnTo>
                      <a:pt x="21541" y="123"/>
                    </a:lnTo>
                    <a:lnTo>
                      <a:pt x="21541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123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59" y="0"/>
                    </a:moveTo>
                    <a:lnTo>
                      <a:pt x="21541" y="0"/>
                    </a:lnTo>
                    <a:lnTo>
                      <a:pt x="21541" y="123"/>
                    </a:lnTo>
                    <a:lnTo>
                      <a:pt x="59" y="12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1"/>
            <p:cNvSpPr txBox="1"/>
            <p:nvPr/>
          </p:nvSpPr>
          <p:spPr>
            <a:xfrm>
              <a:off x="625657" y="349253"/>
              <a:ext cx="7748700" cy="5429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828800" marR="0" lvl="0" indent="0" algn="l" rtl="0">
                <a:lnSpc>
                  <a:spcPct val="279545"/>
                </a:lnSpc>
                <a:spcBef>
                  <a:spcPts val="0"/>
                </a:spcBef>
                <a:spcAft>
                  <a:spcPts val="0"/>
                </a:spcAft>
                <a:buClr>
                  <a:srgbClr val="F9FAFB"/>
                </a:buClr>
                <a:buSzPts val="4400"/>
                <a:buFont typeface="Space Mono"/>
                <a:buNone/>
              </a:pPr>
              <a:r>
                <a:rPr lang="en-US" sz="4200" dirty="0" err="1">
                  <a:solidFill>
                    <a:srgbClr val="F9FAFB"/>
                  </a:solidFill>
                  <a:latin typeface="Space Mono"/>
                  <a:ea typeface="Space Mono"/>
                  <a:cs typeface="Space Mono"/>
                  <a:sym typeface="Space Mono"/>
                </a:rPr>
                <a:t>CycleGANs</a:t>
              </a:r>
              <a:endParaRPr sz="4200" dirty="0">
                <a:solidFill>
                  <a:srgbClr val="F9FAFB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marL="0" marR="0" lvl="0" indent="0" algn="l" rtl="0">
                <a:lnSpc>
                  <a:spcPct val="279545"/>
                </a:lnSpc>
                <a:spcBef>
                  <a:spcPts val="0"/>
                </a:spcBef>
                <a:spcAft>
                  <a:spcPts val="0"/>
                </a:spcAft>
                <a:buClr>
                  <a:srgbClr val="F9FAFB"/>
                </a:buClr>
                <a:buSzPts val="4400"/>
                <a:buFont typeface="Space Mono"/>
                <a:buNone/>
              </a:pPr>
              <a:r>
                <a:rPr lang="en-US" sz="2000" dirty="0">
                  <a:solidFill>
                    <a:srgbClr val="F9FAFB"/>
                  </a:solidFill>
                  <a:latin typeface="Space Mono"/>
                  <a:ea typeface="Space Mono"/>
                  <a:cs typeface="Space Mono"/>
                  <a:sym typeface="Space Mono"/>
                </a:rPr>
                <a:t>Unpaired Image-to-Image Translation using </a:t>
              </a:r>
            </a:p>
            <a:p>
              <a:pPr marL="0" marR="0" lvl="0" indent="0" algn="l" rtl="0">
                <a:lnSpc>
                  <a:spcPct val="279545"/>
                </a:lnSpc>
                <a:spcBef>
                  <a:spcPts val="0"/>
                </a:spcBef>
                <a:spcAft>
                  <a:spcPts val="0"/>
                </a:spcAft>
                <a:buClr>
                  <a:srgbClr val="F9FAFB"/>
                </a:buClr>
                <a:buSzPts val="4400"/>
                <a:buFont typeface="Space Mono"/>
                <a:buNone/>
              </a:pPr>
              <a:r>
                <a:rPr lang="en-US" sz="2000" dirty="0">
                  <a:solidFill>
                    <a:schemeClr val="bg1"/>
                  </a:solidFill>
                  <a:latin typeface="Space Mono"/>
                  <a:ea typeface="Space Mono"/>
                  <a:cs typeface="Space Mono"/>
                  <a:sym typeface="Space Mono"/>
                </a:rPr>
                <a:t>Cycle Consistent Adversarial Networks </a:t>
              </a:r>
              <a:endParaRPr sz="20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marL="0" marR="0" lvl="0" indent="0" algn="l" rtl="0">
                <a:lnSpc>
                  <a:spcPct val="279545"/>
                </a:lnSpc>
                <a:spcBef>
                  <a:spcPts val="0"/>
                </a:spcBef>
                <a:spcAft>
                  <a:spcPts val="0"/>
                </a:spcAft>
                <a:buClr>
                  <a:srgbClr val="F9FAFB"/>
                </a:buClr>
                <a:buSzPts val="4400"/>
                <a:buFont typeface="Space Mono"/>
                <a:buNone/>
              </a:pPr>
              <a:endParaRPr sz="4400" dirty="0">
                <a:solidFill>
                  <a:schemeClr val="accent6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pic>
        <p:nvPicPr>
          <p:cNvPr id="54" name="Google Shape;54;p1" descr="Picture 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774206" y="-157163"/>
            <a:ext cx="9513794" cy="1044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19780" y="5064919"/>
            <a:ext cx="4565100" cy="39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612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4900"/>
              <a:buFont typeface="Belleza"/>
              <a:buNone/>
            </a:pPr>
            <a:r>
              <a:rPr lang="en-US" sz="4900" dirty="0">
                <a:solidFill>
                  <a:srgbClr val="632523"/>
                </a:solidFill>
                <a:latin typeface="Belleza"/>
                <a:ea typeface="Belleza"/>
                <a:cs typeface="Belleza"/>
                <a:sym typeface="Belleza"/>
              </a:rPr>
              <a:t>Aditya Sreedhar</a:t>
            </a:r>
            <a:endParaRPr sz="4900" dirty="0">
              <a:solidFill>
                <a:srgbClr val="63252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30612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4900"/>
              <a:buFont typeface="Belleza"/>
              <a:buNone/>
            </a:pPr>
            <a:r>
              <a:rPr lang="en-US" sz="4900" dirty="0" err="1">
                <a:solidFill>
                  <a:srgbClr val="632523"/>
                </a:solidFill>
                <a:latin typeface="Belleza"/>
                <a:ea typeface="Belleza"/>
                <a:cs typeface="Belleza"/>
                <a:sym typeface="Belleza"/>
              </a:rPr>
              <a:t>Prerna</a:t>
            </a:r>
            <a:r>
              <a:rPr lang="en-US" sz="4900" dirty="0">
                <a:solidFill>
                  <a:srgbClr val="632523"/>
                </a:solidFill>
                <a:latin typeface="Belleza"/>
                <a:ea typeface="Belleza"/>
                <a:cs typeface="Belleza"/>
                <a:sym typeface="Belleza"/>
              </a:rPr>
              <a:t> Mahajan</a:t>
            </a:r>
          </a:p>
          <a:p>
            <a:pPr marL="0" marR="0" lvl="0" indent="0" algn="l" rtl="0">
              <a:lnSpc>
                <a:spcPct val="130612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4900"/>
              <a:buFont typeface="Belleza"/>
              <a:buNone/>
            </a:pPr>
            <a:r>
              <a:rPr lang="en-IN" sz="4900" dirty="0">
                <a:solidFill>
                  <a:srgbClr val="632523"/>
                </a:solidFill>
                <a:latin typeface="Belleza"/>
                <a:ea typeface="Belleza"/>
                <a:cs typeface="Belleza"/>
                <a:sym typeface="Belleza"/>
              </a:rPr>
              <a:t>Chetan Jagadeesh Sahil Joshi</a:t>
            </a:r>
            <a:endParaRPr sz="4900" dirty="0">
              <a:solidFill>
                <a:srgbClr val="63252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4200" y="6341200"/>
            <a:ext cx="4647725" cy="39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1925" y="6341202"/>
            <a:ext cx="4866075" cy="39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5525" y="-157175"/>
            <a:ext cx="4565100" cy="6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21925" y="-251349"/>
            <a:ext cx="4866075" cy="65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d3c3708f_0_17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15d3c3708f_0_17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15d3c3708f_0_17"/>
          <p:cNvSpPr/>
          <p:nvPr/>
        </p:nvSpPr>
        <p:spPr>
          <a:xfrm>
            <a:off x="0" y="1028699"/>
            <a:ext cx="1028700" cy="12783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15d3c3708f_0_17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5d3c3708f_0_17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15d3c3708f_0_17"/>
          <p:cNvSpPr txBox="1"/>
          <p:nvPr/>
        </p:nvSpPr>
        <p:spPr>
          <a:xfrm>
            <a:off x="1540054" y="1119305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15d3c3708f_0_17"/>
          <p:cNvSpPr txBox="1"/>
          <p:nvPr/>
        </p:nvSpPr>
        <p:spPr>
          <a:xfrm>
            <a:off x="533665" y="2198935"/>
            <a:ext cx="16824300" cy="675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4381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Char char="•"/>
            </a:pPr>
            <a:r>
              <a:rPr lang="en-US" sz="3300" dirty="0" err="1">
                <a:solidFill>
                  <a:schemeClr val="dk1"/>
                </a:solidFill>
              </a:rPr>
              <a:t>CycleGAN</a:t>
            </a:r>
            <a:r>
              <a:rPr lang="en-US" sz="3300" dirty="0">
                <a:solidFill>
                  <a:schemeClr val="dk1"/>
                </a:solidFill>
              </a:rPr>
              <a:t> learns to mimic the style of an entire collection of artworks, rather than transferring the style of a single selected piece of art. It can generate different  styles such as : Van Gogh, Cezanne, Monet, and Ukiyo-e </a:t>
            </a:r>
            <a:endParaRPr sz="3300" dirty="0"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</a:endParaRPr>
          </a:p>
          <a:p>
            <a:pPr marL="914400" lvl="1" indent="-4381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Char char="•"/>
            </a:pPr>
            <a:r>
              <a:rPr lang="en-US" sz="3300" dirty="0">
                <a:solidFill>
                  <a:schemeClr val="dk1"/>
                </a:solidFill>
              </a:rPr>
              <a:t>Some other applications of </a:t>
            </a:r>
            <a:r>
              <a:rPr lang="en-US" sz="3300" dirty="0" err="1">
                <a:solidFill>
                  <a:schemeClr val="dk1"/>
                </a:solidFill>
              </a:rPr>
              <a:t>CycleGAN</a:t>
            </a:r>
            <a:r>
              <a:rPr lang="en-US" sz="3300" dirty="0">
                <a:solidFill>
                  <a:schemeClr val="dk1"/>
                </a:solidFill>
              </a:rPr>
              <a:t> include transforming objects from one ImageNet class to another such as: Zebra to Horses and vice-versa, Apples to Oranges and vice versa, </a:t>
            </a:r>
            <a:r>
              <a:rPr lang="en-US" sz="3300" dirty="0" err="1">
                <a:solidFill>
                  <a:schemeClr val="dk1"/>
                </a:solidFill>
              </a:rPr>
              <a:t>etc</a:t>
            </a:r>
            <a:endParaRPr lang="en-US" sz="3300" dirty="0">
              <a:solidFill>
                <a:schemeClr val="dk1"/>
              </a:solidFill>
            </a:endParaRPr>
          </a:p>
          <a:p>
            <a:pPr marL="914400" lvl="1" indent="-4381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Char char="•"/>
            </a:pPr>
            <a:endParaRPr lang="en-US" sz="3300" dirty="0">
              <a:solidFill>
                <a:schemeClr val="dk1"/>
              </a:solidFill>
            </a:endParaRPr>
          </a:p>
          <a:p>
            <a:pPr marL="914400" lvl="1" indent="-4381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Char char="•"/>
            </a:pPr>
            <a:r>
              <a:rPr lang="en-US" sz="3300" dirty="0" err="1">
                <a:solidFill>
                  <a:schemeClr val="dk1"/>
                </a:solidFill>
              </a:rPr>
              <a:t>CycleGANs</a:t>
            </a:r>
            <a:r>
              <a:rPr lang="en-US" sz="3300" dirty="0">
                <a:solidFill>
                  <a:schemeClr val="dk1"/>
                </a:solidFill>
              </a:rPr>
              <a:t> are useful in performing color or texture transformation, however they do not give good results on  geometrical transformation</a:t>
            </a:r>
            <a:endParaRPr sz="3300" dirty="0">
              <a:solidFill>
                <a:schemeClr val="dk1"/>
              </a:solidFill>
            </a:endParaRPr>
          </a:p>
          <a:p>
            <a:pPr marL="914400" marR="0" lvl="0" indent="0" algn="just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028700" y="533175"/>
            <a:ext cx="15833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5800" b="1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1993350" y="2622200"/>
            <a:ext cx="13904100" cy="361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Unpaired Image-to-Image Translation using Cycle-Consistent Adversarial Networks</a:t>
            </a:r>
            <a:endParaRPr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Char char="●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https://www.geeksforgeeks.org/cycle-generative-adversarial-network-cyclegan-2/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Char char="●"/>
            </a:pPr>
            <a:r>
              <a:rPr lang="en-IN" sz="2400" u="sng" dirty="0">
                <a:solidFill>
                  <a:schemeClr val="hlink"/>
                </a:solidFill>
                <a:hlinkClick r:id="rId5"/>
              </a:rPr>
              <a:t>https://paperswithcode.com/method/patchgan</a:t>
            </a:r>
            <a:endParaRPr lang="en-IN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Char char="●"/>
            </a:pPr>
            <a:r>
              <a:rPr lang="en-US" sz="2400" u="sng" dirty="0">
                <a:solidFill>
                  <a:schemeClr val="hlink"/>
                </a:solidFill>
              </a:rPr>
              <a:t>https://www.cs.cmu.edu/~junyanz/projects/CycleGAN/CycleGAN.pdf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Char char="●"/>
            </a:pPr>
            <a:endParaRPr sz="24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9"/>
          <p:cNvGrpSpPr/>
          <p:nvPr/>
        </p:nvGrpSpPr>
        <p:grpSpPr>
          <a:xfrm>
            <a:off x="1" y="-57150"/>
            <a:ext cx="18287793" cy="4852612"/>
            <a:chOff x="-1" y="0"/>
            <a:chExt cx="8999898" cy="4852612"/>
          </a:xfrm>
        </p:grpSpPr>
        <p:sp>
          <p:nvSpPr>
            <p:cNvPr id="195" name="Google Shape;195;p19"/>
            <p:cNvSpPr/>
            <p:nvPr/>
          </p:nvSpPr>
          <p:spPr>
            <a:xfrm>
              <a:off x="12220" y="12220"/>
              <a:ext cx="8975458" cy="4828171"/>
            </a:xfrm>
            <a:prstGeom prst="rect">
              <a:avLst/>
            </a:prstGeom>
            <a:solidFill>
              <a:srgbClr val="63252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1" y="0"/>
              <a:ext cx="8999898" cy="48526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41" y="21491"/>
                  </a:moveTo>
                  <a:lnTo>
                    <a:pt x="21600" y="21491"/>
                  </a:lnTo>
                  <a:lnTo>
                    <a:pt x="21600" y="21600"/>
                  </a:lnTo>
                  <a:lnTo>
                    <a:pt x="21541" y="21600"/>
                  </a:lnTo>
                  <a:lnTo>
                    <a:pt x="21541" y="21491"/>
                  </a:lnTo>
                  <a:close/>
                  <a:moveTo>
                    <a:pt x="0" y="109"/>
                  </a:moveTo>
                  <a:lnTo>
                    <a:pt x="59" y="109"/>
                  </a:lnTo>
                  <a:lnTo>
                    <a:pt x="59" y="21491"/>
                  </a:lnTo>
                  <a:lnTo>
                    <a:pt x="0" y="21491"/>
                  </a:lnTo>
                  <a:lnTo>
                    <a:pt x="0" y="109"/>
                  </a:lnTo>
                  <a:close/>
                  <a:moveTo>
                    <a:pt x="0" y="21491"/>
                  </a:moveTo>
                  <a:lnTo>
                    <a:pt x="59" y="21491"/>
                  </a:lnTo>
                  <a:lnTo>
                    <a:pt x="59" y="21600"/>
                  </a:lnTo>
                  <a:lnTo>
                    <a:pt x="0" y="21600"/>
                  </a:lnTo>
                  <a:lnTo>
                    <a:pt x="0" y="21491"/>
                  </a:lnTo>
                  <a:close/>
                  <a:moveTo>
                    <a:pt x="21541" y="109"/>
                  </a:moveTo>
                  <a:lnTo>
                    <a:pt x="21600" y="109"/>
                  </a:lnTo>
                  <a:lnTo>
                    <a:pt x="21600" y="21491"/>
                  </a:lnTo>
                  <a:lnTo>
                    <a:pt x="21541" y="21491"/>
                  </a:lnTo>
                  <a:lnTo>
                    <a:pt x="21541" y="109"/>
                  </a:lnTo>
                  <a:close/>
                  <a:moveTo>
                    <a:pt x="59" y="21491"/>
                  </a:moveTo>
                  <a:lnTo>
                    <a:pt x="21541" y="21491"/>
                  </a:lnTo>
                  <a:lnTo>
                    <a:pt x="21541" y="21600"/>
                  </a:lnTo>
                  <a:lnTo>
                    <a:pt x="59" y="21600"/>
                  </a:lnTo>
                  <a:lnTo>
                    <a:pt x="59" y="21491"/>
                  </a:lnTo>
                  <a:close/>
                  <a:moveTo>
                    <a:pt x="21541" y="0"/>
                  </a:moveTo>
                  <a:lnTo>
                    <a:pt x="21600" y="0"/>
                  </a:lnTo>
                  <a:lnTo>
                    <a:pt x="21600" y="109"/>
                  </a:lnTo>
                  <a:lnTo>
                    <a:pt x="21541" y="109"/>
                  </a:lnTo>
                  <a:lnTo>
                    <a:pt x="21541" y="0"/>
                  </a:lnTo>
                  <a:close/>
                  <a:moveTo>
                    <a:pt x="0" y="0"/>
                  </a:moveTo>
                  <a:lnTo>
                    <a:pt x="59" y="0"/>
                  </a:lnTo>
                  <a:lnTo>
                    <a:pt x="59" y="109"/>
                  </a:lnTo>
                  <a:lnTo>
                    <a:pt x="0" y="109"/>
                  </a:lnTo>
                  <a:lnTo>
                    <a:pt x="0" y="0"/>
                  </a:lnTo>
                  <a:close/>
                  <a:moveTo>
                    <a:pt x="59" y="0"/>
                  </a:moveTo>
                  <a:lnTo>
                    <a:pt x="21541" y="0"/>
                  </a:lnTo>
                  <a:lnTo>
                    <a:pt x="21541" y="109"/>
                  </a:lnTo>
                  <a:lnTo>
                    <a:pt x="59" y="10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p19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595" y="463893"/>
            <a:ext cx="4307506" cy="411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982696" y="1129896"/>
            <a:ext cx="67636" cy="8128405"/>
          </a:xfrm>
          <a:prstGeom prst="rect">
            <a:avLst/>
          </a:prstGeom>
          <a:solidFill>
            <a:srgbClr val="264C3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582" y="2190644"/>
            <a:ext cx="571501" cy="5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582" y="3660119"/>
            <a:ext cx="571501" cy="5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 descr="Pictur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582" y="5210127"/>
            <a:ext cx="571501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 rot="5400000">
            <a:off x="11572574" y="4797626"/>
            <a:ext cx="9237879" cy="112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632523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582" y="7099180"/>
            <a:ext cx="571501" cy="5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 descr="Picture 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3082" y="8686800"/>
            <a:ext cx="5715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1578833" y="519672"/>
            <a:ext cx="624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 i="0" u="none" strike="noStrike" cap="none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I</a:t>
            </a: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578833" y="917818"/>
            <a:ext cx="10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2600" b="0" i="0" u="none" strike="noStrike" cap="none">
              <a:solidFill>
                <a:srgbClr val="63252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578833" y="2313927"/>
            <a:ext cx="624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578834" y="2291884"/>
            <a:ext cx="119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2600" b="0" i="0" u="none" strike="noStrike" cap="none">
              <a:solidFill>
                <a:srgbClr val="63252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578833" y="3808583"/>
            <a:ext cx="624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578834" y="3444728"/>
            <a:ext cx="1194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578834" y="4823124"/>
            <a:ext cx="1194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578833" y="5237819"/>
            <a:ext cx="6246900" cy="5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 dirty="0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Loss 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578833" y="6268678"/>
            <a:ext cx="1194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578833" y="7162045"/>
            <a:ext cx="624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 i="0" u="none" strike="noStrike" cap="none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M</a:t>
            </a: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578834" y="7632580"/>
            <a:ext cx="119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2600" b="0" i="0" u="none" strike="noStrike" cap="none">
              <a:solidFill>
                <a:srgbClr val="63252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1578833" y="8749665"/>
            <a:ext cx="624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800"/>
              <a:buFont typeface="Archivo Black"/>
              <a:buNone/>
            </a:pPr>
            <a:r>
              <a:rPr lang="en-US" sz="2800" b="1" i="0" u="none" strike="noStrike" cap="none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esults</a:t>
            </a:r>
            <a:r>
              <a:rPr lang="en-US" sz="2800" b="1" i="0" u="none" strike="noStrike" cap="none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 &amp; </a:t>
            </a:r>
            <a:r>
              <a:rPr lang="en-US" sz="2800" b="1">
                <a:solidFill>
                  <a:srgbClr val="632523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578834" y="9220199"/>
            <a:ext cx="1194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2600"/>
              <a:buFont typeface="Bellez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582" y="543367"/>
            <a:ext cx="571501" cy="5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7712549" y="4187550"/>
            <a:ext cx="41786" cy="760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17712549" y="2740928"/>
            <a:ext cx="41786" cy="760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0" y="1028699"/>
            <a:ext cx="1028700" cy="127823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7533416" y="8191500"/>
            <a:ext cx="228601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7525734" y="-2737612"/>
            <a:ext cx="228601" cy="419100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1382113" y="324374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33671" y="2198925"/>
            <a:ext cx="9883500" cy="754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CycleGANs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 learn to translate the style of one set of images to another style, in the absence of paired training examples</a:t>
            </a:r>
            <a:endParaRPr sz="35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755651" marR="0" lvl="1" indent="-3778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eza"/>
              <a:buChar char="•"/>
            </a:pP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Can be used in converting an image from one representation to another in variety of setting, </a:t>
            </a: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i.e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 grayscale to color, image to semantic labels, </a:t>
            </a: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edgemap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 to photographs</a:t>
            </a:r>
            <a:endParaRPr sz="35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755651" marR="0" lvl="1" indent="-3778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CycleGAN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 exploits the advantage of two GANs and package them together inside of one meta GAN module.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975" y="2306925"/>
            <a:ext cx="6783449" cy="66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e12238c5_0_27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3fe12238c5_0_27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fe12238c5_0_27"/>
          <p:cNvSpPr/>
          <p:nvPr/>
        </p:nvSpPr>
        <p:spPr>
          <a:xfrm>
            <a:off x="0" y="1028699"/>
            <a:ext cx="1028700" cy="12783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3fe12238c5_0_27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fe12238c5_0_27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3fe12238c5_0_27"/>
          <p:cNvSpPr txBox="1"/>
          <p:nvPr/>
        </p:nvSpPr>
        <p:spPr>
          <a:xfrm>
            <a:off x="1315387" y="330237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3fe12238c5_0_27"/>
          <p:cNvSpPr txBox="1"/>
          <p:nvPr/>
        </p:nvSpPr>
        <p:spPr>
          <a:xfrm>
            <a:off x="533671" y="2198925"/>
            <a:ext cx="9883500" cy="754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3502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CycleGAN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 aims to develop algorithm that translate between domains without </a:t>
            </a:r>
            <a:r>
              <a:rPr lang="en-US" sz="3500" dirty="0" err="1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i</a:t>
            </a: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/p and o/p examples</a:t>
            </a:r>
            <a:endParaRPr sz="35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83502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It exploits supervision at the level of sets instead of at the level of examples G : X-&gt;Y and F : Y-&gt;X, where G and F should be inverses of each other</a:t>
            </a:r>
          </a:p>
          <a:p>
            <a:pPr marL="835026" lvl="1" indent="-457200">
              <a:lnSpc>
                <a:spcPct val="140000"/>
              </a:lnSpc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It combines this loss and adversarial loss on domains X and Y and yields the objective for unpaired image-to -image translation</a:t>
            </a:r>
          </a:p>
          <a:p>
            <a:pPr marL="83502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9144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08" name="Google Shape;108;g13fe12238c5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50" y="2108939"/>
            <a:ext cx="7566951" cy="74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e12238c5_0_39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3fe12238c5_0_39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3fe12238c5_0_39"/>
          <p:cNvSpPr/>
          <p:nvPr/>
        </p:nvSpPr>
        <p:spPr>
          <a:xfrm>
            <a:off x="0" y="1028699"/>
            <a:ext cx="1028700" cy="12783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3fe12238c5_0_39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fe12238c5_0_39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fe12238c5_0_39"/>
          <p:cNvSpPr txBox="1"/>
          <p:nvPr/>
        </p:nvSpPr>
        <p:spPr>
          <a:xfrm>
            <a:off x="1472141" y="166799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3fe12238c5_0_39"/>
          <p:cNvSpPr txBox="1"/>
          <p:nvPr/>
        </p:nvSpPr>
        <p:spPr>
          <a:xfrm>
            <a:off x="405250" y="2307000"/>
            <a:ext cx="13428300" cy="772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397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dirty="0"/>
              <a:t>The </a:t>
            </a:r>
            <a:r>
              <a:rPr lang="en-US" sz="2900" dirty="0" err="1"/>
              <a:t>CycleGAN</a:t>
            </a:r>
            <a:r>
              <a:rPr lang="en-US" sz="2900" dirty="0"/>
              <a:t> architecture is different from other GANs :</a:t>
            </a:r>
            <a:endParaRPr sz="2900" dirty="0"/>
          </a:p>
          <a:p>
            <a:pPr marL="755651" marR="0" lvl="1" indent="-3397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1" dirty="0"/>
              <a:t>Generators</a:t>
            </a:r>
            <a:r>
              <a:rPr lang="en-US" sz="2900" dirty="0"/>
              <a:t>: It contains 2 mapping functions (</a:t>
            </a:r>
            <a:r>
              <a:rPr lang="en-US" sz="2900" i="1" dirty="0"/>
              <a:t>G and F</a:t>
            </a:r>
            <a:r>
              <a:rPr lang="en-US" sz="2900" dirty="0"/>
              <a:t>) that act </a:t>
            </a:r>
          </a:p>
          <a:p>
            <a:pPr marL="415926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r>
              <a:rPr lang="en-US" sz="2900" dirty="0"/>
              <a:t>   as generators. The generator mapping functions are as follows:</a:t>
            </a:r>
            <a:endParaRPr sz="29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 dirty="0"/>
              <a:t> </a:t>
            </a:r>
            <a:endParaRPr sz="29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 dirty="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 dirty="0"/>
              <a:t>where X is the input image distribution and Y is the desired output distribution . </a:t>
            </a:r>
            <a:endParaRPr sz="2900" dirty="0"/>
          </a:p>
          <a:p>
            <a:pPr marL="914400" lvl="1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3100" b="1" dirty="0"/>
              <a:t>Discriminators : </a:t>
            </a:r>
            <a:r>
              <a:rPr lang="en-US" sz="2500" dirty="0">
                <a:solidFill>
                  <a:schemeClr val="dk1"/>
                </a:solidFill>
              </a:rPr>
              <a:t>The corresponding Discriminators (Dx</a:t>
            </a:r>
            <a:r>
              <a:rPr lang="en-US" sz="2500" baseline="-25000" dirty="0">
                <a:solidFill>
                  <a:schemeClr val="dk1"/>
                </a:solidFill>
              </a:rPr>
              <a:t> </a:t>
            </a:r>
            <a:r>
              <a:rPr lang="en-US" sz="2500" dirty="0">
                <a:solidFill>
                  <a:schemeClr val="dk1"/>
                </a:solidFill>
              </a:rPr>
              <a:t>and Dy): </a:t>
            </a:r>
            <a:r>
              <a:rPr lang="en-US" sz="2000" dirty="0"/>
              <a:t>:</a:t>
            </a:r>
            <a:endParaRPr sz="20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/>
              <a:t>Dx :  distinguish G(X)(Generated Output) from Y (real Output )</a:t>
            </a:r>
            <a:endParaRPr sz="26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/>
              <a:t> </a:t>
            </a:r>
            <a:endParaRPr sz="26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/>
              <a:t>Dy : distinguish F(Y)(Generated Inverse Output) from X (Input distribution)</a:t>
            </a:r>
            <a:endParaRPr sz="2600" dirty="0"/>
          </a:p>
          <a:p>
            <a:pPr marL="45720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20" name="Google Shape;120;g13fe12238c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00" y="4187550"/>
            <a:ext cx="1987200" cy="1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3fe12238c5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8000" y="2144675"/>
            <a:ext cx="5830000" cy="28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17712549" y="4187550"/>
            <a:ext cx="41786" cy="760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7712549" y="2740928"/>
            <a:ext cx="41786" cy="760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0" y="1028699"/>
            <a:ext cx="1028700" cy="127823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7533416" y="8191500"/>
            <a:ext cx="228601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17525734" y="-2737612"/>
            <a:ext cx="228601" cy="419100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1331048" y="159880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260425" y="2040050"/>
            <a:ext cx="9172800" cy="858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</a:rPr>
              <a:t>Generator:</a:t>
            </a:r>
            <a:endParaRPr sz="2700" b="1" dirty="0">
              <a:solidFill>
                <a:schemeClr val="dk1"/>
              </a:solidFill>
            </a:endParaRPr>
          </a:p>
          <a:p>
            <a:pPr marL="457200" marR="0" lvl="0" indent="-2286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Each </a:t>
            </a:r>
            <a:r>
              <a:rPr lang="en-US" sz="2200" b="1" dirty="0" err="1">
                <a:solidFill>
                  <a:schemeClr val="dk1"/>
                </a:solidFill>
              </a:rPr>
              <a:t>CycleGAN</a:t>
            </a:r>
            <a:r>
              <a:rPr lang="en-US" sz="2200" b="1" dirty="0">
                <a:solidFill>
                  <a:schemeClr val="dk1"/>
                </a:solidFill>
              </a:rPr>
              <a:t> generator has three sections: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 </a:t>
            </a:r>
            <a:endParaRPr sz="2200" b="1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Encoder</a:t>
            </a:r>
            <a:endParaRPr sz="2200" b="1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Transformer</a:t>
            </a:r>
            <a:endParaRPr sz="2200" b="1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200" b="1" dirty="0">
                <a:solidFill>
                  <a:schemeClr val="dk1"/>
                </a:solidFill>
              </a:rPr>
              <a:t>Decoder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The input image is passed into the encoder. 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The encoder extracts features from the input image by using Convolutions and compressed the representation of image but increase the number of channels.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The encoder consists of 3 convolution that reduces the representation by 1/4 </a:t>
            </a:r>
            <a:r>
              <a:rPr lang="en-US" sz="1700" b="1" dirty="0" err="1">
                <a:solidFill>
                  <a:schemeClr val="dk1"/>
                </a:solidFill>
              </a:rPr>
              <a:t>th</a:t>
            </a:r>
            <a:r>
              <a:rPr lang="en-US" sz="1700" b="1" dirty="0">
                <a:solidFill>
                  <a:schemeClr val="dk1"/>
                </a:solidFill>
              </a:rPr>
              <a:t> of actual image size.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Consider an image of size (256, 256, 3) which we input into the encoder, 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the output of encoder will be (64, 64, 512).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Then the output of encoder after activation function is applied is passed into the transformer. The transformer contains 6 or 9 residual blocks based on the size of input. The output of transformer is then passed into the decoder which uses 2 -deconvolution block of fraction strides to increase the size of representation to original size.</a:t>
            </a:r>
            <a:endParaRPr sz="1700" b="1" dirty="0">
              <a:solidFill>
                <a:schemeClr val="dk1"/>
              </a:solidFill>
            </a:endParaRPr>
          </a:p>
          <a:p>
            <a:pPr marL="457200" marR="0" lvl="0" indent="-336550" algn="just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endParaRPr sz="1700" b="1" dirty="0">
              <a:solidFill>
                <a:schemeClr val="dk1"/>
              </a:solidFill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875" y="2040049"/>
            <a:ext cx="7837075" cy="69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e12238c5_0_101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fe12238c5_0_101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fe12238c5_0_101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fe12238c5_0_101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fe12238c5_0_101"/>
          <p:cNvSpPr txBox="1"/>
          <p:nvPr/>
        </p:nvSpPr>
        <p:spPr>
          <a:xfrm>
            <a:off x="1435551" y="107475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fe12238c5_0_101"/>
          <p:cNvSpPr txBox="1"/>
          <p:nvPr/>
        </p:nvSpPr>
        <p:spPr>
          <a:xfrm>
            <a:off x="533675" y="2306925"/>
            <a:ext cx="9695400" cy="61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Discriminator: </a:t>
            </a:r>
            <a:endParaRPr sz="3000" b="1" dirty="0">
              <a:solidFill>
                <a:schemeClr val="dk1"/>
              </a:solidFill>
            </a:endParaRPr>
          </a:p>
          <a:p>
            <a:pPr marL="755651" marR="0" lvl="1" indent="-4286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lleza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 </a:t>
            </a:r>
            <a:r>
              <a:rPr lang="en-US" sz="2800" dirty="0" err="1">
                <a:solidFill>
                  <a:schemeClr val="dk1"/>
                </a:solidFill>
              </a:rPr>
              <a:t>CycleGAN,the</a:t>
            </a:r>
            <a:r>
              <a:rPr lang="en-US" sz="2800" dirty="0">
                <a:solidFill>
                  <a:schemeClr val="dk1"/>
                </a:solidFill>
              </a:rPr>
              <a:t> discriminator used is </a:t>
            </a:r>
            <a:r>
              <a:rPr lang="en-US" sz="2800" dirty="0" err="1">
                <a:solidFill>
                  <a:schemeClr val="dk1"/>
                </a:solidFill>
              </a:rPr>
              <a:t>PatchGAN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endParaRPr sz="2800" dirty="0">
              <a:solidFill>
                <a:schemeClr val="dk1"/>
              </a:solidFill>
            </a:endParaRPr>
          </a:p>
          <a:p>
            <a:pPr marL="755651" marR="0" lvl="1" indent="-4286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lleza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PatchGAN</a:t>
            </a:r>
            <a:r>
              <a:rPr lang="en-US" sz="2800" dirty="0">
                <a:solidFill>
                  <a:schemeClr val="dk1"/>
                </a:solidFill>
              </a:rPr>
              <a:t> is a type of discriminator for GANs which only penalizes structure at the scale of local image patches. The </a:t>
            </a:r>
            <a:r>
              <a:rPr lang="en-US" sz="2800" dirty="0" err="1">
                <a:solidFill>
                  <a:schemeClr val="dk1"/>
                </a:solidFill>
              </a:rPr>
              <a:t>PatchGAN</a:t>
            </a:r>
            <a:r>
              <a:rPr lang="en-US" sz="2800" dirty="0">
                <a:solidFill>
                  <a:schemeClr val="dk1"/>
                </a:solidFill>
              </a:rPr>
              <a:t> discriminator tries to classify if each patch in an image is real or fake.</a:t>
            </a:r>
          </a:p>
          <a:p>
            <a:pPr marL="755651" marR="0" lvl="1" indent="-4286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lleza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The </a:t>
            </a:r>
            <a:r>
              <a:rPr lang="en-US" sz="2800" dirty="0" err="1">
                <a:solidFill>
                  <a:schemeClr val="dk1"/>
                </a:solidFill>
              </a:rPr>
              <a:t>PatchGAN</a:t>
            </a:r>
            <a:r>
              <a:rPr lang="en-US" sz="2800" dirty="0">
                <a:solidFill>
                  <a:schemeClr val="dk1"/>
                </a:solidFill>
              </a:rPr>
              <a:t> maps from 256×256 to an </a:t>
            </a:r>
            <a:r>
              <a:rPr lang="en-US" sz="2800" dirty="0" err="1">
                <a:solidFill>
                  <a:schemeClr val="dk1"/>
                </a:solidFill>
              </a:rPr>
              <a:t>NxN</a:t>
            </a:r>
            <a:r>
              <a:rPr lang="en-US" sz="2800" dirty="0">
                <a:solidFill>
                  <a:schemeClr val="dk1"/>
                </a:solidFill>
              </a:rPr>
              <a:t> (here 30×30) array of outputs X, where each </a:t>
            </a:r>
            <a:r>
              <a:rPr lang="en-US" sz="2800" dirty="0" err="1">
                <a:solidFill>
                  <a:schemeClr val="dk1"/>
                </a:solidFill>
              </a:rPr>
              <a:t>X</a:t>
            </a:r>
            <a:r>
              <a:rPr lang="en-US" sz="2800" baseline="-25000" dirty="0" err="1">
                <a:solidFill>
                  <a:schemeClr val="dk1"/>
                </a:solidFill>
              </a:rPr>
              <a:t>ij</a:t>
            </a:r>
            <a:r>
              <a:rPr lang="en-US" sz="2800" dirty="0">
                <a:solidFill>
                  <a:schemeClr val="dk1"/>
                </a:solidFill>
              </a:rPr>
              <a:t> signifies whether the patch </a:t>
            </a:r>
            <a:r>
              <a:rPr lang="en-US" sz="2800" i="1" dirty="0" err="1">
                <a:solidFill>
                  <a:schemeClr val="dk1"/>
                </a:solidFill>
              </a:rPr>
              <a:t>ij</a:t>
            </a:r>
            <a:r>
              <a:rPr lang="en-US" sz="2800" dirty="0">
                <a:solidFill>
                  <a:schemeClr val="dk1"/>
                </a:solidFill>
              </a:rPr>
              <a:t> in the image is real or fake.</a:t>
            </a: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  <p:pic>
        <p:nvPicPr>
          <p:cNvPr id="144" name="Google Shape;144;g13fe12238c5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75" y="2474100"/>
            <a:ext cx="6598425" cy="6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e12238c5_0_60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3fe12238c5_0_60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3fe12238c5_0_60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fe12238c5_0_60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fe12238c5_0_60"/>
          <p:cNvSpPr txBox="1"/>
          <p:nvPr/>
        </p:nvSpPr>
        <p:spPr>
          <a:xfrm>
            <a:off x="1302324" y="99339"/>
            <a:ext cx="14892300" cy="12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Loss 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fe12238c5_0_60"/>
          <p:cNvSpPr txBox="1"/>
          <p:nvPr/>
        </p:nvSpPr>
        <p:spPr>
          <a:xfrm>
            <a:off x="533675" y="2198925"/>
            <a:ext cx="105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pic>
        <p:nvPicPr>
          <p:cNvPr id="155" name="Google Shape;155;g13fe12238c5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825" y="2779735"/>
            <a:ext cx="5558817" cy="1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3fe12238c5_0_60"/>
          <p:cNvSpPr txBox="1"/>
          <p:nvPr/>
        </p:nvSpPr>
        <p:spPr>
          <a:xfrm>
            <a:off x="875004" y="2143165"/>
            <a:ext cx="15502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Adversarial Loss: </a:t>
            </a:r>
            <a:r>
              <a:rPr lang="en-US" sz="2400">
                <a:solidFill>
                  <a:schemeClr val="dk1"/>
                </a:solidFill>
              </a:rPr>
              <a:t> We apply adversarial loss to both our mappings of generators and discriminators. This adversary loss is written as :</a:t>
            </a:r>
            <a:endParaRPr sz="2700"/>
          </a:p>
        </p:txBody>
      </p:sp>
      <p:sp>
        <p:nvSpPr>
          <p:cNvPr id="157" name="Google Shape;157;g13fe12238c5_0_60"/>
          <p:cNvSpPr txBox="1"/>
          <p:nvPr/>
        </p:nvSpPr>
        <p:spPr>
          <a:xfrm>
            <a:off x="874475" y="4179525"/>
            <a:ext cx="15171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Cycle Consistency Loss </a:t>
            </a:r>
            <a:r>
              <a:rPr lang="en-US" sz="2300" dirty="0">
                <a:solidFill>
                  <a:schemeClr val="dk1"/>
                </a:solidFill>
              </a:rPr>
              <a:t>: The adversarial mapping in </a:t>
            </a:r>
            <a:r>
              <a:rPr lang="en-US" sz="2300" dirty="0" err="1">
                <a:solidFill>
                  <a:schemeClr val="dk1"/>
                </a:solidFill>
              </a:rPr>
              <a:t>CycleGAN</a:t>
            </a:r>
            <a:r>
              <a:rPr lang="en-US" sz="2300" dirty="0">
                <a:solidFill>
                  <a:schemeClr val="dk1"/>
                </a:solidFill>
              </a:rPr>
              <a:t> should be cycle-consistent. The loss function proposed in Cycle GAN measures the error rate of  inverse mapping G(x) -&gt; F(G(x)). The behavior induced by this loss function cause closely matching the real input (x) and F(G(x))</a:t>
            </a:r>
            <a:endParaRPr sz="2600" dirty="0"/>
          </a:p>
        </p:txBody>
      </p:sp>
      <p:pic>
        <p:nvPicPr>
          <p:cNvPr id="158" name="Google Shape;158;g13fe12238c5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18" y="5561618"/>
            <a:ext cx="8673300" cy="10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7;g13fe12238c5_0_60">
            <a:extLst>
              <a:ext uri="{FF2B5EF4-FFF2-40B4-BE49-F238E27FC236}">
                <a16:creationId xmlns:a16="http://schemas.microsoft.com/office/drawing/2014/main" id="{3BF39B32-8746-4E3E-955C-A90807C8B6B2}"/>
              </a:ext>
            </a:extLst>
          </p:cNvPr>
          <p:cNvSpPr txBox="1"/>
          <p:nvPr/>
        </p:nvSpPr>
        <p:spPr>
          <a:xfrm>
            <a:off x="874475" y="6946119"/>
            <a:ext cx="15171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Identity Loss </a:t>
            </a:r>
            <a:r>
              <a:rPr lang="en-US" sz="2300" dirty="0">
                <a:solidFill>
                  <a:schemeClr val="dk1"/>
                </a:solidFill>
              </a:rPr>
              <a:t>: The identity mapping loss acts as an effective stabilizer at early stage of training. Without Identity Loss, the generator G and F are free to change the tint of input images when there is no need to.</a:t>
            </a:r>
            <a:endParaRPr lang="en-US" sz="2600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01CBC0-5072-E453-DB82-C2D606531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22" y="7904912"/>
            <a:ext cx="6148973" cy="819863"/>
          </a:xfrm>
          <a:prstGeom prst="rect">
            <a:avLst/>
          </a:prstGeom>
        </p:spPr>
      </p:pic>
      <p:sp>
        <p:nvSpPr>
          <p:cNvPr id="18" name="Google Shape;157;g13fe12238c5_0_60">
            <a:extLst>
              <a:ext uri="{FF2B5EF4-FFF2-40B4-BE49-F238E27FC236}">
                <a16:creationId xmlns:a16="http://schemas.microsoft.com/office/drawing/2014/main" id="{EFBF41A5-D45E-2699-A3DD-50D22C3B4AFE}"/>
              </a:ext>
            </a:extLst>
          </p:cNvPr>
          <p:cNvSpPr txBox="1"/>
          <p:nvPr/>
        </p:nvSpPr>
        <p:spPr>
          <a:xfrm>
            <a:off x="874475" y="8835664"/>
            <a:ext cx="151710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Total Loss </a:t>
            </a:r>
            <a:r>
              <a:rPr lang="en-US" sz="2300" dirty="0">
                <a:solidFill>
                  <a:schemeClr val="dk1"/>
                </a:solidFill>
              </a:rPr>
              <a:t>: The total loss of the GAN model calculated during training is: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Adversarial Loss (</a:t>
            </a:r>
            <a:r>
              <a:rPr lang="en-US" sz="2000" b="1" dirty="0" err="1">
                <a:solidFill>
                  <a:schemeClr val="dk1"/>
                </a:solidFill>
              </a:rPr>
              <a:t>Ukiyo</a:t>
            </a:r>
            <a:r>
              <a:rPr lang="en-US" sz="2000" b="1" dirty="0">
                <a:solidFill>
                  <a:schemeClr val="dk1"/>
                </a:solidFill>
              </a:rPr>
              <a:t>) + Adversarial Loss (Real) + </a:t>
            </a:r>
            <a:r>
              <a:rPr lang="el-GR" sz="2000" b="1" dirty="0">
                <a:solidFill>
                  <a:schemeClr val="dk1"/>
                </a:solidFill>
              </a:rPr>
              <a:t>λ</a:t>
            </a:r>
            <a:r>
              <a:rPr lang="en-US" sz="2000" b="1" dirty="0">
                <a:solidFill>
                  <a:schemeClr val="dk1"/>
                </a:solidFill>
              </a:rPr>
              <a:t>*Cycle Consistency Loss + 0.5*</a:t>
            </a:r>
            <a:r>
              <a:rPr lang="el-GR" sz="2000" b="1" dirty="0">
                <a:solidFill>
                  <a:schemeClr val="dk1"/>
                </a:solidFill>
              </a:rPr>
              <a:t>λ</a:t>
            </a:r>
            <a:r>
              <a:rPr lang="en-US" sz="2000" b="1" dirty="0">
                <a:solidFill>
                  <a:schemeClr val="dk1"/>
                </a:solidFill>
              </a:rPr>
              <a:t>*Identity Loss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 dirty="0">
                <a:latin typeface="+mn-lt"/>
              </a:rPr>
              <a:t>where </a:t>
            </a:r>
            <a:r>
              <a:rPr lang="el-GR" sz="1800" b="0" i="0" u="none" strike="noStrike" baseline="0" dirty="0">
                <a:latin typeface="+mn-lt"/>
              </a:rPr>
              <a:t>λ</a:t>
            </a:r>
            <a:r>
              <a:rPr lang="en-US" sz="1800" b="0" i="0" u="none" strike="noStrike" baseline="0" dirty="0">
                <a:latin typeface="+mn-lt"/>
              </a:rPr>
              <a:t> controls the relative importance of the two objectives.</a:t>
            </a:r>
            <a:endParaRPr lang="en-US" sz="1800" b="1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d3c3708f_0_0"/>
          <p:cNvSpPr/>
          <p:nvPr/>
        </p:nvSpPr>
        <p:spPr>
          <a:xfrm>
            <a:off x="17712549" y="4187550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15d3c3708f_0_0"/>
          <p:cNvSpPr/>
          <p:nvPr/>
        </p:nvSpPr>
        <p:spPr>
          <a:xfrm>
            <a:off x="17712549" y="2740928"/>
            <a:ext cx="41700" cy="7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15d3c3708f_0_0"/>
          <p:cNvSpPr/>
          <p:nvPr/>
        </p:nvSpPr>
        <p:spPr>
          <a:xfrm>
            <a:off x="0" y="1028699"/>
            <a:ext cx="1028700" cy="12783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15d3c3708f_0_0"/>
          <p:cNvSpPr/>
          <p:nvPr/>
        </p:nvSpPr>
        <p:spPr>
          <a:xfrm>
            <a:off x="17533416" y="8191500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15d3c3708f_0_0"/>
          <p:cNvSpPr/>
          <p:nvPr/>
        </p:nvSpPr>
        <p:spPr>
          <a:xfrm>
            <a:off x="17525734" y="-2737612"/>
            <a:ext cx="228600" cy="4191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15d3c3708f_0_0"/>
          <p:cNvSpPr txBox="1"/>
          <p:nvPr/>
        </p:nvSpPr>
        <p:spPr>
          <a:xfrm>
            <a:off x="1540054" y="1119305"/>
            <a:ext cx="1489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Black"/>
              <a:buNone/>
            </a:pPr>
            <a:r>
              <a:rPr lang="en-US" sz="5600" b="1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5d3c3708f_0_0"/>
          <p:cNvSpPr txBox="1"/>
          <p:nvPr/>
        </p:nvSpPr>
        <p:spPr>
          <a:xfrm>
            <a:off x="533665" y="2198935"/>
            <a:ext cx="168243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333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After training, the </a:t>
            </a:r>
            <a:r>
              <a:rPr lang="en-US" sz="2800" dirty="0" err="1">
                <a:solidFill>
                  <a:schemeClr val="dk1"/>
                </a:solidFill>
              </a:rPr>
              <a:t>Ukiyo</a:t>
            </a:r>
            <a:r>
              <a:rPr lang="en-US" sz="2800" dirty="0">
                <a:solidFill>
                  <a:schemeClr val="dk1"/>
                </a:solidFill>
              </a:rPr>
              <a:t>-Generator of the </a:t>
            </a:r>
            <a:r>
              <a:rPr lang="en-US" sz="2800" dirty="0" err="1">
                <a:solidFill>
                  <a:schemeClr val="dk1"/>
                </a:solidFill>
              </a:rPr>
              <a:t>CycleGAN</a:t>
            </a:r>
            <a:r>
              <a:rPr lang="en-US" sz="2800" dirty="0">
                <a:solidFill>
                  <a:schemeClr val="dk1"/>
                </a:solidFill>
              </a:rPr>
              <a:t> model translates real photos to </a:t>
            </a:r>
            <a:r>
              <a:rPr lang="en-US" sz="2800" dirty="0" err="1">
                <a:solidFill>
                  <a:schemeClr val="dk1"/>
                </a:solidFill>
              </a:rPr>
              <a:t>ukiyo</a:t>
            </a:r>
            <a:r>
              <a:rPr lang="en-US" sz="2800" dirty="0">
                <a:solidFill>
                  <a:schemeClr val="dk1"/>
                </a:solidFill>
              </a:rPr>
              <a:t> -e art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9EFE0F4-FCD5-5CDD-6EFA-DB6713B3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91" y="3501728"/>
            <a:ext cx="4188869" cy="218445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CF7A355-E7D3-9D86-0D23-B1B5F531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25" y="3410167"/>
            <a:ext cx="4188869" cy="2184453"/>
          </a:xfrm>
          <a:prstGeom prst="rect">
            <a:avLst/>
          </a:prstGeom>
        </p:spPr>
      </p:pic>
      <p:pic>
        <p:nvPicPr>
          <p:cNvPr id="7" name="Picture 6" descr="A picture containing text, mountain, nature&#10;&#10;Description automatically generated">
            <a:extLst>
              <a:ext uri="{FF2B5EF4-FFF2-40B4-BE49-F238E27FC236}">
                <a16:creationId xmlns:a16="http://schemas.microsoft.com/office/drawing/2014/main" id="{ECB11252-B575-5BFC-B342-8A4BF1709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91" y="6354732"/>
            <a:ext cx="4188869" cy="218445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F70F570-19AC-097E-B5EF-B08CC9ABD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025" y="6392597"/>
            <a:ext cx="4188869" cy="218445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EE979B5-B865-9D93-77FC-AF29AB9D8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9659" y="3410167"/>
            <a:ext cx="4188869" cy="2184453"/>
          </a:xfrm>
          <a:prstGeom prst="rect">
            <a:avLst/>
          </a:prstGeom>
        </p:spPr>
      </p:pic>
      <p:pic>
        <p:nvPicPr>
          <p:cNvPr id="15" name="Picture 14" descr="A picture containing text, nature, ice&#10;&#10;Description automatically generated">
            <a:extLst>
              <a:ext uri="{FF2B5EF4-FFF2-40B4-BE49-F238E27FC236}">
                <a16:creationId xmlns:a16="http://schemas.microsoft.com/office/drawing/2014/main" id="{969A55D0-9A1C-4F74-19F8-87F93A7B6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9659" y="6385732"/>
            <a:ext cx="4202033" cy="21913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859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Belleza</vt:lpstr>
      <vt:lpstr>Space Mono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Aditya Sreedhar</cp:lastModifiedBy>
  <cp:revision>3</cp:revision>
  <dcterms:modified xsi:type="dcterms:W3CDTF">2022-07-31T16:20:14Z</dcterms:modified>
</cp:coreProperties>
</file>