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1" r:id="rId1"/>
    <p:sldMasterId id="2147483719" r:id="rId2"/>
  </p:sldMasterIdLst>
  <p:notesMasterIdLst>
    <p:notesMasterId r:id="rId23"/>
  </p:notesMasterIdLst>
  <p:sldIdLst>
    <p:sldId id="314" r:id="rId3"/>
    <p:sldId id="259"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307" r:id="rId20"/>
    <p:sldId id="310" r:id="rId21"/>
    <p:sldId id="313" r:id="rId22"/>
  </p:sldIdLst>
  <p:sldSz cx="12192000" cy="6858000"/>
  <p:notesSz cx="6858000" cy="9144000"/>
  <p:embeddedFontLst>
    <p:embeddedFont>
      <p:font typeface="Calibri" pitchFamily="34" charset="0"/>
      <p:regular r:id="rId24"/>
      <p:bold r:id="rId25"/>
      <p:italic r:id="rId26"/>
      <p:boldItalic r:id="rId27"/>
    </p:embeddedFont>
    <p:embeddedFont>
      <p:font typeface="Roboto" charset="0"/>
      <p:regular r:id="rId28"/>
      <p:bold r:id="rId29"/>
      <p:italic r:id="rId30"/>
      <p:boldItalic r:id="rId31"/>
    </p:embeddedFont>
    <p:embeddedFont>
      <p:font typeface="Calibri Light" pitchFamily="34" charset="0"/>
      <p:regular r:id="rId32"/>
      <p:italic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3" d="100"/>
          <a:sy n="73" d="100"/>
        </p:scale>
        <p:origin x="-998" y="-398"/>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79a826ed6_0_20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6" name="Google Shape;66;g1879a826ed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879a826ed6_0_216: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2" name="Google Shape;72;g1879a826ed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879a826ed6_0_223: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8" name="Google Shape;78;g1879a826ed6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879a826ed6_0_23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5" name="Google Shape;85;g1879a826ed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58D91BAC-990D-4D70-96EF-0432FA08C7C3}" type="datetimeFigureOut">
              <a:rPr lang="en-US" smtClean="0"/>
              <a:pPr/>
              <a:t>11/29/2022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A7EBC8C-D1C6-4FC0-A3C8-AB963218697A}" type="datetimeFigureOut">
              <a:rPr lang="en-US" smtClean="0"/>
              <a:pPr/>
              <a:t>11/29/2022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990D7AB3-7503-4A7E-A323-B0563E9313B4}" type="datetimeFigureOut">
              <a:rPr lang="en-US" smtClean="0"/>
              <a:pPr/>
              <a:t>11/29/2022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ct val="0"/>
              </a:spcBef>
              <a:spcAft>
                <a:spcPct val="0"/>
              </a:spcAft>
              <a:buSzPts val="3000"/>
              <a:buNone/>
              <a:defRPr/>
            </a:lvl1pPr>
            <a:lvl2pPr lvl="1">
              <a:spcBef>
                <a:spcPct val="0"/>
              </a:spcBef>
              <a:spcAft>
                <a:spcPct val="0"/>
              </a:spcAft>
              <a:buSzPts val="3000"/>
              <a:buNone/>
              <a:defRPr/>
            </a:lvl2pPr>
            <a:lvl3pPr lvl="2">
              <a:spcBef>
                <a:spcPct val="0"/>
              </a:spcBef>
              <a:spcAft>
                <a:spcPct val="0"/>
              </a:spcAft>
              <a:buSzPts val="3000"/>
              <a:buNone/>
              <a:defRPr/>
            </a:lvl3pPr>
            <a:lvl4pPr lvl="3">
              <a:spcBef>
                <a:spcPct val="0"/>
              </a:spcBef>
              <a:spcAft>
                <a:spcPct val="0"/>
              </a:spcAft>
              <a:buSzPts val="3000"/>
              <a:buNone/>
              <a:defRPr/>
            </a:lvl4pPr>
            <a:lvl5pPr lvl="4">
              <a:spcBef>
                <a:spcPct val="0"/>
              </a:spcBef>
              <a:spcAft>
                <a:spcPct val="0"/>
              </a:spcAft>
              <a:buSzPts val="3000"/>
              <a:buNone/>
              <a:defRPr/>
            </a:lvl5pPr>
            <a:lvl6pPr lvl="5">
              <a:spcBef>
                <a:spcPct val="0"/>
              </a:spcBef>
              <a:spcAft>
                <a:spcPct val="0"/>
              </a:spcAft>
              <a:buSzPts val="3000"/>
              <a:buNone/>
              <a:defRPr/>
            </a:lvl6pPr>
            <a:lvl7pPr lvl="6">
              <a:spcBef>
                <a:spcPct val="0"/>
              </a:spcBef>
              <a:spcAft>
                <a:spcPct val="0"/>
              </a:spcAft>
              <a:buSzPts val="3000"/>
              <a:buNone/>
              <a:defRPr/>
            </a:lvl7pPr>
            <a:lvl8pPr lvl="7">
              <a:spcBef>
                <a:spcPct val="0"/>
              </a:spcBef>
              <a:spcAft>
                <a:spcPct val="0"/>
              </a:spcAft>
              <a:buSzPts val="3000"/>
              <a:buNone/>
              <a:defRPr/>
            </a:lvl8pPr>
            <a:lvl9pPr lvl="8">
              <a:spcBef>
                <a:spcPct val="0"/>
              </a:spcBef>
              <a:spcAft>
                <a:spcPct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pPr marL="0" lvl="0" indent="0" algn="r" rtl="0">
                <a:spcBef>
                  <a:spcPct val="0"/>
                </a:spcBef>
                <a:spcAft>
                  <a:spcPct val="0"/>
                </a:spcAft>
                <a:buNone/>
              </a:pPr>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A5653AE-635C-F849-E11E-344BBDC97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99CCF09-D64C-7535-4AF3-D229E5B20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DDD29A6-43C3-77B7-9078-F4B5F19894B1}"/>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1B3F8B4-8188-B8D2-8AA7-3D0259D605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74115DC-0A70-2391-E268-AF1A41C2E15A}"/>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21079060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21AA9A2-8FA8-511D-CAAC-395C4CB523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CA04462-0A47-F4F1-BF49-BC95CBF996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E5464EA-D0CD-FA7D-FB59-08137C8B6B46}"/>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A8216E2-7B73-2CD4-7677-15696DFF1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EBF55E6-F1E0-411F-610B-B182C55CE883}"/>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62261612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67BDC04-1B40-F9EC-5C01-28C09A7EB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4F68A2A-9954-A57E-8EE4-0BE353A4E7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923959F-8C92-1D5A-5FB4-BA0F3B48E8D6}"/>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F1B3CC1-A4B0-14F8-B612-AE04111DBD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B6091F0-70AD-1304-4378-9E6200C34EBF}"/>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9614329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04D1EDC-C1DD-9F21-44C4-FABBE6C62E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04F118F-5042-E359-53A5-7B0759AD05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98B077B-08EB-076E-A5D8-FBE3DEF008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DCEE3D8-466D-94FC-E441-BE32E8CCCE50}"/>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6" name="Foot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4593622-E984-D75E-EB51-D7AA93917A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5DA7151-905E-43FF-1860-F728DC6D6754}"/>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93140773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CF9774F-E591-4ACF-C086-08B0773B42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42123AC-9D51-572E-65C4-36A8F64B7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17146A6-43EF-07FF-20CA-6D17FF535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581802F-27FC-8B20-8C12-D2D9A990A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208E6AA-C661-223D-CBEC-5BFBB7E3C2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0B65B7A-1BFC-7937-9560-816B13EE5340}"/>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8" name="Footer Placeholder 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40AEEE7-1652-35DD-8992-7D24507894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ECFBEE0-4405-620B-276D-527FF879CF4C}"/>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3046192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43C6A46-B48B-A95E-9BED-A302772CC1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2A44420-6645-7099-6E73-31490EEC4A82}"/>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4" name="Footer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79FD541-C0B4-3BA9-E26C-36BF845F04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5C3477E-714D-53EC-0B59-1B3458A43730}"/>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98972403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B1A6D31-74F3-D391-55E4-8E7535FA6963}"/>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3" name="Footer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6263C5B-36BC-B847-B4A6-686767AE26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EF34495-6772-DE5C-06DD-A40D80F97D43}"/>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97489810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A25829BB-DD16-46F8-AECE-80AC9AA1C962}" type="datetimeFigureOut">
              <a:rPr lang="en-US" smtClean="0"/>
              <a:pPr/>
              <a:t>11/29/2022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3D857DD-031D-997B-1735-684EDA456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0E3BD1A-873C-EE21-486A-6AD3044F9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FBF4956-EEF0-EBE7-736F-926B76C0E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B8E44CB-56D7-BCA3-63C3-5023719B4CBD}"/>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6" name="Foot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0A3704D-0B5D-D27E-58A9-2E6A1DDB83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9E35724-46FC-AE8C-62EE-06BFDD66BD8C}"/>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64668714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B334FE7-47A0-3011-EEB0-A69C75CCF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6AB7D66-FCD4-FA8D-A4C7-7349BBD39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5D3248A-C8D7-5B45-8CC4-1290F48F8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DA535B6-5EB1-39A8-26B2-A27CD0597616}"/>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6" name="Foot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395E3C0-5B8A-6417-5D85-45E7B3879D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1DDBF18-5C5A-F9B2-7620-15722CB3B575}"/>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97488236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75120DC-7922-354B-600A-E907AF99B3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1C52054-0E22-BFD9-4B39-3752827E5B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49B0EE2-2849-3242-B7F2-E09EB98599D1}"/>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D4658BA-80F5-8447-1925-621BA8396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9419DD7-65C5-4C59-67E4-51966DB6879F}"/>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08105128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5715823-9518-60BE-BE88-F198A1A4E2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3418A1A-CFC9-6D43-F16F-EC39A313D9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358B2CA-4367-76A2-4177-5CCA291FE785}"/>
              </a:ext>
            </a:extLst>
          </p:cNvPr>
          <p:cNvSpPr>
            <a:spLocks noGrp="1"/>
          </p:cNvSpPr>
          <p:nvPr>
            <p:ph type="dt" sz="half" idx="10"/>
          </p:nvPr>
        </p:nvSpPr>
        <p:spPr/>
        <p:txBody>
          <a:bodyPr/>
          <a:lstStyle/>
          <a:p>
            <a:fld id="{EC03569D-9A3B-4ACF-8784-E985DC0E57EA}" type="datetimeFigureOut">
              <a:rPr lang="en-IN" smtClean="0"/>
              <a:pPr/>
              <a:t>29-11-2022</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3C6A1CA-A3A5-92CE-5939-7E9CEEACA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C23C5F6-C8CE-7807-BFB8-2DE90C845E40}"/>
              </a:ext>
            </a:extLst>
          </p:cNvPr>
          <p:cNvSpPr>
            <a:spLocks noGrp="1"/>
          </p:cNvSpPr>
          <p:nvPr>
            <p:ph type="sldNum" sz="quarter" idx="12"/>
          </p:nvPr>
        </p:nvSpPr>
        <p:spPr/>
        <p:txBody>
          <a:body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5478623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159A5215-6DB1-43B0-890E-53A45353DFAE}" type="datetimeFigureOut">
              <a:rPr lang="en-US" smtClean="0"/>
              <a:pPr/>
              <a:t>11/29/2022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D3B228F4-B56D-4D8C-9825-0E8FE024256E}" type="datetimeFigureOut">
              <a:rPr lang="en-US" smtClean="0"/>
              <a:pPr/>
              <a:t>11/29/2022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9ACEB2CA-4A0A-48C0-B0F1-A0FDBF6A4B17}" type="datetimeFigureOut">
              <a:rPr lang="en-US" smtClean="0"/>
              <a:pPr/>
              <a:t>11/29/2022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27DE7D00-C7CE-42CB-AD6C-4FACFE0E08E6}" type="datetimeFigureOut">
              <a:rPr lang="en-US" smtClean="0"/>
              <a:pPr/>
              <a:t>11/29/2022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887CC417-E8B2-4114-B04B-48AA4AFE8021}" type="datetimeFigureOut">
              <a:rPr lang="en-US" smtClean="0"/>
              <a:pPr/>
              <a:t>11/29/2022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F26F12A4-2F81-4310-9E93-EA14AC56A794}" type="datetimeFigureOut">
              <a:rPr lang="en-US" smtClean="0"/>
              <a:pPr/>
              <a:t>11/29/2022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99D9E526-52E3-4C24-9E7B-B52E5872CEB1}" type="datetimeFigureOut">
              <a:rPr lang="en-US" smtClean="0"/>
              <a:pPr/>
              <a:t>11/29/2022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pPr/>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746"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A8FDDCE-80A6-D090-3F3C-BE3592BFC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8BBCB98-1E12-CE59-D240-4AAA02C80B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81A0001-6F85-560C-3D08-316D8B7A0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03569D-9A3B-4ACF-8784-E985DC0E57EA}" type="datetimeFigureOut">
              <a:rPr lang="en-IN" smtClean="0"/>
              <a:pPr/>
              <a:t>29-11-2022</a:t>
            </a:fld>
            <a:endParaRPr lang="en-IN"/>
          </a:p>
        </p:txBody>
      </p:sp>
      <p:sp>
        <p:nvSpPr>
          <p:cNvPr id="5" name="Footer Placeholder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9D1D721-44B4-FEB0-BD5F-77016D089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DE4FEAA-0439-A891-FE1A-6130AC60F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4BFD64-6445-41F5-8F7D-5C1D91926E16}" type="slidenum">
              <a:rPr lang="en-IN" smtClean="0"/>
              <a:pPr/>
              <a:t>‹#›</a:t>
            </a:fld>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2771000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836712"/>
            <a:ext cx="8229600" cy="1786210"/>
          </a:xfrm>
        </p:spPr>
        <p:txBody>
          <a:bodyPr>
            <a:normAutofit/>
          </a:bodyPr>
          <a:lstStyle/>
          <a:p>
            <a:r>
              <a:rPr lang="en-US" sz="6600" dirty="0" smtClean="0"/>
              <a:t>CRYPTOGRAPHY</a:t>
            </a:r>
            <a:endParaRPr lang="en-US" sz="6600" dirty="0"/>
          </a:p>
        </p:txBody>
      </p:sp>
      <p:sp>
        <p:nvSpPr>
          <p:cNvPr id="3" name="Content Placeholder 2"/>
          <p:cNvSpPr>
            <a:spLocks noGrp="1"/>
          </p:cNvSpPr>
          <p:nvPr>
            <p:ph idx="1"/>
          </p:nvPr>
        </p:nvSpPr>
        <p:spPr>
          <a:xfrm>
            <a:off x="6312024" y="4509120"/>
            <a:ext cx="5278760" cy="1368153"/>
          </a:xfrm>
        </p:spPr>
        <p:txBody>
          <a:bodyPr>
            <a:normAutofit fontScale="70000" lnSpcReduction="20000"/>
          </a:bodyPr>
          <a:lstStyle/>
          <a:p>
            <a:pPr>
              <a:buNone/>
            </a:pPr>
            <a:r>
              <a:rPr lang="en-US" b="1" dirty="0" smtClean="0"/>
              <a:t>Submitted By:-</a:t>
            </a:r>
          </a:p>
          <a:p>
            <a:pPr>
              <a:buNone/>
            </a:pPr>
            <a:r>
              <a:rPr lang="en-US" dirty="0" err="1" smtClean="0"/>
              <a:t>Madhav</a:t>
            </a:r>
            <a:r>
              <a:rPr lang="en-US" dirty="0" smtClean="0"/>
              <a:t> </a:t>
            </a:r>
            <a:r>
              <a:rPr lang="en-US" dirty="0" err="1" smtClean="0"/>
              <a:t>Harjai</a:t>
            </a:r>
            <a:r>
              <a:rPr lang="en-US" dirty="0" smtClean="0"/>
              <a:t>(CO19340)</a:t>
            </a:r>
          </a:p>
          <a:p>
            <a:pPr>
              <a:buNone/>
            </a:pPr>
            <a:r>
              <a:rPr lang="en-US" dirty="0" smtClean="0"/>
              <a:t>Satyam </a:t>
            </a:r>
            <a:r>
              <a:rPr lang="en-US" dirty="0" err="1" smtClean="0"/>
              <a:t>Wats</a:t>
            </a:r>
            <a:r>
              <a:rPr lang="en-US" dirty="0" smtClean="0"/>
              <a:t>(CO19356)</a:t>
            </a:r>
          </a:p>
          <a:p>
            <a:pPr>
              <a:buNone/>
            </a:pPr>
            <a:r>
              <a:rPr lang="en-US" dirty="0" err="1" smtClean="0"/>
              <a:t>Mandeep</a:t>
            </a:r>
            <a:r>
              <a:rPr lang="en-US" dirty="0" smtClean="0"/>
              <a:t> </a:t>
            </a:r>
            <a:r>
              <a:rPr lang="en-US" dirty="0" err="1" smtClean="0"/>
              <a:t>Choudhary</a:t>
            </a:r>
            <a:r>
              <a:rPr lang="en-US" dirty="0" smtClean="0"/>
              <a:t>(CO19370)</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ct val="0"/>
              </a:spcBef>
              <a:spcAft>
                <a:spcPct val="0"/>
              </a:spcAft>
              <a:buNone/>
            </a:pPr>
            <a:r>
              <a:rPr lang="en"/>
              <a:t>For example:</a:t>
            </a:r>
            <a:endParaRPr/>
          </a:p>
        </p:txBody>
      </p:sp>
      <p:pic>
        <p:nvPicPr>
          <p:cNvPr id="75" name="Google Shape;75;p15"/>
          <p:cNvPicPr preferRelativeResize="0"/>
          <p:nvPr/>
        </p:nvPicPr>
        <p:blipFill>
          <a:blip r:embed="rId3" cstate="print">
            <a:alphaModFix/>
          </a:blip>
          <a:stretch>
            <a:fillRect/>
          </a:stretch>
        </p:blipFill>
        <p:spPr>
          <a:xfrm rot="-5400000">
            <a:off x="3187075" y="-631100"/>
            <a:ext cx="3360625" cy="7557475"/>
          </a:xfrm>
          <a:prstGeom prst="rect">
            <a:avLst/>
          </a:prstGeom>
          <a:noFill/>
          <a:ln>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ct val="0"/>
              </a:spcBef>
              <a:spcAft>
                <a:spcPct val="0"/>
              </a:spcAft>
              <a:buNone/>
            </a:pPr>
            <a:r>
              <a:rPr lang="en"/>
              <a:t>Applications</a:t>
            </a:r>
            <a:endParaRPr/>
          </a:p>
        </p:txBody>
      </p:sp>
      <p:sp>
        <p:nvSpPr>
          <p:cNvPr id="81" name="Google Shape;81;p16"/>
          <p:cNvSpPr txBox="1">
            <a:spLocks noGrp="1"/>
          </p:cNvSpPr>
          <p:nvPr>
            <p:ph type="body" idx="1"/>
          </p:nvPr>
        </p:nvSpPr>
        <p:spPr>
          <a:xfrm>
            <a:off x="540300" y="1616049"/>
            <a:ext cx="8368200" cy="3078900"/>
          </a:xfrm>
          <a:prstGeom prst="rect">
            <a:avLst/>
          </a:prstGeom>
        </p:spPr>
        <p:txBody>
          <a:bodyPr spcFirstLastPara="1" wrap="square" lIns="91425" tIns="91425" rIns="91425" bIns="91425" anchor="t" anchorCtr="0">
            <a:normAutofit/>
          </a:bodyPr>
          <a:lstStyle/>
          <a:p>
            <a:pPr marL="0" lvl="0" indent="0" algn="l" rtl="0">
              <a:spcBef>
                <a:spcPct val="0"/>
              </a:spcBef>
              <a:spcAft>
                <a:spcPts val="1200"/>
              </a:spcAft>
              <a:buNone/>
            </a:pPr>
            <a:endParaRPr/>
          </a:p>
        </p:txBody>
      </p:sp>
      <p:pic>
        <p:nvPicPr>
          <p:cNvPr id="82" name="Google Shape;82;p16"/>
          <p:cNvPicPr preferRelativeResize="0"/>
          <p:nvPr/>
        </p:nvPicPr>
        <p:blipFill>
          <a:blip r:embed="rId3" cstate="print">
            <a:alphaModFix/>
          </a:blip>
          <a:stretch>
            <a:fillRect/>
          </a:stretch>
        </p:blipFill>
        <p:spPr>
          <a:xfrm>
            <a:off x="387900" y="1489050"/>
            <a:ext cx="8520600" cy="3332875"/>
          </a:xfrm>
          <a:prstGeom prst="rect">
            <a:avLst/>
          </a:prstGeom>
          <a:noFill/>
          <a:ln>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ct val="0"/>
              </a:spcBef>
              <a:spcAft>
                <a:spcPct val="0"/>
              </a:spcAft>
              <a:buNone/>
            </a:pPr>
            <a:r>
              <a:rPr lang="en"/>
              <a:t>Advantages of Asymmetric Encryption</a:t>
            </a:r>
            <a:endParaRPr/>
          </a:p>
        </p:txBody>
      </p:sp>
      <p:sp>
        <p:nvSpPr>
          <p:cNvPr id="88" name="Google Shape;88;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ct val="0"/>
              </a:spcBef>
              <a:spcAft>
                <a:spcPts val="1200"/>
              </a:spcAft>
              <a:buNone/>
            </a:pPr>
            <a:endParaRPr/>
          </a:p>
        </p:txBody>
      </p:sp>
      <p:pic>
        <p:nvPicPr>
          <p:cNvPr id="89" name="Google Shape;89;p17"/>
          <p:cNvPicPr preferRelativeResize="0"/>
          <p:nvPr/>
        </p:nvPicPr>
        <p:blipFill>
          <a:blip r:embed="rId3" cstate="print">
            <a:alphaModFix/>
          </a:blip>
          <a:stretch>
            <a:fillRect/>
          </a:stretch>
        </p:blipFill>
        <p:spPr>
          <a:xfrm>
            <a:off x="315550" y="1341100"/>
            <a:ext cx="8504126" cy="3455050"/>
          </a:xfrm>
          <a:prstGeom prst="rect">
            <a:avLst/>
          </a:prstGeom>
          <a:noFill/>
          <a:ln>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50D65A4-BD76-31C6-6482-5717B0BC4A50}"/>
              </a:ext>
            </a:extLst>
          </p:cNvPr>
          <p:cNvSpPr>
            <a:spLocks noGrp="1"/>
          </p:cNvSpPr>
          <p:nvPr>
            <p:ph type="ctrTitle"/>
          </p:nvPr>
        </p:nvSpPr>
        <p:spPr>
          <a:xfrm>
            <a:off x="1703512" y="1412776"/>
            <a:ext cx="9144000" cy="2387600"/>
          </a:xfrm>
        </p:spPr>
        <p:txBody>
          <a:bodyPr/>
          <a:lstStyle/>
          <a:p>
            <a:r>
              <a:rPr lang="en-IN" dirty="0"/>
              <a:t>Hashing</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73564537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8048602-3045-4168-7F51-2CA9C6A11A57}"/>
              </a:ext>
            </a:extLst>
          </p:cNvPr>
          <p:cNvSpPr>
            <a:spLocks noGrp="1"/>
          </p:cNvSpPr>
          <p:nvPr>
            <p:ph type="title"/>
          </p:nvPr>
        </p:nvSpPr>
        <p:spPr/>
        <p:txBody>
          <a:bodyPr/>
          <a:lstStyle/>
          <a:p>
            <a:r>
              <a:rPr lang="en-IN"/>
              <a:t>Introduction </a:t>
            </a:r>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A5E99C5-F3BC-362C-CAB3-7B228FE1BA14}"/>
              </a:ext>
            </a:extLst>
          </p:cNvPr>
          <p:cNvSpPr>
            <a:spLocks noGrp="1"/>
          </p:cNvSpPr>
          <p:nvPr>
            <p:ph idx="1"/>
          </p:nvPr>
        </p:nvSpPr>
        <p:spPr/>
        <p:txBody>
          <a:bodyPr>
            <a:normAutofit fontScale="77500" lnSpcReduction="20000"/>
          </a:bodyPr>
          <a:lstStyle/>
          <a:p>
            <a:r>
              <a:rPr lang="en-US"/>
              <a:t>Hashing is the process of transforming any given key or a string of characters into another value. This is usually represented by a shorter, fixed-length value or key that represents and makes it easier to find or employ the original string.</a:t>
            </a:r>
          </a:p>
          <a:p>
            <a:endParaRPr lang="en-US"/>
          </a:p>
          <a:p>
            <a:r>
              <a:rPr lang="en-US"/>
              <a:t>The most popular use for hashing is the implementation of hash tables. A hash table stores key and value pairs in a list that is accessible through its index. Because key and value pairs are unlimited, the hash function will map the keys to the table size. A hash value then becomes the index for a specific element.</a:t>
            </a:r>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71600635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5E0A6A2-FBF1-7C11-945A-DD328B27E4C2}"/>
              </a:ext>
            </a:extLst>
          </p:cNvPr>
          <p:cNvSpPr>
            <a:spLocks noGrp="1"/>
          </p:cNvSpPr>
          <p:nvPr>
            <p:ph type="title"/>
          </p:nvPr>
        </p:nvSpPr>
        <p:spPr/>
        <p:txBody>
          <a:bodyPr/>
          <a:lstStyle/>
          <a:p>
            <a:r>
              <a:rPr lang="en-IN"/>
              <a:t>Use of hashing</a:t>
            </a:r>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E1ABAAC-7136-DF8D-F8CD-830BFF65704D}"/>
              </a:ext>
            </a:extLst>
          </p:cNvPr>
          <p:cNvSpPr>
            <a:spLocks noGrp="1"/>
          </p:cNvSpPr>
          <p:nvPr>
            <p:ph idx="1"/>
          </p:nvPr>
        </p:nvSpPr>
        <p:spPr/>
        <p:txBody>
          <a:bodyPr>
            <a:normAutofit fontScale="85000" lnSpcReduction="10000"/>
          </a:bodyPr>
          <a:lstStyle/>
          <a:p>
            <a:r>
              <a:rPr lang="en-IN"/>
              <a:t>1. Data Retrieval: </a:t>
            </a:r>
            <a:r>
              <a:rPr lang="en-US"/>
              <a:t>Hashing uses functions or algorithms to map object data to a representative integer value. A hash can then be used to narrow down searches when locating these items on that object data map.</a:t>
            </a:r>
          </a:p>
          <a:p>
            <a:endParaRPr lang="en-US"/>
          </a:p>
          <a:p>
            <a:r>
              <a:rPr lang="en-US"/>
              <a:t>For example, in hash tables, developers store data -- perhaps a customer record -- in the form of key and value pairs. The key helps identify the data and operates as an input to the hashing function, while the hash code or the integer is then mapped to a fixed size.</a:t>
            </a:r>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88730748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of a hash table">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AF5EED5-9773-E01A-379A-5BDE310CAA3A}"/>
              </a:ext>
            </a:extLst>
          </p:cNvPr>
          <p:cNvPicPr>
            <a:picLocks noChangeAspect="1" noChangeArrowheads="1"/>
          </p:cNvPicPr>
          <p:nvPr/>
        </p:nvPicPr>
        <p:blipFill>
          <a:blip r:embed="rId2" cstate="print">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tretch>
            <a:fillRect/>
          </a:stretch>
        </p:blipFill>
        <p:spPr bwMode="auto">
          <a:xfrm>
            <a:off x="282157" y="548004"/>
            <a:ext cx="11909843" cy="5487035"/>
          </a:xfrm>
          <a:prstGeom prst="rect">
            <a:avLst/>
          </a:prstGeom>
          <a:noFill/>
          <a:extLst>
            <a:ext uri="{909E8E84-426E-40DD-AFC4-6F175D3DCCD1}">
              <a14:hiddenFill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a:solidFill>
                  <a:srgbClr val="FFFFFF"/>
                </a:solidFill>
              </a14:hiddenFill>
            </a:ext>
          </a:extLst>
        </p:spPr>
      </p:pic>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15810199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BBB535C-0E32-1701-AD9C-080FFBBEFCF3}"/>
              </a:ext>
            </a:extLst>
          </p:cNvPr>
          <p:cNvSpPr>
            <a:spLocks noGrp="1"/>
          </p:cNvSpPr>
          <p:nvPr>
            <p:ph idx="1"/>
          </p:nvPr>
        </p:nvSpPr>
        <p:spPr>
          <a:xfrm>
            <a:off x="685800" y="563880"/>
            <a:ext cx="10668000" cy="5613083"/>
          </a:xfrm>
        </p:spPr>
        <p:txBody>
          <a:bodyPr>
            <a:normAutofit fontScale="92500" lnSpcReduction="20000"/>
          </a:bodyPr>
          <a:lstStyle/>
          <a:p>
            <a:pPr marL="0" indent="0">
              <a:buNone/>
            </a:pPr>
            <a:r>
              <a:rPr lang="en-IN"/>
              <a:t>2. </a:t>
            </a:r>
            <a:r>
              <a:rPr lang="en-US"/>
              <a:t>Digital signatures</a:t>
            </a:r>
          </a:p>
          <a:p>
            <a:r>
              <a:rPr lang="en-US"/>
              <a:t>In addition to enabling rapid data retrieval, hashing helps encrypt and decrypt digital signatures used to authenticate message senders and receivers. In this scenario, a hash function transforms the digital signature before both the hashed value (known as a message digest) and the signature are sent in separate transmissions to the receiver.</a:t>
            </a:r>
          </a:p>
          <a:p>
            <a:endParaRPr lang="en-US"/>
          </a:p>
          <a:p>
            <a:r>
              <a:rPr lang="en-US"/>
              <a:t>Upon receipt, the same hash function derives the message digest from the signature, which is then compared with the transmitted message digest to ensure both are the same. In a one-way hashing operation, the hash function indexes the original value or key and enables access to data associated with a specific value or key that is retrieved.</a:t>
            </a:r>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03313795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3F75E94-A01B-48FF-25FD-BBB154C86CD8}"/>
              </a:ext>
            </a:extLst>
          </p:cNvPr>
          <p:cNvSpPr>
            <a:spLocks noGrp="1"/>
          </p:cNvSpPr>
          <p:nvPr>
            <p:ph idx="1"/>
          </p:nvPr>
        </p:nvSpPr>
        <p:spPr/>
        <p:txBody>
          <a:bodyPr/>
          <a:lstStyle/>
          <a:p>
            <a:endParaRPr lang="en-IN"/>
          </a:p>
        </p:txBody>
      </p:sp>
      <p:pic>
        <p:nvPicPr>
          <p:cNvPr id="2050" name="Picture 2" descr="the digital signature process">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AFFC635-AEAF-E02F-C19F-4616A8B2BAED}"/>
              </a:ext>
            </a:extLst>
          </p:cNvPr>
          <p:cNvPicPr>
            <a:picLocks noChangeAspect="1" noChangeArrowheads="1"/>
          </p:cNvPicPr>
          <p:nvPr/>
        </p:nvPicPr>
        <p:blipFill>
          <a:blip r:embed="rId2" cstate="print">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tretch>
            <a:fillRect/>
          </a:stretch>
        </p:blipFill>
        <p:spPr bwMode="auto">
          <a:xfrm>
            <a:off x="838200" y="578802"/>
            <a:ext cx="11122722" cy="5700395"/>
          </a:xfrm>
          <a:prstGeom prst="rect">
            <a:avLst/>
          </a:prstGeom>
          <a:noFill/>
          <a:extLst>
            <a:ext uri="{909E8E84-426E-40DD-AFC4-6F175D3DCCD1}">
              <a14:hiddenFill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a:solidFill>
                  <a:srgbClr val="FFFFFF"/>
                </a:solidFill>
              </a14:hiddenFill>
            </a:ext>
          </a:extLst>
        </p:spPr>
      </p:pic>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0553939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C10FCC8-55BA-EB87-4031-6F7F582CD41C}"/>
              </a:ext>
            </a:extLst>
          </p:cNvPr>
          <p:cNvSpPr>
            <a:spLocks noGrp="1"/>
          </p:cNvSpPr>
          <p:nvPr>
            <p:ph type="title"/>
          </p:nvPr>
        </p:nvSpPr>
        <p:spPr/>
        <p:txBody>
          <a:bodyPr/>
          <a:lstStyle/>
          <a:p>
            <a:r>
              <a:rPr lang="en-IN"/>
              <a:t>MD5</a:t>
            </a:r>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240EB89-D1FB-DBC9-1522-FF223A513782}"/>
              </a:ext>
            </a:extLst>
          </p:cNvPr>
          <p:cNvSpPr>
            <a:spLocks noGrp="1"/>
          </p:cNvSpPr>
          <p:nvPr>
            <p:ph idx="1"/>
          </p:nvPr>
        </p:nvSpPr>
        <p:spPr/>
        <p:txBody>
          <a:bodyPr>
            <a:normAutofit fontScale="92500" lnSpcReduction="20000"/>
          </a:bodyPr>
          <a:lstStyle/>
          <a:p>
            <a:r>
              <a:rPr lang="en-US"/>
              <a:t>MD5 is a cryptographic hash function algorithm that takes the message as input of any length and changes it into a fixed-length message of 16 bytes. MD5 algorithm stands for the message-digest algorithm. MD5 was developed as an improvement of MD4, with advanced security purposes. The output of MD5 (Digest size) is always 128 bits. MD5 was developed in 1999.</a:t>
            </a:r>
          </a:p>
          <a:p>
            <a:endParaRPr lang="en-US"/>
          </a:p>
          <a:p>
            <a:r>
              <a:rPr lang="en-US"/>
              <a:t>This is even used for password encryption in databases like MySQL.</a:t>
            </a:r>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14085924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5400" smtClean="0"/>
              <a:t>Cryptography</a:t>
            </a:r>
            <a:endParaRPr lang="en-US" sz="5400"/>
          </a:p>
        </p:txBody>
      </p:sp>
      <p:sp>
        <p:nvSpPr>
          <p:cNvPr id="3" name="Content Placeholder 2"/>
          <p:cNvSpPr>
            <a:spLocks noGrp="1"/>
          </p:cNvSpPr>
          <p:nvPr>
            <p:ph idx="1"/>
          </p:nvPr>
        </p:nvSpPr>
        <p:spPr/>
        <p:txBody>
          <a:bodyPr>
            <a:normAutofit/>
          </a:bodyPr>
          <a:lstStyle/>
          <a:p>
            <a:r>
              <a:rPr lang="en-US" sz="2400" u="sng"/>
              <a:t>Cryptography</a:t>
            </a:r>
            <a:r>
              <a:rPr lang="en-US" sz="2400"/>
              <a:t> is technique of securing information and communications through use of codes so that only those person for whom the information is intended can understand it and process </a:t>
            </a:r>
            <a:r>
              <a:rPr lang="en-US" sz="2400" smtClean="0"/>
              <a:t>it</a:t>
            </a:r>
          </a:p>
          <a:p>
            <a:endParaRPr lang="en-US" sz="2400" smtClean="0"/>
          </a:p>
          <a:p>
            <a:r>
              <a:rPr lang="en-US" sz="2400" smtClean="0"/>
              <a:t>It is</a:t>
            </a:r>
            <a:r>
              <a:rPr lang="en-US" sz="2400"/>
              <a:t> the process where an ordinary plain text is converted to cipher text which is the text made such that intended receiver of the text can only decode it and hence this process is known as encryption. The process of conversion of cipher text to plain text this is known as decryption.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D857BF7-E325-AFC9-63BB-B4FD77E68B80}"/>
              </a:ext>
            </a:extLst>
          </p:cNvPr>
          <p:cNvSpPr>
            <a:spLocks noGrp="1"/>
          </p:cNvSpPr>
          <p:nvPr>
            <p:ph type="title"/>
          </p:nvPr>
        </p:nvSpPr>
        <p:spPr/>
        <p:txBody>
          <a:bodyPr/>
          <a:lstStyle/>
          <a:p>
            <a:r>
              <a:rPr lang="en-IN"/>
              <a:t>SHA</a:t>
            </a:r>
          </a:p>
        </p:txBody>
      </p:sp>
      <p:sp>
        <p:nvSpPr>
          <p:cNvPr id="3" name="Content Placeholder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C03FA27-F967-FF7F-F4DF-7DC82BEDD400}"/>
              </a:ext>
            </a:extLst>
          </p:cNvPr>
          <p:cNvSpPr>
            <a:spLocks noGrp="1"/>
          </p:cNvSpPr>
          <p:nvPr>
            <p:ph idx="1"/>
          </p:nvPr>
        </p:nvSpPr>
        <p:spPr/>
        <p:txBody>
          <a:bodyPr>
            <a:normAutofit fontScale="85000" lnSpcReduction="10000"/>
          </a:bodyPr>
          <a:lstStyle/>
          <a:p>
            <a:r>
              <a:rPr lang="en-US"/>
              <a:t>Algorithms in the SHA family are considered slightly more secure. The first versions were developed by the United States government, but other programmers have built on the original frameworks and made later variations more harder to break. In general, the bigger the number after the letters "SHA," the more recent the release and the more complex the program.</a:t>
            </a:r>
          </a:p>
          <a:p>
            <a:r>
              <a:rPr lang="en-US"/>
              <a:t>For example, SHA-3 includes sources of randomness in the code, which makes it much more difficult to crack than those that came before. It became a standard hashing algorithm in 2015 for that reason.</a:t>
            </a:r>
            <a:endParaRPr lang="en-IN"/>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3138649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836713"/>
            <a:ext cx="7128792" cy="1296143"/>
          </a:xfrm>
        </p:spPr>
        <p:txBody>
          <a:bodyPr>
            <a:normAutofit/>
          </a:bodyPr>
          <a:lstStyle/>
          <a:p>
            <a:r>
              <a:rPr lang="en-US" b="1" smtClean="0"/>
              <a:t>Features of Cryptography</a:t>
            </a:r>
            <a:endParaRPr lang="en-US" b="1"/>
          </a:p>
        </p:txBody>
      </p:sp>
      <p:sp>
        <p:nvSpPr>
          <p:cNvPr id="3" name="Subtitle 2"/>
          <p:cNvSpPr>
            <a:spLocks noGrp="1"/>
          </p:cNvSpPr>
          <p:nvPr>
            <p:ph type="subTitle" idx="1"/>
          </p:nvPr>
        </p:nvSpPr>
        <p:spPr>
          <a:xfrm>
            <a:off x="611560" y="2348880"/>
            <a:ext cx="8280920" cy="3888432"/>
          </a:xfrm>
        </p:spPr>
        <p:txBody>
          <a:bodyPr>
            <a:normAutofit fontScale="70000" lnSpcReduction="20000"/>
          </a:bodyPr>
          <a:lstStyle/>
          <a:p>
            <a:pPr algn="l" fontAlgn="base"/>
            <a:r>
              <a:rPr lang="en-US" b="1" smtClean="0">
                <a:solidFill>
                  <a:schemeClr val="tx1"/>
                </a:solidFill>
              </a:rPr>
              <a:t>Confidentiality:</a:t>
            </a:r>
            <a:r>
              <a:rPr lang="en-US" smtClean="0">
                <a:solidFill>
                  <a:schemeClr val="tx1"/>
                </a:solidFill>
              </a:rPr>
              <a:t> Information </a:t>
            </a:r>
            <a:r>
              <a:rPr lang="en-US">
                <a:solidFill>
                  <a:schemeClr val="tx1"/>
                </a:solidFill>
              </a:rPr>
              <a:t>can only be accessed by the person for whom it is intended and no other person except him can access it</a:t>
            </a:r>
            <a:r>
              <a:rPr lang="en-US" smtClean="0">
                <a:solidFill>
                  <a:schemeClr val="tx1"/>
                </a:solidFill>
              </a:rPr>
              <a:t>.</a:t>
            </a:r>
          </a:p>
          <a:p>
            <a:pPr algn="l" fontAlgn="base"/>
            <a:endParaRPr lang="en-US">
              <a:solidFill>
                <a:schemeClr val="tx1"/>
              </a:solidFill>
            </a:endParaRPr>
          </a:p>
          <a:p>
            <a:pPr algn="l" fontAlgn="base"/>
            <a:r>
              <a:rPr lang="en-US" b="1" smtClean="0">
                <a:solidFill>
                  <a:schemeClr val="tx1"/>
                </a:solidFill>
              </a:rPr>
              <a:t>Integrity:</a:t>
            </a:r>
            <a:r>
              <a:rPr lang="en-US" smtClean="0">
                <a:solidFill>
                  <a:schemeClr val="tx1"/>
                </a:solidFill>
              </a:rPr>
              <a:t> Information </a:t>
            </a:r>
            <a:r>
              <a:rPr lang="en-US">
                <a:solidFill>
                  <a:schemeClr val="tx1"/>
                </a:solidFill>
              </a:rPr>
              <a:t>cannot be modified in storage or transition between sender and intended receiver without any addition to information being detected</a:t>
            </a:r>
            <a:r>
              <a:rPr lang="en-US" smtClean="0">
                <a:solidFill>
                  <a:schemeClr val="tx1"/>
                </a:solidFill>
              </a:rPr>
              <a:t>.</a:t>
            </a:r>
          </a:p>
          <a:p>
            <a:pPr algn="l" fontAlgn="base"/>
            <a:endParaRPr lang="en-US">
              <a:solidFill>
                <a:schemeClr val="tx1"/>
              </a:solidFill>
            </a:endParaRPr>
          </a:p>
          <a:p>
            <a:pPr algn="l" fontAlgn="base"/>
            <a:r>
              <a:rPr lang="en-US" b="1" smtClean="0">
                <a:solidFill>
                  <a:schemeClr val="tx1"/>
                </a:solidFill>
              </a:rPr>
              <a:t>Non-repudiation:</a:t>
            </a:r>
            <a:r>
              <a:rPr lang="en-US" err="1" smtClean="0">
                <a:solidFill>
                  <a:schemeClr val="tx1"/>
                </a:solidFill>
              </a:rPr>
              <a:t>The </a:t>
            </a:r>
            <a:r>
              <a:rPr lang="en-US">
                <a:solidFill>
                  <a:schemeClr val="tx1"/>
                </a:solidFill>
              </a:rPr>
              <a:t>creator/sender of information cannot deny his intention to send information at later stage</a:t>
            </a:r>
            <a:r>
              <a:rPr lang="en-US" smtClean="0">
                <a:solidFill>
                  <a:schemeClr val="tx1"/>
                </a:solidFill>
              </a:rPr>
              <a:t>.</a:t>
            </a:r>
          </a:p>
          <a:p>
            <a:pPr algn="l" fontAlgn="base"/>
            <a:endParaRPr lang="en-US">
              <a:solidFill>
                <a:schemeClr val="tx1"/>
              </a:solidFill>
            </a:endParaRPr>
          </a:p>
          <a:p>
            <a:pPr algn="l" fontAlgn="base"/>
            <a:r>
              <a:rPr lang="en-US" b="1" err="1" smtClean="0">
                <a:solidFill>
                  <a:schemeClr val="tx1"/>
                </a:solidFill>
              </a:rPr>
              <a:t>Authentication:</a:t>
            </a:r>
            <a:r>
              <a:rPr lang="en-US" err="1" smtClean="0">
                <a:solidFill>
                  <a:schemeClr val="tx1"/>
                </a:solidFill>
              </a:rPr>
              <a:t>The </a:t>
            </a:r>
            <a:r>
              <a:rPr lang="en-US">
                <a:solidFill>
                  <a:schemeClr val="tx1"/>
                </a:solidFill>
              </a:rPr>
              <a:t>identities of sender and receiver are confirmed. As well as destination/origin of information is confirmed.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b="1" smtClean="0"/>
              <a:t>Types Of Cryptography:</a:t>
            </a:r>
            <a:endParaRPr lang="en-US"/>
          </a:p>
        </p:txBody>
      </p:sp>
      <p:sp>
        <p:nvSpPr>
          <p:cNvPr id="5" name="Content Placeholder 4"/>
          <p:cNvSpPr>
            <a:spLocks noGrp="1"/>
          </p:cNvSpPr>
          <p:nvPr>
            <p:ph idx="1"/>
          </p:nvPr>
        </p:nvSpPr>
        <p:spPr/>
        <p:txBody>
          <a:bodyPr>
            <a:normAutofit fontScale="70000" lnSpcReduction="20000"/>
          </a:bodyPr>
          <a:lstStyle/>
          <a:p>
            <a:pPr fontAlgn="base">
              <a:buNone/>
            </a:pPr>
            <a:r>
              <a:rPr lang="en-US"/>
              <a:t/>
            </a:r>
            <a:br>
              <a:rPr lang="en-US"/>
            </a:br>
            <a:r>
              <a:rPr lang="en-US"/>
              <a:t>In general there are three types Of cryptography:</a:t>
            </a:r>
          </a:p>
          <a:p>
            <a:pPr fontAlgn="base"/>
            <a:r>
              <a:rPr lang="en-US" b="1"/>
              <a:t>Symmetric Key Cryptography:</a:t>
            </a:r>
            <a:r>
              <a:rPr lang="en-US"/>
              <a:t/>
            </a:r>
            <a:br>
              <a:rPr lang="en-US"/>
            </a:br>
            <a:r>
              <a:rPr lang="en-US"/>
              <a:t>It is an encryption system where the sender and receiver of message use a single common key to encrypt and decrypt messages. </a:t>
            </a:r>
          </a:p>
          <a:p>
            <a:pPr fontAlgn="base"/>
            <a:r>
              <a:rPr lang="en-US" b="1"/>
              <a:t>Hash Functions:</a:t>
            </a:r>
            <a:r>
              <a:rPr lang="en-US"/>
              <a:t/>
            </a:r>
            <a:br>
              <a:rPr lang="en-US"/>
            </a:br>
            <a:r>
              <a:rPr lang="en-US"/>
              <a:t>There is no usage of any key in this algorithm. A hash value with fixed length is calculated as per the plain text which makes it impossible for contents of plain text to be </a:t>
            </a:r>
            <a:r>
              <a:rPr lang="en-US" smtClean="0"/>
              <a:t>recovered.</a:t>
            </a:r>
            <a:endParaRPr lang="en-US"/>
          </a:p>
          <a:p>
            <a:pPr fontAlgn="base"/>
            <a:r>
              <a:rPr lang="en-US" b="1"/>
              <a:t>Asymmetric Key Cryptography:</a:t>
            </a:r>
            <a:r>
              <a:rPr lang="en-US"/>
              <a:t/>
            </a:r>
            <a:br>
              <a:rPr lang="en-US"/>
            </a:br>
            <a:r>
              <a:rPr lang="en-US"/>
              <a:t>Under this system a pair of keys is used to encrypt and decrypt information. A public key is used for encryption and a private key is used for </a:t>
            </a:r>
            <a:r>
              <a:rPr lang="en-US" smtClean="0"/>
              <a:t>decryption.</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82154"/>
          </a:xfrm>
        </p:spPr>
        <p:txBody>
          <a:bodyPr>
            <a:normAutofit fontScale="90000"/>
          </a:bodyPr>
          <a:lstStyle/>
          <a:p>
            <a:pPr fontAlgn="base"/>
            <a:r>
              <a:rPr lang="en-US" b="1" u="sng"/>
              <a:t>Symmetric Key </a:t>
            </a:r>
            <a:r>
              <a:rPr lang="en-US" b="1" u="sng" smtClean="0"/>
              <a:t>Cryptography</a:t>
            </a:r>
            <a:r>
              <a:rPr lang="en-US"/>
              <a:t/>
            </a:r>
            <a:br>
              <a:rPr lang="en-US"/>
            </a:br>
            <a:endParaRPr lang="en-US"/>
          </a:p>
        </p:txBody>
      </p:sp>
      <p:sp>
        <p:nvSpPr>
          <p:cNvPr id="3" name="Content Placeholder 2"/>
          <p:cNvSpPr>
            <a:spLocks noGrp="1"/>
          </p:cNvSpPr>
          <p:nvPr>
            <p:ph idx="1"/>
          </p:nvPr>
        </p:nvSpPr>
        <p:spPr>
          <a:xfrm>
            <a:off x="457200" y="1600200"/>
            <a:ext cx="8435280" cy="4853136"/>
          </a:xfrm>
        </p:spPr>
        <p:txBody>
          <a:bodyPr>
            <a:normAutofit fontScale="70000" lnSpcReduction="20000"/>
          </a:bodyPr>
          <a:lstStyle/>
          <a:p>
            <a:pPr>
              <a:buNone/>
            </a:pPr>
            <a:r>
              <a:rPr lang="en-US" smtClean="0"/>
              <a:t>In this technique,</a:t>
            </a:r>
            <a:endParaRPr lang="en-US"/>
          </a:p>
          <a:p>
            <a:r>
              <a:rPr lang="en-US" smtClean="0"/>
              <a:t>Both sender and receiver uses a common key to encrypt and decrypt the message.</a:t>
            </a:r>
          </a:p>
          <a:p>
            <a:pPr fontAlgn="base"/>
            <a:r>
              <a:rPr lang="en-US"/>
              <a:t>Before starting the communication, sender and receiver shares the secret key.</a:t>
            </a:r>
          </a:p>
          <a:p>
            <a:pPr fontAlgn="base"/>
            <a:r>
              <a:rPr lang="en-US"/>
              <a:t>This secret key is shared through some external means.</a:t>
            </a:r>
          </a:p>
          <a:p>
            <a:pPr fontAlgn="base"/>
            <a:r>
              <a:rPr lang="en-US"/>
              <a:t>At sender side, sender encrypts the message using his copy of the key.</a:t>
            </a:r>
          </a:p>
          <a:p>
            <a:pPr fontAlgn="base"/>
            <a:r>
              <a:rPr lang="en-US"/>
              <a:t>The cipher text is then sent to the receiver over the communication channel.</a:t>
            </a:r>
          </a:p>
          <a:p>
            <a:pPr fontAlgn="base"/>
            <a:r>
              <a:rPr lang="en-US"/>
              <a:t>At receiver side, receiver decrypts the cipher text using his copy of the key.</a:t>
            </a:r>
          </a:p>
          <a:p>
            <a:pPr fontAlgn="base"/>
            <a:r>
              <a:rPr lang="en-US"/>
              <a:t>After decryption, the message converts back into readable format</a:t>
            </a:r>
            <a:r>
              <a:rPr lang="en-US" smtClean="0"/>
              <a:t>.</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err="1"/>
              <a:t>Diffie Hellman </a:t>
            </a:r>
            <a:r>
              <a:rPr lang="en-US" b="1" smtClean="0"/>
              <a:t>Algorithm</a:t>
            </a:r>
            <a:endParaRPr lang="en-US"/>
          </a:p>
        </p:txBody>
      </p:sp>
      <p:sp>
        <p:nvSpPr>
          <p:cNvPr id="3" name="Content Placeholder 2"/>
          <p:cNvSpPr>
            <a:spLocks noGrp="1"/>
          </p:cNvSpPr>
          <p:nvPr>
            <p:ph idx="1"/>
          </p:nvPr>
        </p:nvSpPr>
        <p:spPr/>
        <p:txBody>
          <a:bodyPr>
            <a:normAutofit fontScale="70000" lnSpcReduction="20000"/>
          </a:bodyPr>
          <a:lstStyle/>
          <a:p>
            <a:r>
              <a:rPr lang="en-US" smtClean="0"/>
              <a:t>The </a:t>
            </a:r>
            <a:r>
              <a:rPr lang="en-US"/>
              <a:t>first party picks two prime numbers, g and p and tells them to the second party.</a:t>
            </a:r>
          </a:p>
          <a:p>
            <a:r>
              <a:rPr lang="en-US" smtClean="0"/>
              <a:t>The </a:t>
            </a:r>
            <a:r>
              <a:rPr lang="en-US"/>
              <a:t>second party then picks a secret number (let’s call it a), and then it computes g</a:t>
            </a:r>
            <a:r>
              <a:rPr lang="en-US" baseline="30000" err="1"/>
              <a:t>a </a:t>
            </a:r>
            <a:r>
              <a:rPr lang="en-US"/>
              <a:t>mod p and sends the result back to the first party; let’s call the result A. Keep in mind that the secret number is not sent to anyone, only the result is.</a:t>
            </a:r>
          </a:p>
          <a:p>
            <a:r>
              <a:rPr lang="en-US" smtClean="0"/>
              <a:t>Then </a:t>
            </a:r>
            <a:r>
              <a:rPr lang="en-US"/>
              <a:t>the first party does the same; it selects a secret number b and calculates the result B </a:t>
            </a:r>
            <a:r>
              <a:rPr lang="en-US" smtClean="0"/>
              <a:t>similar </a:t>
            </a:r>
            <a:r>
              <a:rPr lang="en-US"/>
              <a:t>to the</a:t>
            </a:r>
          </a:p>
          <a:p>
            <a:pPr>
              <a:buNone/>
            </a:pPr>
            <a:r>
              <a:rPr lang="en-US" smtClean="0"/>
              <a:t>      step </a:t>
            </a:r>
            <a:r>
              <a:rPr lang="en-US"/>
              <a:t>2. Then, this result is sent to the second party.</a:t>
            </a:r>
          </a:p>
          <a:p>
            <a:r>
              <a:rPr lang="en-US" smtClean="0"/>
              <a:t>The </a:t>
            </a:r>
            <a:r>
              <a:rPr lang="en-US"/>
              <a:t>second party takes the received number B and calculates B</a:t>
            </a:r>
            <a:r>
              <a:rPr lang="en-US" baseline="30000" err="1"/>
              <a:t>a </a:t>
            </a:r>
            <a:r>
              <a:rPr lang="en-US"/>
              <a:t>mod p</a:t>
            </a:r>
          </a:p>
          <a:p>
            <a:r>
              <a:rPr lang="en-US" smtClean="0"/>
              <a:t>The </a:t>
            </a:r>
            <a:r>
              <a:rPr lang="en-US"/>
              <a:t>first party takes the received number A and calculates A</a:t>
            </a:r>
            <a:r>
              <a:rPr lang="en-US" baseline="30000" err="1"/>
              <a:t>b</a:t>
            </a:r>
            <a:r>
              <a:rPr lang="en-US"/>
              <a:t> mod </a:t>
            </a:r>
            <a:r>
              <a:rPr lang="en-US" smtClean="0"/>
              <a:t>p</a:t>
            </a:r>
          </a:p>
          <a:p>
            <a:r>
              <a:rPr lang="en-US" smtClean="0"/>
              <a:t>Result of above two steps is same.</a:t>
            </a:r>
            <a:endParaRPr lang="en-US"/>
          </a:p>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mtClean="0"/>
              <a:t>EXAMPLE</a:t>
            </a:r>
            <a:endParaRPr lang="en-US"/>
          </a:p>
        </p:txBody>
      </p:sp>
      <p:sp>
        <p:nvSpPr>
          <p:cNvPr id="3" name="Content Placeholder 2"/>
          <p:cNvSpPr>
            <a:spLocks noGrp="1"/>
          </p:cNvSpPr>
          <p:nvPr>
            <p:ph idx="1"/>
          </p:nvPr>
        </p:nvSpPr>
        <p:spPr/>
        <p:txBody>
          <a:bodyPr>
            <a:normAutofit fontScale="70000" lnSpcReduction="20000"/>
          </a:bodyPr>
          <a:lstStyle/>
          <a:p>
            <a:r>
              <a:rPr lang="en-US" smtClean="0"/>
              <a:t>Step 1: Alice and Bob get public numbers P = 23, G = 9 </a:t>
            </a:r>
          </a:p>
          <a:p>
            <a:r>
              <a:rPr lang="en-US" smtClean="0"/>
              <a:t>Step 2: Alice selected a private key a = 4 and Bob selected a private key b = 3 </a:t>
            </a:r>
          </a:p>
          <a:p>
            <a:r>
              <a:rPr lang="en-US" smtClean="0"/>
              <a:t>Step 3: Alice and Bob compute public values Alice: x =(9^4 mod 23) = (6561 mod 23) = 6 Bob: y = (9^3 mod 23) = (729 mod 23) = 16 </a:t>
            </a:r>
          </a:p>
          <a:p>
            <a:r>
              <a:rPr lang="en-US" smtClean="0"/>
              <a:t>Step 4: Alice and Bob exchange public numbers </a:t>
            </a:r>
          </a:p>
          <a:p>
            <a:r>
              <a:rPr lang="en-US" smtClean="0"/>
              <a:t>Step 5: Alice receives public key y =16 and Bob receives public key x = 6 </a:t>
            </a:r>
          </a:p>
          <a:p>
            <a:r>
              <a:rPr lang="en-US" smtClean="0"/>
              <a:t>Step 6: Alice and Bob compute symmetric keys </a:t>
            </a:r>
          </a:p>
          <a:p>
            <a:pPr lvl="1"/>
            <a:r>
              <a:rPr lang="en-US" smtClean="0"/>
              <a:t>Alice: ka = y^a mod p = 65536 mod 23 = 9 </a:t>
            </a:r>
          </a:p>
          <a:p>
            <a:pPr lvl="1"/>
            <a:r>
              <a:rPr lang="en-US" smtClean="0"/>
              <a:t>Bob: kb = x^b mod p = 216 mod 23 = 9</a:t>
            </a:r>
          </a:p>
          <a:p>
            <a:pPr lvl="1">
              <a:buNone/>
            </a:pPr>
            <a:endParaRPr lang="en-US" smtClean="0"/>
          </a:p>
          <a:p>
            <a:r>
              <a:rPr lang="en-US" smtClean="0"/>
              <a:t> Step 7: 9 is the shared secret.</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378250"/>
            <a:ext cx="5783400" cy="14574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4800"/>
              </a:spcBef>
              <a:spcAft>
                <a:spcPct val="0"/>
              </a:spcAft>
              <a:buClr>
                <a:schemeClr val="dk2"/>
              </a:buClr>
              <a:buSzPct val="64705"/>
              <a:buFont typeface="Arial"/>
              <a:buNone/>
            </a:pPr>
            <a:endParaRPr sz="1700" b="0">
              <a:highlight>
                <a:srgbClr val="FFFFFF"/>
              </a:highlight>
              <a:latin typeface="Roboto"/>
              <a:ea typeface="Roboto"/>
              <a:cs typeface="Roboto"/>
              <a:sym typeface="Roboto"/>
            </a:endParaRPr>
          </a:p>
          <a:p>
            <a:pPr marL="0" lvl="0" indent="0" algn="l" rtl="0">
              <a:lnSpc>
                <a:spcPct val="115000"/>
              </a:lnSpc>
              <a:spcBef>
                <a:spcPts val="4800"/>
              </a:spcBef>
              <a:spcAft>
                <a:spcPts val="2400"/>
              </a:spcAft>
              <a:buNone/>
            </a:pPr>
            <a:r>
              <a:rPr lang="en"/>
              <a:t>Asymmetric Encryption</a:t>
            </a:r>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ct val="0"/>
              </a:spcBef>
              <a:spcAft>
                <a:spcPct val="0"/>
              </a:spcAft>
              <a:buNone/>
            </a:pPr>
            <a:r>
              <a:rPr lang="en"/>
              <a:t>What is Asymmetric Encryption</a:t>
            </a:r>
            <a:endParaRPr/>
          </a:p>
        </p:txBody>
      </p:sp>
      <p:pic>
        <p:nvPicPr>
          <p:cNvPr id="69" name="Google Shape;69;p14"/>
          <p:cNvPicPr preferRelativeResize="0"/>
          <p:nvPr/>
        </p:nvPicPr>
        <p:blipFill>
          <a:blip r:embed="rId3" cstate="print">
            <a:alphaModFix/>
          </a:blip>
          <a:stretch>
            <a:fillRect/>
          </a:stretch>
        </p:blipFill>
        <p:spPr>
          <a:xfrm>
            <a:off x="631100" y="1553850"/>
            <a:ext cx="7699475" cy="3171825"/>
          </a:xfrm>
          <a:prstGeom prst="rect">
            <a:avLst/>
          </a:prstGeom>
          <a:noFill/>
          <a:ln>
            <a:noFill/>
          </a:ln>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22"/>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rina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927</Words>
  <Application>Microsoft Office PowerPoint</Application>
  <PresentationFormat>Custom</PresentationFormat>
  <Paragraphs>76</Paragraphs>
  <Slides>20</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Roboto</vt:lpstr>
      <vt:lpstr>Calibri Light</vt:lpstr>
      <vt:lpstr>Office Theme</vt:lpstr>
      <vt:lpstr>Office Theme</vt:lpstr>
      <vt:lpstr>CRYPTOGRAPHY</vt:lpstr>
      <vt:lpstr>Cryptography</vt:lpstr>
      <vt:lpstr>Features of Cryptography</vt:lpstr>
      <vt:lpstr>Types Of Cryptography:</vt:lpstr>
      <vt:lpstr>Symmetric Key Cryptography </vt:lpstr>
      <vt:lpstr>Diffie Hellman Algorithm</vt:lpstr>
      <vt:lpstr>EXAMPLE</vt:lpstr>
      <vt:lpstr> Asymmetric Encryption</vt:lpstr>
      <vt:lpstr>What is Asymmetric Encryption</vt:lpstr>
      <vt:lpstr>For example:</vt:lpstr>
      <vt:lpstr>Applications</vt:lpstr>
      <vt:lpstr>Advantages of Asymmetric Encryption</vt:lpstr>
      <vt:lpstr>Hashing</vt:lpstr>
      <vt:lpstr>Introduction </vt:lpstr>
      <vt:lpstr>Use of hashing</vt:lpstr>
      <vt:lpstr>Slide 16</vt:lpstr>
      <vt:lpstr>Slide 17</vt:lpstr>
      <vt:lpstr>Slide 18</vt:lpstr>
      <vt:lpstr>MD5</vt:lpstr>
      <vt:lpstr>SHA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cp:lastModifiedBy>Lenovo</cp:lastModifiedBy>
  <cp:revision>4</cp:revision>
  <cp:lastPrinted>2022-11-10T05:30:56Z</cp:lastPrinted>
  <dcterms:created xsi:type="dcterms:W3CDTF">2022-11-10T05:30:56Z</dcterms:created>
  <dcterms:modified xsi:type="dcterms:W3CDTF">2022-11-29T07:01:27Z</dcterms:modified>
</cp:coreProperties>
</file>