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9" r:id="rId12"/>
    <p:sldId id="267" r:id="rId13"/>
    <p:sldId id="268" r:id="rId14"/>
    <p:sldId id="270" r:id="rId15"/>
    <p:sldId id="273" r:id="rId16"/>
    <p:sldId id="274" r:id="rId17"/>
    <p:sldId id="278" r:id="rId18"/>
    <p:sldId id="279" r:id="rId19"/>
    <p:sldId id="271" r:id="rId20"/>
    <p:sldId id="272" r:id="rId21"/>
    <p:sldId id="275" r:id="rId22"/>
    <p:sldId id="276" r:id="rId23"/>
    <p:sldId id="277" r:id="rId24"/>
    <p:sldId id="280" r:id="rId25"/>
    <p:sldId id="283" r:id="rId26"/>
    <p:sldId id="282" r:id="rId27"/>
    <p:sldId id="281" r:id="rId28"/>
    <p:sldId id="287" r:id="rId29"/>
    <p:sldId id="286" r:id="rId30"/>
    <p:sldId id="285" r:id="rId31"/>
    <p:sldId id="284" r:id="rId32"/>
    <p:sldId id="288" r:id="rId33"/>
    <p:sldId id="289" r:id="rId34"/>
    <p:sldId id="290" r:id="rId35"/>
    <p:sldId id="291" r:id="rId36"/>
    <p:sldId id="292" r:id="rId37"/>
    <p:sldId id="295" r:id="rId38"/>
    <p:sldId id="294" r:id="rId39"/>
    <p:sldId id="297" r:id="rId40"/>
    <p:sldId id="293" r:id="rId41"/>
    <p:sldId id="298" r:id="rId42"/>
    <p:sldId id="299" r:id="rId43"/>
    <p:sldId id="296" r:id="rId44"/>
    <p:sldId id="300" r:id="rId45"/>
    <p:sldId id="301" r:id="rId46"/>
    <p:sldId id="302" r:id="rId47"/>
    <p:sldId id="306" r:id="rId48"/>
    <p:sldId id="30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0435B7-5853-4633-F39B-DF34EB531289}" v="1" dt="2025-07-30T08:24:24.745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45840-3776-E305-8489-A2A395D3C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4370E-7F5D-345A-4A6F-A766F3087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6C83-EE79-F254-91C7-0144E8C0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6BA29-4F60-E7C3-6D6E-449F8C80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70BEF-B1EB-5C97-E33A-1D10F8CB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155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5340-6E59-5162-6E3E-4545042CE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11356-5673-4CCE-D87A-CCC8097B4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52CCF-81DD-2A69-FBEC-382F5BDDB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DFB3C-EE23-899A-CE26-A01F0C5F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D9F78-B05C-FD67-EF2F-40DA34B1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43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0D833-2307-6CE9-C535-D8734F7BA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176AA-3C53-33CE-68FF-EE8612347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C15E-B522-466F-7E58-2BC31D35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9142E-82A1-5AC0-B86E-0519D7DC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7D930-90A0-0632-99D3-435D2272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8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F605-068E-9FCF-5295-DDAEBF0C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8C586-85CB-AB4E-1864-9AB3E5F16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DC461-34F2-2C9A-FBBF-D7A1A04E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4FEE-FD73-F174-5712-2C71B029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3D05D-99A1-E3B1-B5D3-DC69BCE50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49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BDB2-FEE1-E14F-5DBF-893D1368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D5D4-91B5-9CE1-D1E7-0F763E57B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4291-4397-A32A-7548-CE9C3712B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F8101-4ADD-7667-33A2-F57B5FF5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DBAC-F1DC-FFB7-B67D-9B2233A3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024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AD12-7AC9-08DB-AF4F-6A92E7B1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F665D-C7E0-E568-A901-21DB76898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EAE9D-9D34-A911-32F1-EB55D3447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384EF-8078-BC2C-E4E9-C6BC393E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54546-310C-4F0A-E714-BC522A99D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208D8-808B-D327-E702-01B66F441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53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765C-5C35-A7EB-B015-F5329DA8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CE5EB-306D-BFDB-9EBB-08728D57C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D2FB5-3E87-D8E8-1456-0E1AF872E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7ADB24-8953-1F41-18A8-8E3B0B5B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007FF-35AF-BD32-17A2-A72F8AA26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403A5-E96A-3831-754A-F194F79C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CF99E9-5E5C-9CCE-6F13-7974ACD6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415BC0-32A6-8ED1-08DB-533C71F1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3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7A64-E50B-E0E6-65C4-098BAF33C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9996D2-3BF2-859A-F206-8545F368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12694-4DFA-BAB7-FFB1-FEAA53A1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1F7A4-4D37-65E2-E24D-1561AF533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42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BC61E-9E6E-C859-0EE7-C0FC72BC0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DDBC17-F9C9-6C9C-2098-5994726B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4364E-3F21-AC2B-7954-E9E128627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24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0DAE-30CE-6F05-1D27-A52138F7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8B73-6D33-56EC-7260-0A4775F6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DAF39-0F12-D2D6-018F-8A6B96BF5A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4232C-09DD-79E0-1E54-70B19E7A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DA538-6653-3461-79F0-BBEB27F4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F06D3-913E-5F95-67B8-70E48BD5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807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4006-A16A-A1D1-800D-722DB802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63817D-187E-3129-E0C1-6E25578854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71AC4-BA45-28FA-D244-9D4F943AF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570D4-523E-881E-98B8-218A3C64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352F9-AD97-2C12-2572-27324B4C0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716D0-D2F2-1755-D4FC-06667961C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09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C45DF-ED07-1E41-064A-B58B8167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C366E-F9EB-4ABE-F392-8B688DF52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7093-6D7B-8847-519E-3DF57090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A0B486-14A8-4177-8A0C-789CC3F9A6F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9B0A7-580D-6D4C-CDFF-57089F59A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F080-4F6F-D3AF-6624-40D34FFA6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4A0F08-9C5C-4B0C-B87A-A541B62A7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14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9384-D1AB-36B2-7652-68645184A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4" y="2773017"/>
            <a:ext cx="11529391" cy="30612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400"/>
              <a:t>Artificial Intelligence with Python</a:t>
            </a:r>
            <a:br>
              <a:rPr lang="en-IN" sz="3400"/>
            </a:br>
            <a:endParaRPr lang="en-IN" sz="3400"/>
          </a:p>
          <a:p>
            <a:pPr marL="0" indent="0" algn="ctr">
              <a:buNone/>
            </a:pPr>
            <a:r>
              <a:rPr lang="en-IN" sz="3400"/>
              <a:t>By : Chetankumar Sirokha</a:t>
            </a:r>
            <a:br>
              <a:rPr lang="en-IN" sz="3400"/>
            </a:br>
            <a:r>
              <a:rPr lang="en-IN" sz="3400"/>
              <a:t>Python Trainer at </a:t>
            </a:r>
            <a:r>
              <a:rPr lang="en-IN" sz="3400" err="1"/>
              <a:t>Logipool</a:t>
            </a:r>
            <a:r>
              <a:rPr lang="en-IN" sz="3400"/>
              <a:t> Infotech</a:t>
            </a:r>
          </a:p>
        </p:txBody>
      </p:sp>
    </p:spTree>
    <p:extLst>
      <p:ext uri="{BB962C8B-B14F-4D97-AF65-F5344CB8AC3E}">
        <p14:creationId xmlns:p14="http://schemas.microsoft.com/office/powerpoint/2010/main" val="185322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CB3E-8A2B-F2C9-766F-7B91B052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61" y="0"/>
            <a:ext cx="10515600" cy="1325563"/>
          </a:xfrm>
        </p:spPr>
        <p:txBody>
          <a:bodyPr/>
          <a:lstStyle/>
          <a:p>
            <a:r>
              <a:rPr lang="en-US"/>
              <a:t>Tools and Programming Languages in AI</a:t>
            </a:r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B5642E-EEA5-F115-1FCC-5C9C869451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139132"/>
              </p:ext>
            </p:extLst>
          </p:nvPr>
        </p:nvGraphicFramePr>
        <p:xfrm>
          <a:off x="732183" y="1119309"/>
          <a:ext cx="10860156" cy="5341124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620052">
                  <a:extLst>
                    <a:ext uri="{9D8B030D-6E8A-4147-A177-3AD203B41FA5}">
                      <a16:colId xmlns:a16="http://schemas.microsoft.com/office/drawing/2014/main" val="1051519067"/>
                    </a:ext>
                  </a:extLst>
                </a:gridCol>
                <a:gridCol w="3620052">
                  <a:extLst>
                    <a:ext uri="{9D8B030D-6E8A-4147-A177-3AD203B41FA5}">
                      <a16:colId xmlns:a16="http://schemas.microsoft.com/office/drawing/2014/main" val="78522943"/>
                    </a:ext>
                  </a:extLst>
                </a:gridCol>
                <a:gridCol w="3620052">
                  <a:extLst>
                    <a:ext uri="{9D8B030D-6E8A-4147-A177-3AD203B41FA5}">
                      <a16:colId xmlns:a16="http://schemas.microsoft.com/office/drawing/2014/main" val="148107484"/>
                    </a:ext>
                  </a:extLst>
                </a:gridCol>
              </a:tblGrid>
              <a:tr h="2513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Category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Name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Use Case / Feature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7889452"/>
                  </a:ext>
                </a:extLst>
              </a:tr>
              <a:tr h="2513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AI Frameworks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TensorFlow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Deep learning by Google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097779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err="1"/>
                        <a:t>PyTorch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Flexible neural network framework (Meta)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4318544"/>
                  </a:ext>
                </a:extLst>
              </a:tr>
              <a:tr h="46217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Keras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Simplified API for neural networks (runs on TensorFlow)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467639"/>
                  </a:ext>
                </a:extLst>
              </a:tr>
              <a:tr h="46217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Scikit-learn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Classical machine learning (SVM, decision trees, etc.)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0388981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NLP Tools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NLTK, </a:t>
                      </a:r>
                      <a:r>
                        <a:rPr lang="en-IN" sz="1300" err="1"/>
                        <a:t>spaCy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Natural Language Processing (text analysis)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582985"/>
                  </a:ext>
                </a:extLst>
              </a:tr>
              <a:tr h="25139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Computer Vision Tools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OpenCV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Image and video processing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485404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Experiment Tracking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MLflow, Weights &amp; Biases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Track ML experiments, models, and results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791468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Development Platforms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Jupyter Notebook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Interactive coding and visualization environment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4039523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Google Colab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Free cloud-based notebook with GPU/TPU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150878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Programming Languages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Python</a:t>
                      </a: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Most widely used for AI – easy and powerful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7488399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R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Statistical computing and graphics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1245080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Java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Scalable enterprise-level AI systems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569767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C++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High-performance AI (robotics, gaming)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474400"/>
                  </a:ext>
                </a:extLst>
              </a:tr>
              <a:tr h="251394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Julia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High-speed numerical computing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931403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JavaScript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Web-based AI apps using TensorFlow.js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67574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Prolog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Logic programming and expert systems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907692"/>
                  </a:ext>
                </a:extLst>
              </a:tr>
              <a:tr h="28426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300"/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LISP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/>
                        <a:t>Early AI, used for symbolic reasoning</a:t>
                      </a:r>
                    </a:p>
                  </a:txBody>
                  <a:tcPr marL="38170" marR="38170" marT="19085" marB="1908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683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57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blue bars">
            <a:extLst>
              <a:ext uri="{FF2B5EF4-FFF2-40B4-BE49-F238E27FC236}">
                <a16:creationId xmlns:a16="http://schemas.microsoft.com/office/drawing/2014/main" id="{DD5B41F6-4C4E-9C79-8BA3-12C0064F9B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70" y="891618"/>
            <a:ext cx="10853530" cy="5486411"/>
          </a:xfrm>
        </p:spPr>
      </p:pic>
    </p:spTree>
    <p:extLst>
      <p:ext uri="{BB962C8B-B14F-4D97-AF65-F5344CB8AC3E}">
        <p14:creationId xmlns:p14="http://schemas.microsoft.com/office/powerpoint/2010/main" val="4267292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593CD-45E5-A12D-B831-4FBB877AC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948" y="128429"/>
            <a:ext cx="10515600" cy="1325563"/>
          </a:xfrm>
        </p:spPr>
        <p:txBody>
          <a:bodyPr/>
          <a:lstStyle/>
          <a:p>
            <a:r>
              <a:rPr lang="en-IN"/>
              <a:t>Future Trends in AI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650974-3CFB-D9BB-3705-A46AFCD4B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742953"/>
              </p:ext>
            </p:extLst>
          </p:nvPr>
        </p:nvGraphicFramePr>
        <p:xfrm>
          <a:off x="851452" y="1162880"/>
          <a:ext cx="10893285" cy="5447422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631095">
                  <a:extLst>
                    <a:ext uri="{9D8B030D-6E8A-4147-A177-3AD203B41FA5}">
                      <a16:colId xmlns:a16="http://schemas.microsoft.com/office/drawing/2014/main" val="2623104718"/>
                    </a:ext>
                  </a:extLst>
                </a:gridCol>
                <a:gridCol w="3631095">
                  <a:extLst>
                    <a:ext uri="{9D8B030D-6E8A-4147-A177-3AD203B41FA5}">
                      <a16:colId xmlns:a16="http://schemas.microsoft.com/office/drawing/2014/main" val="646314203"/>
                    </a:ext>
                  </a:extLst>
                </a:gridCol>
                <a:gridCol w="3631095">
                  <a:extLst>
                    <a:ext uri="{9D8B030D-6E8A-4147-A177-3AD203B41FA5}">
                      <a16:colId xmlns:a16="http://schemas.microsoft.com/office/drawing/2014/main" val="503036514"/>
                    </a:ext>
                  </a:extLst>
                </a:gridCol>
              </a:tblGrid>
              <a:tr h="25275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Trend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Real-World Impact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240532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1. Generative AI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AI that can create content—text, images, code, videos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ChatGPT, DALL·E, Sora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641985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2. Explainable AI (XAI)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AI systems that can explain their decision-making process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Improves trust in AI (e.g., healthcare AI)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737954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3. AI + IoT (AIoT)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Integrating AI with IoT for smarter automation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Smart homes, factories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273288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4. Edge AI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Running AI algorithms on edge devices (local, not cloud)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Real-time AI in phones, drones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00943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5. AI in Cybersecurity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Predicts, detects, and prevents cyber threats in real time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AI-powered threat detection tools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583490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6. AI in Healthcare Expansion</a:t>
                      </a:r>
                      <a:endParaRPr lang="en-US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Personalized treatment, drug discovery, robotic surgeries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AI-assisted diagnostics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626156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7. Autonomous Vehicles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AI controlling self-driving cars, drones, delivery bots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Tesla Autopilot, Waymo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6173625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8. Emotion AI (Affective Computing)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AI that recognizes and responds to human emotions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Customer service, virtual therapy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3159874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9. Federated Learning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Training AI on decentralized data (privacy-focused)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Banking, healthcare AI apps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107684"/>
                  </a:ext>
                </a:extLst>
              </a:tr>
              <a:tr h="4537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10. AI Governance &amp; Ethics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Growing focus on regulating AI for fairness, safety, and transparency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Global AI laws, ethical frameworks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817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988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C2BA-8F53-274B-11AD-53DDD0D07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809" y="0"/>
            <a:ext cx="10515600" cy="1325563"/>
          </a:xfrm>
        </p:spPr>
        <p:txBody>
          <a:bodyPr/>
          <a:lstStyle/>
          <a:p>
            <a:r>
              <a:rPr lang="en-US"/>
              <a:t>Job Opportunities and Skills in AI</a:t>
            </a:r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036042-6A93-770E-7085-933D5CBD9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585421"/>
              </p:ext>
            </p:extLst>
          </p:nvPr>
        </p:nvGraphicFramePr>
        <p:xfrm>
          <a:off x="775252" y="1220930"/>
          <a:ext cx="10641495" cy="5238644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547165">
                  <a:extLst>
                    <a:ext uri="{9D8B030D-6E8A-4147-A177-3AD203B41FA5}">
                      <a16:colId xmlns:a16="http://schemas.microsoft.com/office/drawing/2014/main" val="364375642"/>
                    </a:ext>
                  </a:extLst>
                </a:gridCol>
                <a:gridCol w="3547165">
                  <a:extLst>
                    <a:ext uri="{9D8B030D-6E8A-4147-A177-3AD203B41FA5}">
                      <a16:colId xmlns:a16="http://schemas.microsoft.com/office/drawing/2014/main" val="2589041753"/>
                    </a:ext>
                  </a:extLst>
                </a:gridCol>
                <a:gridCol w="3547165">
                  <a:extLst>
                    <a:ext uri="{9D8B030D-6E8A-4147-A177-3AD203B41FA5}">
                      <a16:colId xmlns:a16="http://schemas.microsoft.com/office/drawing/2014/main" val="4116498546"/>
                    </a:ext>
                  </a:extLst>
                </a:gridCol>
              </a:tblGrid>
              <a:tr h="2352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Job Role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Tools/Technologies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938755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AI/ML Engineer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Builds and deploys AI models and ML algorithms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Python, TensorFlow, PyTorch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420368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Data Scientist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Analyzes and interprets complex data for decision-making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Pandas, Scikit-learn, SQL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323849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Data Analyst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Interprets data trends and visualizes insights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Excel, Tableau, Power BI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918682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NLP Engineer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Specializes in processing human language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NLTK, spaCy, HuggingFace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7674580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Computer Vision Engineer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Works with image/video data using AI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OpenCV, YOLO, </a:t>
                      </a:r>
                      <a:r>
                        <a:rPr lang="en-IN" sz="1500" err="1"/>
                        <a:t>MediaPipe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2470359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Robotics Engineer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Designs AI-driven robots for real-world tasks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ROS, C++, Python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608905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AI Research Scientist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Conducts advanced research on AI theories and models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err="1"/>
                        <a:t>PyTorch</a:t>
                      </a:r>
                      <a:r>
                        <a:rPr lang="en-IN" sz="1500"/>
                        <a:t>, JAX, scientific papers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348430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AI Product Manager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Plans and manages AI-based product lifecycle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AI basics, Agile, Communication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529519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Business Intelligence Analyst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Turns AI/ML insights into business strategies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SQL, Power BI, ML basics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201777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/>
                        <a:t>AI Ethics Specialist</a:t>
                      </a:r>
                      <a:endParaRPr lang="en-IN" sz="1500"/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Ensures responsible and fair AI usage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Ethics, Legal frameworks</a:t>
                      </a:r>
                    </a:p>
                  </a:txBody>
                  <a:tcPr marL="58802" marR="58802" marT="29401" marB="29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8069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170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753AC-617D-3188-888C-741BA406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we will learn in this session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4C21A-46F1-336C-3956-060B14BE7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NumPy, Pandas and Scikit-learn Libraries</a:t>
            </a:r>
          </a:p>
          <a:p>
            <a:r>
              <a:rPr lang="en-US">
                <a:ea typeface="+mn-lt"/>
                <a:cs typeface="+mn-lt"/>
              </a:rPr>
              <a:t>Introduction to Machine Learning</a:t>
            </a:r>
          </a:p>
          <a:p>
            <a:r>
              <a:rPr lang="en-US">
                <a:ea typeface="+mn-lt"/>
                <a:cs typeface="+mn-lt"/>
              </a:rPr>
              <a:t>Types of ML : Supervised, unsupervised and reinforcement learning</a:t>
            </a:r>
          </a:p>
          <a:p>
            <a:r>
              <a:rPr lang="en-US">
                <a:ea typeface="+mn-lt"/>
                <a:cs typeface="+mn-lt"/>
              </a:rPr>
              <a:t>Hands-on (basic): Predict marks based on study hours</a:t>
            </a:r>
          </a:p>
        </p:txBody>
      </p:sp>
    </p:spTree>
    <p:extLst>
      <p:ext uri="{BB962C8B-B14F-4D97-AF65-F5344CB8AC3E}">
        <p14:creationId xmlns:p14="http://schemas.microsoft.com/office/powerpoint/2010/main" val="2112308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8713-B979-D417-49FE-E21EE3F6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200" b="1">
                <a:latin typeface="Aptos"/>
              </a:rPr>
              <a:t>NumPy, Pandas and Scikit-learn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7C88-1E7A-105F-887A-B60C74A7D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NumPy </a:t>
            </a:r>
            <a:r>
              <a:rPr lang="en-US">
                <a:ea typeface="+mn-lt"/>
                <a:cs typeface="+mn-lt"/>
              </a:rPr>
              <a:t>is a </a:t>
            </a:r>
            <a:r>
              <a:rPr lang="en-US" b="1">
                <a:ea typeface="+mn-lt"/>
                <a:cs typeface="+mn-lt"/>
              </a:rPr>
              <a:t>Python library used for numerical computing</a:t>
            </a:r>
            <a:r>
              <a:rPr lang="en-US">
                <a:ea typeface="+mn-lt"/>
                <a:cs typeface="+mn-lt"/>
              </a:rPr>
              <a:t>. It provides a high-performance </a:t>
            </a:r>
            <a:r>
              <a:rPr lang="en-US" b="1">
                <a:ea typeface="+mn-lt"/>
                <a:cs typeface="+mn-lt"/>
              </a:rPr>
              <a:t>multi-dimensional array</a:t>
            </a:r>
            <a:r>
              <a:rPr lang="en-US">
                <a:ea typeface="+mn-lt"/>
                <a:cs typeface="+mn-lt"/>
              </a:rPr>
              <a:t> object and tools for working with arrays.</a:t>
            </a:r>
          </a:p>
          <a:p>
            <a:r>
              <a:rPr lang="en-US">
                <a:ea typeface="+mn-lt"/>
                <a:cs typeface="+mn-lt"/>
              </a:rPr>
              <a:t>Enables </a:t>
            </a:r>
            <a:r>
              <a:rPr lang="en-US" b="1">
                <a:ea typeface="+mn-lt"/>
                <a:cs typeface="+mn-lt"/>
              </a:rPr>
              <a:t>fast mathematical operations</a:t>
            </a:r>
            <a:r>
              <a:rPr lang="en-US">
                <a:ea typeface="+mn-lt"/>
                <a:cs typeface="+mn-lt"/>
              </a:rPr>
              <a:t> on large datasets</a:t>
            </a:r>
          </a:p>
          <a:p>
            <a:r>
              <a:rPr lang="en-US">
                <a:ea typeface="+mn-lt"/>
                <a:cs typeface="+mn-lt"/>
              </a:rPr>
              <a:t>Functions for linear algebra, statistics</a:t>
            </a:r>
          </a:p>
          <a:p>
            <a:r>
              <a:rPr lang="en-US">
                <a:ea typeface="+mn-lt"/>
                <a:cs typeface="+mn-lt"/>
              </a:rPr>
              <a:t>E.g.</a:t>
            </a:r>
          </a:p>
          <a:p>
            <a:pPr marL="457200" lvl="1" indent="0">
              <a:buNone/>
            </a:pP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import </a:t>
            </a:r>
            <a:r>
              <a:rPr lang="en-US" err="1">
                <a:highlight>
                  <a:srgbClr val="00FFFF"/>
                </a:highlight>
                <a:ea typeface="+mn-lt"/>
                <a:cs typeface="+mn-lt"/>
              </a:rPr>
              <a:t>numpy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 as np</a:t>
            </a:r>
            <a:endParaRPr lang="en-US">
              <a:highlight>
                <a:srgbClr val="00FFFF"/>
              </a:highlight>
            </a:endParaRPr>
          </a:p>
          <a:p>
            <a:pPr marL="457200" lvl="1" indent="0">
              <a:buNone/>
            </a:pPr>
            <a:r>
              <a:rPr lang="en-US" err="1">
                <a:highlight>
                  <a:srgbClr val="00FFFF"/>
                </a:highlight>
                <a:ea typeface="+mn-lt"/>
                <a:cs typeface="+mn-lt"/>
              </a:rPr>
              <a:t>arr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 = </a:t>
            </a:r>
            <a:r>
              <a:rPr lang="en-US" err="1">
                <a:highlight>
                  <a:srgbClr val="00FFFF"/>
                </a:highlight>
                <a:ea typeface="+mn-lt"/>
                <a:cs typeface="+mn-lt"/>
              </a:rPr>
              <a:t>np.array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([1, 2, 3, 4])</a:t>
            </a:r>
            <a:endParaRPr lang="en-US">
              <a:highlight>
                <a:srgbClr val="00FFFF"/>
              </a:highlight>
            </a:endParaRPr>
          </a:p>
          <a:p>
            <a:pPr marL="457200" lvl="1" indent="0">
              <a:buNone/>
            </a:pP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print(</a:t>
            </a:r>
            <a:r>
              <a:rPr lang="en-US" err="1">
                <a:highlight>
                  <a:srgbClr val="00FFFF"/>
                </a:highlight>
                <a:ea typeface="+mn-lt"/>
                <a:cs typeface="+mn-lt"/>
              </a:rPr>
              <a:t>arr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 * 2)  </a:t>
            </a:r>
          </a:p>
          <a:p>
            <a:pPr marL="457200" lvl="1" indent="0">
              <a:buNone/>
            </a:pPr>
            <a:r>
              <a:rPr lang="en-US">
                <a:highlight>
                  <a:srgbClr val="FF00FF"/>
                </a:highlight>
                <a:ea typeface="+mn-lt"/>
                <a:cs typeface="+mn-lt"/>
              </a:rPr>
              <a:t># Output: [2 4 6 8]</a:t>
            </a:r>
            <a:endParaRPr lang="en-US">
              <a:highlight>
                <a:srgbClr val="FF00FF"/>
              </a:highlight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3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0BA6-AB2F-0A61-A475-00DAA5777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1734"/>
            <a:ext cx="10515600" cy="55252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ea typeface="+mn-lt"/>
                <a:cs typeface="+mn-lt"/>
              </a:rPr>
              <a:t>Pandas </a:t>
            </a:r>
            <a:r>
              <a:rPr lang="en-US">
                <a:ea typeface="+mn-lt"/>
                <a:cs typeface="+mn-lt"/>
              </a:rPr>
              <a:t>is a </a:t>
            </a:r>
            <a:r>
              <a:rPr lang="en-US" b="1">
                <a:ea typeface="+mn-lt"/>
                <a:cs typeface="+mn-lt"/>
              </a:rPr>
              <a:t>Python library for data manipulation and analysis</a:t>
            </a:r>
            <a:r>
              <a:rPr lang="en-US">
                <a:ea typeface="+mn-lt"/>
                <a:cs typeface="+mn-lt"/>
              </a:rPr>
              <a:t>. It provides powerful data structures like </a:t>
            </a:r>
            <a:r>
              <a:rPr lang="en-US" b="1" err="1">
                <a:ea typeface="+mn-lt"/>
                <a:cs typeface="+mn-lt"/>
              </a:rPr>
              <a:t>DataFrame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Series</a:t>
            </a:r>
            <a:r>
              <a:rPr lang="en-US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Makes </a:t>
            </a:r>
            <a:r>
              <a:rPr lang="en-US" b="1">
                <a:ea typeface="+mn-lt"/>
                <a:cs typeface="+mn-lt"/>
              </a:rPr>
              <a:t>data cleaning, transformation, and analysis</a:t>
            </a:r>
            <a:r>
              <a:rPr lang="en-US">
                <a:ea typeface="+mn-lt"/>
                <a:cs typeface="+mn-lt"/>
              </a:rPr>
              <a:t> easy</a:t>
            </a:r>
            <a:endParaRPr lang="en-US"/>
          </a:p>
          <a:p>
            <a:r>
              <a:rPr lang="en-US">
                <a:ea typeface="+mn-lt"/>
                <a:cs typeface="+mn-lt"/>
              </a:rPr>
              <a:t>Works seamlessly with CSV, Excel, SQL, and JSON data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Functions for filtering, grouping, merging, and reshaping data</a:t>
            </a:r>
          </a:p>
          <a:p>
            <a:r>
              <a:rPr lang="en-US">
                <a:ea typeface="+mn-lt"/>
                <a:cs typeface="+mn-lt"/>
              </a:rPr>
              <a:t>E.g.</a:t>
            </a:r>
          </a:p>
          <a:p>
            <a:pPr marL="457200" lvl="1" indent="0">
              <a:buNone/>
            </a:pP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import pandas as pd</a:t>
            </a:r>
            <a:endParaRPr lang="en-US">
              <a:highlight>
                <a:srgbClr val="00FFFF"/>
              </a:highlight>
            </a:endParaRPr>
          </a:p>
          <a:p>
            <a:pPr marL="457200" lvl="1" indent="0">
              <a:buNone/>
            </a:pP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data = {'Name': ['Alice', 'Bob'], 'Age': [25, 30]}</a:t>
            </a:r>
            <a:endParaRPr lang="en-US">
              <a:highlight>
                <a:srgbClr val="00FFFF"/>
              </a:highlight>
            </a:endParaRPr>
          </a:p>
          <a:p>
            <a:pPr marL="457200" lvl="1" indent="0">
              <a:buNone/>
            </a:pPr>
            <a:r>
              <a:rPr lang="en-US" err="1">
                <a:highlight>
                  <a:srgbClr val="00FFFF"/>
                </a:highlight>
                <a:ea typeface="+mn-lt"/>
                <a:cs typeface="+mn-lt"/>
              </a:rPr>
              <a:t>df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 = </a:t>
            </a:r>
            <a:r>
              <a:rPr lang="en-US" err="1">
                <a:highlight>
                  <a:srgbClr val="00FFFF"/>
                </a:highlight>
                <a:ea typeface="+mn-lt"/>
                <a:cs typeface="+mn-lt"/>
              </a:rPr>
              <a:t>pd.DataFrame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(data)</a:t>
            </a:r>
            <a:endParaRPr lang="en-US">
              <a:highlight>
                <a:srgbClr val="00FFFF"/>
              </a:highlight>
            </a:endParaRPr>
          </a:p>
          <a:p>
            <a:pPr marL="457200" lvl="1" indent="0">
              <a:buNone/>
            </a:pP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print(</a:t>
            </a:r>
            <a:r>
              <a:rPr lang="en-US" err="1">
                <a:highlight>
                  <a:srgbClr val="00FFFF"/>
                </a:highlight>
                <a:ea typeface="+mn-lt"/>
                <a:cs typeface="+mn-lt"/>
              </a:rPr>
              <a:t>df</a:t>
            </a:r>
            <a:r>
              <a:rPr lang="en-US">
                <a:highlight>
                  <a:srgbClr val="00FFFF"/>
                </a:highlight>
                <a:ea typeface="+mn-lt"/>
                <a:cs typeface="+mn-lt"/>
              </a:rPr>
              <a:t>)</a:t>
            </a:r>
            <a:endParaRPr lang="en-US">
              <a:highlight>
                <a:srgbClr val="00FFFF"/>
              </a:highlight>
            </a:endParaRPr>
          </a:p>
          <a:p>
            <a:pPr marL="457200" lvl="1" indent="0">
              <a:buNone/>
            </a:pPr>
            <a:r>
              <a:rPr lang="en-US">
                <a:highlight>
                  <a:srgbClr val="FF00FF"/>
                </a:highlight>
                <a:ea typeface="+mn-lt"/>
                <a:cs typeface="+mn-lt"/>
              </a:rPr>
              <a:t>#Output</a:t>
            </a:r>
          </a:p>
          <a:p>
            <a:pPr marL="457200" lvl="1" indent="0">
              <a:buNone/>
            </a:pPr>
            <a:r>
              <a:rPr lang="en-US">
                <a:highlight>
                  <a:srgbClr val="FF00FF"/>
                </a:highlight>
                <a:ea typeface="+mn-lt"/>
                <a:cs typeface="+mn-lt"/>
              </a:rPr>
              <a:t>    Name  Age</a:t>
            </a:r>
            <a:endParaRPr lang="en-US">
              <a:highlight>
                <a:srgbClr val="FF00FF"/>
              </a:highlight>
            </a:endParaRPr>
          </a:p>
          <a:p>
            <a:pPr marL="457200" lvl="1" indent="0">
              <a:buNone/>
            </a:pPr>
            <a:r>
              <a:rPr lang="en-US">
                <a:highlight>
                  <a:srgbClr val="FF00FF"/>
                </a:highlight>
                <a:ea typeface="+mn-lt"/>
                <a:cs typeface="+mn-lt"/>
              </a:rPr>
              <a:t>0  Alice   25</a:t>
            </a:r>
          </a:p>
          <a:p>
            <a:pPr marL="457200" lvl="1" indent="0">
              <a:buNone/>
            </a:pPr>
            <a:r>
              <a:rPr lang="en-US">
                <a:highlight>
                  <a:srgbClr val="FF00FF"/>
                </a:highlight>
                <a:ea typeface="+mn-lt"/>
                <a:cs typeface="+mn-lt"/>
              </a:rPr>
              <a:t>1    Bob   30</a:t>
            </a:r>
            <a:endParaRPr lang="en-US">
              <a:highlight>
                <a:srgbClr val="FF00FF"/>
              </a:highlight>
            </a:endParaRPr>
          </a:p>
          <a:p>
            <a:pPr lvl="1"/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03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2703A-9390-2594-2A80-3C958D889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5490"/>
            <a:ext cx="10515600" cy="5741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ea typeface="+mn-lt"/>
                <a:cs typeface="+mn-lt"/>
              </a:rPr>
              <a:t>sklearn</a:t>
            </a:r>
            <a:r>
              <a:rPr lang="en-US">
                <a:ea typeface="+mn-lt"/>
                <a:cs typeface="+mn-lt"/>
              </a:rPr>
              <a:t>, short for </a:t>
            </a:r>
            <a:r>
              <a:rPr lang="en-US" b="1">
                <a:ea typeface="+mn-lt"/>
                <a:cs typeface="+mn-lt"/>
              </a:rPr>
              <a:t>Scikit-learn</a:t>
            </a:r>
            <a:r>
              <a:rPr lang="en-US">
                <a:ea typeface="+mn-lt"/>
                <a:cs typeface="+mn-lt"/>
              </a:rPr>
              <a:t>, is a powerful and easy-to-use machine learning library in Python. It provides simple tools to build, train, and evaluate machine learning models.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Covers most ML tasks: classification, regression, clustering, dimensionality reduction, model selection, etc.</a:t>
            </a:r>
          </a:p>
          <a:p>
            <a:r>
              <a:rPr lang="en-US" b="1">
                <a:ea typeface="+mn-lt"/>
                <a:cs typeface="+mn-lt"/>
              </a:rPr>
              <a:t>What can we do with </a:t>
            </a:r>
            <a:r>
              <a:rPr lang="en-US" b="1" err="1">
                <a:ea typeface="+mn-lt"/>
                <a:cs typeface="+mn-lt"/>
              </a:rPr>
              <a:t>sklearn</a:t>
            </a:r>
            <a:endParaRPr lang="en-US" b="1"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3E1464-B502-273E-6D63-50F9B74786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03369"/>
              </p:ext>
            </p:extLst>
          </p:nvPr>
        </p:nvGraphicFramePr>
        <p:xfrm>
          <a:off x="1153298" y="3209461"/>
          <a:ext cx="10521294" cy="256032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260647">
                  <a:extLst>
                    <a:ext uri="{9D8B030D-6E8A-4147-A177-3AD203B41FA5}">
                      <a16:colId xmlns:a16="http://schemas.microsoft.com/office/drawing/2014/main" val="4062677391"/>
                    </a:ext>
                  </a:extLst>
                </a:gridCol>
                <a:gridCol w="5260647">
                  <a:extLst>
                    <a:ext uri="{9D8B030D-6E8A-4147-A177-3AD203B41FA5}">
                      <a16:colId xmlns:a16="http://schemas.microsoft.com/office/drawing/2014/main" val="14571299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Task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 Algorithms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443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Classification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LogisticRegression</a:t>
                      </a:r>
                      <a:r>
                        <a:rPr lang="en-US"/>
                        <a:t>, SVC, </a:t>
                      </a:r>
                      <a:r>
                        <a:rPr lang="en-US" err="1"/>
                        <a:t>KNeighborsClassifier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581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Regression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LinearRegression</a:t>
                      </a:r>
                      <a:r>
                        <a:rPr lang="en-US"/>
                        <a:t>, Ridge, Lasso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724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Clustering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KMeans</a:t>
                      </a:r>
                      <a:r>
                        <a:rPr lang="en-US"/>
                        <a:t>, DBSCAN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03005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Model Selection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train_test_split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GridSearchCV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004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Dimensionality Reduction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PCA, </a:t>
                      </a:r>
                      <a:r>
                        <a:rPr lang="en-US" err="1"/>
                        <a:t>TruncatedSVD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411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Preprocessing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StandardScaler</a:t>
                      </a:r>
                      <a:r>
                        <a:rPr lang="en-US"/>
                        <a:t>, </a:t>
                      </a:r>
                      <a:r>
                        <a:rPr lang="en-US" err="1"/>
                        <a:t>LabelEncoder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642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030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7B9A32-A8A0-8692-B70E-B3770A1554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912605"/>
              </p:ext>
            </p:extLst>
          </p:nvPr>
        </p:nvGraphicFramePr>
        <p:xfrm>
          <a:off x="966411" y="643466"/>
          <a:ext cx="10259179" cy="5571072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398676">
                  <a:extLst>
                    <a:ext uri="{9D8B030D-6E8A-4147-A177-3AD203B41FA5}">
                      <a16:colId xmlns:a16="http://schemas.microsoft.com/office/drawing/2014/main" val="1392730879"/>
                    </a:ext>
                  </a:extLst>
                </a:gridCol>
                <a:gridCol w="5860503">
                  <a:extLst>
                    <a:ext uri="{9D8B030D-6E8A-4147-A177-3AD203B41FA5}">
                      <a16:colId xmlns:a16="http://schemas.microsoft.com/office/drawing/2014/main" val="1018268551"/>
                    </a:ext>
                  </a:extLst>
                </a:gridCol>
              </a:tblGrid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Module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Purpose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9844489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sklearn.linear_model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Regression models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786467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sklearn.tree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Decision trees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023299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sklearn.ensemble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Random forests, boosting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581919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sklearn.neighbors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KNN and neighbors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573263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sklearn.naive_bayes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Probabilistic classifiers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133013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sklearn.svm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Support Vector Machines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381328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sklearn.cluster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Clustering like </a:t>
                      </a: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KMeans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0716718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sklearn.decomposition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PCA and dimensionality reduction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114391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sklearn.preprocessing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Feature scaling, encoding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1882065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sklearn.model_selection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Cross-validation, grid search</a:t>
                      </a:r>
                    </a:p>
                  </a:txBody>
                  <a:tcPr marL="0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459649"/>
                  </a:ext>
                </a:extLst>
              </a:tr>
              <a:tr h="4642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err="1">
                          <a:solidFill>
                            <a:srgbClr val="000000"/>
                          </a:solidFill>
                        </a:rPr>
                        <a:t>sklearn.metrics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rgbClr val="000000"/>
                          </a:solidFill>
                        </a:rPr>
                        <a:t>Accuracy, precision, recall</a:t>
                      </a:r>
                    </a:p>
                  </a:txBody>
                  <a:tcPr marL="68273" marR="136546" marT="68273" marB="68273"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295412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0DBB27-0F34-75C4-6239-21F0FFA8A02F}"/>
              </a:ext>
            </a:extLst>
          </p:cNvPr>
          <p:cNvSpPr txBox="1"/>
          <p:nvPr/>
        </p:nvSpPr>
        <p:spPr>
          <a:xfrm>
            <a:off x="965886" y="172995"/>
            <a:ext cx="4936524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Popular Modules in </a:t>
            </a:r>
            <a:r>
              <a:rPr lang="en-US" sz="2400" b="1" err="1"/>
              <a:t>sklearn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7514385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E846-870C-EA60-4B66-C3D001ACB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600" b="1">
                <a:latin typeface="Aptos"/>
              </a:rPr>
              <a:t>Introduction to Machine Learning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CA325-8336-4FFF-C5B3-BDC8C885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Machine Learning is a field of computer science that gives computers the ability to learn from data and improve performance over time without being explicitly programmed.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Instead of writing rules to tell the computer what to do, you feed it data, and it figures out patterns or relationships by itself.</a:t>
            </a:r>
          </a:p>
          <a:p>
            <a:r>
              <a:rPr lang="en-US" b="1">
                <a:ea typeface="+mn-lt"/>
                <a:cs typeface="+mn-lt"/>
              </a:rPr>
              <a:t>Traditional Programming vs Machine Learning</a:t>
            </a:r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CA6621-C3F4-35B0-1951-52C3D23E2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27446"/>
              </p:ext>
            </p:extLst>
          </p:nvPr>
        </p:nvGraphicFramePr>
        <p:xfrm>
          <a:off x="1137478" y="4574871"/>
          <a:ext cx="10134678" cy="146304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5067339">
                  <a:extLst>
                    <a:ext uri="{9D8B030D-6E8A-4147-A177-3AD203B41FA5}">
                      <a16:colId xmlns:a16="http://schemas.microsoft.com/office/drawing/2014/main" val="283761560"/>
                    </a:ext>
                  </a:extLst>
                </a:gridCol>
                <a:gridCol w="5067339">
                  <a:extLst>
                    <a:ext uri="{9D8B030D-6E8A-4147-A177-3AD203B41FA5}">
                      <a16:colId xmlns:a16="http://schemas.microsoft.com/office/drawing/2014/main" val="1407773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Traditional Programming</a:t>
                      </a:r>
                    </a:p>
                  </a:txBody>
                  <a:tcPr anchor="ctr"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/>
                        <a:t>Machine Learning</a:t>
                      </a:r>
                    </a:p>
                  </a:txBody>
                  <a:tcPr anchor="ctr"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41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 give rules + data → get answers</a:t>
                      </a:r>
                    </a:p>
                  </a:txBody>
                  <a:tcPr anchor="ctr"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You give data + answers → get rules</a:t>
                      </a:r>
                    </a:p>
                  </a:txBody>
                  <a:tcPr anchor="ctr"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305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Fixed logic, hard-coded</a:t>
                      </a:r>
                    </a:p>
                  </a:txBody>
                  <a:tcPr anchor="ctr"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Learns patterns from data</a:t>
                      </a:r>
                    </a:p>
                  </a:txBody>
                  <a:tcPr anchor="ctr"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42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Example: If-else, loops</a:t>
                      </a:r>
                    </a:p>
                  </a:txBody>
                  <a:tcPr anchor="ctr"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Example: Linear Regression, Neural Networks</a:t>
                      </a:r>
                    </a:p>
                  </a:txBody>
                  <a:tcPr anchor="ctr">
                    <a:lnL w="12700">
                      <a:solidFill>
                        <a:schemeClr val="tx2"/>
                      </a:solidFill>
                    </a:lnL>
                    <a:lnR w="12700">
                      <a:solidFill>
                        <a:schemeClr val="tx2"/>
                      </a:solidFill>
                    </a:lnR>
                    <a:lnT w="12700">
                      <a:solidFill>
                        <a:schemeClr val="tx2"/>
                      </a:solidFill>
                    </a:lnT>
                    <a:lnB w="12700">
                      <a:solidFill>
                        <a:schemeClr val="tx2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350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D57D7C-6EEC-DDE4-7EEF-D71B2F03A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we will learn in this session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80A48-6A70-A40E-AB9F-D49DCD41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/>
              <a:t>Introduction to Artificial Intelligence</a:t>
            </a:r>
          </a:p>
          <a:p>
            <a:r>
              <a:rPr lang="en-US"/>
              <a:t>Need and Evolution of AI</a:t>
            </a:r>
          </a:p>
          <a:p>
            <a:r>
              <a:rPr lang="en-US"/>
              <a:t>Types of AI</a:t>
            </a:r>
          </a:p>
          <a:p>
            <a:r>
              <a:rPr lang="en-US"/>
              <a:t>Applications of AI Across Industries</a:t>
            </a:r>
          </a:p>
          <a:p>
            <a:r>
              <a:rPr lang="en-US"/>
              <a:t>Advantages and Disadvantages of AI</a:t>
            </a:r>
          </a:p>
          <a:p>
            <a:r>
              <a:rPr lang="en-US"/>
              <a:t>Tools and Programming Languages in AI</a:t>
            </a:r>
          </a:p>
          <a:p>
            <a:r>
              <a:rPr lang="en-IN"/>
              <a:t>Future Trends in AI</a:t>
            </a:r>
          </a:p>
          <a:p>
            <a:r>
              <a:rPr lang="en-US"/>
              <a:t>Job Opportunities and Skills in AI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534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BB750-0E1F-B6E7-E4B6-154F1698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9355"/>
            <a:ext cx="10515600" cy="560760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b="1">
                <a:ea typeface="+mn-lt"/>
                <a:cs typeface="+mn-lt"/>
              </a:rPr>
              <a:t>Machine Learning Workflow</a:t>
            </a:r>
            <a:endParaRPr lang="en-US" sz="3200"/>
          </a:p>
          <a:p>
            <a:pPr lvl="1"/>
            <a:r>
              <a:rPr lang="en-US" sz="2800" b="1">
                <a:ea typeface="+mn-lt"/>
                <a:cs typeface="+mn-lt"/>
              </a:rPr>
              <a:t>Collect Data : </a:t>
            </a:r>
            <a:r>
              <a:rPr lang="en-US" sz="2800">
                <a:ea typeface="+mn-lt"/>
                <a:cs typeface="+mn-lt"/>
              </a:rPr>
              <a:t>Real-world or simulated data</a:t>
            </a:r>
            <a:endParaRPr lang="en-US" sz="2800"/>
          </a:p>
          <a:p>
            <a:pPr lvl="1"/>
            <a:r>
              <a:rPr lang="en-US" sz="2800" b="1">
                <a:ea typeface="+mn-lt"/>
                <a:cs typeface="+mn-lt"/>
              </a:rPr>
              <a:t>Prepare the Data : </a:t>
            </a:r>
            <a:r>
              <a:rPr lang="en-US" sz="2800">
                <a:ea typeface="+mn-lt"/>
                <a:cs typeface="+mn-lt"/>
              </a:rPr>
              <a:t>Cleaning, formatting, feature engineering</a:t>
            </a:r>
            <a:endParaRPr lang="en-US" sz="2800"/>
          </a:p>
          <a:p>
            <a:pPr lvl="1"/>
            <a:r>
              <a:rPr lang="en-US" sz="2800" b="1">
                <a:ea typeface="+mn-lt"/>
                <a:cs typeface="+mn-lt"/>
              </a:rPr>
              <a:t>Split Data : </a:t>
            </a:r>
            <a:r>
              <a:rPr lang="en-US" sz="2800">
                <a:ea typeface="+mn-lt"/>
                <a:cs typeface="+mn-lt"/>
              </a:rPr>
              <a:t>Train set and test set</a:t>
            </a:r>
            <a:endParaRPr lang="en-US" sz="2800"/>
          </a:p>
          <a:p>
            <a:pPr lvl="1"/>
            <a:r>
              <a:rPr lang="en-US" sz="2800" b="1">
                <a:ea typeface="+mn-lt"/>
                <a:cs typeface="+mn-lt"/>
              </a:rPr>
              <a:t>Choose Model : </a:t>
            </a:r>
            <a:r>
              <a:rPr lang="en-US" sz="2800">
                <a:ea typeface="+mn-lt"/>
                <a:cs typeface="+mn-lt"/>
              </a:rPr>
              <a:t>Select algorithm</a:t>
            </a:r>
            <a:endParaRPr lang="en-US" sz="2800"/>
          </a:p>
          <a:p>
            <a:pPr lvl="1"/>
            <a:r>
              <a:rPr lang="en-US" sz="2800" b="1">
                <a:ea typeface="+mn-lt"/>
                <a:cs typeface="+mn-lt"/>
              </a:rPr>
              <a:t>Train Model : </a:t>
            </a:r>
            <a:r>
              <a:rPr lang="en-US" sz="2800">
                <a:ea typeface="+mn-lt"/>
                <a:cs typeface="+mn-lt"/>
              </a:rPr>
              <a:t>Fit the model to training data</a:t>
            </a:r>
            <a:endParaRPr lang="en-US" sz="2800"/>
          </a:p>
          <a:p>
            <a:pPr lvl="1"/>
            <a:r>
              <a:rPr lang="en-US" sz="2800" b="1">
                <a:ea typeface="+mn-lt"/>
                <a:cs typeface="+mn-lt"/>
              </a:rPr>
              <a:t>Evaluate Model : </a:t>
            </a:r>
            <a:r>
              <a:rPr lang="en-US" sz="2800">
                <a:ea typeface="+mn-lt"/>
                <a:cs typeface="+mn-lt"/>
              </a:rPr>
              <a:t>Accuracy, precision, recall, F1 score, etc.</a:t>
            </a:r>
            <a:endParaRPr lang="en-US" sz="2800"/>
          </a:p>
          <a:p>
            <a:pPr lvl="1"/>
            <a:r>
              <a:rPr lang="en-US" sz="2800" b="1">
                <a:ea typeface="+mn-lt"/>
                <a:cs typeface="+mn-lt"/>
              </a:rPr>
              <a:t>Tune Hyperparameters : </a:t>
            </a:r>
            <a:r>
              <a:rPr lang="en-US" sz="2800">
                <a:ea typeface="+mn-lt"/>
                <a:cs typeface="+mn-lt"/>
              </a:rPr>
              <a:t>Improve performance</a:t>
            </a:r>
            <a:endParaRPr lang="en-US" sz="2800"/>
          </a:p>
          <a:p>
            <a:pPr lvl="1"/>
            <a:r>
              <a:rPr lang="en-US" sz="2800" b="1">
                <a:ea typeface="+mn-lt"/>
                <a:cs typeface="+mn-lt"/>
              </a:rPr>
              <a:t>Deploy Model : </a:t>
            </a:r>
            <a:r>
              <a:rPr lang="en-US" sz="2800">
                <a:ea typeface="+mn-lt"/>
                <a:cs typeface="+mn-lt"/>
              </a:rPr>
              <a:t>Use it in production (e.g., web app, mobile app)</a:t>
            </a:r>
            <a:endParaRPr lang="en-US" sz="28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84834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653D7-BE50-B275-7134-45AF28344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>
                <a:latin typeface="Aptos"/>
              </a:rPr>
              <a:t>Types of ML : Supervised, unsupervised and reinforcement learning</a:t>
            </a:r>
            <a:endParaRPr lang="en-US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EA068-7E2A-3A2C-86FB-F53BDFFEF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3200" b="1"/>
              <a:t>Supervised</a:t>
            </a:r>
            <a:r>
              <a:rPr lang="en-US" sz="3200" b="1">
                <a:ea typeface="+mn-lt"/>
                <a:cs typeface="+mn-lt"/>
              </a:rPr>
              <a:t> Learning</a:t>
            </a:r>
            <a:r>
              <a:rPr lang="en-US" sz="3200">
                <a:ea typeface="+mn-lt"/>
                <a:cs typeface="+mn-lt"/>
              </a:rPr>
              <a:t> is a type of </a:t>
            </a:r>
            <a:r>
              <a:rPr lang="en-US" sz="3200" b="1">
                <a:ea typeface="+mn-lt"/>
                <a:cs typeface="+mn-lt"/>
              </a:rPr>
              <a:t>machine learning</a:t>
            </a:r>
            <a:r>
              <a:rPr lang="en-US" sz="3200">
                <a:ea typeface="+mn-lt"/>
                <a:cs typeface="+mn-lt"/>
              </a:rPr>
              <a:t> where the model is trained using </a:t>
            </a:r>
            <a:r>
              <a:rPr lang="en-US" sz="3200" b="1">
                <a:ea typeface="+mn-lt"/>
                <a:cs typeface="+mn-lt"/>
              </a:rPr>
              <a:t>labeled data</a:t>
            </a:r>
            <a:r>
              <a:rPr lang="en-US" sz="3200">
                <a:ea typeface="+mn-lt"/>
                <a:cs typeface="+mn-lt"/>
              </a:rPr>
              <a:t> that means the input data already has the correct output (answer).</a:t>
            </a:r>
          </a:p>
          <a:p>
            <a:r>
              <a:rPr lang="en-US" sz="3200">
                <a:ea typeface="+mn-lt"/>
                <a:cs typeface="+mn-lt"/>
              </a:rPr>
              <a:t>The model learns from the data and then predicts outcomes for new, unseen data.</a:t>
            </a:r>
            <a:endParaRPr lang="en-US" sz="3200"/>
          </a:p>
          <a:p>
            <a:r>
              <a:rPr lang="en-US" b="1"/>
              <a:t>How It Works:</a:t>
            </a:r>
            <a:endParaRPr lang="en-US" sz="3200" b="1"/>
          </a:p>
          <a:p>
            <a:pPr marL="914400" lvl="1" indent="-457200"/>
            <a:r>
              <a:rPr lang="en-US" sz="2800" b="1">
                <a:ea typeface="+mn-lt"/>
                <a:cs typeface="+mn-lt"/>
              </a:rPr>
              <a:t>Input</a:t>
            </a:r>
            <a:r>
              <a:rPr lang="en-US" sz="2800">
                <a:ea typeface="+mn-lt"/>
                <a:cs typeface="+mn-lt"/>
              </a:rPr>
              <a:t>: Features (X) — e.g., height, weight</a:t>
            </a:r>
            <a:endParaRPr lang="en-US" sz="2800"/>
          </a:p>
          <a:p>
            <a:pPr marL="914400" lvl="1" indent="-457200"/>
            <a:r>
              <a:rPr lang="en-US" sz="2800" b="1">
                <a:ea typeface="+mn-lt"/>
                <a:cs typeface="+mn-lt"/>
              </a:rPr>
              <a:t>Output</a:t>
            </a:r>
            <a:r>
              <a:rPr lang="en-US" sz="2800">
                <a:ea typeface="+mn-lt"/>
                <a:cs typeface="+mn-lt"/>
              </a:rPr>
              <a:t>: Labels (Y) — e.g., “Fit” or “Unfit”</a:t>
            </a:r>
          </a:p>
          <a:p>
            <a:pPr marL="914400" lvl="1" indent="-457200"/>
            <a:r>
              <a:rPr lang="en-US" sz="2800">
                <a:ea typeface="+mn-lt"/>
                <a:cs typeface="+mn-lt"/>
              </a:rPr>
              <a:t>The algorithm learns a mapping </a:t>
            </a:r>
            <a:r>
              <a:rPr lang="en-US" sz="2800" b="1">
                <a:ea typeface="+mn-lt"/>
                <a:cs typeface="+mn-lt"/>
              </a:rPr>
              <a:t>f(X) → Y</a:t>
            </a:r>
            <a:endParaRPr lang="en-US"/>
          </a:p>
          <a:p>
            <a:pPr marL="914400" lvl="1" indent="-457200"/>
            <a:r>
              <a:rPr lang="en-US" sz="2800">
                <a:ea typeface="+mn-lt"/>
                <a:cs typeface="+mn-lt"/>
              </a:rPr>
              <a:t>Once trained, it can predict Y for new X</a:t>
            </a:r>
            <a:endParaRPr lang="en-US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93082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F3EA1-93D1-3B8A-5955-AB9D8D0F3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582"/>
            <a:ext cx="10515600" cy="58863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Types of Supervised Learning</a:t>
            </a:r>
            <a:endParaRPr lang="en-US" b="1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0203D9-EDFD-EEB2-BCF9-9EB44F5E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803926"/>
              </p:ext>
            </p:extLst>
          </p:nvPr>
        </p:nvGraphicFramePr>
        <p:xfrm>
          <a:off x="1038087" y="991926"/>
          <a:ext cx="9927548" cy="2514325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2481887">
                  <a:extLst>
                    <a:ext uri="{9D8B030D-6E8A-4147-A177-3AD203B41FA5}">
                      <a16:colId xmlns:a16="http://schemas.microsoft.com/office/drawing/2014/main" val="2147253673"/>
                    </a:ext>
                  </a:extLst>
                </a:gridCol>
                <a:gridCol w="2481887">
                  <a:extLst>
                    <a:ext uri="{9D8B030D-6E8A-4147-A177-3AD203B41FA5}">
                      <a16:colId xmlns:a16="http://schemas.microsoft.com/office/drawing/2014/main" val="312238180"/>
                    </a:ext>
                  </a:extLst>
                </a:gridCol>
                <a:gridCol w="2481887">
                  <a:extLst>
                    <a:ext uri="{9D8B030D-6E8A-4147-A177-3AD203B41FA5}">
                      <a16:colId xmlns:a16="http://schemas.microsoft.com/office/drawing/2014/main" val="3499364971"/>
                    </a:ext>
                  </a:extLst>
                </a:gridCol>
                <a:gridCol w="2481887">
                  <a:extLst>
                    <a:ext uri="{9D8B030D-6E8A-4147-A177-3AD203B41FA5}">
                      <a16:colId xmlns:a16="http://schemas.microsoft.com/office/drawing/2014/main" val="3707368602"/>
                    </a:ext>
                  </a:extLst>
                </a:gridCol>
              </a:tblGrid>
              <a:tr h="685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Type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Common Algorithms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748152"/>
                  </a:ext>
                </a:extLst>
              </a:tr>
              <a:tr h="685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Regression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Predicts continuous values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Linear Regression, Decision Tree Regression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Predict house prices based on size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357894"/>
                  </a:ext>
                </a:extLst>
              </a:tr>
              <a:tr h="685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Classification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Predicts discrete labels/categories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Logistic Regression, KNN, SVM, Random Forest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Email spam detection (spam or not)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0855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8A939E-C473-C819-167B-15EFD1ADCFF6}"/>
              </a:ext>
            </a:extLst>
          </p:cNvPr>
          <p:cNvSpPr txBox="1"/>
          <p:nvPr/>
        </p:nvSpPr>
        <p:spPr>
          <a:xfrm>
            <a:off x="687860" y="3787346"/>
            <a:ext cx="11259063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Regression</a:t>
            </a:r>
            <a:r>
              <a:rPr lang="en-US" sz="2000">
                <a:ea typeface="+mn-lt"/>
                <a:cs typeface="+mn-lt"/>
              </a:rPr>
              <a:t> is a </a:t>
            </a:r>
            <a:r>
              <a:rPr lang="en-US" sz="2000" b="1">
                <a:ea typeface="+mn-lt"/>
                <a:cs typeface="+mn-lt"/>
              </a:rPr>
              <a:t>supervised learning</a:t>
            </a:r>
            <a:r>
              <a:rPr lang="en-US" sz="2000">
                <a:ea typeface="+mn-lt"/>
                <a:cs typeface="+mn-lt"/>
              </a:rPr>
              <a:t> technique used to </a:t>
            </a:r>
            <a:r>
              <a:rPr lang="en-US" sz="2000" b="1">
                <a:ea typeface="+mn-lt"/>
                <a:cs typeface="+mn-lt"/>
              </a:rPr>
              <a:t>predict continuous numerical values</a:t>
            </a:r>
            <a:r>
              <a:rPr lang="en-US" sz="2000">
                <a:ea typeface="+mn-lt"/>
                <a:cs typeface="+mn-lt"/>
              </a:rPr>
              <a:t> based on input data.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It answers questions like: “How much?”, “How many?”, or “What is the value?”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E.g.</a:t>
            </a:r>
          </a:p>
          <a:p>
            <a:pPr lvl="1"/>
            <a:r>
              <a:rPr lang="en-US" sz="2000">
                <a:ea typeface="+mn-lt"/>
                <a:cs typeface="+mn-lt"/>
              </a:rPr>
              <a:t>Predicting the price of a house based on: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Size (sq ft)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Location</a:t>
            </a:r>
            <a:endParaRPr lang="en-US" sz="2000"/>
          </a:p>
          <a:p>
            <a:pPr lvl="1"/>
            <a:r>
              <a:rPr lang="en-US" sz="2000">
                <a:ea typeface="+mn-lt"/>
                <a:cs typeface="+mn-lt"/>
              </a:rPr>
              <a:t>Number of rooms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13595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B8CD-734E-2571-8E29-0EB0A2477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80"/>
            <a:ext cx="10515600" cy="5700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ea typeface="+mn-lt"/>
                <a:cs typeface="+mn-lt"/>
              </a:rPr>
              <a:t>Classification </a:t>
            </a:r>
            <a:r>
              <a:rPr lang="en-US" sz="3200">
                <a:ea typeface="+mn-lt"/>
                <a:cs typeface="+mn-lt"/>
              </a:rPr>
              <a:t>is a type of supervised learning used to predict categories or labels from input data.</a:t>
            </a:r>
          </a:p>
          <a:p>
            <a:r>
              <a:rPr lang="en-US" sz="3200">
                <a:ea typeface="+mn-lt"/>
                <a:cs typeface="+mn-lt"/>
              </a:rPr>
              <a:t>It answers questions like: "Is it spam or not?", "Will the customer churn?".</a:t>
            </a:r>
          </a:p>
          <a:p>
            <a:r>
              <a:rPr lang="en-US" sz="3200"/>
              <a:t>E.g.</a:t>
            </a:r>
          </a:p>
          <a:p>
            <a:pPr marL="457200" lvl="1" indent="0">
              <a:buNone/>
            </a:pPr>
            <a:r>
              <a:rPr lang="en-US" sz="3200">
                <a:ea typeface="+mn-lt"/>
                <a:cs typeface="+mn-lt"/>
              </a:rPr>
              <a:t>Predict whether a student will pass or fail based on:</a:t>
            </a:r>
          </a:p>
          <a:p>
            <a:pPr marL="457200" lvl="1" indent="0">
              <a:buNone/>
            </a:pPr>
            <a:r>
              <a:rPr lang="en-US" sz="3200">
                <a:ea typeface="+mn-lt"/>
                <a:cs typeface="+mn-lt"/>
              </a:rPr>
              <a:t>Study hours</a:t>
            </a:r>
          </a:p>
          <a:p>
            <a:pPr marL="457200" lvl="1" indent="0">
              <a:buNone/>
            </a:pPr>
            <a:r>
              <a:rPr lang="en-US" sz="3200">
                <a:ea typeface="+mn-lt"/>
                <a:cs typeface="+mn-lt"/>
              </a:rPr>
              <a:t>Attendance</a:t>
            </a:r>
          </a:p>
          <a:p>
            <a:pPr marL="457200" lvl="1" indent="0">
              <a:buNone/>
            </a:pPr>
            <a:r>
              <a:rPr lang="en-US" sz="3200">
                <a:ea typeface="+mn-lt"/>
                <a:cs typeface="+mn-lt"/>
              </a:rPr>
              <a:t>Previous scores</a:t>
            </a:r>
          </a:p>
          <a:p>
            <a:endParaRPr lang="en-US" sz="3200"/>
          </a:p>
          <a:p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940138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2CA72-6090-2946-432A-2264312A8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80"/>
            <a:ext cx="10515600" cy="5700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Unsupervised Learning</a:t>
            </a:r>
            <a:r>
              <a:rPr lang="en-US">
                <a:ea typeface="+mn-lt"/>
                <a:cs typeface="+mn-lt"/>
              </a:rPr>
              <a:t> is a type of machine learning where the model learns patterns from </a:t>
            </a:r>
            <a:r>
              <a:rPr lang="en-US" b="1">
                <a:ea typeface="+mn-lt"/>
                <a:cs typeface="+mn-lt"/>
              </a:rPr>
              <a:t>data without labeled outputs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 simple terms: The machine is given input data without knowing the answers, and it tries to group or understand the structure of the data on its own.</a:t>
            </a:r>
          </a:p>
          <a:p>
            <a:r>
              <a:rPr lang="en-US">
                <a:ea typeface="+mn-lt"/>
                <a:cs typeface="+mn-lt"/>
              </a:rPr>
              <a:t>Algorithm tries to </a:t>
            </a:r>
            <a:r>
              <a:rPr lang="en-US" b="1">
                <a:ea typeface="+mn-lt"/>
                <a:cs typeface="+mn-lt"/>
              </a:rPr>
              <a:t>find hidden patterns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b="1">
                <a:ea typeface="+mn-lt"/>
                <a:cs typeface="+mn-lt"/>
              </a:rPr>
              <a:t>similarities</a:t>
            </a:r>
            <a:r>
              <a:rPr lang="en-US">
                <a:ea typeface="+mn-lt"/>
                <a:cs typeface="+mn-lt"/>
              </a:rPr>
              <a:t>, or </a:t>
            </a:r>
            <a:r>
              <a:rPr lang="en-US" b="1">
                <a:ea typeface="+mn-lt"/>
                <a:cs typeface="+mn-lt"/>
              </a:rPr>
              <a:t>groupings</a:t>
            </a:r>
          </a:p>
          <a:p>
            <a:r>
              <a:rPr lang="en-US">
                <a:ea typeface="+mn-lt"/>
                <a:cs typeface="+mn-lt"/>
              </a:rPr>
              <a:t>Examples of Unsupervised Learning:</a:t>
            </a:r>
            <a:endParaRPr lang="en-US" b="1"/>
          </a:p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7D74A9-A535-9A0E-3C10-BD74443E4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897223"/>
              </p:ext>
            </p:extLst>
          </p:nvPr>
        </p:nvGraphicFramePr>
        <p:xfrm>
          <a:off x="1132703" y="4077730"/>
          <a:ext cx="10742214" cy="2286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580738">
                  <a:extLst>
                    <a:ext uri="{9D8B030D-6E8A-4147-A177-3AD203B41FA5}">
                      <a16:colId xmlns:a16="http://schemas.microsoft.com/office/drawing/2014/main" val="214061266"/>
                    </a:ext>
                  </a:extLst>
                </a:gridCol>
                <a:gridCol w="3580738">
                  <a:extLst>
                    <a:ext uri="{9D8B030D-6E8A-4147-A177-3AD203B41FA5}">
                      <a16:colId xmlns:a16="http://schemas.microsoft.com/office/drawing/2014/main" val="2125589126"/>
                    </a:ext>
                  </a:extLst>
                </a:gridCol>
                <a:gridCol w="3580738">
                  <a:extLst>
                    <a:ext uri="{9D8B030D-6E8A-4147-A177-3AD203B41FA5}">
                      <a16:colId xmlns:a16="http://schemas.microsoft.com/office/drawing/2014/main" val="28928240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Task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 Algorithm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93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Clustering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Group similar items together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KMeans</a:t>
                      </a:r>
                      <a:r>
                        <a:rPr lang="en-US"/>
                        <a:t>, DBSCAN, </a:t>
                      </a:r>
                      <a:r>
                        <a:rPr lang="en-US" err="1"/>
                        <a:t>AgglomerativeClustering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5373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Dimensionality Reduction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Reduce number of features while keeping important data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PCA (Principal Component Analysis)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90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Association Rule Learning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Discover relationships in data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err="1"/>
                        <a:t>Apriori</a:t>
                      </a:r>
                      <a:r>
                        <a:rPr lang="en-US"/>
                        <a:t>, Eclat (used in market basket analysis)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615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59821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C659C-0741-580A-D949-86417C2F1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8742EB-C8C4-34B3-BCEA-50AE0887F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104"/>
            <a:ext cx="10515600" cy="57538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ea typeface="+mn-lt"/>
                <a:cs typeface="+mn-lt"/>
              </a:rPr>
              <a:t>Clustering </a:t>
            </a:r>
            <a:r>
              <a:rPr lang="en-US" sz="3200">
                <a:ea typeface="+mn-lt"/>
                <a:cs typeface="+mn-lt"/>
              </a:rPr>
              <a:t>is an unsupervised learning technique where the algorithm groups similar data points together without predefined labels.</a:t>
            </a:r>
            <a:endParaRPr lang="en-US" sz="3200"/>
          </a:p>
          <a:p>
            <a:r>
              <a:rPr lang="en-US" sz="3200">
                <a:ea typeface="+mn-lt"/>
                <a:cs typeface="+mn-lt"/>
              </a:rPr>
              <a:t>In simple words: Clustering is like organizing similar items into boxes — without knowing the labels ahead of time.</a:t>
            </a:r>
            <a:endParaRPr lang="en-US" sz="3200"/>
          </a:p>
          <a:p>
            <a:r>
              <a:rPr lang="en-US" sz="3200">
                <a:ea typeface="+mn-lt"/>
                <a:cs typeface="+mn-lt"/>
              </a:rPr>
              <a:t>Imagine you have a bunch of mixed fruits but no labels. A clustering algorithm will:</a:t>
            </a:r>
            <a:endParaRPr lang="en-US" sz="3200"/>
          </a:p>
          <a:p>
            <a:pPr lvl="1"/>
            <a:r>
              <a:rPr lang="en-US" sz="3200">
                <a:ea typeface="+mn-lt"/>
                <a:cs typeface="+mn-lt"/>
              </a:rPr>
              <a:t>Group bananas together</a:t>
            </a:r>
            <a:endParaRPr lang="en-US" sz="3200"/>
          </a:p>
          <a:p>
            <a:pPr lvl="1"/>
            <a:r>
              <a:rPr lang="en-US" sz="3200">
                <a:ea typeface="+mn-lt"/>
                <a:cs typeface="+mn-lt"/>
              </a:rPr>
              <a:t>Group apples together</a:t>
            </a:r>
            <a:endParaRPr lang="en-US" sz="3200"/>
          </a:p>
          <a:p>
            <a:pPr lvl="1"/>
            <a:r>
              <a:rPr lang="en-US" sz="3200">
                <a:ea typeface="+mn-lt"/>
                <a:cs typeface="+mn-lt"/>
              </a:rPr>
              <a:t>Group oranges together → without knowing what they are called!</a:t>
            </a:r>
          </a:p>
        </p:txBody>
      </p:sp>
    </p:spTree>
    <p:extLst>
      <p:ext uri="{BB962C8B-B14F-4D97-AF65-F5344CB8AC3E}">
        <p14:creationId xmlns:p14="http://schemas.microsoft.com/office/powerpoint/2010/main" val="1482228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D86FB-D33B-70FF-E7D8-FD6206887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6ADCB-1748-784A-588D-C62459FC8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80"/>
            <a:ext cx="10515600" cy="5700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Common Clustering Algorithms: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>
                <a:ea typeface="+mn-lt"/>
                <a:cs typeface="+mn-lt"/>
              </a:rPr>
              <a:t>Dimensionality Reduction</a:t>
            </a:r>
            <a:r>
              <a:rPr lang="en-US">
                <a:ea typeface="+mn-lt"/>
                <a:cs typeface="+mn-lt"/>
              </a:rPr>
              <a:t> is the process of reducing the number of </a:t>
            </a:r>
            <a:r>
              <a:rPr lang="en-US" b="1">
                <a:ea typeface="+mn-lt"/>
                <a:cs typeface="+mn-lt"/>
              </a:rPr>
              <a:t>input features (dimensions)</a:t>
            </a:r>
            <a:r>
              <a:rPr lang="en-US">
                <a:ea typeface="+mn-lt"/>
                <a:cs typeface="+mn-lt"/>
              </a:rPr>
              <a:t> in a dataset while preserving as much </a:t>
            </a:r>
            <a:r>
              <a:rPr lang="en-US" b="1">
                <a:ea typeface="+mn-lt"/>
                <a:cs typeface="+mn-lt"/>
              </a:rPr>
              <a:t>important information</a:t>
            </a:r>
            <a:r>
              <a:rPr lang="en-US">
                <a:ea typeface="+mn-lt"/>
                <a:cs typeface="+mn-lt"/>
              </a:rPr>
              <a:t> (patterns, variance) as possible.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Dimensionality Reduction helps by: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Removing redundant or irrelevant features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Making data easier to process, visualize, and train</a:t>
            </a:r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99D72C-29AB-DC38-4A93-003C0993A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2807"/>
              </p:ext>
            </p:extLst>
          </p:nvPr>
        </p:nvGraphicFramePr>
        <p:xfrm>
          <a:off x="1050324" y="1103870"/>
          <a:ext cx="10010396" cy="22362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005198">
                  <a:extLst>
                    <a:ext uri="{9D8B030D-6E8A-4147-A177-3AD203B41FA5}">
                      <a16:colId xmlns:a16="http://schemas.microsoft.com/office/drawing/2014/main" val="81414557"/>
                    </a:ext>
                  </a:extLst>
                </a:gridCol>
                <a:gridCol w="5005198">
                  <a:extLst>
                    <a:ext uri="{9D8B030D-6E8A-4147-A177-3AD203B41FA5}">
                      <a16:colId xmlns:a16="http://schemas.microsoft.com/office/drawing/2014/main" val="2193039020"/>
                    </a:ext>
                  </a:extLst>
                </a:gridCol>
              </a:tblGrid>
              <a:tr h="39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Algorithm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8844789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K-Means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Divides data into k clusters based on distance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5191916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Hierarchical Clustering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Builds a tree of clusters (dendrogram)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7495609"/>
                  </a:ext>
                </a:extLst>
              </a:tr>
              <a:tr h="568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DBSCAN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Groups based on density (great for uneven clusters)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8284000"/>
                  </a:ext>
                </a:extLst>
              </a:tr>
              <a:tr h="3990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 Shift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Uses data density to find clusters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916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0203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0C0DDB-555F-854E-4670-B99D2B0D6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147EE-332E-54DB-84C7-C973B90A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80"/>
            <a:ext cx="10515600" cy="57002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Common Techniques:</a:t>
            </a:r>
            <a:endParaRPr lang="en-US" b="1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D3BDDE-D8EC-5702-0F2C-4245E3768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038873"/>
              </p:ext>
            </p:extLst>
          </p:nvPr>
        </p:nvGraphicFramePr>
        <p:xfrm>
          <a:off x="895864" y="1101810"/>
          <a:ext cx="10852689" cy="5016127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617563">
                  <a:extLst>
                    <a:ext uri="{9D8B030D-6E8A-4147-A177-3AD203B41FA5}">
                      <a16:colId xmlns:a16="http://schemas.microsoft.com/office/drawing/2014/main" val="891654559"/>
                    </a:ext>
                  </a:extLst>
                </a:gridCol>
                <a:gridCol w="3617563">
                  <a:extLst>
                    <a:ext uri="{9D8B030D-6E8A-4147-A177-3AD203B41FA5}">
                      <a16:colId xmlns:a16="http://schemas.microsoft.com/office/drawing/2014/main" val="66277339"/>
                    </a:ext>
                  </a:extLst>
                </a:gridCol>
                <a:gridCol w="3617563">
                  <a:extLst>
                    <a:ext uri="{9D8B030D-6E8A-4147-A177-3AD203B41FA5}">
                      <a16:colId xmlns:a16="http://schemas.microsoft.com/office/drawing/2014/main" val="2413312625"/>
                    </a:ext>
                  </a:extLst>
                </a:gridCol>
              </a:tblGrid>
              <a:tr h="814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Method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353149"/>
                  </a:ext>
                </a:extLst>
              </a:tr>
              <a:tr h="1353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PCA (Principal Component Analysis)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Most popular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Projects data to lower dimensions using maximum variance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218857"/>
                  </a:ext>
                </a:extLst>
              </a:tr>
              <a:tr h="949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t-SNE (t-distributed Stochastic Neighbor Embedding)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Visualization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Converts high-dimensional data into 2D or 3D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9442789"/>
                  </a:ext>
                </a:extLst>
              </a:tr>
              <a:tr h="949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LDA (Linear Discriminant Analysis)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Supervised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Reduces dimensions while keeping class separability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649384"/>
                  </a:ext>
                </a:extLst>
              </a:tr>
              <a:tr h="9494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Autoencoders (Deep Learning)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Neural nets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Learn compressed data representation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5092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200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E4CAF-E67A-6D32-F105-D267DFBD2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47EBC-C880-AF6C-76CE-71F74CD6E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80"/>
            <a:ext cx="10515600" cy="5700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Association Rule Learning</a:t>
            </a:r>
            <a:r>
              <a:rPr lang="en-US" dirty="0">
                <a:ea typeface="+mn-lt"/>
                <a:cs typeface="+mn-lt"/>
              </a:rPr>
              <a:t> is a rule-based unsupervised learning method used to discover interesting relationships (associations) between variables in large datasets especially in market basket analysis.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IF-THEN relation</a:t>
            </a:r>
          </a:p>
          <a:p>
            <a:r>
              <a:rPr lang="en-US" b="1" dirty="0">
                <a:ea typeface="+mn-lt"/>
                <a:cs typeface="+mn-lt"/>
              </a:rPr>
              <a:t>Real-Life Example</a:t>
            </a:r>
            <a:r>
              <a:rPr lang="en-US" dirty="0">
                <a:ea typeface="+mn-lt"/>
                <a:cs typeface="+mn-lt"/>
              </a:rPr>
              <a:t>: Market Basket Analysis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Imagine a supermarket database shows: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If a customer buys Bread &amp; Butter, they often also buy Milk.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This can be expressed as an association rule: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{Bread, Butter} → {Milk}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This means Bread and Butter lead to Milk.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829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5103B-2F14-4B49-256F-F35A65FE5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7C6B-FF07-5834-2AE2-0BBF2B53D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80"/>
            <a:ext cx="10515600" cy="5700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Key Metrics in Association Rule Learning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200D37-6C24-705B-13DA-FE5D7C047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282695"/>
              </p:ext>
            </p:extLst>
          </p:nvPr>
        </p:nvGraphicFramePr>
        <p:xfrm>
          <a:off x="1194486" y="1015725"/>
          <a:ext cx="9817114" cy="1737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908557">
                  <a:extLst>
                    <a:ext uri="{9D8B030D-6E8A-4147-A177-3AD203B41FA5}">
                      <a16:colId xmlns:a16="http://schemas.microsoft.com/office/drawing/2014/main" val="335890100"/>
                    </a:ext>
                  </a:extLst>
                </a:gridCol>
                <a:gridCol w="4908557">
                  <a:extLst>
                    <a:ext uri="{9D8B030D-6E8A-4147-A177-3AD203B41FA5}">
                      <a16:colId xmlns:a16="http://schemas.microsoft.com/office/drawing/2014/main" val="2985981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Metric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Meaning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9437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Support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How often the rule occurs in the dataset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190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Confidence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How often the rule has been found to be true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95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Lift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How much more likely the RHS is given the LHS compared to random chance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3574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758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46E67-81B0-4368-2C78-17CBDF3A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Introduction to Artificial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49440-7CEB-A4D7-A108-07EB98EA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/>
              <a:t>Artificial Intelligence (AI)</a:t>
            </a:r>
            <a:r>
              <a:rPr lang="en-US"/>
              <a:t> is the field of computer science that aims to create machines that can </a:t>
            </a:r>
            <a:r>
              <a:rPr lang="en-US" b="1"/>
              <a:t>mimic human intelligence</a:t>
            </a:r>
            <a:r>
              <a:rPr lang="en-US"/>
              <a:t> like learning, reasoning, problem-solving, understanding language, and perception.</a:t>
            </a:r>
          </a:p>
          <a:p>
            <a:r>
              <a:rPr lang="en-US" i="1"/>
              <a:t>“AI is the simulation of human intelligence processes by machines, especially computer systems.”</a:t>
            </a:r>
          </a:p>
          <a:p>
            <a:r>
              <a:rPr lang="en-IN"/>
              <a:t>Branches of AI</a:t>
            </a:r>
          </a:p>
          <a:p>
            <a:pPr lvl="1"/>
            <a:r>
              <a:rPr lang="en-IN"/>
              <a:t>Machine Learning (ML) – Learning from data</a:t>
            </a:r>
          </a:p>
          <a:p>
            <a:pPr lvl="1"/>
            <a:r>
              <a:rPr lang="en-IN"/>
              <a:t>Deep Learning – Neural networks for complex tasks</a:t>
            </a:r>
          </a:p>
          <a:p>
            <a:pPr lvl="1"/>
            <a:r>
              <a:rPr lang="en-IN"/>
              <a:t>Natural Language Processing (NLP) – Understanding human language</a:t>
            </a:r>
          </a:p>
          <a:p>
            <a:pPr lvl="1"/>
            <a:r>
              <a:rPr lang="en-IN"/>
              <a:t>Computer Vision – Interpreting images and videos</a:t>
            </a:r>
          </a:p>
          <a:p>
            <a:pPr lvl="1"/>
            <a:r>
              <a:rPr lang="en-IN"/>
              <a:t>Robotics – AI-powered machines that perform task</a:t>
            </a:r>
          </a:p>
        </p:txBody>
      </p:sp>
    </p:spTree>
    <p:extLst>
      <p:ext uri="{BB962C8B-B14F-4D97-AF65-F5344CB8AC3E}">
        <p14:creationId xmlns:p14="http://schemas.microsoft.com/office/powerpoint/2010/main" val="1970310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D4F3D-1A81-52EE-A4F9-A2428B451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00306-FEEA-D829-08C1-54BB88902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6680"/>
            <a:ext cx="10515600" cy="57002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dirty="0">
                <a:ea typeface="+mn-lt"/>
                <a:cs typeface="+mn-lt"/>
              </a:rPr>
              <a:t>Reinforcement Learning</a:t>
            </a:r>
            <a:r>
              <a:rPr lang="en-US" sz="3200" dirty="0">
                <a:ea typeface="+mn-lt"/>
                <a:cs typeface="+mn-lt"/>
              </a:rPr>
              <a:t> is a type of machine learning where an </a:t>
            </a:r>
            <a:r>
              <a:rPr lang="en-US" sz="3200" b="1" dirty="0">
                <a:ea typeface="+mn-lt"/>
                <a:cs typeface="+mn-lt"/>
              </a:rPr>
              <a:t>agent</a:t>
            </a:r>
            <a:r>
              <a:rPr lang="en-US" sz="3200" dirty="0">
                <a:ea typeface="+mn-lt"/>
                <a:cs typeface="+mn-lt"/>
              </a:rPr>
              <a:t> learns to take actions in an </a:t>
            </a:r>
            <a:r>
              <a:rPr lang="en-US" sz="3200" b="1" dirty="0">
                <a:ea typeface="+mn-lt"/>
                <a:cs typeface="+mn-lt"/>
              </a:rPr>
              <a:t>environment</a:t>
            </a:r>
            <a:r>
              <a:rPr lang="en-US" sz="3200" dirty="0">
                <a:ea typeface="+mn-lt"/>
                <a:cs typeface="+mn-lt"/>
              </a:rPr>
              <a:t> in order to </a:t>
            </a:r>
            <a:r>
              <a:rPr lang="en-US" sz="3200" b="1" dirty="0">
                <a:ea typeface="+mn-lt"/>
                <a:cs typeface="+mn-lt"/>
              </a:rPr>
              <a:t>maximize rewards</a:t>
            </a:r>
            <a:r>
              <a:rPr lang="en-US" sz="3200" dirty="0">
                <a:ea typeface="+mn-lt"/>
                <a:cs typeface="+mn-lt"/>
              </a:rPr>
              <a:t>.</a:t>
            </a:r>
          </a:p>
          <a:p>
            <a:r>
              <a:rPr lang="en-US" sz="3200" dirty="0">
                <a:ea typeface="+mn-lt"/>
                <a:cs typeface="+mn-lt"/>
              </a:rPr>
              <a:t>An Agent interacts with an Environment by taking Actions, and the environment gives back a Reward and a new State.</a:t>
            </a:r>
            <a:endParaRPr lang="en-US" sz="3200" dirty="0"/>
          </a:p>
          <a:p>
            <a:r>
              <a:rPr lang="en-US" sz="3200" dirty="0">
                <a:ea typeface="+mn-lt"/>
                <a:cs typeface="+mn-lt"/>
              </a:rPr>
              <a:t>The agent's goal is to learn a strategy (called a policy) that maximizes its total reward over time.</a:t>
            </a:r>
          </a:p>
          <a:p>
            <a:r>
              <a:rPr lang="en-US" sz="3200" b="1" dirty="0">
                <a:ea typeface="+mn-lt"/>
                <a:cs typeface="+mn-lt"/>
              </a:rPr>
              <a:t>Reinforcement Learning Cycle</a:t>
            </a:r>
            <a:r>
              <a:rPr lang="en-US" sz="3200" dirty="0">
                <a:ea typeface="+mn-lt"/>
                <a:cs typeface="+mn-lt"/>
              </a:rPr>
              <a:t>: Agent → Takes Action → Environment → Returns Reward &amp; New State → Agent</a:t>
            </a:r>
            <a:endParaRPr lang="en-US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75467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B1B70-CBC4-3D3E-4C75-BFEB11A22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382EEF-BBDE-C653-9779-CF1D021BF3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6219007"/>
              </p:ext>
            </p:extLst>
          </p:nvPr>
        </p:nvGraphicFramePr>
        <p:xfrm>
          <a:off x="597243" y="1359243"/>
          <a:ext cx="11081712" cy="3767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540856">
                  <a:extLst>
                    <a:ext uri="{9D8B030D-6E8A-4147-A177-3AD203B41FA5}">
                      <a16:colId xmlns:a16="http://schemas.microsoft.com/office/drawing/2014/main" val="3258095862"/>
                    </a:ext>
                  </a:extLst>
                </a:gridCol>
                <a:gridCol w="5540856">
                  <a:extLst>
                    <a:ext uri="{9D8B030D-6E8A-4147-A177-3AD203B41FA5}">
                      <a16:colId xmlns:a16="http://schemas.microsoft.com/office/drawing/2014/main" val="416220175"/>
                    </a:ext>
                  </a:extLst>
                </a:gridCol>
              </a:tblGrid>
              <a:tr h="82826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Example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022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Playing Games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AI agents learn to play Chess, Go, or Atari games (e.g. AlphaGo, Deep Q Learning)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6004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Robotics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Robot learns to walk or pick objects through trial and error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17784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Self-Driving Cars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Car learns to drive by taking correct turns, braking, avoiding collisions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233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Ad Recommendations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Showing right ads to users by learning what they click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36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Finance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Making stock trading decisions based on rewards (profits/losses)</a:t>
                      </a:r>
                      <a:endParaRPr lang="en-US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2461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081BB8A-B610-E126-7090-627088C699F8}"/>
              </a:ext>
            </a:extLst>
          </p:cNvPr>
          <p:cNvSpPr txBox="1"/>
          <p:nvPr/>
        </p:nvSpPr>
        <p:spPr>
          <a:xfrm>
            <a:off x="595184" y="656967"/>
            <a:ext cx="565733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Arial"/>
              </a:rPr>
              <a:t>Real life examples:​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058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89F3-FAFF-0D89-4BC2-99E51D8A1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2800" b="1" dirty="0">
                <a:latin typeface="Aptos"/>
              </a:rPr>
              <a:t>Hands-on (basic): Predict marks based on study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72F7-DFDD-F226-97A2-38C3B26F2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from </a:t>
            </a:r>
            <a:r>
              <a:rPr lang="en-US" sz="2400" dirty="0" err="1">
                <a:ea typeface="+mn-lt"/>
                <a:cs typeface="+mn-lt"/>
              </a:rPr>
              <a:t>sklearn.linear_model</a:t>
            </a:r>
            <a:r>
              <a:rPr lang="en-US" sz="2400" dirty="0">
                <a:ea typeface="+mn-lt"/>
                <a:cs typeface="+mn-lt"/>
              </a:rPr>
              <a:t> import </a:t>
            </a:r>
            <a:r>
              <a:rPr lang="en-US" sz="2400" dirty="0" err="1">
                <a:ea typeface="+mn-lt"/>
                <a:cs typeface="+mn-lt"/>
              </a:rPr>
              <a:t>LinearRegression</a:t>
            </a:r>
            <a:endParaRPr lang="en-US" dirty="0" err="1"/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import </a:t>
            </a:r>
            <a:r>
              <a:rPr lang="en-US" sz="2400" err="1">
                <a:ea typeface="+mn-lt"/>
                <a:cs typeface="+mn-lt"/>
              </a:rPr>
              <a:t>numpy</a:t>
            </a:r>
            <a:r>
              <a:rPr lang="en-US" sz="2400" dirty="0">
                <a:ea typeface="+mn-lt"/>
                <a:cs typeface="+mn-lt"/>
              </a:rPr>
              <a:t> as np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# Hours studied and corresponding marks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x = </a:t>
            </a:r>
            <a:r>
              <a:rPr lang="en-US" sz="2400" dirty="0" err="1">
                <a:ea typeface="+mn-lt"/>
                <a:cs typeface="+mn-lt"/>
              </a:rPr>
              <a:t>np.array</a:t>
            </a:r>
            <a:r>
              <a:rPr lang="en-US" sz="2400" dirty="0">
                <a:ea typeface="+mn-lt"/>
                <a:cs typeface="+mn-lt"/>
              </a:rPr>
              <a:t>([[1], [2], [3], [4], [5]])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y = </a:t>
            </a:r>
            <a:r>
              <a:rPr lang="en-US" sz="2400" dirty="0" err="1">
                <a:ea typeface="+mn-lt"/>
                <a:cs typeface="+mn-lt"/>
              </a:rPr>
              <a:t>np.array</a:t>
            </a:r>
            <a:r>
              <a:rPr lang="en-US" sz="2400" dirty="0">
                <a:ea typeface="+mn-lt"/>
                <a:cs typeface="+mn-lt"/>
              </a:rPr>
              <a:t>([25, 30, 35, 40, 45])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model = </a:t>
            </a:r>
            <a:r>
              <a:rPr lang="en-US" sz="2400" dirty="0" err="1">
                <a:ea typeface="+mn-lt"/>
                <a:cs typeface="+mn-lt"/>
              </a:rPr>
              <a:t>LinearRegression</a:t>
            </a:r>
            <a:r>
              <a:rPr lang="en-US" sz="2400" dirty="0">
                <a:ea typeface="+mn-lt"/>
                <a:cs typeface="+mn-lt"/>
              </a:rPr>
              <a:t>()</a:t>
            </a:r>
          </a:p>
          <a:p>
            <a:pPr marL="0" indent="0">
              <a:buNone/>
            </a:pPr>
            <a:r>
              <a:rPr lang="en-US" sz="2400" dirty="0" err="1">
                <a:ea typeface="+mn-lt"/>
                <a:cs typeface="+mn-lt"/>
              </a:rPr>
              <a:t>model.fit</a:t>
            </a:r>
            <a:r>
              <a:rPr lang="en-US" sz="2400" dirty="0">
                <a:ea typeface="+mn-lt"/>
                <a:cs typeface="+mn-lt"/>
              </a:rPr>
              <a:t>(x, y)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# Predict for 6 hours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print("Predicted marks for 6 hours:", </a:t>
            </a:r>
            <a:r>
              <a:rPr lang="en-US" sz="2400" dirty="0" err="1">
                <a:ea typeface="+mn-lt"/>
                <a:cs typeface="+mn-lt"/>
              </a:rPr>
              <a:t>model.predict</a:t>
            </a:r>
            <a:r>
              <a:rPr lang="en-US" sz="2400" dirty="0">
                <a:ea typeface="+mn-lt"/>
                <a:cs typeface="+mn-lt"/>
              </a:rPr>
              <a:t>([[6.5]])[0])</a:t>
            </a:r>
          </a:p>
        </p:txBody>
      </p:sp>
    </p:spTree>
    <p:extLst>
      <p:ext uri="{BB962C8B-B14F-4D97-AF65-F5344CB8AC3E}">
        <p14:creationId xmlns:p14="http://schemas.microsoft.com/office/powerpoint/2010/main" val="3190466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57D8-3AB0-55CC-AA5F-F4303D8D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we will learn in this session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19479-901F-1CB3-DF63-A3628B549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What is Dataset and its types</a:t>
            </a:r>
          </a:p>
          <a:p>
            <a:r>
              <a:rPr lang="en-US" dirty="0"/>
              <a:t>Supervised Learning</a:t>
            </a:r>
          </a:p>
          <a:p>
            <a:pPr lvl="1"/>
            <a:r>
              <a:rPr lang="en-US" dirty="0"/>
              <a:t>Regression : Linear Regression, Multiple linear regression</a:t>
            </a:r>
          </a:p>
          <a:p>
            <a:pPr lvl="1"/>
            <a:r>
              <a:rPr lang="en-US" dirty="0"/>
              <a:t>Classification : Logistic Regression, KNN, SVM, Naïve Bayes classifier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2195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AAE1-1ED6-F13C-F71B-D1B13AA4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200" b="1" dirty="0">
                <a:latin typeface="Aptos"/>
              </a:rPr>
              <a:t>What is Dataset and its type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3BA18-8FB5-F467-A0F6-89D14C9BB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712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</a:t>
            </a:r>
            <a:r>
              <a:rPr lang="en-US" b="1" dirty="0">
                <a:ea typeface="+mn-lt"/>
                <a:cs typeface="+mn-lt"/>
              </a:rPr>
              <a:t>dataset</a:t>
            </a:r>
            <a:r>
              <a:rPr lang="en-US" dirty="0">
                <a:ea typeface="+mn-lt"/>
                <a:cs typeface="+mn-lt"/>
              </a:rPr>
              <a:t> is a </a:t>
            </a:r>
            <a:r>
              <a:rPr lang="en-US" b="1" dirty="0">
                <a:ea typeface="+mn-lt"/>
                <a:cs typeface="+mn-lt"/>
              </a:rPr>
              <a:t>collection of data</a:t>
            </a:r>
            <a:r>
              <a:rPr lang="en-US" dirty="0">
                <a:ea typeface="+mn-lt"/>
                <a:cs typeface="+mn-lt"/>
              </a:rPr>
              <a:t> usually structured in </a:t>
            </a:r>
            <a:r>
              <a:rPr lang="en-US" b="1" dirty="0">
                <a:ea typeface="+mn-lt"/>
                <a:cs typeface="+mn-lt"/>
              </a:rPr>
              <a:t>rows and columns</a:t>
            </a:r>
            <a:r>
              <a:rPr lang="en-US" dirty="0">
                <a:ea typeface="+mn-lt"/>
                <a:cs typeface="+mn-lt"/>
              </a:rPr>
              <a:t>, or in some organized format  that is used for analysis or training machine learning models.</a:t>
            </a:r>
          </a:p>
          <a:p>
            <a:r>
              <a:rPr lang="en-US" dirty="0"/>
              <a:t>Types of datasets:</a:t>
            </a:r>
          </a:p>
          <a:p>
            <a:r>
              <a:rPr lang="en-US" b="1" dirty="0"/>
              <a:t>Structured Dataset : </a:t>
            </a:r>
            <a:r>
              <a:rPr lang="en-US" dirty="0">
                <a:ea typeface="+mn-lt"/>
                <a:cs typeface="+mn-lt"/>
              </a:rPr>
              <a:t>Data is organized in </a:t>
            </a:r>
            <a:r>
              <a:rPr lang="en-US" b="1" dirty="0">
                <a:ea typeface="+mn-lt"/>
                <a:cs typeface="+mn-lt"/>
              </a:rPr>
              <a:t>rows and columns</a:t>
            </a:r>
            <a:r>
              <a:rPr lang="en-US" dirty="0">
                <a:ea typeface="+mn-lt"/>
                <a:cs typeface="+mn-lt"/>
              </a:rPr>
              <a:t>(e.g. CSV, Excel)</a:t>
            </a:r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Unstructured Dataset : Data is </a:t>
            </a:r>
            <a:r>
              <a:rPr lang="en-US" b="1" dirty="0">
                <a:ea typeface="+mn-lt"/>
                <a:cs typeface="+mn-lt"/>
              </a:rPr>
              <a:t>not organized</a:t>
            </a:r>
            <a:r>
              <a:rPr lang="en-US" dirty="0">
                <a:ea typeface="+mn-lt"/>
                <a:cs typeface="+mn-lt"/>
              </a:rPr>
              <a:t> in a predefined manner (e.g. text, Image, videos)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Semi-Structured Dataset : Data is partially organized (XML,JSON)</a:t>
            </a:r>
            <a:endParaRPr lang="en-US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269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3B9C-7C8D-907C-5392-5EC57C13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3200" b="1" dirty="0">
                <a:latin typeface="Aptos"/>
              </a:rPr>
              <a:t>Regression : Linear Regression and Multiple Linear Regression</a:t>
            </a:r>
            <a:endParaRPr lang="en-US" sz="3200" b="1" dirty="0">
              <a:latin typeface="Aptos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D9424-A96B-95D7-C1D9-1170926B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3200" b="1" dirty="0"/>
              <a:t>Linear Regression</a:t>
            </a:r>
            <a:r>
              <a:rPr lang="en-US" sz="3200" dirty="0"/>
              <a:t> : </a:t>
            </a:r>
            <a:r>
              <a:rPr lang="en-US" sz="3200" dirty="0">
                <a:ea typeface="+mn-lt"/>
                <a:cs typeface="+mn-lt"/>
              </a:rPr>
              <a:t>It is a supervised learning algorithm used to predict continuous output based on the input.</a:t>
            </a:r>
          </a:p>
          <a:p>
            <a:r>
              <a:rPr lang="en-US" sz="3200" dirty="0">
                <a:ea typeface="+mn-lt"/>
                <a:cs typeface="+mn-lt"/>
              </a:rPr>
              <a:t>It tries to draw a </a:t>
            </a:r>
            <a:r>
              <a:rPr lang="en-US" sz="3200" b="1" dirty="0">
                <a:ea typeface="+mn-lt"/>
                <a:cs typeface="+mn-lt"/>
              </a:rPr>
              <a:t>straight line</a:t>
            </a:r>
            <a:r>
              <a:rPr lang="en-US" sz="3200" dirty="0">
                <a:ea typeface="+mn-lt"/>
                <a:cs typeface="+mn-lt"/>
              </a:rPr>
              <a:t> (best fit) through the data points to get the relationship between input (X) and output (Y).</a:t>
            </a:r>
          </a:p>
          <a:p>
            <a:r>
              <a:rPr lang="en-US" sz="3200" dirty="0"/>
              <a:t>How it works, It uses mathematical straight line formula : </a:t>
            </a:r>
            <a:r>
              <a:rPr lang="en-US" sz="3200" dirty="0">
                <a:highlight>
                  <a:srgbClr val="00FFFF"/>
                </a:highlight>
              </a:rPr>
              <a:t>y = mx + c</a:t>
            </a:r>
            <a:endParaRPr lang="en-US" sz="3200">
              <a:highlight>
                <a:srgbClr val="00FFFF"/>
              </a:highlight>
            </a:endParaRPr>
          </a:p>
          <a:p>
            <a:r>
              <a:rPr lang="en-US" sz="3200" dirty="0"/>
              <a:t>Here,</a:t>
            </a:r>
          </a:p>
          <a:p>
            <a:pPr marL="457200" lvl="1" indent="0">
              <a:buNone/>
            </a:pPr>
            <a:r>
              <a:rPr lang="en-US" sz="2800" dirty="0">
                <a:highlight>
                  <a:srgbClr val="FFFF00"/>
                </a:highlight>
                <a:ea typeface="+mn-lt"/>
                <a:cs typeface="+mn-lt"/>
              </a:rPr>
              <a:t>y → Predicted value</a:t>
            </a:r>
            <a:endParaRPr lang="en-US" sz="280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en-US" sz="2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highlight>
                  <a:srgbClr val="FFFF00"/>
                </a:highlight>
                <a:ea typeface="+mn-lt"/>
                <a:cs typeface="+mn-lt"/>
              </a:rPr>
              <a:t>x → Input value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en-US" sz="2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highlight>
                  <a:srgbClr val="FFFF00"/>
                </a:highlight>
                <a:ea typeface="+mn-lt"/>
                <a:cs typeface="+mn-lt"/>
              </a:rPr>
              <a:t>m → Slope (gradient)</a:t>
            </a:r>
            <a:endParaRPr lang="en-US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endParaRPr lang="en-US" sz="2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2800" dirty="0">
                <a:highlight>
                  <a:srgbClr val="FFFF00"/>
                </a:highlight>
                <a:ea typeface="+mn-lt"/>
                <a:cs typeface="+mn-lt"/>
              </a:rPr>
              <a:t>c → Intercept (jab x = 0)</a:t>
            </a:r>
            <a:endParaRPr lang="en-US">
              <a:highlight>
                <a:srgbClr val="FFFF00"/>
              </a:highlight>
            </a:endParaRP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2541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53B28-1080-E8E6-9A74-ED01CA3F5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66"/>
            <a:ext cx="10515600" cy="5648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Mathematically, How m and c are calculated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 descr="A white background with black text and numbers&#10;&#10;AI-generated content may be incorrect.">
            <a:extLst>
              <a:ext uri="{FF2B5EF4-FFF2-40B4-BE49-F238E27FC236}">
                <a16:creationId xmlns:a16="http://schemas.microsoft.com/office/drawing/2014/main" id="{3C68E749-81EE-DE35-B75D-A00B55135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39" y="1227823"/>
            <a:ext cx="8206542" cy="340202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8C1F1C-6A5F-7329-E98A-6FC79F8F8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013945"/>
              </p:ext>
            </p:extLst>
          </p:nvPr>
        </p:nvGraphicFramePr>
        <p:xfrm>
          <a:off x="441739" y="4627217"/>
          <a:ext cx="11303874" cy="192024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651937">
                  <a:extLst>
                    <a:ext uri="{9D8B030D-6E8A-4147-A177-3AD203B41FA5}">
                      <a16:colId xmlns:a16="http://schemas.microsoft.com/office/drawing/2014/main" val="3909230173"/>
                    </a:ext>
                  </a:extLst>
                </a:gridCol>
                <a:gridCol w="5651937">
                  <a:extLst>
                    <a:ext uri="{9D8B030D-6E8A-4147-A177-3AD203B41FA5}">
                      <a16:colId xmlns:a16="http://schemas.microsoft.com/office/drawing/2014/main" val="35046447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Term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 (in regression)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994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Slope (m)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When x increases by 1, how much y increases or decreases.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(It shows the </a:t>
                      </a:r>
                      <a:r>
                        <a:rPr lang="en-US" sz="1800" b="1" i="0" u="none" strike="noStrike" noProof="0" dirty="0">
                          <a:latin typeface="Aptos"/>
                        </a:rPr>
                        <a:t>rate of change</a:t>
                      </a:r>
                      <a:r>
                        <a:rPr lang="en-US" sz="1800" b="0" i="0" u="none" strike="noStrike" noProof="0" dirty="0">
                          <a:latin typeface="Aptos"/>
                        </a:rPr>
                        <a:t> between x and y.)</a:t>
                      </a:r>
                      <a:endParaRPr lang="en-US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511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Intercept (c)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Aptos"/>
                        </a:rPr>
                        <a:t>When x is 0, what is the value of y. </a:t>
                      </a:r>
                      <a:r>
                        <a:rPr lang="en-US" sz="1800" b="0" i="0" u="none" strike="noStrike" noProof="0" dirty="0"/>
                        <a:t>(It tells us the </a:t>
                      </a:r>
                      <a:r>
                        <a:rPr lang="en-US" sz="1800" b="1" i="0" u="none" strike="noStrike" noProof="0" dirty="0"/>
                        <a:t>starting point</a:t>
                      </a:r>
                      <a:r>
                        <a:rPr lang="en-US" sz="1800" b="0" i="0" u="none" strike="noStrike" noProof="0" dirty="0"/>
                        <a:t> of y on the graph.)</a:t>
                      </a:r>
                      <a:endParaRPr lang="en-US" dirty="0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086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674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E8EA5-FE3E-451E-EC19-C6F585412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E98219-A288-7F0C-17F2-C37327582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062291"/>
              </p:ext>
            </p:extLst>
          </p:nvPr>
        </p:nvGraphicFramePr>
        <p:xfrm>
          <a:off x="560173" y="1166598"/>
          <a:ext cx="10515600" cy="18288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738397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476194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Hours Studied (X)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Marks Scored (Y)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6561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364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4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318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80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570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C5B1DA-5FD0-3EF9-D9FC-FADE284D0075}"/>
              </a:ext>
            </a:extLst>
          </p:cNvPr>
          <p:cNvSpPr txBox="1"/>
          <p:nvPr/>
        </p:nvSpPr>
        <p:spPr>
          <a:xfrm>
            <a:off x="440724" y="286265"/>
            <a:ext cx="11465010" cy="63709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Problem:</a:t>
            </a:r>
          </a:p>
          <a:p>
            <a:r>
              <a:rPr lang="en-US" sz="2400" dirty="0"/>
              <a:t>Predict </a:t>
            </a:r>
            <a:r>
              <a:rPr lang="en-US" sz="2400" b="1" dirty="0"/>
              <a:t>marks</a:t>
            </a:r>
            <a:r>
              <a:rPr lang="en-US" sz="2400" dirty="0"/>
              <a:t> based on </a:t>
            </a:r>
            <a:r>
              <a:rPr lang="en-US" sz="2400" b="1" dirty="0"/>
              <a:t>hours studied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relationship looks </a:t>
            </a:r>
            <a:r>
              <a:rPr lang="en-US" sz="2400" b="1" dirty="0"/>
              <a:t>linear</a:t>
            </a:r>
            <a:r>
              <a:rPr lang="en-US" sz="2400" dirty="0"/>
              <a:t>. We want to </a:t>
            </a:r>
            <a:r>
              <a:rPr lang="en-US" sz="2400" b="1" dirty="0"/>
              <a:t>predict marks</a:t>
            </a:r>
            <a:r>
              <a:rPr lang="en-US" sz="2400" dirty="0"/>
              <a:t> if someone studies for 5 hours.</a:t>
            </a:r>
          </a:p>
          <a:p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How it works: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The model finds the </a:t>
            </a:r>
            <a:r>
              <a:rPr lang="en-US" sz="2400" b="1" dirty="0">
                <a:ea typeface="+mn-lt"/>
                <a:cs typeface="+mn-lt"/>
              </a:rPr>
              <a:t>best line</a:t>
            </a:r>
            <a:r>
              <a:rPr lang="en-US" sz="2400" dirty="0">
                <a:ea typeface="+mn-lt"/>
                <a:cs typeface="+mn-lt"/>
              </a:rPr>
              <a:t> that </a:t>
            </a:r>
            <a:r>
              <a:rPr lang="en-US" sz="2400" b="1" dirty="0">
                <a:ea typeface="+mn-lt"/>
                <a:cs typeface="+mn-lt"/>
              </a:rPr>
              <a:t>minimizes the error</a:t>
            </a:r>
            <a:r>
              <a:rPr lang="en-US" sz="2400" dirty="0">
                <a:ea typeface="+mn-lt"/>
                <a:cs typeface="+mn-lt"/>
              </a:rPr>
              <a:t> between actual and predicted marks.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It uses </a:t>
            </a:r>
            <a:r>
              <a:rPr lang="en-US" sz="2400" b="1" dirty="0">
                <a:ea typeface="+mn-lt"/>
                <a:cs typeface="+mn-lt"/>
              </a:rPr>
              <a:t>least squares method</a:t>
            </a:r>
            <a:r>
              <a:rPr lang="en-US" sz="2400" dirty="0">
                <a:ea typeface="+mn-lt"/>
                <a:cs typeface="+mn-lt"/>
              </a:rPr>
              <a:t> to calculate the </a:t>
            </a:r>
            <a:r>
              <a:rPr lang="en-US" sz="2400" b="1" dirty="0">
                <a:ea typeface="+mn-lt"/>
                <a:cs typeface="+mn-lt"/>
              </a:rPr>
              <a:t>slope (m)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b="1" dirty="0">
                <a:ea typeface="+mn-lt"/>
                <a:cs typeface="+mn-lt"/>
              </a:rPr>
              <a:t>intercept (c)</a:t>
            </a:r>
          </a:p>
          <a:p>
            <a:endParaRPr lang="en-US" sz="2400" b="1" dirty="0"/>
          </a:p>
          <a:p>
            <a:r>
              <a:rPr lang="en-US" sz="2400" b="1" dirty="0"/>
              <a:t>Next will see coding examples...........</a:t>
            </a:r>
          </a:p>
        </p:txBody>
      </p:sp>
    </p:spTree>
    <p:extLst>
      <p:ext uri="{BB962C8B-B14F-4D97-AF65-F5344CB8AC3E}">
        <p14:creationId xmlns:p14="http://schemas.microsoft.com/office/powerpoint/2010/main" val="14120865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C0392-E31E-2E1D-A63E-6D9E53A0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C3974-BEB9-6A07-2625-85658B10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66"/>
            <a:ext cx="10515600" cy="564879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Multiple Linear Regression: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Multiple Linear Regression (MLR) is a machine learning algorithm used to </a:t>
            </a:r>
            <a:r>
              <a:rPr lang="en-US" b="1" dirty="0">
                <a:ea typeface="+mn-lt"/>
                <a:cs typeface="+mn-lt"/>
              </a:rPr>
              <a:t>predict a value (Y)</a:t>
            </a:r>
            <a:r>
              <a:rPr lang="en-US" dirty="0">
                <a:ea typeface="+mn-lt"/>
                <a:cs typeface="+mn-lt"/>
              </a:rPr>
              <a:t> using </a:t>
            </a:r>
            <a:r>
              <a:rPr lang="en-US" b="1" dirty="0">
                <a:ea typeface="+mn-lt"/>
                <a:cs typeface="+mn-lt"/>
              </a:rPr>
              <a:t>more than one feature (input variable)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/>
              <a:t>Mathematical formula: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  Where,</a:t>
            </a:r>
          </a:p>
          <a:p>
            <a:r>
              <a:rPr lang="en-US" dirty="0">
                <a:ea typeface="+mn-lt"/>
                <a:cs typeface="+mn-lt"/>
              </a:rPr>
              <a:t>  </a:t>
            </a:r>
            <a:r>
              <a:rPr lang="en-US" dirty="0">
                <a:latin typeface="Consolas"/>
                <a:ea typeface="+mn-lt"/>
                <a:cs typeface="+mn-lt"/>
              </a:rPr>
              <a:t>y</a:t>
            </a:r>
            <a:r>
              <a:rPr lang="en-US" dirty="0">
                <a:ea typeface="+mn-lt"/>
                <a:cs typeface="+mn-lt"/>
              </a:rPr>
              <a:t>: Dependent variable (Target)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x1, x2, x3...</a:t>
            </a:r>
            <a:r>
              <a:rPr lang="en-US" dirty="0">
                <a:ea typeface="+mn-lt"/>
                <a:cs typeface="+mn-lt"/>
              </a:rPr>
              <a:t>: Independent variables (Features)</a:t>
            </a:r>
            <a:endParaRPr lang="en-US" dirty="0"/>
          </a:p>
          <a:p>
            <a:r>
              <a:rPr lang="en-US" dirty="0">
                <a:latin typeface="Consolas"/>
                <a:ea typeface="+mn-lt"/>
                <a:cs typeface="+mn-lt"/>
              </a:rPr>
              <a:t>m1, m2, m3...</a:t>
            </a:r>
            <a:r>
              <a:rPr lang="en-US" dirty="0">
                <a:ea typeface="+mn-lt"/>
                <a:cs typeface="+mn-lt"/>
              </a:rPr>
              <a:t>: Coefficients (Slopes)</a:t>
            </a:r>
            <a:endParaRPr lang="en-US" dirty="0"/>
          </a:p>
          <a:p>
            <a:r>
              <a:rPr lang="en-US" dirty="0">
                <a:latin typeface="Consolas"/>
                <a:ea typeface="+mn-lt"/>
                <a:cs typeface="+mn-lt"/>
              </a:rPr>
              <a:t>c</a:t>
            </a:r>
            <a:r>
              <a:rPr lang="en-US" dirty="0">
                <a:ea typeface="+mn-lt"/>
                <a:cs typeface="+mn-lt"/>
              </a:rPr>
              <a:t>: Intercept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Next will see coding problem......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D376A-288A-CAE8-9D71-6649D5466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104" y="2342253"/>
            <a:ext cx="8147878" cy="88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691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3100C-063F-1BA6-5E4D-561B98C4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000"/>
              </a:spcBef>
            </a:pPr>
            <a:r>
              <a:rPr lang="en-US" sz="3200" b="1" dirty="0">
                <a:latin typeface="Aptos"/>
              </a:rPr>
              <a:t>Classification : Logistic Regression, KNN, SVM, Naïve Bayes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2A4B7-D8A4-B682-8ADE-6487C3B2B5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Logistic Regression</a:t>
            </a:r>
            <a:r>
              <a:rPr lang="en-US" dirty="0">
                <a:ea typeface="+mn-lt"/>
                <a:cs typeface="+mn-lt"/>
              </a:rPr>
              <a:t> is a </a:t>
            </a:r>
            <a:r>
              <a:rPr lang="en-US" b="1" dirty="0">
                <a:ea typeface="+mn-lt"/>
                <a:cs typeface="+mn-lt"/>
              </a:rPr>
              <a:t>supervised machine learning algorithm</a:t>
            </a:r>
            <a:r>
              <a:rPr lang="en-US" dirty="0">
                <a:ea typeface="+mn-lt"/>
                <a:cs typeface="+mn-lt"/>
              </a:rPr>
              <a:t> used for </a:t>
            </a:r>
            <a:r>
              <a:rPr lang="en-US" b="1" dirty="0">
                <a:ea typeface="+mn-lt"/>
                <a:cs typeface="+mn-lt"/>
              </a:rPr>
              <a:t>classification problems</a:t>
            </a:r>
            <a:r>
              <a:rPr lang="en-US" dirty="0">
                <a:ea typeface="+mn-lt"/>
                <a:cs typeface="+mn-lt"/>
              </a:rPr>
              <a:t>, especially </a:t>
            </a:r>
            <a:r>
              <a:rPr lang="en-US" b="1" dirty="0">
                <a:ea typeface="+mn-lt"/>
                <a:cs typeface="+mn-lt"/>
              </a:rPr>
              <a:t>binary classification</a:t>
            </a:r>
            <a:r>
              <a:rPr lang="en-US" dirty="0">
                <a:ea typeface="+mn-lt"/>
                <a:cs typeface="+mn-lt"/>
              </a:rPr>
              <a:t> (where output is 0 or 1, Yes or No, True or False).</a:t>
            </a:r>
          </a:p>
          <a:p>
            <a:r>
              <a:rPr lang="en-US" dirty="0">
                <a:ea typeface="+mn-lt"/>
                <a:cs typeface="+mn-lt"/>
              </a:rPr>
              <a:t>logistic regression uses a special function: Sigmoid Function</a:t>
            </a:r>
          </a:p>
          <a:p>
            <a:endParaRPr lang="en-US" dirty="0"/>
          </a:p>
        </p:txBody>
      </p:sp>
      <p:pic>
        <p:nvPicPr>
          <p:cNvPr id="4" name="Picture 3" descr="A white background with black text">
            <a:extLst>
              <a:ext uri="{FF2B5EF4-FFF2-40B4-BE49-F238E27FC236}">
                <a16:creationId xmlns:a16="http://schemas.microsoft.com/office/drawing/2014/main" id="{FF2BC01E-1147-B5B8-FBB1-B0D2FBE9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56" y="3711349"/>
            <a:ext cx="941774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8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3CE8-E839-CB44-CE04-11195A8F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and Evolution of AI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BFF0-E0CC-EC13-53FE-5D56189B5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Why Do We Need AI? (Need for AI)</a:t>
            </a:r>
          </a:p>
          <a:p>
            <a:r>
              <a:rPr lang="en-US"/>
              <a:t>As technology evolves, we need systems that can </a:t>
            </a:r>
            <a:r>
              <a:rPr lang="en-US" b="1"/>
              <a:t>think, learn, and make decisions</a:t>
            </a:r>
            <a:r>
              <a:rPr lang="en-US"/>
              <a:t> like humans. Here's </a:t>
            </a:r>
            <a:r>
              <a:rPr lang="en-US" b="1"/>
              <a:t>why AI is essential:</a:t>
            </a:r>
          </a:p>
          <a:p>
            <a:pPr marL="457200" lvl="1" indent="0">
              <a:buNone/>
            </a:pPr>
            <a:r>
              <a:rPr lang="en-US"/>
              <a:t>1. Handling Big Data</a:t>
            </a:r>
          </a:p>
          <a:p>
            <a:pPr marL="457200" lvl="1" indent="0">
              <a:buNone/>
            </a:pPr>
            <a:r>
              <a:rPr lang="en-US"/>
              <a:t>2. Automating Repetitive Tasks</a:t>
            </a:r>
          </a:p>
          <a:p>
            <a:pPr marL="457200" lvl="1" indent="0">
              <a:buNone/>
            </a:pPr>
            <a:r>
              <a:rPr lang="en-US"/>
              <a:t>3. Better Accuracy &amp; Speed</a:t>
            </a:r>
          </a:p>
          <a:p>
            <a:pPr marL="457200" lvl="1" indent="0">
              <a:buNone/>
            </a:pPr>
            <a:r>
              <a:rPr lang="en-US"/>
              <a:t>4. 24/7 Availability</a:t>
            </a:r>
          </a:p>
          <a:p>
            <a:pPr marL="457200" lvl="1" indent="0">
              <a:buNone/>
            </a:pPr>
            <a:r>
              <a:rPr lang="en-US"/>
              <a:t>5. Intelligent Decision-Making</a:t>
            </a:r>
          </a:p>
          <a:p>
            <a:r>
              <a:rPr lang="en-US"/>
              <a:t>The need for AI arises from the desire to make machines think and act like humans.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490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D8A8A-1D5A-94EE-78B4-DE7ED5C75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D1F95-D4D8-9754-AC0E-9FB8687A9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66"/>
            <a:ext cx="10515600" cy="5648797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/>
            <a:r>
              <a:rPr lang="en-US" b="1" dirty="0">
                <a:ea typeface="+mn-lt"/>
                <a:cs typeface="+mn-lt"/>
              </a:rPr>
              <a:t>KNN (K-Nearest Neighbors)</a:t>
            </a:r>
            <a:r>
              <a:rPr lang="en-US" dirty="0">
                <a:ea typeface="+mn-lt"/>
                <a:cs typeface="+mn-lt"/>
              </a:rPr>
              <a:t> is a </a:t>
            </a:r>
            <a:r>
              <a:rPr lang="en-US" b="1" dirty="0">
                <a:ea typeface="+mn-lt"/>
                <a:cs typeface="+mn-lt"/>
              </a:rPr>
              <a:t>supervised machine learning algorithm, </a:t>
            </a:r>
            <a:r>
              <a:rPr lang="en-US" dirty="0">
                <a:ea typeface="+mn-lt"/>
                <a:cs typeface="+mn-lt"/>
              </a:rPr>
              <a:t>It makes predictions </a:t>
            </a:r>
            <a:r>
              <a:rPr lang="en-US" b="1" dirty="0">
                <a:ea typeface="+mn-lt"/>
                <a:cs typeface="+mn-lt"/>
              </a:rPr>
              <a:t>based on similarity</a:t>
            </a:r>
            <a:r>
              <a:rPr lang="en-US" dirty="0">
                <a:ea typeface="+mn-lt"/>
                <a:cs typeface="+mn-lt"/>
              </a:rPr>
              <a:t> — meaning it looks at its “neighbors” to decide what a new data point should be classified as.</a:t>
            </a:r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  <a:p>
            <a:r>
              <a:rPr lang="en-US" b="1" dirty="0"/>
              <a:t>How KNN Works (Step-by-step):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Choose K</a:t>
            </a:r>
            <a:r>
              <a:rPr lang="en-US" dirty="0">
                <a:ea typeface="+mn-lt"/>
                <a:cs typeface="+mn-lt"/>
              </a:rPr>
              <a:t> → Number of neighbors to consider (e.g. K=3 or K=5)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Calculate distance</a:t>
            </a:r>
            <a:r>
              <a:rPr lang="en-US" dirty="0">
                <a:ea typeface="+mn-lt"/>
                <a:cs typeface="+mn-lt"/>
              </a:rPr>
              <a:t> between the new point and all existing points (commonly use </a:t>
            </a:r>
            <a:r>
              <a:rPr lang="en-US" b="1" dirty="0">
                <a:ea typeface="+mn-lt"/>
                <a:cs typeface="+mn-lt"/>
              </a:rPr>
              <a:t>Euclidean distance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Find K nearest neighbors</a:t>
            </a:r>
            <a:r>
              <a:rPr lang="en-US" dirty="0">
                <a:ea typeface="+mn-lt"/>
                <a:cs typeface="+mn-lt"/>
              </a:rPr>
              <a:t> → Pick the K closest data points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Voting</a:t>
            </a:r>
            <a:r>
              <a:rPr lang="en-US" dirty="0">
                <a:ea typeface="+mn-lt"/>
                <a:cs typeface="+mn-lt"/>
              </a:rPr>
              <a:t> → Check which class (label) is most common among those K neighbors</a:t>
            </a:r>
            <a:endParaRPr lang="en-US"/>
          </a:p>
          <a:p>
            <a:pPr lvl="1"/>
            <a:r>
              <a:rPr lang="en-US" b="1" dirty="0">
                <a:ea typeface="+mn-lt"/>
                <a:cs typeface="+mn-lt"/>
              </a:rPr>
              <a:t>Assign that class</a:t>
            </a:r>
            <a:r>
              <a:rPr lang="en-US" dirty="0">
                <a:ea typeface="+mn-lt"/>
                <a:cs typeface="+mn-lt"/>
              </a:rPr>
              <a:t> to the new data point</a:t>
            </a:r>
            <a:endParaRPr lang="en-US"/>
          </a:p>
          <a:p>
            <a:pPr marL="457200" indent="-457200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FC6F0D-B12C-61F8-D5DA-822989D4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868" y="2305051"/>
            <a:ext cx="6291263" cy="105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272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96F48-8969-17E7-E6E1-BE18209FB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36DC1-67CF-65C3-1FB0-92E1C35C3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66"/>
            <a:ext cx="10515600" cy="5648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SVM(Support Vector Machine) tries to find the </a:t>
            </a:r>
            <a:r>
              <a:rPr lang="en-US" b="1" dirty="0">
                <a:ea typeface="+mn-lt"/>
                <a:cs typeface="+mn-lt"/>
              </a:rPr>
              <a:t>best decision boundary</a:t>
            </a:r>
            <a:r>
              <a:rPr lang="en-US" dirty="0">
                <a:ea typeface="+mn-lt"/>
                <a:cs typeface="+mn-lt"/>
              </a:rPr>
              <a:t> (called </a:t>
            </a:r>
            <a:r>
              <a:rPr lang="en-US" b="1" dirty="0">
                <a:ea typeface="+mn-lt"/>
                <a:cs typeface="+mn-lt"/>
              </a:rPr>
              <a:t>hyperplane</a:t>
            </a:r>
            <a:r>
              <a:rPr lang="en-US" dirty="0">
                <a:ea typeface="+mn-lt"/>
                <a:cs typeface="+mn-lt"/>
              </a:rPr>
              <a:t>) that </a:t>
            </a:r>
            <a:r>
              <a:rPr lang="en-US" b="1" dirty="0">
                <a:ea typeface="+mn-lt"/>
                <a:cs typeface="+mn-lt"/>
              </a:rPr>
              <a:t>separates different classes</a:t>
            </a:r>
            <a:r>
              <a:rPr lang="en-US" dirty="0">
                <a:ea typeface="+mn-lt"/>
                <a:cs typeface="+mn-lt"/>
              </a:rPr>
              <a:t> in the dataset with the </a:t>
            </a:r>
            <a:r>
              <a:rPr lang="en-US" b="1" dirty="0">
                <a:ea typeface="+mn-lt"/>
                <a:cs typeface="+mn-lt"/>
              </a:rPr>
              <a:t>maximum margin</a:t>
            </a:r>
            <a:r>
              <a:rPr lang="en-US" dirty="0">
                <a:ea typeface="+mn-lt"/>
                <a:cs typeface="+mn-lt"/>
              </a:rPr>
              <a:t> (maximum distance between the nearest points of different classes).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The points that are </a:t>
            </a:r>
            <a:r>
              <a:rPr lang="en-US" b="1" dirty="0">
                <a:ea typeface="+mn-lt"/>
                <a:cs typeface="+mn-lt"/>
              </a:rPr>
              <a:t>closest to the hyperplane</a:t>
            </a:r>
            <a:r>
              <a:rPr lang="en-US" dirty="0">
                <a:ea typeface="+mn-lt"/>
                <a:cs typeface="+mn-lt"/>
              </a:rPr>
              <a:t> are called </a:t>
            </a:r>
            <a:r>
              <a:rPr lang="en-US" b="1" dirty="0">
                <a:ea typeface="+mn-lt"/>
                <a:cs typeface="+mn-lt"/>
              </a:rPr>
              <a:t>support vectors</a:t>
            </a:r>
            <a:r>
              <a:rPr lang="en-US" dirty="0">
                <a:ea typeface="+mn-lt"/>
                <a:cs typeface="+mn-lt"/>
              </a:rPr>
              <a:t>, and they are critical in defining the position and orientation of the hyperplane.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Think of it as drawing a line that splits two groups (cats vs. dogs) such that the line is </a:t>
            </a:r>
            <a:r>
              <a:rPr lang="en-US" b="1" dirty="0">
                <a:ea typeface="+mn-lt"/>
                <a:cs typeface="+mn-lt"/>
              </a:rPr>
              <a:t>as far away as possible from both sides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283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B3F40-8468-A592-BF78-7CA9F3BB1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diagram of a support line&#10;&#10;AI-generated content may be incorrect.">
            <a:extLst>
              <a:ext uri="{FF2B5EF4-FFF2-40B4-BE49-F238E27FC236}">
                <a16:creationId xmlns:a16="http://schemas.microsoft.com/office/drawing/2014/main" id="{8C29789B-B703-8A19-6E3D-B1B464956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923" y="445191"/>
            <a:ext cx="9466763" cy="597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9668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BBEC9-8969-B418-7C6A-D703820ED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6FB49-2A5E-0425-42C9-2272A1B8D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166"/>
            <a:ext cx="10515600" cy="56487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Naïve Bayes</a:t>
            </a:r>
            <a:r>
              <a:rPr lang="en-US" dirty="0">
                <a:ea typeface="+mn-lt"/>
                <a:cs typeface="+mn-lt"/>
              </a:rPr>
              <a:t> is a </a:t>
            </a:r>
            <a:r>
              <a:rPr lang="en-US" b="1" dirty="0">
                <a:ea typeface="+mn-lt"/>
                <a:cs typeface="+mn-lt"/>
              </a:rPr>
              <a:t>supervised machine learning algorithm</a:t>
            </a:r>
            <a:r>
              <a:rPr lang="en-US" dirty="0">
                <a:ea typeface="+mn-lt"/>
                <a:cs typeface="+mn-lt"/>
              </a:rPr>
              <a:t> used for </a:t>
            </a:r>
            <a:r>
              <a:rPr lang="en-US" b="1" dirty="0">
                <a:ea typeface="+mn-lt"/>
                <a:cs typeface="+mn-lt"/>
              </a:rPr>
              <a:t>classification</a:t>
            </a:r>
            <a:r>
              <a:rPr lang="en-US" dirty="0">
                <a:ea typeface="+mn-lt"/>
                <a:cs typeface="+mn-lt"/>
              </a:rPr>
              <a:t> tasks. It is based on </a:t>
            </a:r>
            <a:r>
              <a:rPr lang="en-US" b="1" dirty="0">
                <a:ea typeface="+mn-lt"/>
                <a:cs typeface="+mn-lt"/>
              </a:rPr>
              <a:t>Bayes' Theorem</a:t>
            </a:r>
            <a:r>
              <a:rPr lang="en-US" dirty="0">
                <a:ea typeface="+mn-lt"/>
                <a:cs typeface="+mn-lt"/>
              </a:rPr>
              <a:t> and assumes that features are </a:t>
            </a:r>
            <a:r>
              <a:rPr lang="en-US" b="1" dirty="0">
                <a:ea typeface="+mn-lt"/>
                <a:cs typeface="+mn-lt"/>
              </a:rPr>
              <a:t>independent</a:t>
            </a:r>
            <a:r>
              <a:rPr lang="en-US" dirty="0">
                <a:ea typeface="+mn-lt"/>
                <a:cs typeface="+mn-lt"/>
              </a:rPr>
              <a:t> of each other which is a </a:t>
            </a:r>
            <a:r>
              <a:rPr lang="en-US" i="1" dirty="0">
                <a:ea typeface="+mn-lt"/>
                <a:cs typeface="+mn-lt"/>
              </a:rPr>
              <a:t>naïve</a:t>
            </a:r>
            <a:r>
              <a:rPr lang="en-US" dirty="0">
                <a:ea typeface="+mn-lt"/>
                <a:cs typeface="+mn-lt"/>
              </a:rPr>
              <a:t> assumption.</a:t>
            </a:r>
          </a:p>
          <a:p>
            <a:r>
              <a:rPr lang="en-US" dirty="0">
                <a:ea typeface="+mn-lt"/>
                <a:cs typeface="+mn-lt"/>
              </a:rPr>
              <a:t>It calculates the </a:t>
            </a:r>
            <a:r>
              <a:rPr lang="en-US" b="1" dirty="0">
                <a:ea typeface="+mn-lt"/>
                <a:cs typeface="+mn-lt"/>
              </a:rPr>
              <a:t>probability</a:t>
            </a:r>
            <a:r>
              <a:rPr lang="en-US" dirty="0">
                <a:ea typeface="+mn-lt"/>
                <a:cs typeface="+mn-lt"/>
              </a:rPr>
              <a:t> that a data point belongs to a certain </a:t>
            </a:r>
            <a:r>
              <a:rPr lang="en-US" b="1" dirty="0">
                <a:ea typeface="+mn-lt"/>
                <a:cs typeface="+mn-lt"/>
              </a:rPr>
              <a:t>class</a:t>
            </a:r>
            <a:r>
              <a:rPr lang="en-US" dirty="0">
                <a:ea typeface="+mn-lt"/>
                <a:cs typeface="+mn-lt"/>
              </a:rPr>
              <a:t>, and chooses the class with the </a:t>
            </a:r>
            <a:r>
              <a:rPr lang="en-US" b="1" dirty="0">
                <a:ea typeface="+mn-lt"/>
                <a:cs typeface="+mn-lt"/>
              </a:rPr>
              <a:t>highest probability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>
                <a:ea typeface="+mn-lt"/>
                <a:cs typeface="+mn-lt"/>
              </a:rPr>
              <a:t>Types of Naïve Bayes</a:t>
            </a:r>
          </a:p>
          <a:p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788298-B80B-0382-943C-FED169FA8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53969"/>
              </p:ext>
            </p:extLst>
          </p:nvPr>
        </p:nvGraphicFramePr>
        <p:xfrm>
          <a:off x="1192695" y="3691393"/>
          <a:ext cx="8912678" cy="173736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456339">
                  <a:extLst>
                    <a:ext uri="{9D8B030D-6E8A-4147-A177-3AD203B41FA5}">
                      <a16:colId xmlns:a16="http://schemas.microsoft.com/office/drawing/2014/main" val="2328884958"/>
                    </a:ext>
                  </a:extLst>
                </a:gridCol>
                <a:gridCol w="4456339">
                  <a:extLst>
                    <a:ext uri="{9D8B030D-6E8A-4147-A177-3AD203B41FA5}">
                      <a16:colId xmlns:a16="http://schemas.microsoft.com/office/drawing/2014/main" val="21808788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Type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Suitable For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841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Gaussian Naïve Bayes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Continuous data (assumes normal distribution)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390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Multinomial NB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Text classification (e.g., word counts)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464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Bernoulli NB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Binary/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features (e.g., 0/1 data)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2212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258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 and black text&#10;&#10;AI-generated content may be incorrect.">
            <a:extLst>
              <a:ext uri="{FF2B5EF4-FFF2-40B4-BE49-F238E27FC236}">
                <a16:creationId xmlns:a16="http://schemas.microsoft.com/office/drawing/2014/main" id="{D66CFDA4-7176-0741-0563-209DE9EE5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895" y="616054"/>
            <a:ext cx="9861687" cy="53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7241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C06C-4A75-FFCA-0226-EE12A01BC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1750-BB5D-0329-6B6D-F77DBD84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 dirty="0"/>
              <a:t>Unsupervised Learning</a:t>
            </a:r>
          </a:p>
          <a:p>
            <a:pPr lvl="1"/>
            <a:r>
              <a:rPr lang="en-US" sz="3200" dirty="0"/>
              <a:t>Clustering</a:t>
            </a:r>
          </a:p>
          <a:p>
            <a:pPr lvl="1"/>
            <a:r>
              <a:rPr lang="en-US" sz="3200" dirty="0"/>
              <a:t>K-Mean clustering</a:t>
            </a:r>
          </a:p>
          <a:p>
            <a:pPr lvl="1"/>
            <a:r>
              <a:rPr lang="en-US" sz="3200" dirty="0"/>
              <a:t>Association Rule Learning</a:t>
            </a:r>
          </a:p>
          <a:p>
            <a:pPr lvl="1"/>
            <a:r>
              <a:rPr lang="en-US" sz="3200" err="1"/>
              <a:t>Apriori</a:t>
            </a:r>
            <a:r>
              <a:rPr lang="en-US" sz="3200"/>
              <a:t> Algorithm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492906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843F-6FFC-600A-C07B-7C397BF41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365"/>
            <a:ext cx="10515600" cy="5687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Clustering</a:t>
            </a:r>
            <a:r>
              <a:rPr lang="en-US" dirty="0">
                <a:ea typeface="+mn-lt"/>
                <a:cs typeface="+mn-lt"/>
              </a:rPr>
              <a:t> is an </a:t>
            </a:r>
            <a:r>
              <a:rPr lang="en-US" b="1" dirty="0">
                <a:ea typeface="+mn-lt"/>
                <a:cs typeface="+mn-lt"/>
              </a:rPr>
              <a:t>unsupervised machine learning</a:t>
            </a:r>
            <a:r>
              <a:rPr lang="en-US" dirty="0">
                <a:ea typeface="+mn-lt"/>
                <a:cs typeface="+mn-lt"/>
              </a:rPr>
              <a:t> technique used to group similar data points together </a:t>
            </a:r>
            <a:r>
              <a:rPr lang="en-US" b="1" dirty="0">
                <a:ea typeface="+mn-lt"/>
                <a:cs typeface="+mn-lt"/>
              </a:rPr>
              <a:t>without using labels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>
                <a:ea typeface="+mn-lt"/>
                <a:cs typeface="+mn-lt"/>
              </a:rPr>
              <a:t>Imagine you walk into a room full of people and want to group them by:</a:t>
            </a:r>
            <a:endParaRPr lang="en-US" dirty="0"/>
          </a:p>
          <a:p>
            <a:pPr lvl="1"/>
            <a:r>
              <a:rPr lang="en-US">
                <a:ea typeface="+mn-lt"/>
                <a:cs typeface="+mn-lt"/>
              </a:rPr>
              <a:t>Their language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Their outfits</a:t>
            </a:r>
            <a:endParaRPr lang="en-US"/>
          </a:p>
          <a:p>
            <a:pPr lvl="1"/>
            <a:r>
              <a:rPr lang="en-US" dirty="0">
                <a:ea typeface="+mn-lt"/>
                <a:cs typeface="+mn-lt"/>
              </a:rPr>
              <a:t>Their behavior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Even if you don’t know their names or backgrounds, you can naturally form </a:t>
            </a:r>
            <a:r>
              <a:rPr lang="en-US" b="1" dirty="0">
                <a:ea typeface="+mn-lt"/>
                <a:cs typeface="+mn-lt"/>
              </a:rPr>
              <a:t>groups (clusters)</a:t>
            </a:r>
            <a:r>
              <a:rPr lang="en-US" dirty="0">
                <a:ea typeface="+mn-lt"/>
                <a:cs typeface="+mn-lt"/>
              </a:rPr>
              <a:t> of similar people.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That’s exactly what clustering does with data!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It </a:t>
            </a:r>
            <a:r>
              <a:rPr lang="en-US" b="1">
                <a:ea typeface="+mn-lt"/>
                <a:cs typeface="+mn-lt"/>
              </a:rPr>
              <a:t>finds patterns or structures</a:t>
            </a:r>
            <a:r>
              <a:rPr lang="en-US">
                <a:ea typeface="+mn-lt"/>
                <a:cs typeface="+mn-lt"/>
              </a:rPr>
              <a:t> in your data and groups similar points into </a:t>
            </a:r>
            <a:r>
              <a:rPr lang="en-US" b="1">
                <a:ea typeface="+mn-lt"/>
                <a:cs typeface="+mn-lt"/>
              </a:rPr>
              <a:t>clusters</a:t>
            </a:r>
            <a:r>
              <a:rPr lang="en-US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1154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BFF5B-1BC8-C131-8BBF-E75E2E86D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EDB5-07B2-79A9-52BF-F033E97C2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365"/>
            <a:ext cx="10515600" cy="5687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K-Means</a:t>
            </a:r>
            <a:r>
              <a:rPr lang="en-US" dirty="0">
                <a:ea typeface="+mn-lt"/>
                <a:cs typeface="+mn-lt"/>
              </a:rPr>
              <a:t> is an </a:t>
            </a:r>
            <a:r>
              <a:rPr lang="en-US" b="1" dirty="0">
                <a:ea typeface="+mn-lt"/>
                <a:cs typeface="+mn-lt"/>
              </a:rPr>
              <a:t>unsupervised learning algorithm</a:t>
            </a:r>
            <a:r>
              <a:rPr lang="en-US" dirty="0">
                <a:ea typeface="+mn-lt"/>
                <a:cs typeface="+mn-lt"/>
              </a:rPr>
              <a:t> used to partition data into </a:t>
            </a:r>
            <a:r>
              <a:rPr lang="en-US" b="1" dirty="0">
                <a:ea typeface="+mn-lt"/>
                <a:cs typeface="+mn-lt"/>
              </a:rPr>
              <a:t>K distinct groups</a:t>
            </a:r>
            <a:r>
              <a:rPr lang="en-US" dirty="0">
                <a:ea typeface="+mn-lt"/>
                <a:cs typeface="+mn-lt"/>
              </a:rPr>
              <a:t> (clusters) based on feature similarity.</a:t>
            </a:r>
          </a:p>
          <a:p>
            <a:r>
              <a:rPr lang="en-US" b="1" dirty="0"/>
              <a:t>How K-Means Works (Step-by-Step):</a:t>
            </a:r>
          </a:p>
          <a:p>
            <a:pPr lvl="1"/>
            <a:r>
              <a:rPr lang="en-US" b="1" dirty="0">
                <a:ea typeface="+mn-lt"/>
                <a:cs typeface="+mn-lt"/>
              </a:rPr>
              <a:t>Choose K</a:t>
            </a:r>
            <a:r>
              <a:rPr lang="en-US" dirty="0">
                <a:ea typeface="+mn-lt"/>
                <a:cs typeface="+mn-lt"/>
              </a:rPr>
              <a:t> (number of clusters).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Randomly initialize K centroids</a:t>
            </a:r>
            <a:r>
              <a:rPr lang="en-US" dirty="0">
                <a:ea typeface="+mn-lt"/>
                <a:cs typeface="+mn-lt"/>
              </a:rPr>
              <a:t> (cluster centers).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Assign each data point</a:t>
            </a:r>
            <a:r>
              <a:rPr lang="en-US" dirty="0">
                <a:ea typeface="+mn-lt"/>
                <a:cs typeface="+mn-lt"/>
              </a:rPr>
              <a:t> to the </a:t>
            </a:r>
            <a:r>
              <a:rPr lang="en-US" b="1" dirty="0">
                <a:ea typeface="+mn-lt"/>
                <a:cs typeface="+mn-lt"/>
              </a:rPr>
              <a:t>nearest centroid</a:t>
            </a:r>
            <a:r>
              <a:rPr lang="en-US" dirty="0">
                <a:ea typeface="+mn-lt"/>
                <a:cs typeface="+mn-lt"/>
              </a:rPr>
              <a:t> (based on Euclidean distance).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Recalculate centroids</a:t>
            </a:r>
            <a:r>
              <a:rPr lang="en-US" dirty="0">
                <a:ea typeface="+mn-lt"/>
                <a:cs typeface="+mn-lt"/>
              </a:rPr>
              <a:t> as the </a:t>
            </a:r>
            <a:r>
              <a:rPr lang="en-US" b="1" dirty="0">
                <a:ea typeface="+mn-lt"/>
                <a:cs typeface="+mn-lt"/>
              </a:rPr>
              <a:t>mean of all points in each cluster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Repeat steps 3 and 4</a:t>
            </a:r>
            <a:r>
              <a:rPr lang="en-US" dirty="0">
                <a:ea typeface="+mn-lt"/>
                <a:cs typeface="+mn-lt"/>
              </a:rPr>
              <a:t> until: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Centroids don't change (converge), or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ea typeface="+mn-lt"/>
                <a:cs typeface="+mn-lt"/>
              </a:rPr>
              <a:t>Max iterations reached.</a:t>
            </a:r>
            <a:endParaRPr lang="en-US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7475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B19F7-9430-38F6-C14B-D2A1FEC4D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32868-C462-55A4-9E06-92B28AE9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365"/>
            <a:ext cx="10515600" cy="56875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Association Rule Learning</a:t>
            </a:r>
            <a:r>
              <a:rPr lang="en-US" dirty="0">
                <a:ea typeface="+mn-lt"/>
                <a:cs typeface="+mn-lt"/>
              </a:rPr>
              <a:t> is a machine learning technique used to find </a:t>
            </a:r>
            <a:r>
              <a:rPr lang="en-US" b="1" dirty="0">
                <a:ea typeface="+mn-lt"/>
                <a:cs typeface="+mn-lt"/>
              </a:rPr>
              <a:t>interesting relationships (patterns or associations)</a:t>
            </a:r>
            <a:r>
              <a:rPr lang="en-US" dirty="0">
                <a:ea typeface="+mn-lt"/>
                <a:cs typeface="+mn-lt"/>
              </a:rPr>
              <a:t> among a set of items in </a:t>
            </a:r>
            <a:r>
              <a:rPr lang="en-US" b="1" dirty="0">
                <a:ea typeface="+mn-lt"/>
                <a:cs typeface="+mn-lt"/>
              </a:rPr>
              <a:t>large datasets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r>
              <a:rPr lang="en-US" dirty="0"/>
              <a:t>Common Use Case: Market Basket Analysis</a:t>
            </a:r>
          </a:p>
          <a:p>
            <a:pPr lvl="1"/>
            <a:r>
              <a:rPr lang="en-US" dirty="0">
                <a:ea typeface="+mn-lt"/>
                <a:cs typeface="+mn-lt"/>
              </a:rPr>
              <a:t>“People who buy bread and butter also tend to buy milk.”</a:t>
            </a:r>
            <a:endParaRPr lang="en-US"/>
          </a:p>
          <a:p>
            <a:r>
              <a:rPr lang="en-US" dirty="0"/>
              <a:t>Key Terminology: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553B22-EE17-0D93-05A8-832B98F78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830153"/>
              </p:ext>
            </p:extLst>
          </p:nvPr>
        </p:nvGraphicFramePr>
        <p:xfrm>
          <a:off x="993913" y="3432755"/>
          <a:ext cx="9797142" cy="228600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4898571">
                  <a:extLst>
                    <a:ext uri="{9D8B030D-6E8A-4147-A177-3AD203B41FA5}">
                      <a16:colId xmlns:a16="http://schemas.microsoft.com/office/drawing/2014/main" val="3194450254"/>
                    </a:ext>
                  </a:extLst>
                </a:gridCol>
                <a:gridCol w="4898571">
                  <a:extLst>
                    <a:ext uri="{9D8B030D-6E8A-4147-A177-3AD203B41FA5}">
                      <a16:colId xmlns:a16="http://schemas.microsoft.com/office/drawing/2014/main" val="7989539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Term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70217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Support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How frequently an itemset appears in the dataset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097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Confidence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How often the rule is true (i.e., if X happens, how likely is Y)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353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Lift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How much more likely Y is when X happens, compared to random chance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95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7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4CFC-742A-9ABC-B860-B487ADD2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AI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93F2-5BAA-AF26-B322-BE61602C6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941570"/>
          </a:xfrm>
        </p:spPr>
        <p:txBody>
          <a:bodyPr>
            <a:noAutofit/>
          </a:bodyPr>
          <a:lstStyle/>
          <a:p>
            <a:r>
              <a:rPr lang="en-US" sz="1800" b="1"/>
              <a:t>Types of AI Based on Capabilities:</a:t>
            </a:r>
          </a:p>
          <a:p>
            <a:r>
              <a:rPr lang="en-US" sz="1800" b="1"/>
              <a:t>Narrow AI (Weak AI):</a:t>
            </a:r>
          </a:p>
          <a:p>
            <a:pPr lvl="1"/>
            <a:r>
              <a:rPr lang="en-US" sz="1800"/>
              <a:t>Definition: AI that is designed and trained for one specific task.</a:t>
            </a:r>
          </a:p>
          <a:p>
            <a:pPr lvl="1"/>
            <a:r>
              <a:rPr lang="en-US" sz="1800"/>
              <a:t>Examples: Siri, </a:t>
            </a:r>
            <a:r>
              <a:rPr lang="en-US" sz="1800" err="1"/>
              <a:t>Alexa,Google</a:t>
            </a:r>
            <a:r>
              <a:rPr lang="en-US" sz="1800"/>
              <a:t> </a:t>
            </a:r>
            <a:r>
              <a:rPr lang="en-US" sz="1800" err="1"/>
              <a:t>Maps,Face</a:t>
            </a:r>
            <a:r>
              <a:rPr lang="en-US" sz="1800"/>
              <a:t> </a:t>
            </a:r>
            <a:r>
              <a:rPr lang="en-US" sz="1800" err="1"/>
              <a:t>Recognition,Chatbots</a:t>
            </a:r>
            <a:endParaRPr lang="en-US" sz="1800"/>
          </a:p>
          <a:p>
            <a:pPr lvl="1"/>
            <a:r>
              <a:rPr lang="en-US" sz="1800"/>
              <a:t>Limitations: Cannot perform beyond its programming.</a:t>
            </a:r>
          </a:p>
          <a:p>
            <a:r>
              <a:rPr lang="en-US" sz="1800" b="1"/>
              <a:t>General AI (Strong AI):</a:t>
            </a:r>
          </a:p>
          <a:p>
            <a:pPr lvl="1"/>
            <a:r>
              <a:rPr lang="en-US" sz="1800"/>
              <a:t>Definition: AI that has the ability to understand, learn, and apply intelligence like a human across a wide range of tasks.</a:t>
            </a:r>
          </a:p>
          <a:p>
            <a:pPr lvl="1"/>
            <a:r>
              <a:rPr lang="en-US" sz="1800"/>
              <a:t>Examples: Still theoretical – no existing example.</a:t>
            </a:r>
          </a:p>
          <a:p>
            <a:pPr lvl="1"/>
            <a:r>
              <a:rPr lang="en-US" sz="1800"/>
              <a:t>Goal: Make machines truly intelligent, capable of reasoning and problem-solving like humans.</a:t>
            </a:r>
          </a:p>
          <a:p>
            <a:r>
              <a:rPr lang="en-US" sz="1800" b="1"/>
              <a:t>Super AI:</a:t>
            </a:r>
          </a:p>
          <a:p>
            <a:pPr lvl="1"/>
            <a:r>
              <a:rPr lang="en-US" sz="1800"/>
              <a:t>Definition: Hypothetical AI that surpasses human intelligence in all aspects—creativity, wisdom, problem-solving, emotional intelligence.</a:t>
            </a:r>
          </a:p>
          <a:p>
            <a:pPr lvl="1"/>
            <a:r>
              <a:rPr lang="en-US" sz="1800"/>
              <a:t>Examples: Only exists in theory (e.g., AI in sci-fi movies like Her, Ex Machina, etc.)</a:t>
            </a:r>
          </a:p>
          <a:p>
            <a:pPr lvl="1"/>
            <a:r>
              <a:rPr lang="en-US" sz="1800"/>
              <a:t>Risks: May pose existential risks if not properly controlled.</a:t>
            </a:r>
          </a:p>
        </p:txBody>
      </p:sp>
    </p:spTree>
    <p:extLst>
      <p:ext uri="{BB962C8B-B14F-4D97-AF65-F5344CB8AC3E}">
        <p14:creationId xmlns:p14="http://schemas.microsoft.com/office/powerpoint/2010/main" val="139256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D9183-7116-931A-9BBF-E93FF4FA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6400"/>
            <a:ext cx="10515600" cy="5770563"/>
          </a:xfrm>
        </p:spPr>
        <p:txBody>
          <a:bodyPr>
            <a:normAutofit fontScale="85000" lnSpcReduction="20000"/>
          </a:bodyPr>
          <a:lstStyle/>
          <a:p>
            <a:r>
              <a:rPr lang="en-US" b="1"/>
              <a:t>Types of AI Based on Functionalities:</a:t>
            </a:r>
          </a:p>
          <a:p>
            <a:r>
              <a:rPr lang="en-US" b="1"/>
              <a:t>Reactive Machines:</a:t>
            </a:r>
          </a:p>
          <a:p>
            <a:pPr lvl="1"/>
            <a:r>
              <a:rPr lang="en-US"/>
              <a:t>Definition: Basic AI systems that can only react to current input.</a:t>
            </a:r>
          </a:p>
          <a:p>
            <a:pPr lvl="1"/>
            <a:r>
              <a:rPr lang="en-US"/>
              <a:t>Examples: IBM’s Deep Blue (chess-playing computer)</a:t>
            </a:r>
          </a:p>
          <a:p>
            <a:pPr lvl="1"/>
            <a:r>
              <a:rPr lang="en-US"/>
              <a:t>Limitation: No memory or learning ability.</a:t>
            </a:r>
          </a:p>
          <a:p>
            <a:r>
              <a:rPr lang="en-US" b="1"/>
              <a:t>Limited Memory:</a:t>
            </a:r>
          </a:p>
          <a:p>
            <a:pPr lvl="1"/>
            <a:r>
              <a:rPr lang="en-US"/>
              <a:t>Definition: Can use past experiences to make decisions.</a:t>
            </a:r>
          </a:p>
          <a:p>
            <a:pPr lvl="1"/>
            <a:r>
              <a:rPr lang="en-US"/>
              <a:t>Examples: Self-driving cars (store past traffic data to improve performance)</a:t>
            </a:r>
          </a:p>
          <a:p>
            <a:pPr lvl="1"/>
            <a:r>
              <a:rPr lang="en-US"/>
              <a:t>Features: Learn from historical data and make improved predictions.</a:t>
            </a:r>
          </a:p>
          <a:p>
            <a:r>
              <a:rPr lang="en-US" b="1"/>
              <a:t>Theory of Mind (Conceptual):</a:t>
            </a:r>
          </a:p>
          <a:p>
            <a:pPr lvl="1"/>
            <a:r>
              <a:rPr lang="en-US"/>
              <a:t>Definition: AI that can understand emotions, beliefs, intentions, and interactions like humans.</a:t>
            </a:r>
          </a:p>
          <a:p>
            <a:pPr lvl="1"/>
            <a:r>
              <a:rPr lang="en-US"/>
              <a:t>Current Status: Still in research phase.</a:t>
            </a:r>
          </a:p>
          <a:p>
            <a:pPr lvl="1"/>
            <a:r>
              <a:rPr lang="en-US"/>
              <a:t>Goal: Improve human-AI interaction.</a:t>
            </a:r>
          </a:p>
          <a:p>
            <a:r>
              <a:rPr lang="en-US" b="1"/>
              <a:t>Self-Aware AI (Futuristic):</a:t>
            </a:r>
          </a:p>
          <a:p>
            <a:pPr lvl="1"/>
            <a:r>
              <a:rPr lang="en-US"/>
              <a:t>Definition: AI with its own consciousness, self-awareness, and feelings.</a:t>
            </a:r>
          </a:p>
          <a:p>
            <a:pPr lvl="1"/>
            <a:r>
              <a:rPr lang="en-US"/>
              <a:t>Examples: Does not exist yet.</a:t>
            </a:r>
          </a:p>
          <a:p>
            <a:pPr lvl="1"/>
            <a:r>
              <a:rPr lang="en-US"/>
              <a:t>Ethical concerns: Raises debates on rights and risks.</a:t>
            </a:r>
            <a:endParaRPr lang="en-IN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610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1794-9CFF-0A0D-7A59-DEE4FF10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5429"/>
            <a:ext cx="10515600" cy="1325563"/>
          </a:xfrm>
        </p:spPr>
        <p:txBody>
          <a:bodyPr/>
          <a:lstStyle/>
          <a:p>
            <a:r>
              <a:rPr lang="en-US"/>
              <a:t>Applications of AI Across Industries</a:t>
            </a:r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BE9A47-7F32-A524-E014-0D4538467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248255"/>
              </p:ext>
            </p:extLst>
          </p:nvPr>
        </p:nvGraphicFramePr>
        <p:xfrm>
          <a:off x="838199" y="1431235"/>
          <a:ext cx="10919790" cy="4969569"/>
        </p:xfrm>
        <a:graphic>
          <a:graphicData uri="http://schemas.openxmlformats.org/drawingml/2006/table">
            <a:tbl>
              <a:tblPr firstRow="1">
                <a:tableStyleId>{775DCB02-9BB8-47FD-8907-85C794F793BA}</a:tableStyleId>
              </a:tblPr>
              <a:tblGrid>
                <a:gridCol w="3639930">
                  <a:extLst>
                    <a:ext uri="{9D8B030D-6E8A-4147-A177-3AD203B41FA5}">
                      <a16:colId xmlns:a16="http://schemas.microsoft.com/office/drawing/2014/main" val="1505333725"/>
                    </a:ext>
                  </a:extLst>
                </a:gridCol>
                <a:gridCol w="3639930">
                  <a:extLst>
                    <a:ext uri="{9D8B030D-6E8A-4147-A177-3AD203B41FA5}">
                      <a16:colId xmlns:a16="http://schemas.microsoft.com/office/drawing/2014/main" val="166835954"/>
                    </a:ext>
                  </a:extLst>
                </a:gridCol>
                <a:gridCol w="3639930">
                  <a:extLst>
                    <a:ext uri="{9D8B030D-6E8A-4147-A177-3AD203B41FA5}">
                      <a16:colId xmlns:a16="http://schemas.microsoft.com/office/drawing/2014/main" val="3396803185"/>
                    </a:ext>
                  </a:extLst>
                </a:gridCol>
              </a:tblGrid>
              <a:tr h="422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Industry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Key Applications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477779"/>
                  </a:ext>
                </a:extLst>
              </a:tr>
              <a:tr h="422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Healthcare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Diagnosis, Surgery, Chatbots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IBM Watson, 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333384"/>
                  </a:ext>
                </a:extLst>
              </a:tr>
              <a:tr h="422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Banking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Fraud Detection, Credit Scoring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/>
                        <a:t>HDFC EVA, AI credit engines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8318469"/>
                  </a:ext>
                </a:extLst>
              </a:tr>
              <a:tr h="422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Manufacturing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Predictive Maintenance, Robotics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Bosch 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4407"/>
                  </a:ext>
                </a:extLst>
              </a:tr>
              <a:tr h="422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Retail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Recommendations, Chatbots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Amazon, Flipkart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363730"/>
                  </a:ext>
                </a:extLst>
              </a:tr>
              <a:tr h="422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Transportation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Self-driving, Route Planning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Tesla, Uber AI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26761"/>
                  </a:ext>
                </a:extLst>
              </a:tr>
              <a:tr h="422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Education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Personalized Learning, Grading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Byju’s, Khan Academy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809175"/>
                  </a:ext>
                </a:extLst>
              </a:tr>
              <a:tr h="7401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Entertainment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Recommendations, Content Generation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Netflix, Spotify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3298826"/>
                  </a:ext>
                </a:extLst>
              </a:tr>
              <a:tr h="422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Security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Facial Recognition, Surveillance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Airport AI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571304"/>
                  </a:ext>
                </a:extLst>
              </a:tr>
              <a:tr h="422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Agriculture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Crop Monitoring, Soil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AI drones, John Deere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164136"/>
                  </a:ext>
                </a:extLst>
              </a:tr>
              <a:tr h="4229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Government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Smart Cities, Public Assistance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Digital India initiatives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66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082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1784-6DFB-AF6B-1ADD-A1EDCF153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and Disadvantages of AI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24FFC-8921-4CD1-792C-AAD128D77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/>
              <a:t>Advantages of AI</a:t>
            </a:r>
          </a:p>
          <a:p>
            <a:pPr lvl="1"/>
            <a:r>
              <a:rPr lang="en-US" b="1"/>
              <a:t>Accuracy and Efficiency:</a:t>
            </a:r>
            <a:r>
              <a:rPr lang="en-US"/>
              <a:t> AI systems can perform tasks faster and more accurately  than humans, especially in repetitive or complex calculations (e.g., diagnosing diseases from scans).</a:t>
            </a:r>
          </a:p>
          <a:p>
            <a:pPr lvl="1"/>
            <a:r>
              <a:rPr lang="en-US" b="1"/>
              <a:t>24/7 Availability:</a:t>
            </a:r>
            <a:r>
              <a:rPr lang="en-US"/>
              <a:t> Unlike humans, AI doesn't get tired. It can work continuously without breaks , increasing productivity.</a:t>
            </a:r>
          </a:p>
          <a:p>
            <a:pPr lvl="1"/>
            <a:r>
              <a:rPr lang="en-US" b="1"/>
              <a:t>Handles Repetitive Tasks: </a:t>
            </a:r>
            <a:r>
              <a:rPr lang="en-US"/>
              <a:t>AI automates mundane, repetitive tasks  like data entry, reducing human error and freeing people for creative work.</a:t>
            </a:r>
          </a:p>
          <a:p>
            <a:pPr lvl="1"/>
            <a:r>
              <a:rPr lang="en-US" b="1"/>
              <a:t>Data Analysis and Decision Making: </a:t>
            </a:r>
            <a:r>
              <a:rPr lang="en-US"/>
              <a:t>AI can process large volumes of data  quickly and identify hidden patterns for predictive analytics  (e.g., weather forecasts, stock trends).</a:t>
            </a:r>
          </a:p>
          <a:p>
            <a:pPr lvl="1"/>
            <a:r>
              <a:rPr lang="en-US" b="1"/>
              <a:t>No Emotional Bias:</a:t>
            </a:r>
            <a:r>
              <a:rPr lang="en-US"/>
              <a:t> AI makes logical decisions without being affected by emotions, fatigue, or stress.</a:t>
            </a:r>
          </a:p>
          <a:p>
            <a:pPr lvl="1"/>
            <a:r>
              <a:rPr lang="en-US" b="1"/>
              <a:t>Risk Reduction:</a:t>
            </a:r>
            <a:r>
              <a:rPr lang="en-US"/>
              <a:t> AI can work in dangerous environments (e.g., deep sea, space, disaster zones, bomb disposal), reducing risk to human life.</a:t>
            </a:r>
          </a:p>
          <a:p>
            <a:pPr lvl="1"/>
            <a:r>
              <a:rPr lang="en-US" b="1"/>
              <a:t>Smart Assistance:</a:t>
            </a:r>
            <a:r>
              <a:rPr lang="en-US"/>
              <a:t> AI powers virtual assistants (e.g., Siri, Alexa, ChatGPT) that help with tasks like scheduling, answering queries, and more.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260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3B68C-4FF5-59BD-8C30-9966F3F87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078"/>
            <a:ext cx="10515600" cy="56998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Disadvantages of AI</a:t>
            </a:r>
            <a:endParaRPr lang="en-US"/>
          </a:p>
          <a:p>
            <a:pPr lvl="1"/>
            <a:r>
              <a:rPr lang="en-US" b="1"/>
              <a:t>High Cost:</a:t>
            </a:r>
            <a:r>
              <a:rPr lang="en-US"/>
              <a:t> Developing and maintaining AI systems is expensive  due to the need for high computing power, skilled labor, and large data sets.</a:t>
            </a:r>
          </a:p>
          <a:p>
            <a:pPr lvl="1"/>
            <a:r>
              <a:rPr lang="en-US" b="1"/>
              <a:t>Job Displacement:</a:t>
            </a:r>
            <a:r>
              <a:rPr lang="en-US"/>
              <a:t> AI can replace human jobs , especially in repetitive or routine roles, leading to unemployment  in some sectors.</a:t>
            </a:r>
          </a:p>
          <a:p>
            <a:pPr lvl="1"/>
            <a:r>
              <a:rPr lang="en-US" b="1"/>
              <a:t>Lack of Creativity:</a:t>
            </a:r>
            <a:r>
              <a:rPr lang="en-US"/>
              <a:t> AI can mimic  creativity but lacks original human imagination  or emotional intelligence.</a:t>
            </a:r>
          </a:p>
          <a:p>
            <a:pPr lvl="1"/>
            <a:r>
              <a:rPr lang="en-US" b="1"/>
              <a:t>Dependence on Data:</a:t>
            </a:r>
            <a:r>
              <a:rPr lang="en-US"/>
              <a:t> AI heavily relies on quality and quantity of data . Poor data leads to poor decisions (garbage in, garbage out).</a:t>
            </a:r>
          </a:p>
          <a:p>
            <a:pPr lvl="1"/>
            <a:r>
              <a:rPr lang="en-US" b="1"/>
              <a:t>No Human Judgment:</a:t>
            </a:r>
            <a:r>
              <a:rPr lang="en-US"/>
              <a:t> AI lacks moral values  and common sense . It may fail in situations needing human empathy or ethics .</a:t>
            </a:r>
          </a:p>
          <a:p>
            <a:pPr lvl="1"/>
            <a:r>
              <a:rPr lang="en-US" b="1"/>
              <a:t>Privacy and Security Risks:</a:t>
            </a:r>
            <a:r>
              <a:rPr lang="en-US"/>
              <a:t> AI systems can be hacked or misused . They may also lead to data breaches  or biased surveillance.</a:t>
            </a:r>
          </a:p>
          <a:p>
            <a:pPr lvl="1"/>
            <a:r>
              <a:rPr lang="en-US" b="1"/>
              <a:t>Bias in Algorithms:</a:t>
            </a:r>
            <a:r>
              <a:rPr lang="en-US"/>
              <a:t> If trained on biased data, AI will produce biased results , leading to unfair or unethical outcomes (e.g., in hiring or policing).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07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88FDE71-2E8A-4C6C-AD95-2BEB59228293}">
  <we:reference id="wa200005566" version="1.0.0.0" store="en-US" storeType="omex"/>
  <we:alternateReferences>
    <we:reference id="wa200005566" version="1.0.0.0" store="omex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49" baseType="lpstr">
      <vt:lpstr>Office Theme</vt:lpstr>
      <vt:lpstr>PowerPoint Presentation</vt:lpstr>
      <vt:lpstr>What we will learn in this session</vt:lpstr>
      <vt:lpstr>Introduction to Artificial Intelligence</vt:lpstr>
      <vt:lpstr>Need and Evolution of AI</vt:lpstr>
      <vt:lpstr>Types of AI</vt:lpstr>
      <vt:lpstr>PowerPoint Presentation</vt:lpstr>
      <vt:lpstr>Applications of AI Across Industries</vt:lpstr>
      <vt:lpstr>Advantages and Disadvantages of AI</vt:lpstr>
      <vt:lpstr>PowerPoint Presentation</vt:lpstr>
      <vt:lpstr>Tools and Programming Languages in AI</vt:lpstr>
      <vt:lpstr>PowerPoint Presentation</vt:lpstr>
      <vt:lpstr>Future Trends in AI</vt:lpstr>
      <vt:lpstr>Job Opportunities and Skills in AI</vt:lpstr>
      <vt:lpstr>What we will learn in this session</vt:lpstr>
      <vt:lpstr>NumPy, Pandas and Scikit-learn Libraries</vt:lpstr>
      <vt:lpstr>PowerPoint Presentation</vt:lpstr>
      <vt:lpstr>PowerPoint Presentation</vt:lpstr>
      <vt:lpstr>PowerPoint Presentation</vt:lpstr>
      <vt:lpstr>Introduction to Machine Learning</vt:lpstr>
      <vt:lpstr>PowerPoint Presentation</vt:lpstr>
      <vt:lpstr>Types of ML : Supervised, unsupervised and reinforcement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Hands-on (basic): Predict marks based on study hours</vt:lpstr>
      <vt:lpstr>What we will learn in this session</vt:lpstr>
      <vt:lpstr>What is Dataset and its type</vt:lpstr>
      <vt:lpstr>Regression : Linear Regression and Multiple Linear Regression</vt:lpstr>
      <vt:lpstr>PowerPoint Presentation</vt:lpstr>
      <vt:lpstr>PowerPoint Presentation</vt:lpstr>
      <vt:lpstr>PowerPoint Presentation</vt:lpstr>
      <vt:lpstr>Classification : Logistic Regression, KNN, SVM, Naïve Bayes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we will learn today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Dighe</dc:creator>
  <cp:revision>466</cp:revision>
  <dcterms:created xsi:type="dcterms:W3CDTF">2025-07-20T05:31:51Z</dcterms:created>
  <dcterms:modified xsi:type="dcterms:W3CDTF">2025-07-30T08:24:37Z</dcterms:modified>
</cp:coreProperties>
</file>