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78" r:id="rId24"/>
    <p:sldId id="280" r:id="rId25"/>
    <p:sldId id="285" r:id="rId26"/>
    <p:sldId id="286" r:id="rId27"/>
    <p:sldId id="287" r:id="rId28"/>
    <p:sldId id="283" r:id="rId29"/>
    <p:sldId id="288" r:id="rId30"/>
    <p:sldId id="284" r:id="rId31"/>
    <p:sldId id="281" r:id="rId32"/>
    <p:sldId id="289" r:id="rId33"/>
    <p:sldId id="290" r:id="rId34"/>
    <p:sldId id="291" r:id="rId35"/>
    <p:sldId id="293" r:id="rId36"/>
    <p:sldId id="292" r:id="rId37"/>
    <p:sldId id="294" r:id="rId38"/>
    <p:sldId id="295" r:id="rId39"/>
    <p:sldId id="296" r:id="rId40"/>
    <p:sldId id="297" r:id="rId41"/>
    <p:sldId id="302" r:id="rId42"/>
    <p:sldId id="303" r:id="rId43"/>
    <p:sldId id="301" r:id="rId44"/>
    <p:sldId id="298" r:id="rId45"/>
    <p:sldId id="300" r:id="rId46"/>
    <p:sldId id="304" r:id="rId47"/>
    <p:sldId id="299" r:id="rId48"/>
    <p:sldId id="305" r:id="rId49"/>
    <p:sldId id="307" r:id="rId50"/>
    <p:sldId id="308" r:id="rId51"/>
    <p:sldId id="306" r:id="rId52"/>
    <p:sldId id="309" r:id="rId53"/>
    <p:sldId id="310" r:id="rId54"/>
    <p:sldId id="311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" y="1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34C8E-77B6-AC19-9F49-1D9A7C4C3A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8AB5A2-D403-8F2F-3384-CB4143016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2A929-F979-CFEB-F1A1-D95B4FB0C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0CF5-9934-4392-9185-4871E33EE50C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EE4EB-9365-4748-F0F4-4F5A45225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2D1C3-FCF4-1BE2-DB6A-C3B8B6EAE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A9B0D-BCBF-4550-A55B-65299DD00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963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73AF1-3119-F69B-5170-63390A035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BE680B-8A5C-5223-8259-77BFBDFD4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0D0E8-D8DA-A7D6-EFC0-768FA807E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0CF5-9934-4392-9185-4871E33EE50C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DFF23-3632-A13B-AFBD-0A52D952C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868B3-7705-1712-6D25-38D01B32B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A9B0D-BCBF-4550-A55B-65299DD00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274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173A78-6177-A18E-12EF-A00E2F72BB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97557F-D4A2-65F7-1A15-882F43DEE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4B501-66CA-DE6B-672E-36767E397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0CF5-9934-4392-9185-4871E33EE50C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8C4EE-C07B-E071-183E-5768924FD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66954-9D69-641D-492E-DB38DAC50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A9B0D-BCBF-4550-A55B-65299DD00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223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6E2BE-2689-E4B1-C803-E9141B43F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0A7B9-81C7-6C4E-F31B-E75CDEB51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BF380-5883-301E-E9ED-C8C24AD6F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0CF5-9934-4392-9185-4871E33EE50C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10784-4A85-5AB3-6F36-9449E84B4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059A3-B2E1-E91A-8B4F-FE7C731FE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A9B0D-BCBF-4550-A55B-65299DD00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519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A6004-7B1E-8786-F0D3-7CB6978B9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73612-D021-14BB-A2E2-8848166A4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8BCFD-E331-54F5-02F0-1E45C38AD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0CF5-9934-4392-9185-4871E33EE50C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F241F-863F-5908-8D1D-B5301FCE8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4155D-2C99-2507-BDC0-48E47B7B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A9B0D-BCBF-4550-A55B-65299DD00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998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7A411-0BB6-5828-1878-C254D420E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97B59-3FFC-4A75-ED48-A8BD309DDB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C3FB4A-8029-2C34-E5B6-E136BFAD3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FF811-C4C8-A36C-5A0E-DD12C3B04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0CF5-9934-4392-9185-4871E33EE50C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974F8-AC6E-C0F4-F061-BABEEEBD5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FE157-82DC-E665-22BE-B9845051F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A9B0D-BCBF-4550-A55B-65299DD00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832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0B39B-43E6-E236-64D1-B2A317025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88B9F-087D-1B71-1E28-77E92E024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2A086-9E97-7D27-057D-226D7A1BC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69665E-8185-D014-90AE-B486D11CBB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FB2FCC-1C27-285B-ABB3-3271ABDF2D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0D91A5-6514-1448-63A2-E235E2BF1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0CF5-9934-4392-9185-4871E33EE50C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363611-360C-65F9-2E59-53BE7272C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400414-6DEC-FE87-70F2-FFC5F78BF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A9B0D-BCBF-4550-A55B-65299DD00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367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511E5-2B2A-C5F8-7105-B00940B2A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655DE1-01FF-F1E0-ED89-B8B24BDA8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0CF5-9934-4392-9185-4871E33EE50C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7B49A0-DAA7-458B-0423-D5B4B1F41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6825D1-C688-0C69-AB8C-A7E145B42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A9B0D-BCBF-4550-A55B-65299DD00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074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DA6EC9-63A4-63AD-7DF3-EAE2B8A87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0CF5-9934-4392-9185-4871E33EE50C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678D45-6967-B6F8-A224-5FB8FEF4F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BD8227-043E-54F3-8639-908AD6988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A9B0D-BCBF-4550-A55B-65299DD00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945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10C35-4CD8-4A1B-9654-52DD6CE1E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DEE09-65C6-C11E-1E5C-F8F6AC773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547ACF-E93F-FE73-B8CA-35DDB78A3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C20DF-C6BC-4A9C-A622-111E326E6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0CF5-9934-4392-9185-4871E33EE50C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1BFAA-0A14-0304-2525-F7EAAADF1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33D1A-0CF6-94D1-BA2D-29D7CDC33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A9B0D-BCBF-4550-A55B-65299DD00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630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74592-A8B6-9A4B-11AB-EC39756A3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C2E95E-547F-7605-94B4-07D79B8047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E60A4C-1CBB-0186-EAAD-D057AE9CC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92169-8E9C-5451-B580-EEF5A372F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0CF5-9934-4392-9185-4871E33EE50C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6AD85-2143-4BBD-0B54-6DC0F25C6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6CD0E-325F-286E-035F-A10EBB9AD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A9B0D-BCBF-4550-A55B-65299DD00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521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FD3E2F-DA5C-FC03-E3F0-2A0C8FD66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09DE3-9453-E452-77A4-9C082DBFE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FB5DF-E8D9-007A-9247-2031C100F8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B00CF5-9934-4392-9185-4871E33EE50C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58C51-3305-B59A-FA32-0FEF5FD42D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3FC6C-C543-E6FF-91F3-2DB5904CBE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2A9B0D-BCBF-4550-A55B-65299DD00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881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mailto:help@domain.org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3139-1BB1-0E8B-3121-2EC8A3F4E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938" y="2518858"/>
            <a:ext cx="9580124" cy="3181724"/>
          </a:xfrm>
        </p:spPr>
        <p:txBody>
          <a:bodyPr>
            <a:normAutofit/>
          </a:bodyPr>
          <a:lstStyle/>
          <a:p>
            <a:r>
              <a:rPr lang="en-IN" dirty="0"/>
              <a:t>Introduction to Python</a:t>
            </a:r>
            <a:br>
              <a:rPr lang="en-IN" dirty="0"/>
            </a:br>
            <a:br>
              <a:rPr lang="en-IN" dirty="0"/>
            </a:br>
            <a:r>
              <a:rPr lang="en-IN" dirty="0"/>
              <a:t>By : </a:t>
            </a:r>
            <a:r>
              <a:rPr lang="en-IN"/>
              <a:t>Chetankumar Sirokha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4704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20664-A464-9581-30C6-4306097D8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: Hello World, basic input/output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FC7BA-C0F2-48AE-586E-DB69D515A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Simple Hello world program : </a:t>
            </a:r>
          </a:p>
          <a:p>
            <a:pPr marL="457200" lvl="1" indent="0">
              <a:buNone/>
            </a:pPr>
            <a:r>
              <a:rPr lang="en-IN" dirty="0"/>
              <a:t>print("Hello, World!")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Simple Input Program:</a:t>
            </a:r>
          </a:p>
          <a:p>
            <a:pPr marL="457200" lvl="1" indent="0">
              <a:buNone/>
            </a:pPr>
            <a:r>
              <a:rPr lang="en-US" dirty="0"/>
              <a:t>name = input("Enter your name: ")</a:t>
            </a:r>
          </a:p>
          <a:p>
            <a:pPr marL="457200" lvl="1" indent="0">
              <a:buNone/>
            </a:pPr>
            <a:r>
              <a:rPr lang="en-US" dirty="0"/>
              <a:t>print("Hello", name + "!")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User input + print program</a:t>
            </a:r>
          </a:p>
          <a:p>
            <a:pPr marL="457200" lvl="1" indent="0">
              <a:buNone/>
            </a:pPr>
            <a:r>
              <a:rPr lang="en-US" dirty="0"/>
              <a:t>name = input("Enter your name: ")</a:t>
            </a:r>
          </a:p>
          <a:p>
            <a:pPr marL="457200" lvl="1" indent="0">
              <a:buNone/>
            </a:pPr>
            <a:r>
              <a:rPr lang="en-US" dirty="0"/>
              <a:t>age = int(input("Enter your age: "))</a:t>
            </a:r>
          </a:p>
          <a:p>
            <a:pPr marL="457200" lvl="1" indent="0">
              <a:buNone/>
            </a:pPr>
            <a:r>
              <a:rPr lang="en-US" dirty="0"/>
              <a:t>print("Hi", name + "!", "You will be", age + 1, "next year.")</a:t>
            </a:r>
          </a:p>
        </p:txBody>
      </p:sp>
    </p:spTree>
    <p:extLst>
      <p:ext uri="{BB962C8B-B14F-4D97-AF65-F5344CB8AC3E}">
        <p14:creationId xmlns:p14="http://schemas.microsoft.com/office/powerpoint/2010/main" val="756448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B621C-634E-E4DB-1161-A2F50BED9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we will learn in this second session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A14CA-59F7-9450-0177-7994DDD8E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5503"/>
            <a:ext cx="10515600" cy="22394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* Lists, Tuples, Sets, Dictionaries (creation &amp; usage)</a:t>
            </a:r>
          </a:p>
          <a:p>
            <a:pPr marL="0" indent="0">
              <a:buNone/>
            </a:pPr>
            <a:r>
              <a:rPr lang="en-US" dirty="0"/>
              <a:t>* Conditional statements: `if`, `</a:t>
            </a:r>
            <a:r>
              <a:rPr lang="en-US" dirty="0" err="1"/>
              <a:t>elif</a:t>
            </a:r>
            <a:r>
              <a:rPr lang="en-US" dirty="0"/>
              <a:t>`, `else`</a:t>
            </a:r>
          </a:p>
          <a:p>
            <a:pPr marL="0" indent="0">
              <a:buNone/>
            </a:pPr>
            <a:r>
              <a:rPr lang="en-US" dirty="0"/>
              <a:t>* Loops: `for`, `while`, `break`, `continue`</a:t>
            </a:r>
          </a:p>
          <a:p>
            <a:pPr marL="0" indent="0">
              <a:buNone/>
            </a:pPr>
            <a:r>
              <a:rPr lang="en-US" dirty="0"/>
              <a:t>*Hands-on: Mini programs using loops and conditions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684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BDFBF-0C55-510F-2843-6BA1368CA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0B14B-E7CE-4DBD-4C73-A8ABD4F60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Lists are heterogeneous collection of elements.</a:t>
            </a:r>
          </a:p>
          <a:p>
            <a:r>
              <a:rPr lang="en-US" dirty="0"/>
              <a:t>Lists are mutable in nature means we can remove, add and modify the existing list.</a:t>
            </a:r>
          </a:p>
          <a:p>
            <a:r>
              <a:rPr lang="en-US" dirty="0"/>
              <a:t>Lists are ordered collection of elements</a:t>
            </a:r>
            <a:r>
              <a:rPr lang="en-IN" dirty="0"/>
              <a:t>.</a:t>
            </a:r>
          </a:p>
          <a:p>
            <a:r>
              <a:rPr lang="en-IN" dirty="0"/>
              <a:t>Lists allow duplicate values in collection.</a:t>
            </a:r>
          </a:p>
          <a:p>
            <a:pPr marL="457200" lvl="1" indent="0">
              <a:buNone/>
            </a:pPr>
            <a:r>
              <a:rPr lang="en-US" dirty="0" err="1"/>
              <a:t>my_list</a:t>
            </a:r>
            <a:r>
              <a:rPr lang="en-US" dirty="0"/>
              <a:t> = [1, 2, 3, 4, 5]</a:t>
            </a:r>
          </a:p>
          <a:p>
            <a:pPr marL="457200" lvl="1" indent="0">
              <a:buNone/>
            </a:pPr>
            <a:r>
              <a:rPr lang="en-US" dirty="0" err="1"/>
              <a:t>mixed_list</a:t>
            </a:r>
            <a:r>
              <a:rPr lang="en-US" dirty="0"/>
              <a:t> = [1, "hello", 3.5, True]</a:t>
            </a:r>
            <a:endParaRPr lang="en-IN" dirty="0"/>
          </a:p>
          <a:p>
            <a:r>
              <a:rPr lang="en-US" dirty="0"/>
              <a:t>Lists operations : append , insert , pop , clear , extend ,  remove , del .</a:t>
            </a:r>
          </a:p>
        </p:txBody>
      </p:sp>
    </p:spTree>
    <p:extLst>
      <p:ext uri="{BB962C8B-B14F-4D97-AF65-F5344CB8AC3E}">
        <p14:creationId xmlns:p14="http://schemas.microsoft.com/office/powerpoint/2010/main" val="2294750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82563-DD6E-6BE6-9C5C-883821DCF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8A39C-03D5-2914-5DCB-3DEDFD324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Tuples are heterogeneous collection of elements.</a:t>
            </a:r>
          </a:p>
          <a:p>
            <a:r>
              <a:rPr lang="en-US" dirty="0"/>
              <a:t>Tuples are immutable in nature means we cannot remove or modify any elements once its created.</a:t>
            </a:r>
          </a:p>
          <a:p>
            <a:r>
              <a:rPr lang="en-US" dirty="0"/>
              <a:t>Tuples are ordered collection of elements</a:t>
            </a:r>
            <a:r>
              <a:rPr lang="en-IN" dirty="0"/>
              <a:t>.</a:t>
            </a:r>
          </a:p>
          <a:p>
            <a:r>
              <a:rPr lang="en-IN" dirty="0"/>
              <a:t>Tuples allows duplicate values in collection.</a:t>
            </a:r>
          </a:p>
          <a:p>
            <a:pPr marL="457200" lvl="1" indent="0">
              <a:buNone/>
            </a:pPr>
            <a:r>
              <a:rPr lang="en-US" dirty="0"/>
              <a:t>Tup_1 = (1, 2, 3, 4, 5)</a:t>
            </a:r>
          </a:p>
          <a:p>
            <a:pPr marL="457200" lvl="1" indent="0">
              <a:buNone/>
            </a:pPr>
            <a:r>
              <a:rPr lang="en-US" dirty="0"/>
              <a:t>Tup_2 = (1, "hello", 3.5, True)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4893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88D1D-5D35-76E4-CE16-1BDDF4381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7BF09-8AFB-1F54-561D-84F982D13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Sets are also Heterogeneous collection of elements.</a:t>
            </a:r>
          </a:p>
          <a:p>
            <a:r>
              <a:rPr lang="en-US" dirty="0"/>
              <a:t>Sets are mutable.</a:t>
            </a:r>
          </a:p>
          <a:p>
            <a:r>
              <a:rPr lang="en-US" dirty="0"/>
              <a:t>Sets are Unordered collection of elements.</a:t>
            </a:r>
          </a:p>
          <a:p>
            <a:r>
              <a:rPr lang="en-US" dirty="0"/>
              <a:t>Sets does not allow duplicate elements.</a:t>
            </a:r>
          </a:p>
          <a:p>
            <a:pPr marL="457200" lvl="1" indent="0">
              <a:buNone/>
            </a:pPr>
            <a:r>
              <a:rPr lang="en-US" dirty="0" err="1"/>
              <a:t>my_set</a:t>
            </a:r>
            <a:r>
              <a:rPr lang="en-US" dirty="0"/>
              <a:t> = {1, 2, 3}</a:t>
            </a:r>
          </a:p>
          <a:p>
            <a:r>
              <a:rPr lang="en-US" dirty="0"/>
              <a:t>Sets have operations like union, intersection, and difference.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8305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DFF0-1753-9CB9-5CF4-F39A57DFF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BBAD6-A40D-BB06-490E-7ADD680A5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Dictionaries are mutable collection of elements.</a:t>
            </a:r>
          </a:p>
          <a:p>
            <a:r>
              <a:rPr lang="en-IN" dirty="0"/>
              <a:t>Dictionaries are unordered collection of elements.</a:t>
            </a:r>
          </a:p>
          <a:p>
            <a:r>
              <a:rPr lang="en-IN" dirty="0"/>
              <a:t>Dictionaries comes in key-value pairs</a:t>
            </a:r>
          </a:p>
          <a:p>
            <a:pPr marL="457200" lvl="1" indent="0">
              <a:buNone/>
            </a:pPr>
            <a:r>
              <a:rPr lang="en-US" dirty="0" err="1"/>
              <a:t>my_dict</a:t>
            </a:r>
            <a:r>
              <a:rPr lang="en-US" dirty="0"/>
              <a:t> = {"name": "Alice", "age": 25}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558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B1453-0596-F10F-0AD7-C5F84571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statements: `if`, `</a:t>
            </a:r>
            <a:r>
              <a:rPr lang="en-US" dirty="0" err="1"/>
              <a:t>elif</a:t>
            </a:r>
            <a:r>
              <a:rPr lang="en-US" dirty="0"/>
              <a:t>`, `else`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33138-038B-C802-7106-D431B38FF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statements let you control </a:t>
            </a:r>
            <a:r>
              <a:rPr lang="en-US" b="1" dirty="0"/>
              <a:t>which blocks of code run</a:t>
            </a:r>
            <a:r>
              <a:rPr lang="en-US" dirty="0"/>
              <a:t> depending on whether a condition is </a:t>
            </a:r>
            <a:r>
              <a:rPr lang="en-US" b="1" dirty="0"/>
              <a:t>True</a:t>
            </a:r>
            <a:r>
              <a:rPr lang="en-US" dirty="0"/>
              <a:t> or </a:t>
            </a:r>
            <a:r>
              <a:rPr lang="en-US" b="1" dirty="0"/>
              <a:t>False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x = 7</a:t>
            </a:r>
          </a:p>
          <a:p>
            <a:pPr marL="457200" lvl="1" indent="0">
              <a:buNone/>
            </a:pPr>
            <a:r>
              <a:rPr lang="en-US" dirty="0"/>
              <a:t>if x &gt; 10:</a:t>
            </a:r>
          </a:p>
          <a:p>
            <a:pPr marL="457200" lvl="1" indent="0">
              <a:buNone/>
            </a:pPr>
            <a:r>
              <a:rPr lang="en-US" dirty="0"/>
              <a:t>    print("x is greater than 10")</a:t>
            </a:r>
          </a:p>
          <a:p>
            <a:pPr marL="457200" lvl="1" indent="0">
              <a:buNone/>
            </a:pPr>
            <a:r>
              <a:rPr lang="en-US" dirty="0" err="1"/>
              <a:t>elif</a:t>
            </a:r>
            <a:r>
              <a:rPr lang="en-US" dirty="0"/>
              <a:t> x &gt; 5:</a:t>
            </a:r>
          </a:p>
          <a:p>
            <a:pPr marL="457200" lvl="1" indent="0">
              <a:buNone/>
            </a:pPr>
            <a:r>
              <a:rPr lang="en-US" dirty="0"/>
              <a:t>    print("x is greater than 5 but not more than 10")</a:t>
            </a:r>
          </a:p>
          <a:p>
            <a:pPr marL="457200" lvl="1" indent="0">
              <a:buNone/>
            </a:pPr>
            <a:r>
              <a:rPr lang="en-US" dirty="0"/>
              <a:t>else:</a:t>
            </a:r>
          </a:p>
          <a:p>
            <a:pPr marL="457200" lvl="1" indent="0">
              <a:buNone/>
            </a:pPr>
            <a:r>
              <a:rPr lang="en-US" dirty="0"/>
              <a:t>    print("x is 5 or less")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2122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3025C-52FA-59AA-1AE8-E47F4B30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Loops: `for`, `while`, `break`, `continue`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57499-F024-FD3F-08BE-0BB5F063F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For</a:t>
            </a:r>
            <a:r>
              <a:rPr lang="en-US" dirty="0"/>
              <a:t> loop is used to iterate over sequences like `lists`, `tuples`, `strings`, or `ranges`.</a:t>
            </a:r>
          </a:p>
          <a:p>
            <a:pPr marL="457200" lvl="1" indent="0">
              <a:buNone/>
            </a:pPr>
            <a:r>
              <a:rPr lang="en-IN" dirty="0"/>
              <a:t>for </a:t>
            </a:r>
            <a:r>
              <a:rPr lang="en-IN" dirty="0" err="1"/>
              <a:t>i</a:t>
            </a:r>
            <a:r>
              <a:rPr lang="en-IN" dirty="0"/>
              <a:t> in range(5):</a:t>
            </a:r>
          </a:p>
          <a:p>
            <a:pPr marL="457200" lvl="1" indent="0">
              <a:buNone/>
            </a:pPr>
            <a:r>
              <a:rPr lang="en-IN" dirty="0"/>
              <a:t>    print(</a:t>
            </a:r>
            <a:r>
              <a:rPr lang="en-IN" dirty="0" err="1"/>
              <a:t>i</a:t>
            </a:r>
            <a:r>
              <a:rPr lang="en-IN" dirty="0"/>
              <a:t>)</a:t>
            </a:r>
          </a:p>
          <a:p>
            <a:r>
              <a:rPr lang="en-US" b="1" dirty="0"/>
              <a:t>While</a:t>
            </a:r>
            <a:r>
              <a:rPr lang="en-US" dirty="0"/>
              <a:t> loop repeats as long as a condition is `True`.</a:t>
            </a:r>
          </a:p>
          <a:p>
            <a:pPr marL="457200" lvl="1" indent="0">
              <a:buNone/>
            </a:pPr>
            <a:r>
              <a:rPr lang="en-US" dirty="0"/>
              <a:t>x = 0</a:t>
            </a:r>
          </a:p>
          <a:p>
            <a:pPr marL="457200" lvl="1" indent="0">
              <a:buNone/>
            </a:pPr>
            <a:r>
              <a:rPr lang="en-US" dirty="0"/>
              <a:t>while x &lt; 3:</a:t>
            </a:r>
          </a:p>
          <a:p>
            <a:pPr marL="457200" lvl="1" indent="0">
              <a:buNone/>
            </a:pPr>
            <a:r>
              <a:rPr lang="en-US" dirty="0"/>
              <a:t>    print(x)</a:t>
            </a:r>
          </a:p>
          <a:p>
            <a:pPr marL="457200" lvl="1" indent="0">
              <a:buNone/>
            </a:pPr>
            <a:r>
              <a:rPr lang="en-US" dirty="0"/>
              <a:t>    x +=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0015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76C5F-79BF-C2AD-9DE1-61471C2CF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6896"/>
            <a:ext cx="10515600" cy="5670067"/>
          </a:xfrm>
        </p:spPr>
        <p:txBody>
          <a:bodyPr/>
          <a:lstStyle/>
          <a:p>
            <a:r>
              <a:rPr lang="en-US" b="1" dirty="0"/>
              <a:t>Break</a:t>
            </a:r>
            <a:r>
              <a:rPr lang="en-US" dirty="0"/>
              <a:t> stops the loop immediately, when we write it any condition.</a:t>
            </a:r>
          </a:p>
          <a:p>
            <a:pPr marL="457200" lvl="1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range(10):</a:t>
            </a:r>
          </a:p>
          <a:p>
            <a:pPr marL="457200" lvl="1" indent="0">
              <a:buNone/>
            </a:pPr>
            <a:r>
              <a:rPr lang="en-US" dirty="0"/>
              <a:t>    if </a:t>
            </a:r>
            <a:r>
              <a:rPr lang="en-US" dirty="0" err="1"/>
              <a:t>i</a:t>
            </a:r>
            <a:r>
              <a:rPr lang="en-US" dirty="0"/>
              <a:t> == 5:</a:t>
            </a:r>
          </a:p>
          <a:p>
            <a:pPr marL="457200" lvl="1" indent="0">
              <a:buNone/>
            </a:pPr>
            <a:r>
              <a:rPr lang="en-US" dirty="0"/>
              <a:t>        break</a:t>
            </a:r>
          </a:p>
          <a:p>
            <a:pPr marL="457200" lvl="1" indent="0">
              <a:buNone/>
            </a:pPr>
            <a:r>
              <a:rPr lang="en-US" dirty="0"/>
              <a:t>    print(</a:t>
            </a:r>
            <a:r>
              <a:rPr lang="en-US" dirty="0" err="1"/>
              <a:t>i</a:t>
            </a:r>
            <a:r>
              <a:rPr lang="en-US" dirty="0"/>
              <a:t>)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Continue</a:t>
            </a:r>
            <a:r>
              <a:rPr lang="en-IN" dirty="0"/>
              <a:t> s</a:t>
            </a:r>
            <a:r>
              <a:rPr lang="en-US" dirty="0"/>
              <a:t>kips the current iteration and goes to the next one.</a:t>
            </a:r>
          </a:p>
          <a:p>
            <a:pPr marL="457200" lvl="1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range(5):</a:t>
            </a:r>
          </a:p>
          <a:p>
            <a:pPr marL="457200" lvl="1" indent="0">
              <a:buNone/>
            </a:pPr>
            <a:r>
              <a:rPr lang="en-US" dirty="0"/>
              <a:t>    if </a:t>
            </a:r>
            <a:r>
              <a:rPr lang="en-US" dirty="0" err="1"/>
              <a:t>i</a:t>
            </a:r>
            <a:r>
              <a:rPr lang="en-US" dirty="0"/>
              <a:t> == 2:</a:t>
            </a:r>
          </a:p>
          <a:p>
            <a:pPr marL="457200" lvl="1" indent="0">
              <a:buNone/>
            </a:pPr>
            <a:r>
              <a:rPr lang="en-US" dirty="0"/>
              <a:t>        continue</a:t>
            </a:r>
          </a:p>
          <a:p>
            <a:pPr marL="457200" lvl="1" indent="0">
              <a:buNone/>
            </a:pPr>
            <a:r>
              <a:rPr lang="en-US" dirty="0"/>
              <a:t>    print(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73202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37371-937C-1788-86A7-C673333AD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starting today……..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AB0A8-B9A9-353C-E0D4-8068708B7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 or Odd Counter (1 to N)</a:t>
            </a:r>
          </a:p>
          <a:p>
            <a:r>
              <a:rPr lang="en-US" dirty="0"/>
              <a:t>Sum of Multiples of 3 or 5 (1–100)</a:t>
            </a:r>
          </a:p>
          <a:p>
            <a:r>
              <a:rPr lang="en-IN" dirty="0"/>
              <a:t>Prime Number Checker</a:t>
            </a:r>
          </a:p>
          <a:p>
            <a:r>
              <a:rPr lang="en-US" dirty="0"/>
              <a:t>Calculate the Sum of First N Natural Numbers</a:t>
            </a:r>
          </a:p>
          <a:p>
            <a:r>
              <a:rPr lang="en-US" dirty="0"/>
              <a:t>Check if a Number is Positive, Negative, or Zero</a:t>
            </a:r>
          </a:p>
          <a:p>
            <a:r>
              <a:rPr lang="en-US" dirty="0"/>
              <a:t>Multiplication Table of a Number</a:t>
            </a:r>
          </a:p>
          <a:p>
            <a:r>
              <a:rPr lang="en-US" dirty="0"/>
              <a:t>Count Vowels in a Word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7265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338C4-90D7-EEEF-5729-1F83D8849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we will learn in this first session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DD0D7-E043-4E09-2419-B9FB5EE95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* Install Python</a:t>
            </a:r>
          </a:p>
          <a:p>
            <a:pPr marL="0" indent="0">
              <a:buNone/>
            </a:pPr>
            <a:r>
              <a:rPr lang="en-IN" dirty="0"/>
              <a:t>* What is Python? </a:t>
            </a:r>
          </a:p>
          <a:p>
            <a:pPr marL="0" indent="0">
              <a:buNone/>
            </a:pPr>
            <a:r>
              <a:rPr lang="en-IN" dirty="0"/>
              <a:t>* Python syntax: indentation , Identifiers, keywords</a:t>
            </a:r>
          </a:p>
          <a:p>
            <a:pPr marL="0" indent="0">
              <a:buNone/>
            </a:pPr>
            <a:r>
              <a:rPr lang="en-IN" dirty="0"/>
              <a:t>* Print, variables, input</a:t>
            </a:r>
          </a:p>
          <a:p>
            <a:pPr marL="0" indent="0">
              <a:buNone/>
            </a:pPr>
            <a:r>
              <a:rPr lang="en-IN" dirty="0"/>
              <a:t>* Basic data types: `int`, `float`, `str`</a:t>
            </a:r>
          </a:p>
          <a:p>
            <a:pPr marL="0" indent="0">
              <a:buNone/>
            </a:pPr>
            <a:r>
              <a:rPr lang="en-US" dirty="0"/>
              <a:t>* Hands-on : Hello World, basic input/output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0565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D775E-6362-5390-981E-DC1062EEF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we will learn in this Third session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78BD9-21BD-6AD3-1C8F-BA34F0E06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Built-in functions</a:t>
            </a:r>
          </a:p>
          <a:p>
            <a:r>
              <a:rPr lang="en-US" dirty="0"/>
              <a:t>User-defined functions</a:t>
            </a:r>
          </a:p>
          <a:p>
            <a:r>
              <a:rPr lang="en-US" dirty="0"/>
              <a:t>Function Arguments</a:t>
            </a:r>
          </a:p>
          <a:p>
            <a:r>
              <a:rPr lang="en-US" dirty="0"/>
              <a:t>Anonymous functions (`lambda`)</a:t>
            </a:r>
          </a:p>
          <a:p>
            <a:r>
              <a:rPr lang="en-US" dirty="0"/>
              <a:t>Scope of variable</a:t>
            </a:r>
          </a:p>
          <a:p>
            <a:r>
              <a:rPr lang="en-US" dirty="0"/>
              <a:t>What is generators in python.</a:t>
            </a:r>
          </a:p>
        </p:txBody>
      </p:sp>
    </p:spTree>
    <p:extLst>
      <p:ext uri="{BB962C8B-B14F-4D97-AF65-F5344CB8AC3E}">
        <p14:creationId xmlns:p14="http://schemas.microsoft.com/office/powerpoint/2010/main" val="1413667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539AB-2EFC-EEA0-8DDC-797823B79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889F4-DE1F-4114-F4AD-5C120E7D2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function</a:t>
            </a:r>
            <a:r>
              <a:rPr lang="en-US" dirty="0"/>
              <a:t> in Python is a reusable block of code that performs a specific task.</a:t>
            </a:r>
          </a:p>
          <a:p>
            <a:r>
              <a:rPr lang="en-US" dirty="0"/>
              <a:t>Functions help make programs more organized, readable, and efficient by reducing repetition.</a:t>
            </a:r>
          </a:p>
          <a:p>
            <a:r>
              <a:rPr lang="en-US" dirty="0"/>
              <a:t>You define a function using the def keyword, and it can take input values (called parameters) and optionally return an output using the return keyword.</a:t>
            </a:r>
          </a:p>
          <a:p>
            <a:r>
              <a:rPr lang="en-US" dirty="0"/>
              <a:t>Python provides many built-in functions that you can use without importing any module. These are always available and help perform common tasks.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76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896BB34-90FA-86B5-098F-AD5F8BC7C8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01452"/>
              </p:ext>
            </p:extLst>
          </p:nvPr>
        </p:nvGraphicFramePr>
        <p:xfrm>
          <a:off x="357810" y="287755"/>
          <a:ext cx="11589027" cy="5899143"/>
        </p:xfrm>
        <a:graphic>
          <a:graphicData uri="http://schemas.openxmlformats.org/drawingml/2006/table">
            <a:tbl>
              <a:tblPr firstRow="1">
                <a:tableStyleId>{775DCB02-9BB8-47FD-8907-85C794F793BA}</a:tableStyleId>
              </a:tblPr>
              <a:tblGrid>
                <a:gridCol w="3863009">
                  <a:extLst>
                    <a:ext uri="{9D8B030D-6E8A-4147-A177-3AD203B41FA5}">
                      <a16:colId xmlns:a16="http://schemas.microsoft.com/office/drawing/2014/main" val="370455535"/>
                    </a:ext>
                  </a:extLst>
                </a:gridCol>
                <a:gridCol w="3863009">
                  <a:extLst>
                    <a:ext uri="{9D8B030D-6E8A-4147-A177-3AD203B41FA5}">
                      <a16:colId xmlns:a16="http://schemas.microsoft.com/office/drawing/2014/main" val="4173498334"/>
                    </a:ext>
                  </a:extLst>
                </a:gridCol>
                <a:gridCol w="3863009">
                  <a:extLst>
                    <a:ext uri="{9D8B030D-6E8A-4147-A177-3AD203B41FA5}">
                      <a16:colId xmlns:a16="http://schemas.microsoft.com/office/drawing/2014/main" val="323460487"/>
                    </a:ext>
                  </a:extLst>
                </a:gridCol>
              </a:tblGrid>
              <a:tr h="2877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 dirty="0"/>
                        <a:t>Function</a:t>
                      </a:r>
                      <a:endParaRPr lang="en-IN" sz="1400" dirty="0"/>
                    </a:p>
                  </a:txBody>
                  <a:tcPr marL="71941" marR="71941" marT="35970" marB="359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 dirty="0"/>
                        <a:t>Description</a:t>
                      </a:r>
                      <a:endParaRPr lang="en-IN" sz="1400" dirty="0"/>
                    </a:p>
                  </a:txBody>
                  <a:tcPr marL="71941" marR="71941" marT="35970" marB="359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 dirty="0"/>
                        <a:t>Example</a:t>
                      </a:r>
                      <a:endParaRPr lang="en-IN" sz="1400" dirty="0"/>
                    </a:p>
                  </a:txBody>
                  <a:tcPr marL="71941" marR="71941" marT="35970" marB="359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967817"/>
                  </a:ext>
                </a:extLst>
              </a:tr>
              <a:tr h="2877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/>
                        <a:t>print()</a:t>
                      </a:r>
                    </a:p>
                  </a:txBody>
                  <a:tcPr marL="71941" marR="71941" marT="35970" marB="359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Displays output</a:t>
                      </a:r>
                    </a:p>
                  </a:txBody>
                  <a:tcPr marL="71941" marR="71941" marT="35970" marB="359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print("Hello")</a:t>
                      </a:r>
                    </a:p>
                  </a:txBody>
                  <a:tcPr marL="71941" marR="71941" marT="35970" marB="359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72603"/>
                  </a:ext>
                </a:extLst>
              </a:tr>
              <a:tr h="2877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input()</a:t>
                      </a:r>
                    </a:p>
                  </a:txBody>
                  <a:tcPr marL="71941" marR="71941" marT="35970" marB="359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/>
                        <a:t>Takes user input</a:t>
                      </a:r>
                    </a:p>
                  </a:txBody>
                  <a:tcPr marL="71941" marR="71941" marT="35970" marB="359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name = input("Your name?")</a:t>
                      </a:r>
                    </a:p>
                  </a:txBody>
                  <a:tcPr marL="71941" marR="71941" marT="35970" marB="359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669974"/>
                  </a:ext>
                </a:extLst>
              </a:tr>
              <a:tr h="2877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len()</a:t>
                      </a:r>
                    </a:p>
                  </a:txBody>
                  <a:tcPr marL="71941" marR="71941" marT="35970" marB="359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Length of a string/list/tuple etc.</a:t>
                      </a:r>
                    </a:p>
                  </a:txBody>
                  <a:tcPr marL="71941" marR="71941" marT="35970" marB="359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len("apple") → 5</a:t>
                      </a:r>
                    </a:p>
                  </a:txBody>
                  <a:tcPr marL="71941" marR="71941" marT="35970" marB="359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912441"/>
                  </a:ext>
                </a:extLst>
              </a:tr>
              <a:tr h="2877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type()</a:t>
                      </a:r>
                    </a:p>
                  </a:txBody>
                  <a:tcPr marL="71941" marR="71941" marT="35970" marB="359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Returns the type of the object</a:t>
                      </a:r>
                    </a:p>
                  </a:txBody>
                  <a:tcPr marL="71941" marR="71941" marT="35970" marB="359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/>
                        <a:t>type(10) → &lt;class 'int'&gt;</a:t>
                      </a:r>
                    </a:p>
                  </a:txBody>
                  <a:tcPr marL="71941" marR="71941" marT="35970" marB="359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672139"/>
                  </a:ext>
                </a:extLst>
              </a:tr>
              <a:tr h="2877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int()</a:t>
                      </a:r>
                    </a:p>
                  </a:txBody>
                  <a:tcPr marL="71941" marR="71941" marT="35970" marB="359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Converts to integer</a:t>
                      </a:r>
                    </a:p>
                  </a:txBody>
                  <a:tcPr marL="71941" marR="71941" marT="35970" marB="359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int("5") → 5</a:t>
                      </a:r>
                    </a:p>
                  </a:txBody>
                  <a:tcPr marL="71941" marR="71941" marT="35970" marB="359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6629201"/>
                  </a:ext>
                </a:extLst>
              </a:tr>
              <a:tr h="2877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float()</a:t>
                      </a:r>
                    </a:p>
                  </a:txBody>
                  <a:tcPr marL="71941" marR="71941" marT="35970" marB="359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Converts to float</a:t>
                      </a:r>
                    </a:p>
                  </a:txBody>
                  <a:tcPr marL="71941" marR="71941" marT="35970" marB="359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float("3.14") → 3.14</a:t>
                      </a:r>
                    </a:p>
                  </a:txBody>
                  <a:tcPr marL="71941" marR="71941" marT="35970" marB="359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8715868"/>
                  </a:ext>
                </a:extLst>
              </a:tr>
              <a:tr h="2877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/>
                        <a:t>str()</a:t>
                      </a:r>
                    </a:p>
                  </a:txBody>
                  <a:tcPr marL="71941" marR="71941" marT="35970" marB="359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Converts to string</a:t>
                      </a:r>
                    </a:p>
                  </a:txBody>
                  <a:tcPr marL="71941" marR="71941" marT="35970" marB="359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/>
                        <a:t>str(123) → "123"</a:t>
                      </a:r>
                    </a:p>
                  </a:txBody>
                  <a:tcPr marL="71941" marR="71941" marT="35970" marB="359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092347"/>
                  </a:ext>
                </a:extLst>
              </a:tr>
              <a:tr h="2877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sum()</a:t>
                      </a:r>
                    </a:p>
                  </a:txBody>
                  <a:tcPr marL="71941" marR="71941" marT="35970" marB="359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Adds all items in an iterable</a:t>
                      </a:r>
                    </a:p>
                  </a:txBody>
                  <a:tcPr marL="71941" marR="71941" marT="35970" marB="359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sum([1,2,3]) → 6</a:t>
                      </a:r>
                    </a:p>
                  </a:txBody>
                  <a:tcPr marL="71941" marR="71941" marT="35970" marB="359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795272"/>
                  </a:ext>
                </a:extLst>
              </a:tr>
              <a:tr h="2877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max()</a:t>
                      </a:r>
                    </a:p>
                  </a:txBody>
                  <a:tcPr marL="71941" marR="71941" marT="35970" marB="359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Returns max value</a:t>
                      </a:r>
                    </a:p>
                  </a:txBody>
                  <a:tcPr marL="71941" marR="71941" marT="35970" marB="359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400"/>
                        <a:t>max([1, 3, 2]) → 3</a:t>
                      </a:r>
                    </a:p>
                  </a:txBody>
                  <a:tcPr marL="71941" marR="71941" marT="35970" marB="359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1408023"/>
                  </a:ext>
                </a:extLst>
              </a:tr>
              <a:tr h="2877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/>
                        <a:t>min()</a:t>
                      </a:r>
                    </a:p>
                  </a:txBody>
                  <a:tcPr marL="71941" marR="71941" marT="35970" marB="359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Returns min value</a:t>
                      </a:r>
                    </a:p>
                  </a:txBody>
                  <a:tcPr marL="71941" marR="71941" marT="35970" marB="359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min([1, 3, 2]) → 1</a:t>
                      </a:r>
                    </a:p>
                  </a:txBody>
                  <a:tcPr marL="71941" marR="71941" marT="35970" marB="359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9406237"/>
                  </a:ext>
                </a:extLst>
              </a:tr>
              <a:tr h="2877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sorted()</a:t>
                      </a:r>
                    </a:p>
                  </a:txBody>
                  <a:tcPr marL="71941" marR="71941" marT="35970" marB="359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Returns sorted list</a:t>
                      </a:r>
                    </a:p>
                  </a:txBody>
                  <a:tcPr marL="71941" marR="71941" marT="35970" marB="359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sorted([3, 1, 2]) → [1, 2, 3]</a:t>
                      </a:r>
                    </a:p>
                  </a:txBody>
                  <a:tcPr marL="71941" marR="71941" marT="35970" marB="359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9835721"/>
                  </a:ext>
                </a:extLst>
              </a:tr>
              <a:tr h="2877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abs()</a:t>
                      </a:r>
                    </a:p>
                  </a:txBody>
                  <a:tcPr marL="71941" marR="71941" marT="35970" marB="359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Returns absolute value</a:t>
                      </a:r>
                    </a:p>
                  </a:txBody>
                  <a:tcPr marL="71941" marR="71941" marT="35970" marB="359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abs(-4) → 4</a:t>
                      </a:r>
                    </a:p>
                  </a:txBody>
                  <a:tcPr marL="71941" marR="71941" marT="35970" marB="359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7102426"/>
                  </a:ext>
                </a:extLst>
              </a:tr>
              <a:tr h="2877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round()</a:t>
                      </a:r>
                    </a:p>
                  </a:txBody>
                  <a:tcPr marL="71941" marR="71941" marT="35970" marB="359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Rounds a number</a:t>
                      </a:r>
                    </a:p>
                  </a:txBody>
                  <a:tcPr marL="71941" marR="71941" marT="35970" marB="359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round(3.75) → 4</a:t>
                      </a:r>
                    </a:p>
                  </a:txBody>
                  <a:tcPr marL="71941" marR="71941" marT="35970" marB="359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514159"/>
                  </a:ext>
                </a:extLst>
              </a:tr>
              <a:tr h="2877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bool()</a:t>
                      </a:r>
                    </a:p>
                  </a:txBody>
                  <a:tcPr marL="71941" marR="71941" marT="35970" marB="359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Converts to boolean</a:t>
                      </a:r>
                    </a:p>
                  </a:txBody>
                  <a:tcPr marL="71941" marR="71941" marT="35970" marB="359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bool(0) → False</a:t>
                      </a:r>
                    </a:p>
                  </a:txBody>
                  <a:tcPr marL="71941" marR="71941" marT="35970" marB="359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1800089"/>
                  </a:ext>
                </a:extLst>
              </a:tr>
              <a:tr h="2877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range()</a:t>
                      </a:r>
                    </a:p>
                  </a:txBody>
                  <a:tcPr marL="71941" marR="71941" marT="35970" marB="359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Generates a range of numbers</a:t>
                      </a:r>
                    </a:p>
                  </a:txBody>
                  <a:tcPr marL="71941" marR="71941" marT="35970" marB="359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range(5) → 0 to 4</a:t>
                      </a:r>
                    </a:p>
                  </a:txBody>
                  <a:tcPr marL="71941" marR="71941" marT="35970" marB="359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1846950"/>
                  </a:ext>
                </a:extLst>
              </a:tr>
              <a:tr h="50358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id()</a:t>
                      </a:r>
                    </a:p>
                  </a:txBody>
                  <a:tcPr marL="71941" marR="71941" marT="35970" marB="359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Returns memory address of object</a:t>
                      </a:r>
                    </a:p>
                  </a:txBody>
                  <a:tcPr marL="71941" marR="71941" marT="35970" marB="359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id("hello")</a:t>
                      </a:r>
                    </a:p>
                  </a:txBody>
                  <a:tcPr marL="71941" marR="71941" marT="35970" marB="359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1633157"/>
                  </a:ext>
                </a:extLst>
              </a:tr>
              <a:tr h="2877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help()</a:t>
                      </a:r>
                    </a:p>
                  </a:txBody>
                  <a:tcPr marL="71941" marR="71941" marT="35970" marB="359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Opens help text for objects</a:t>
                      </a:r>
                    </a:p>
                  </a:txBody>
                  <a:tcPr marL="71941" marR="71941" marT="35970" marB="359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help(str)</a:t>
                      </a:r>
                    </a:p>
                  </a:txBody>
                  <a:tcPr marL="71941" marR="71941" marT="35970" marB="359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2619869"/>
                  </a:ext>
                </a:extLst>
              </a:tr>
              <a:tr h="50358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eval()</a:t>
                      </a:r>
                    </a:p>
                  </a:txBody>
                  <a:tcPr marL="71941" marR="71941" marT="35970" marB="359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Evaluates a string as Python expression</a:t>
                      </a:r>
                    </a:p>
                  </a:txBody>
                  <a:tcPr marL="71941" marR="71941" marT="35970" marB="359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/>
                        <a:t>eval("2 + 3") → 5</a:t>
                      </a:r>
                    </a:p>
                  </a:txBody>
                  <a:tcPr marL="71941" marR="71941" marT="35970" marB="359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0489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10887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2E39-D8D8-EB96-70DC-A978ADD90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87779-C36C-AFFF-485F-EE1D9E413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user-defined function in Python is a custom function created by the programmer using the def keyword to perform a specific task.</a:t>
            </a:r>
          </a:p>
          <a:p>
            <a:r>
              <a:rPr lang="en-US" dirty="0"/>
              <a:t>user-defined functions allow you to organize your code into reusable blocks, making it cleaner and more modular.</a:t>
            </a:r>
          </a:p>
          <a:p>
            <a:r>
              <a:rPr lang="en-US" dirty="0"/>
              <a:t>For example, you might define a function to calculate the area of a rectangle or check if a number is prime, then call it multiple times with different values instead of rewriting the same logic.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6072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F0C48-36E9-B8C6-3072-E38820043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Arguments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8EF0D-FDF1-EA35-3B11-81C593197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Arguments: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Positional arguments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Keyword arguments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Default arguments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Variable-length arguments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72371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B47E3-E073-92CA-79CD-A4A568E3B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8478"/>
            <a:ext cx="10515600" cy="59284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Positional arguments</a:t>
            </a:r>
          </a:p>
          <a:p>
            <a:r>
              <a:rPr lang="en-US" dirty="0"/>
              <a:t>Positional arguments are values passed to a function </a:t>
            </a:r>
            <a:r>
              <a:rPr lang="en-US" b="1" dirty="0"/>
              <a:t>in the correct order of parameters</a:t>
            </a:r>
            <a:r>
              <a:rPr lang="en-US" dirty="0"/>
              <a:t> defined in the function. If the order is wrong, the meaning changes.</a:t>
            </a:r>
          </a:p>
          <a:p>
            <a:r>
              <a:rPr lang="en-US" dirty="0"/>
              <a:t>E.g.</a:t>
            </a:r>
          </a:p>
          <a:p>
            <a:pPr marL="457200" lvl="1" indent="0">
              <a:buNone/>
            </a:pPr>
            <a:r>
              <a:rPr lang="en-US" dirty="0"/>
              <a:t>def greet(name, age):</a:t>
            </a:r>
          </a:p>
          <a:p>
            <a:pPr marL="457200" lvl="1" indent="0">
              <a:buNone/>
            </a:pPr>
            <a:r>
              <a:rPr lang="en-US" dirty="0"/>
              <a:t>    print(</a:t>
            </a:r>
            <a:r>
              <a:rPr lang="en-US" dirty="0" err="1"/>
              <a:t>f"Hello</a:t>
            </a:r>
            <a:r>
              <a:rPr lang="en-US" dirty="0"/>
              <a:t> {name}, you are {age} years old.")</a:t>
            </a:r>
          </a:p>
          <a:p>
            <a:pPr marL="457200" lvl="1" indent="0">
              <a:buNone/>
            </a:pPr>
            <a:r>
              <a:rPr lang="en-US" dirty="0"/>
              <a:t>greet("Alice", 25)</a:t>
            </a:r>
            <a:endParaRPr lang="en-IN" dirty="0"/>
          </a:p>
          <a:p>
            <a:pPr marL="0" indent="0">
              <a:buNone/>
            </a:pPr>
            <a:r>
              <a:rPr lang="en-US" b="1" dirty="0"/>
              <a:t>Keyword arguments</a:t>
            </a:r>
          </a:p>
          <a:p>
            <a:r>
              <a:rPr lang="en-US" b="1" dirty="0"/>
              <a:t>Keyword arguments</a:t>
            </a:r>
            <a:r>
              <a:rPr lang="en-US" dirty="0"/>
              <a:t> let you pass values to a function </a:t>
            </a:r>
            <a:r>
              <a:rPr lang="en-US" b="1" dirty="0"/>
              <a:t>by naming the parameters</a:t>
            </a:r>
            <a:r>
              <a:rPr lang="en-US" dirty="0"/>
              <a:t>, so the </a:t>
            </a:r>
            <a:r>
              <a:rPr lang="en-US" b="1" dirty="0"/>
              <a:t>order doesn't matter</a:t>
            </a:r>
            <a:r>
              <a:rPr lang="en-US" dirty="0"/>
              <a:t>. This makes the code more readable and avoids mistakes.</a:t>
            </a:r>
          </a:p>
          <a:p>
            <a:r>
              <a:rPr lang="en-US" dirty="0"/>
              <a:t>E.g.</a:t>
            </a:r>
          </a:p>
          <a:p>
            <a:pPr marL="457200" lvl="1" indent="0">
              <a:buNone/>
            </a:pPr>
            <a:r>
              <a:rPr lang="en-US" dirty="0"/>
              <a:t>def greet(name, age):</a:t>
            </a:r>
          </a:p>
          <a:p>
            <a:pPr marL="457200" lvl="1" indent="0">
              <a:buNone/>
            </a:pPr>
            <a:r>
              <a:rPr lang="en-US" dirty="0"/>
              <a:t>    print(</a:t>
            </a:r>
            <a:r>
              <a:rPr lang="en-US" dirty="0" err="1"/>
              <a:t>f"Hello</a:t>
            </a:r>
            <a:r>
              <a:rPr lang="en-US" dirty="0"/>
              <a:t> {name}, you are {age} years old.")</a:t>
            </a:r>
          </a:p>
          <a:p>
            <a:pPr marL="457200" lvl="1" indent="0">
              <a:buNone/>
            </a:pPr>
            <a:r>
              <a:rPr lang="en-US" dirty="0"/>
              <a:t>greet(name="Alice", age=25)</a:t>
            </a:r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85704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EB487-43E7-D65B-44EA-2A01DAB90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1B77E-E921-7302-A795-F28AA5A29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8478"/>
            <a:ext cx="10515600" cy="5928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Default arguments</a:t>
            </a:r>
          </a:p>
          <a:p>
            <a:r>
              <a:rPr lang="en-US" b="1" dirty="0"/>
              <a:t>Default arguments</a:t>
            </a:r>
            <a:r>
              <a:rPr lang="en-US" dirty="0"/>
              <a:t> let a function use pre-set values when no argument is given. They help make functions more flexible and reduce the need to repeat common values.</a:t>
            </a:r>
          </a:p>
          <a:p>
            <a:r>
              <a:rPr lang="en-US" dirty="0"/>
              <a:t>E.g.</a:t>
            </a:r>
          </a:p>
          <a:p>
            <a:pPr marL="457200" lvl="1" indent="0">
              <a:buNone/>
            </a:pPr>
            <a:r>
              <a:rPr lang="en-IN" dirty="0"/>
              <a:t>def greet(name, message="Good morning"):</a:t>
            </a:r>
          </a:p>
          <a:p>
            <a:pPr marL="457200" lvl="1" indent="0">
              <a:buNone/>
            </a:pPr>
            <a:r>
              <a:rPr lang="en-IN" dirty="0"/>
              <a:t>    print(</a:t>
            </a:r>
            <a:r>
              <a:rPr lang="en-IN" dirty="0" err="1"/>
              <a:t>f"Hello</a:t>
            </a:r>
            <a:r>
              <a:rPr lang="en-IN" dirty="0"/>
              <a:t> {name}, {message}")</a:t>
            </a:r>
          </a:p>
          <a:p>
            <a:pPr marL="457200" lvl="1" indent="0">
              <a:buNone/>
            </a:pPr>
            <a:r>
              <a:rPr lang="en-IN" dirty="0"/>
              <a:t>greet("Alice") </a:t>
            </a:r>
          </a:p>
          <a:p>
            <a:pPr marL="457200" lvl="1" indent="0">
              <a:buNone/>
            </a:pPr>
            <a:r>
              <a:rPr lang="en-IN" dirty="0"/>
              <a:t>greet("Bob", "Welcome!")</a:t>
            </a:r>
          </a:p>
        </p:txBody>
      </p:sp>
    </p:spTree>
    <p:extLst>
      <p:ext uri="{BB962C8B-B14F-4D97-AF65-F5344CB8AC3E}">
        <p14:creationId xmlns:p14="http://schemas.microsoft.com/office/powerpoint/2010/main" val="18476360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168F4-63E2-5FCF-C7FF-A30BEED28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7991"/>
            <a:ext cx="11029122" cy="61523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Variable-length arguments</a:t>
            </a:r>
            <a:endParaRPr lang="en-IN" sz="1600" b="1" dirty="0"/>
          </a:p>
          <a:p>
            <a:r>
              <a:rPr lang="en-US" sz="1600" dirty="0"/>
              <a:t>Sometimes, you don't know how many arguments a user will pass to a function. </a:t>
            </a:r>
            <a:r>
              <a:rPr lang="en-US" sz="1600" b="1" dirty="0"/>
              <a:t>Variable-length arguments</a:t>
            </a:r>
            <a:r>
              <a:rPr lang="en-US" sz="1600" dirty="0"/>
              <a:t> allow your function to accept </a:t>
            </a:r>
            <a:r>
              <a:rPr lang="en-US" sz="1600" b="1" dirty="0"/>
              <a:t>any number of inputs</a:t>
            </a:r>
            <a:r>
              <a:rPr lang="en-US" sz="1600" dirty="0"/>
              <a:t>.</a:t>
            </a:r>
          </a:p>
          <a:p>
            <a:r>
              <a:rPr lang="en-IN" sz="1600" dirty="0"/>
              <a:t>Python provides two types:</a:t>
            </a:r>
          </a:p>
          <a:p>
            <a:pPr lvl="1"/>
            <a:r>
              <a:rPr lang="en-IN" sz="1600" b="1" dirty="0"/>
              <a:t>*</a:t>
            </a:r>
            <a:r>
              <a:rPr lang="en-IN" sz="1600" b="1" dirty="0" err="1"/>
              <a:t>args</a:t>
            </a:r>
            <a:r>
              <a:rPr lang="en-IN" sz="1600" dirty="0"/>
              <a:t> - For </a:t>
            </a:r>
            <a:r>
              <a:rPr lang="en-IN" sz="1600" b="1" dirty="0"/>
              <a:t>Positional</a:t>
            </a:r>
            <a:r>
              <a:rPr lang="en-IN" sz="1600" dirty="0"/>
              <a:t> Variable Arguments</a:t>
            </a:r>
          </a:p>
          <a:p>
            <a:pPr lvl="2"/>
            <a:r>
              <a:rPr lang="en-US" sz="1600" dirty="0"/>
              <a:t>Used when you want to accept multiple positional values.</a:t>
            </a:r>
          </a:p>
          <a:p>
            <a:pPr lvl="2"/>
            <a:r>
              <a:rPr lang="en-US" sz="1600" dirty="0"/>
              <a:t>*</a:t>
            </a:r>
            <a:r>
              <a:rPr lang="en-US" sz="1600" dirty="0" err="1"/>
              <a:t>args</a:t>
            </a:r>
            <a:r>
              <a:rPr lang="en-US" sz="1600" dirty="0"/>
              <a:t> collects them into a tuple.</a:t>
            </a:r>
          </a:p>
          <a:p>
            <a:pPr lvl="2"/>
            <a:r>
              <a:rPr lang="en-US" sz="1600" dirty="0"/>
              <a:t>E.g.</a:t>
            </a:r>
          </a:p>
          <a:p>
            <a:pPr marL="1371600" lvl="3" indent="0">
              <a:buNone/>
            </a:pPr>
            <a:r>
              <a:rPr lang="en-US" sz="1600" dirty="0"/>
              <a:t>def </a:t>
            </a:r>
            <a:r>
              <a:rPr lang="en-US" sz="1600" dirty="0" err="1"/>
              <a:t>add_numbers</a:t>
            </a:r>
            <a:r>
              <a:rPr lang="en-US" sz="1600" dirty="0"/>
              <a:t>(*</a:t>
            </a:r>
            <a:r>
              <a:rPr lang="en-US" sz="1600" dirty="0" err="1"/>
              <a:t>args</a:t>
            </a:r>
            <a:r>
              <a:rPr lang="en-US" sz="1600" dirty="0"/>
              <a:t>):</a:t>
            </a:r>
          </a:p>
          <a:p>
            <a:pPr marL="1371600" lvl="3" indent="0">
              <a:buNone/>
            </a:pPr>
            <a:r>
              <a:rPr lang="en-US" sz="1600" dirty="0"/>
              <a:t>    total = sum(</a:t>
            </a:r>
            <a:r>
              <a:rPr lang="en-US" sz="1600" dirty="0" err="1"/>
              <a:t>args</a:t>
            </a:r>
            <a:r>
              <a:rPr lang="en-US" sz="1600" dirty="0"/>
              <a:t>)</a:t>
            </a:r>
          </a:p>
          <a:p>
            <a:pPr marL="1371600" lvl="3" indent="0">
              <a:buNone/>
            </a:pPr>
            <a:r>
              <a:rPr lang="en-US" sz="1600" dirty="0"/>
              <a:t>    print("Total:", total)</a:t>
            </a:r>
          </a:p>
          <a:p>
            <a:pPr marL="1371600" lvl="3" indent="0">
              <a:buNone/>
            </a:pPr>
            <a:r>
              <a:rPr lang="en-US" sz="1600" dirty="0" err="1"/>
              <a:t>add_numbers</a:t>
            </a:r>
            <a:r>
              <a:rPr lang="en-US" sz="1600" dirty="0"/>
              <a:t>(1, 2, 3)         </a:t>
            </a:r>
          </a:p>
          <a:p>
            <a:pPr marL="1371600" lvl="3" indent="0">
              <a:buNone/>
            </a:pPr>
            <a:r>
              <a:rPr lang="en-US" sz="1600" dirty="0" err="1"/>
              <a:t>add_numbers</a:t>
            </a:r>
            <a:r>
              <a:rPr lang="en-US" sz="1600" dirty="0"/>
              <a:t>(10, 20, 30, 40) </a:t>
            </a:r>
            <a:endParaRPr lang="en-IN" sz="1600" dirty="0"/>
          </a:p>
          <a:p>
            <a:pPr lvl="1"/>
            <a:r>
              <a:rPr lang="en-IN" sz="1600" b="1" dirty="0"/>
              <a:t>**</a:t>
            </a:r>
            <a:r>
              <a:rPr lang="en-IN" sz="1600" b="1" dirty="0" err="1"/>
              <a:t>kwargs</a:t>
            </a:r>
            <a:r>
              <a:rPr lang="en-IN" sz="1600" dirty="0"/>
              <a:t> - For </a:t>
            </a:r>
            <a:r>
              <a:rPr lang="en-IN" sz="1600" b="1" dirty="0"/>
              <a:t>Keyword</a:t>
            </a:r>
            <a:r>
              <a:rPr lang="en-IN" sz="1600" dirty="0"/>
              <a:t> Variable Arguments</a:t>
            </a:r>
          </a:p>
          <a:p>
            <a:pPr lvl="2"/>
            <a:r>
              <a:rPr lang="en-US" sz="1600" dirty="0"/>
              <a:t>Used when you want to accept multiple keyword arguments.</a:t>
            </a:r>
          </a:p>
          <a:p>
            <a:pPr lvl="2"/>
            <a:r>
              <a:rPr lang="en-US" sz="1600" dirty="0"/>
              <a:t>**</a:t>
            </a:r>
            <a:r>
              <a:rPr lang="en-US" sz="1600" dirty="0" err="1"/>
              <a:t>kwargs</a:t>
            </a:r>
            <a:r>
              <a:rPr lang="en-US" sz="1600" dirty="0"/>
              <a:t> collects them into a dictionary.</a:t>
            </a:r>
          </a:p>
          <a:p>
            <a:pPr lvl="2"/>
            <a:r>
              <a:rPr lang="en-US" sz="1600" dirty="0"/>
              <a:t>E.g.</a:t>
            </a:r>
          </a:p>
          <a:p>
            <a:pPr marL="1371600" lvl="3" indent="0">
              <a:buNone/>
            </a:pPr>
            <a:r>
              <a:rPr lang="en-IN" sz="1600" dirty="0"/>
              <a:t>def </a:t>
            </a:r>
            <a:r>
              <a:rPr lang="en-IN" sz="1600" dirty="0" err="1"/>
              <a:t>print_info</a:t>
            </a:r>
            <a:r>
              <a:rPr lang="en-IN" sz="1600" dirty="0"/>
              <a:t>(**</a:t>
            </a:r>
            <a:r>
              <a:rPr lang="en-IN" sz="1600" dirty="0" err="1"/>
              <a:t>kwargs</a:t>
            </a:r>
            <a:r>
              <a:rPr lang="en-IN" sz="1600" dirty="0"/>
              <a:t>):</a:t>
            </a:r>
          </a:p>
          <a:p>
            <a:pPr marL="1371600" lvl="3" indent="0">
              <a:buNone/>
            </a:pPr>
            <a:r>
              <a:rPr lang="en-IN" sz="1600" dirty="0"/>
              <a:t>    for key, value in </a:t>
            </a:r>
            <a:r>
              <a:rPr lang="en-IN" sz="1600" dirty="0" err="1"/>
              <a:t>kwargs.items</a:t>
            </a:r>
            <a:r>
              <a:rPr lang="en-IN" sz="1600" dirty="0"/>
              <a:t>():</a:t>
            </a:r>
          </a:p>
          <a:p>
            <a:pPr marL="1371600" lvl="3" indent="0">
              <a:buNone/>
            </a:pPr>
            <a:r>
              <a:rPr lang="en-IN" sz="1600" dirty="0"/>
              <a:t>        print(f"{key} = {value}")</a:t>
            </a:r>
          </a:p>
          <a:p>
            <a:pPr marL="1371600" lvl="3" indent="0">
              <a:buNone/>
            </a:pPr>
            <a:r>
              <a:rPr lang="en-IN" sz="1600" dirty="0" err="1"/>
              <a:t>print_info</a:t>
            </a:r>
            <a:r>
              <a:rPr lang="en-IN" sz="1600" dirty="0"/>
              <a:t>(name="Alice", age=25, city="Delhi")</a:t>
            </a:r>
          </a:p>
          <a:p>
            <a:pPr lvl="2"/>
            <a:endParaRPr lang="en-IN" sz="16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680155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6CE0A-F08C-C18A-39AF-AF26D09E8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functions (`lambda`)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1AFB3-7F8A-35B6-9EC6-ED246BF08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626"/>
            <a:ext cx="10515600" cy="4646337"/>
          </a:xfrm>
        </p:spPr>
        <p:txBody>
          <a:bodyPr/>
          <a:lstStyle/>
          <a:p>
            <a:r>
              <a:rPr lang="en-US" dirty="0"/>
              <a:t>An anonymous function is a function without a name, and in Python, it’s created using the lambda keyword. These are also called lambda functions.</a:t>
            </a:r>
          </a:p>
          <a:p>
            <a:pPr marL="457200" lvl="1" indent="0">
              <a:buNone/>
            </a:pPr>
            <a:r>
              <a:rPr lang="en-IN" dirty="0"/>
              <a:t>lambda arguments: expression</a:t>
            </a:r>
          </a:p>
          <a:p>
            <a:r>
              <a:rPr lang="en-IN" dirty="0"/>
              <a:t>E.g.</a:t>
            </a:r>
          </a:p>
          <a:p>
            <a:pPr marL="457200" lvl="1" indent="0">
              <a:buNone/>
            </a:pPr>
            <a:r>
              <a:rPr lang="en-IN" dirty="0"/>
              <a:t>square = lambda x: x * x</a:t>
            </a:r>
          </a:p>
          <a:p>
            <a:pPr marL="457200" lvl="1" indent="0">
              <a:buNone/>
            </a:pPr>
            <a:r>
              <a:rPr lang="en-IN" dirty="0"/>
              <a:t>print(square(5))</a:t>
            </a:r>
          </a:p>
          <a:p>
            <a:r>
              <a:rPr lang="en-US" dirty="0"/>
              <a:t>A lambda function is a quick way to create small, one-line functions without a name. It’s useful for simple tasks, especially in places like map(), filter(), and sorted().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28255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9A169-19E1-E22B-BEC6-4C099921E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>
            <a:normAutofit fontScale="85000" lnSpcReduction="20000"/>
          </a:bodyPr>
          <a:lstStyle/>
          <a:p>
            <a:r>
              <a:rPr lang="en-IN" b="1" dirty="0"/>
              <a:t>Using lambda with filter() </a:t>
            </a:r>
            <a:r>
              <a:rPr lang="en-IN" dirty="0"/>
              <a:t>– Filter even numbers</a:t>
            </a:r>
          </a:p>
          <a:p>
            <a:pPr marL="457200" lvl="1" indent="0">
              <a:buNone/>
            </a:pPr>
            <a:r>
              <a:rPr lang="en-IN" dirty="0" err="1"/>
              <a:t>nums</a:t>
            </a:r>
            <a:r>
              <a:rPr lang="en-IN" dirty="0"/>
              <a:t> = [1, 2, 3, 4, 5, 6]</a:t>
            </a:r>
          </a:p>
          <a:p>
            <a:pPr marL="457200" lvl="1" indent="0">
              <a:buNone/>
            </a:pPr>
            <a:r>
              <a:rPr lang="en-IN" dirty="0"/>
              <a:t>evens = list(filter(lambda x: x % 2 == 0, </a:t>
            </a:r>
            <a:r>
              <a:rPr lang="en-IN" dirty="0" err="1"/>
              <a:t>nums</a:t>
            </a:r>
            <a:r>
              <a:rPr lang="en-IN" dirty="0"/>
              <a:t>))</a:t>
            </a:r>
          </a:p>
          <a:p>
            <a:pPr marL="457200" lvl="1" indent="0">
              <a:buNone/>
            </a:pPr>
            <a:r>
              <a:rPr lang="en-IN" dirty="0"/>
              <a:t>print(evens)  </a:t>
            </a:r>
          </a:p>
          <a:p>
            <a:pPr marL="457200" lvl="1" indent="0">
              <a:buNone/>
            </a:pPr>
            <a:r>
              <a:rPr lang="en-IN" dirty="0"/>
              <a:t># Output: [2, 4, 6]</a:t>
            </a:r>
          </a:p>
          <a:p>
            <a:endParaRPr lang="en-IN" dirty="0"/>
          </a:p>
          <a:p>
            <a:r>
              <a:rPr lang="en-IN" b="1" dirty="0"/>
              <a:t>Using lambda with map() </a:t>
            </a:r>
            <a:r>
              <a:rPr lang="en-IN" dirty="0"/>
              <a:t>– Square numbers</a:t>
            </a:r>
          </a:p>
          <a:p>
            <a:pPr marL="457200" lvl="1" indent="0">
              <a:buNone/>
            </a:pPr>
            <a:r>
              <a:rPr lang="en-IN" dirty="0" err="1"/>
              <a:t>nums</a:t>
            </a:r>
            <a:r>
              <a:rPr lang="en-IN" dirty="0"/>
              <a:t> = [1, 2, 3, 4]</a:t>
            </a:r>
          </a:p>
          <a:p>
            <a:pPr marL="457200" lvl="1" indent="0">
              <a:buNone/>
            </a:pPr>
            <a:r>
              <a:rPr lang="en-IN" dirty="0"/>
              <a:t>squared = list(map(lambda x: x*x, </a:t>
            </a:r>
            <a:r>
              <a:rPr lang="en-IN" dirty="0" err="1"/>
              <a:t>nums</a:t>
            </a:r>
            <a:r>
              <a:rPr lang="en-IN" dirty="0"/>
              <a:t>))</a:t>
            </a:r>
          </a:p>
          <a:p>
            <a:pPr marL="457200" lvl="1" indent="0">
              <a:buNone/>
            </a:pPr>
            <a:r>
              <a:rPr lang="en-IN" dirty="0"/>
              <a:t>print(squared)  </a:t>
            </a:r>
          </a:p>
          <a:p>
            <a:pPr marL="457200" lvl="1" indent="0">
              <a:buNone/>
            </a:pPr>
            <a:r>
              <a:rPr lang="en-IN" dirty="0"/>
              <a:t># Output: [1, 4, 9, 16]</a:t>
            </a:r>
          </a:p>
          <a:p>
            <a:endParaRPr lang="en-IN" dirty="0"/>
          </a:p>
          <a:p>
            <a:r>
              <a:rPr lang="en-IN" b="1" dirty="0"/>
              <a:t>Using lambda with sorted() </a:t>
            </a:r>
            <a:r>
              <a:rPr lang="en-IN" dirty="0"/>
              <a:t>– Sort by last letter</a:t>
            </a:r>
          </a:p>
          <a:p>
            <a:pPr marL="457200" lvl="1" indent="0">
              <a:buNone/>
            </a:pPr>
            <a:r>
              <a:rPr lang="en-IN" dirty="0"/>
              <a:t>words = ["apple", "banana", "cherry"]</a:t>
            </a:r>
          </a:p>
          <a:p>
            <a:pPr marL="457200" lvl="1" indent="0">
              <a:buNone/>
            </a:pPr>
            <a:r>
              <a:rPr lang="en-IN" dirty="0" err="1"/>
              <a:t>sorted_words</a:t>
            </a:r>
            <a:r>
              <a:rPr lang="en-IN" dirty="0"/>
              <a:t> = sorted(words, key=lambda x: x[-1])</a:t>
            </a:r>
          </a:p>
          <a:p>
            <a:pPr marL="457200" lvl="1" indent="0">
              <a:buNone/>
            </a:pPr>
            <a:r>
              <a:rPr lang="en-IN" dirty="0"/>
              <a:t>print(</a:t>
            </a:r>
            <a:r>
              <a:rPr lang="en-IN" dirty="0" err="1"/>
              <a:t>sorted_words</a:t>
            </a:r>
            <a:r>
              <a:rPr lang="en-IN" dirty="0"/>
              <a:t>)  </a:t>
            </a:r>
          </a:p>
          <a:p>
            <a:pPr marL="457200" lvl="1" indent="0">
              <a:buNone/>
            </a:pPr>
            <a:r>
              <a:rPr lang="en-IN" dirty="0"/>
              <a:t># Output: ['banana', 'apple', 'cherry']</a:t>
            </a:r>
          </a:p>
        </p:txBody>
      </p:sp>
    </p:spTree>
    <p:extLst>
      <p:ext uri="{BB962C8B-B14F-4D97-AF65-F5344CB8AC3E}">
        <p14:creationId xmlns:p14="http://schemas.microsoft.com/office/powerpoint/2010/main" val="2110245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46576-ABEB-F4FE-C82F-ACCC8B9D5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How to install Python on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31891-E095-0EDA-6265-F0FC120EF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Step 1: Download Python from </a:t>
            </a:r>
            <a:r>
              <a:rPr lang="en-IN" dirty="0">
                <a:hlinkClick r:id="rId2"/>
              </a:rPr>
              <a:t>https://www.python.org/downloads</a:t>
            </a:r>
            <a:r>
              <a:rPr lang="en-IN" dirty="0"/>
              <a:t> </a:t>
            </a:r>
          </a:p>
          <a:p>
            <a:pPr>
              <a:lnSpc>
                <a:spcPct val="150000"/>
              </a:lnSpc>
            </a:pPr>
            <a:r>
              <a:rPr lang="en-IN" dirty="0"/>
              <a:t>Step 2: Run Installer(downloaded .exe file)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dirty="0"/>
              <a:t>Note: </a:t>
            </a:r>
            <a:r>
              <a:rPr lang="en-US" dirty="0"/>
              <a:t>Check the box "Add Python to PATH" ✅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Step 3: Verify Installation (In Command prompt)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dirty="0"/>
              <a:t>Command : python --version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677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05111-4327-E169-88D5-E599A9CC8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1AF31-DED2-B256-A087-81EC1BFEF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scope of a variable</a:t>
            </a:r>
            <a:r>
              <a:rPr lang="en-US" dirty="0"/>
              <a:t> means </a:t>
            </a:r>
            <a:r>
              <a:rPr lang="en-US" b="1" dirty="0"/>
              <a:t>where in your code you can access or use that variable</a:t>
            </a:r>
            <a:r>
              <a:rPr lang="en-US" dirty="0"/>
              <a:t>. It defines the visibility and lifetime of a variable.</a:t>
            </a:r>
          </a:p>
          <a:p>
            <a:r>
              <a:rPr lang="en-US" b="1" dirty="0"/>
              <a:t>Types of Scope:</a:t>
            </a:r>
          </a:p>
          <a:p>
            <a:pPr marL="457200" lvl="1" indent="0">
              <a:buNone/>
            </a:pPr>
            <a:r>
              <a:rPr lang="en-US" dirty="0"/>
              <a:t>Local -&gt; Inside the function/block where it is defined</a:t>
            </a:r>
          </a:p>
          <a:p>
            <a:pPr marL="457200" lvl="1" indent="0">
              <a:buNone/>
            </a:pPr>
            <a:r>
              <a:rPr lang="en-US" dirty="0"/>
              <a:t>Global -&gt; Throughout the whole program</a:t>
            </a:r>
          </a:p>
          <a:p>
            <a:r>
              <a:rPr lang="en-US" b="1" dirty="0"/>
              <a:t>Scope</a:t>
            </a:r>
            <a:r>
              <a:rPr lang="en-US" dirty="0"/>
              <a:t> decides where a variable can be used. Local variables exist only in functions, while global ones are accessible everywhere.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3362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9A3C7-185C-3945-404A-286B391F7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DED08-25F1-BECC-69EF-B845CE058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930"/>
            <a:ext cx="10515600" cy="469603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</a:t>
            </a:r>
            <a:r>
              <a:rPr lang="en-US" b="1" dirty="0"/>
              <a:t>generator</a:t>
            </a:r>
            <a:r>
              <a:rPr lang="en-US" dirty="0"/>
              <a:t> is a special kind of function that helps you get one item at a time, instead of all at once.</a:t>
            </a:r>
          </a:p>
          <a:p>
            <a:r>
              <a:rPr lang="en-US" dirty="0"/>
              <a:t>Instead of using return like in regular functions, generators use </a:t>
            </a:r>
            <a:r>
              <a:rPr lang="en-US" b="1" dirty="0"/>
              <a:t>yield</a:t>
            </a:r>
            <a:r>
              <a:rPr lang="en-US" dirty="0"/>
              <a:t> to send back a value, but keep the function’s “place” so next time you call it, it continues from where it left off.</a:t>
            </a:r>
          </a:p>
          <a:p>
            <a:r>
              <a:rPr lang="en-IN" dirty="0"/>
              <a:t>We </a:t>
            </a:r>
            <a:r>
              <a:rPr lang="en-US" dirty="0"/>
              <a:t>use generators when we need to process a large amount of data and it’s not possible to load everything at once. This helps save memory and allows the program to run smoothly.</a:t>
            </a:r>
          </a:p>
          <a:p>
            <a:r>
              <a:rPr lang="en-US" dirty="0"/>
              <a:t>E.g.</a:t>
            </a:r>
          </a:p>
          <a:p>
            <a:pPr marL="457200" lvl="1" indent="0">
              <a:buNone/>
            </a:pPr>
            <a:r>
              <a:rPr lang="en-IN" dirty="0"/>
              <a:t>def </a:t>
            </a:r>
            <a:r>
              <a:rPr lang="en-IN" dirty="0" err="1"/>
              <a:t>read_large_file</a:t>
            </a:r>
            <a:r>
              <a:rPr lang="en-IN" dirty="0"/>
              <a:t>(</a:t>
            </a:r>
            <a:r>
              <a:rPr lang="en-IN" dirty="0" err="1"/>
              <a:t>file_path</a:t>
            </a:r>
            <a:r>
              <a:rPr lang="en-IN" dirty="0"/>
              <a:t>):</a:t>
            </a:r>
          </a:p>
          <a:p>
            <a:pPr marL="457200" lvl="1" indent="0">
              <a:buNone/>
            </a:pPr>
            <a:r>
              <a:rPr lang="en-IN" dirty="0"/>
              <a:t>    with open(</a:t>
            </a:r>
            <a:r>
              <a:rPr lang="en-IN" dirty="0" err="1"/>
              <a:t>file_path</a:t>
            </a:r>
            <a:r>
              <a:rPr lang="en-IN" dirty="0"/>
              <a:t>, 'r') as file:</a:t>
            </a:r>
          </a:p>
          <a:p>
            <a:pPr marL="457200" lvl="1" indent="0">
              <a:buNone/>
            </a:pPr>
            <a:r>
              <a:rPr lang="en-IN" dirty="0"/>
              <a:t>        for line in file:</a:t>
            </a:r>
          </a:p>
          <a:p>
            <a:pPr marL="457200" lvl="1" indent="0">
              <a:buNone/>
            </a:pPr>
            <a:r>
              <a:rPr lang="en-IN" dirty="0"/>
              <a:t>            yield </a:t>
            </a:r>
            <a:r>
              <a:rPr lang="en-IN" dirty="0" err="1"/>
              <a:t>line.strip</a:t>
            </a:r>
            <a:r>
              <a:rPr lang="en-IN" dirty="0"/>
              <a:t>()</a:t>
            </a:r>
          </a:p>
          <a:p>
            <a:pPr marL="457200" lvl="1" indent="0">
              <a:buNone/>
            </a:pPr>
            <a:r>
              <a:rPr lang="en-IN" dirty="0"/>
              <a:t>for line in </a:t>
            </a:r>
            <a:r>
              <a:rPr lang="en-IN" dirty="0" err="1"/>
              <a:t>read_large_file</a:t>
            </a:r>
            <a:r>
              <a:rPr lang="en-IN" dirty="0"/>
              <a:t>('big_log.txt'):</a:t>
            </a:r>
          </a:p>
          <a:p>
            <a:pPr marL="457200" lvl="1" indent="0">
              <a:buNone/>
            </a:pPr>
            <a:r>
              <a:rPr lang="en-IN" dirty="0"/>
              <a:t>    print(line)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22803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9C88F-10A9-9F4B-8237-4C9CAFBBE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we will learn in this session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FFE2F-4BB4-2E0F-9A64-C829D7888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Python modules &amp; packages</a:t>
            </a:r>
          </a:p>
          <a:p>
            <a:r>
              <a:rPr lang="en-IN" dirty="0"/>
              <a:t>File Handling : Writing, reading ,Appending in files and file modes</a:t>
            </a:r>
          </a:p>
          <a:p>
            <a:r>
              <a:rPr lang="en-IN" dirty="0"/>
              <a:t>Exception Handling, Try-except, error types, custom exceptions</a:t>
            </a:r>
          </a:p>
          <a:p>
            <a:r>
              <a:rPr lang="en-US" dirty="0"/>
              <a:t>Regular expression, Using re module: match, search, </a:t>
            </a:r>
            <a:r>
              <a:rPr lang="en-US" dirty="0" err="1"/>
              <a:t>findall</a:t>
            </a:r>
            <a:r>
              <a:rPr lang="en-US" dirty="0"/>
              <a:t>, sub</a:t>
            </a:r>
          </a:p>
          <a:p>
            <a:r>
              <a:rPr lang="en-IN" dirty="0"/>
              <a:t>Database Connecting using MySQL, PostgreSQL, MongoDB, </a:t>
            </a:r>
            <a:r>
              <a:rPr lang="en-IN" dirty="0" err="1"/>
              <a:t>SQLlite</a:t>
            </a:r>
            <a:r>
              <a:rPr lang="en-IN" dirty="0"/>
              <a:t> </a:t>
            </a:r>
          </a:p>
          <a:p>
            <a:r>
              <a:rPr lang="en-IN" dirty="0"/>
              <a:t>Hands-on exercise</a:t>
            </a:r>
          </a:p>
        </p:txBody>
      </p:sp>
    </p:spTree>
    <p:extLst>
      <p:ext uri="{BB962C8B-B14F-4D97-AF65-F5344CB8AC3E}">
        <p14:creationId xmlns:p14="http://schemas.microsoft.com/office/powerpoint/2010/main" val="14762608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A7FB6-3541-F042-0314-AE8E0B8E2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 modules &amp;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EF3A4-8809-9ED6-8E34-914C68BB1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808"/>
            <a:ext cx="10515600" cy="479066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</a:t>
            </a:r>
            <a:r>
              <a:rPr lang="en-US" b="1" dirty="0"/>
              <a:t>module</a:t>
            </a:r>
            <a:r>
              <a:rPr lang="en-US" dirty="0"/>
              <a:t> is a file containing Python code (functions, classes, variables) that can be imported into other Python scripts.</a:t>
            </a:r>
          </a:p>
          <a:p>
            <a:pPr lvl="1"/>
            <a:r>
              <a:rPr lang="en-IN" b="1" dirty="0"/>
              <a:t>Built-in modules</a:t>
            </a:r>
            <a:r>
              <a:rPr lang="en-IN" dirty="0"/>
              <a:t>: Part of Python Standard Library (e.g., math, </a:t>
            </a:r>
            <a:r>
              <a:rPr lang="en-IN" dirty="0" err="1"/>
              <a:t>os</a:t>
            </a:r>
            <a:r>
              <a:rPr lang="en-IN" dirty="0"/>
              <a:t>, random)</a:t>
            </a:r>
          </a:p>
          <a:p>
            <a:pPr lvl="1"/>
            <a:r>
              <a:rPr lang="en-IN" b="1" dirty="0"/>
              <a:t>User-defined modules</a:t>
            </a:r>
            <a:r>
              <a:rPr lang="en-IN" dirty="0"/>
              <a:t>: Python files you create (e.g., mymodule.py)</a:t>
            </a:r>
          </a:p>
          <a:p>
            <a:r>
              <a:rPr lang="en-IN" b="1" dirty="0"/>
              <a:t>Built-in modules </a:t>
            </a:r>
            <a:r>
              <a:rPr lang="en-IN" dirty="0"/>
              <a:t>: Modules Comes with Python installation</a:t>
            </a:r>
          </a:p>
          <a:p>
            <a:pPr marL="457200" lvl="1" indent="0">
              <a:buNone/>
            </a:pPr>
            <a:r>
              <a:rPr lang="en-IN" dirty="0"/>
              <a:t>import </a:t>
            </a:r>
            <a:r>
              <a:rPr lang="en-IN" dirty="0" err="1"/>
              <a:t>os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import math</a:t>
            </a:r>
          </a:p>
          <a:p>
            <a:pPr marL="457200" lvl="1" indent="0">
              <a:buNone/>
            </a:pPr>
            <a:r>
              <a:rPr lang="en-IN" dirty="0"/>
              <a:t>import random</a:t>
            </a:r>
          </a:p>
          <a:p>
            <a:pPr marL="457200" lvl="1" indent="0">
              <a:buNone/>
            </a:pPr>
            <a:r>
              <a:rPr lang="en-IN" dirty="0"/>
              <a:t>import datetime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dirty="0"/>
              <a:t>print("Current working directory:", </a:t>
            </a:r>
            <a:r>
              <a:rPr lang="en-IN" dirty="0" err="1"/>
              <a:t>os.getcwd</a:t>
            </a:r>
            <a:r>
              <a:rPr lang="en-IN" dirty="0"/>
              <a:t>())</a:t>
            </a:r>
          </a:p>
          <a:p>
            <a:pPr marL="457200" lvl="1" indent="0">
              <a:buNone/>
            </a:pPr>
            <a:r>
              <a:rPr lang="en-IN" dirty="0"/>
              <a:t>print("Square root of 64:", </a:t>
            </a:r>
            <a:r>
              <a:rPr lang="en-IN" dirty="0" err="1"/>
              <a:t>math.sqrt</a:t>
            </a:r>
            <a:r>
              <a:rPr lang="en-IN" dirty="0"/>
              <a:t>(64))</a:t>
            </a:r>
          </a:p>
          <a:p>
            <a:pPr marL="457200" lvl="1" indent="0">
              <a:buNone/>
            </a:pPr>
            <a:r>
              <a:rPr lang="en-IN" dirty="0"/>
              <a:t>print("Random integer:", </a:t>
            </a:r>
            <a:r>
              <a:rPr lang="en-IN" dirty="0" err="1"/>
              <a:t>random.randint</a:t>
            </a:r>
            <a:r>
              <a:rPr lang="en-IN" dirty="0"/>
              <a:t>(1, 100))</a:t>
            </a:r>
          </a:p>
          <a:p>
            <a:pPr marL="457200" lvl="1" indent="0">
              <a:buNone/>
            </a:pPr>
            <a:r>
              <a:rPr lang="en-IN" dirty="0"/>
              <a:t>print("Today:", </a:t>
            </a:r>
            <a:r>
              <a:rPr lang="en-IN" dirty="0" err="1"/>
              <a:t>datetime.datetime.today</a:t>
            </a:r>
            <a:r>
              <a:rPr lang="en-IN" dirty="0"/>
              <a:t>())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83632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FE451-4F4E-6A7E-4207-358B2574A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7139"/>
            <a:ext cx="10515600" cy="5709824"/>
          </a:xfrm>
        </p:spPr>
        <p:txBody>
          <a:bodyPr>
            <a:normAutofit/>
          </a:bodyPr>
          <a:lstStyle/>
          <a:p>
            <a:r>
              <a:rPr lang="en-IN" b="1" dirty="0"/>
              <a:t>User-defined modules: </a:t>
            </a:r>
            <a:r>
              <a:rPr lang="en-US" dirty="0"/>
              <a:t>Custom modules written by user.</a:t>
            </a:r>
          </a:p>
          <a:p>
            <a:pPr marL="457200" lvl="1" indent="0">
              <a:buNone/>
            </a:pPr>
            <a:r>
              <a:rPr lang="en-US" b="1" dirty="0" err="1"/>
              <a:t>File_name</a:t>
            </a:r>
            <a:r>
              <a:rPr lang="en-US" b="1" dirty="0"/>
              <a:t>:- mymath.py</a:t>
            </a:r>
          </a:p>
          <a:p>
            <a:pPr marL="457200" lvl="1" indent="0">
              <a:buNone/>
            </a:pPr>
            <a:r>
              <a:rPr lang="en-US" dirty="0"/>
              <a:t>def add(a, b):</a:t>
            </a:r>
          </a:p>
          <a:p>
            <a:pPr marL="457200" lvl="1" indent="0">
              <a:buNone/>
            </a:pPr>
            <a:r>
              <a:rPr lang="en-US" dirty="0"/>
              <a:t>    return a + b</a:t>
            </a:r>
          </a:p>
          <a:p>
            <a:pPr marL="457200" lvl="1" indent="0">
              <a:buNone/>
            </a:pPr>
            <a:r>
              <a:rPr lang="en-US" dirty="0"/>
              <a:t>def multiply(a, b):</a:t>
            </a:r>
          </a:p>
          <a:p>
            <a:pPr marL="457200" lvl="1" indent="0">
              <a:buNone/>
            </a:pPr>
            <a:r>
              <a:rPr lang="en-US" dirty="0"/>
              <a:t>    return a * b</a:t>
            </a:r>
          </a:p>
          <a:p>
            <a:pPr marL="457200" lvl="1" indent="0">
              <a:buNone/>
            </a:pPr>
            <a:r>
              <a:rPr lang="en-IN" b="1" dirty="0" err="1"/>
              <a:t>File_name</a:t>
            </a:r>
            <a:r>
              <a:rPr lang="en-IN" b="1" dirty="0"/>
              <a:t>:- main.py</a:t>
            </a:r>
          </a:p>
          <a:p>
            <a:pPr marL="457200" lvl="1" indent="0">
              <a:buNone/>
            </a:pPr>
            <a:r>
              <a:rPr lang="en-IN" dirty="0"/>
              <a:t>import </a:t>
            </a:r>
            <a:r>
              <a:rPr lang="en-IN" dirty="0" err="1"/>
              <a:t>mymath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print("Addition:", </a:t>
            </a:r>
            <a:r>
              <a:rPr lang="en-IN" dirty="0" err="1"/>
              <a:t>mymath.add</a:t>
            </a:r>
            <a:r>
              <a:rPr lang="en-IN" dirty="0"/>
              <a:t>(5, 3))</a:t>
            </a:r>
          </a:p>
          <a:p>
            <a:pPr marL="457200" lvl="1" indent="0">
              <a:buNone/>
            </a:pPr>
            <a:r>
              <a:rPr lang="en-IN" dirty="0"/>
              <a:t>print("Multiplication:", </a:t>
            </a:r>
            <a:r>
              <a:rPr lang="en-IN" dirty="0" err="1"/>
              <a:t>mymath.multiply</a:t>
            </a:r>
            <a:r>
              <a:rPr lang="en-IN" dirty="0"/>
              <a:t>(4, 6))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94936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ED5B8C-8C2D-C5FE-0D3F-1D7A3CADB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89F2D-3507-C3E2-2EEA-041EE87E6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7139"/>
            <a:ext cx="10515600" cy="570982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package</a:t>
            </a:r>
            <a:r>
              <a:rPr lang="en-US" dirty="0"/>
              <a:t> is a directory containing one or more module files along with an __init__.py file (even if it’s empty). It helps organize modules.</a:t>
            </a:r>
          </a:p>
          <a:p>
            <a:r>
              <a:rPr lang="en-US" dirty="0"/>
              <a:t>__init__.py file is a special Python file used to </a:t>
            </a:r>
            <a:r>
              <a:rPr lang="en-US" b="1" dirty="0"/>
              <a:t>mark a directory as a package</a:t>
            </a:r>
            <a:r>
              <a:rPr lang="en-US" dirty="0"/>
              <a:t>. It tells Python that the folder should be treated as a </a:t>
            </a:r>
            <a:r>
              <a:rPr lang="en-US" b="1" dirty="0"/>
              <a:t>Python package</a:t>
            </a:r>
            <a:r>
              <a:rPr lang="en-US" dirty="0"/>
              <a:t>, allowing you to import modules from it.</a:t>
            </a:r>
          </a:p>
          <a:p>
            <a:pPr marL="457200" lvl="1" indent="0">
              <a:buNone/>
            </a:pPr>
            <a:r>
              <a:rPr lang="en-IN" dirty="0"/>
              <a:t>📁 </a:t>
            </a:r>
            <a:r>
              <a:rPr lang="en-IN" dirty="0" err="1"/>
              <a:t>mypackage</a:t>
            </a:r>
            <a:r>
              <a:rPr lang="en-IN" dirty="0"/>
              <a:t>/</a:t>
            </a:r>
          </a:p>
          <a:p>
            <a:pPr marL="457200" lvl="1" indent="0">
              <a:buNone/>
            </a:pPr>
            <a:r>
              <a:rPr lang="en-IN" dirty="0"/>
              <a:t>    📄 __init__.py</a:t>
            </a:r>
          </a:p>
          <a:p>
            <a:pPr marL="457200" lvl="1" indent="0">
              <a:buNone/>
            </a:pPr>
            <a:r>
              <a:rPr lang="en-IN" dirty="0"/>
              <a:t>    📄 mathutils.py</a:t>
            </a:r>
          </a:p>
          <a:p>
            <a:r>
              <a:rPr lang="pt-BR" b="1" dirty="0"/>
              <a:t>File_name: </a:t>
            </a:r>
            <a:r>
              <a:rPr lang="en-IN" b="1" dirty="0"/>
              <a:t>mathutils.py</a:t>
            </a:r>
            <a:endParaRPr lang="pt-BR" b="1" dirty="0"/>
          </a:p>
          <a:p>
            <a:pPr marL="457200" lvl="1" indent="0">
              <a:buNone/>
            </a:pPr>
            <a:r>
              <a:rPr lang="pt-BR" dirty="0"/>
              <a:t>def square(n):</a:t>
            </a:r>
          </a:p>
          <a:p>
            <a:pPr marL="457200" lvl="1" indent="0">
              <a:buNone/>
            </a:pPr>
            <a:r>
              <a:rPr lang="pt-BR" dirty="0"/>
              <a:t>    return n * n</a:t>
            </a:r>
          </a:p>
          <a:p>
            <a:r>
              <a:rPr lang="pt-BR" b="1" dirty="0"/>
              <a:t>File_name : new_file.py</a:t>
            </a:r>
          </a:p>
          <a:p>
            <a:pPr marL="457200" lvl="1" indent="0">
              <a:buNone/>
            </a:pPr>
            <a:r>
              <a:rPr lang="en-US" dirty="0"/>
              <a:t>from </a:t>
            </a:r>
            <a:r>
              <a:rPr lang="en-US" dirty="0" err="1"/>
              <a:t>mypackage</a:t>
            </a:r>
            <a:r>
              <a:rPr lang="en-US" dirty="0"/>
              <a:t> import </a:t>
            </a:r>
            <a:r>
              <a:rPr lang="en-US" dirty="0" err="1"/>
              <a:t>mathutils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print(</a:t>
            </a:r>
            <a:r>
              <a:rPr lang="en-US" dirty="0" err="1"/>
              <a:t>mathutils.square</a:t>
            </a:r>
            <a:r>
              <a:rPr lang="en-US" dirty="0"/>
              <a:t>(5))  </a:t>
            </a:r>
          </a:p>
          <a:p>
            <a:r>
              <a:rPr lang="en-US" dirty="0"/>
              <a:t># Output: 25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7311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611BA-B987-CF17-D65E-365DDA8F4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File Handling : Writing, reading ,Appending in files and file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B2B2C-AEEB-9139-415F-897127136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Writing to a File ('w' mode)</a:t>
            </a:r>
          </a:p>
          <a:p>
            <a:pPr lvl="1"/>
            <a:r>
              <a:rPr lang="en-US" dirty="0"/>
              <a:t>Creates a file if it doesn't exist.</a:t>
            </a:r>
          </a:p>
          <a:p>
            <a:pPr lvl="1"/>
            <a:r>
              <a:rPr lang="en-US" dirty="0"/>
              <a:t>Overwrites if it does exist.</a:t>
            </a:r>
          </a:p>
          <a:p>
            <a:pPr marL="457200" lvl="1" indent="0">
              <a:buNone/>
            </a:pPr>
            <a:r>
              <a:rPr lang="en-US" dirty="0"/>
              <a:t>with open("sample.txt", "w") as f: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f.write</a:t>
            </a:r>
            <a:r>
              <a:rPr lang="en-US" dirty="0"/>
              <a:t>("Hello, Python!\n")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f.write</a:t>
            </a:r>
            <a:r>
              <a:rPr lang="en-US" dirty="0"/>
              <a:t>("This will overwrite existing content.")</a:t>
            </a:r>
          </a:p>
          <a:p>
            <a:r>
              <a:rPr lang="en-US" b="1" dirty="0"/>
              <a:t>Reading from a File ('r' mode)</a:t>
            </a:r>
          </a:p>
          <a:p>
            <a:pPr lvl="1"/>
            <a:r>
              <a:rPr lang="en-US" dirty="0"/>
              <a:t>Reads the content of a file.</a:t>
            </a:r>
          </a:p>
          <a:p>
            <a:pPr lvl="1"/>
            <a:r>
              <a:rPr lang="en-US" dirty="0"/>
              <a:t>File must exist.</a:t>
            </a:r>
          </a:p>
          <a:p>
            <a:pPr marL="457200" lvl="1" indent="0">
              <a:buNone/>
            </a:pPr>
            <a:r>
              <a:rPr lang="en-US" dirty="0"/>
              <a:t>with open("sample.txt", "r") as f:</a:t>
            </a:r>
          </a:p>
          <a:p>
            <a:pPr marL="457200" lvl="1" indent="0">
              <a:buNone/>
            </a:pPr>
            <a:r>
              <a:rPr lang="en-US" dirty="0"/>
              <a:t>    content = </a:t>
            </a:r>
            <a:r>
              <a:rPr lang="en-US" dirty="0" err="1"/>
              <a:t>f.read</a:t>
            </a:r>
            <a:r>
              <a:rPr lang="en-US" dirty="0"/>
              <a:t>()</a:t>
            </a:r>
          </a:p>
          <a:p>
            <a:pPr marL="457200" lvl="1" indent="0">
              <a:buNone/>
            </a:pPr>
            <a:r>
              <a:rPr lang="en-US" dirty="0"/>
              <a:t>    print(content)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63457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2EADE9-7B3A-B50E-E911-CC3CA4AF4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FDF8F-03C1-6580-13FC-8A9DE7F99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7139"/>
            <a:ext cx="10515600" cy="5709824"/>
          </a:xfrm>
        </p:spPr>
        <p:txBody>
          <a:bodyPr>
            <a:normAutofit/>
          </a:bodyPr>
          <a:lstStyle/>
          <a:p>
            <a:r>
              <a:rPr lang="en-US" b="1" dirty="0"/>
              <a:t>Appending to a File ('a' mode)</a:t>
            </a:r>
          </a:p>
          <a:p>
            <a:pPr lvl="1"/>
            <a:r>
              <a:rPr lang="en-US" dirty="0"/>
              <a:t>Adds data to the end of the file.</a:t>
            </a:r>
          </a:p>
          <a:p>
            <a:pPr lvl="1"/>
            <a:r>
              <a:rPr lang="en-US" dirty="0"/>
              <a:t>Doesn’t overwrite existing content.</a:t>
            </a:r>
          </a:p>
          <a:p>
            <a:pPr marL="457200" lvl="1" indent="0">
              <a:buNone/>
            </a:pPr>
            <a:r>
              <a:rPr lang="en-US" dirty="0"/>
              <a:t>with open("sample.txt", "a") as f: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f.write</a:t>
            </a:r>
            <a:r>
              <a:rPr lang="en-US" dirty="0"/>
              <a:t>("\</a:t>
            </a:r>
            <a:r>
              <a:rPr lang="en-US" dirty="0" err="1"/>
              <a:t>nAppended</a:t>
            </a:r>
            <a:r>
              <a:rPr lang="en-US" dirty="0"/>
              <a:t> line."</a:t>
            </a:r>
          </a:p>
        </p:txBody>
      </p:sp>
    </p:spTree>
    <p:extLst>
      <p:ext uri="{BB962C8B-B14F-4D97-AF65-F5344CB8AC3E}">
        <p14:creationId xmlns:p14="http://schemas.microsoft.com/office/powerpoint/2010/main" val="176824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B6C9CD-7F6B-B736-8C57-BE3733C17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841A7E46-15F4-77FF-908E-3F03E7323E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5778484"/>
              </p:ext>
            </p:extLst>
          </p:nvPr>
        </p:nvGraphicFramePr>
        <p:xfrm>
          <a:off x="675861" y="860306"/>
          <a:ext cx="10952922" cy="5771998"/>
        </p:xfrm>
        <a:graphic>
          <a:graphicData uri="http://schemas.openxmlformats.org/drawingml/2006/table">
            <a:tbl>
              <a:tblPr firstRow="1">
                <a:tableStyleId>{775DCB02-9BB8-47FD-8907-85C794F793BA}</a:tableStyleId>
              </a:tblPr>
              <a:tblGrid>
                <a:gridCol w="3650974">
                  <a:extLst>
                    <a:ext uri="{9D8B030D-6E8A-4147-A177-3AD203B41FA5}">
                      <a16:colId xmlns:a16="http://schemas.microsoft.com/office/drawing/2014/main" val="888853193"/>
                    </a:ext>
                  </a:extLst>
                </a:gridCol>
                <a:gridCol w="3650974">
                  <a:extLst>
                    <a:ext uri="{9D8B030D-6E8A-4147-A177-3AD203B41FA5}">
                      <a16:colId xmlns:a16="http://schemas.microsoft.com/office/drawing/2014/main" val="767754140"/>
                    </a:ext>
                  </a:extLst>
                </a:gridCol>
                <a:gridCol w="3650974">
                  <a:extLst>
                    <a:ext uri="{9D8B030D-6E8A-4147-A177-3AD203B41FA5}">
                      <a16:colId xmlns:a16="http://schemas.microsoft.com/office/drawing/2014/main" val="707858907"/>
                    </a:ext>
                  </a:extLst>
                </a:gridCol>
              </a:tblGrid>
              <a:tr h="34678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/>
                        <a:t>Mode</a:t>
                      </a:r>
                    </a:p>
                  </a:txBody>
                  <a:tcPr marL="81575" marR="81575" marT="40787" marB="40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Name</a:t>
                      </a:r>
                    </a:p>
                  </a:txBody>
                  <a:tcPr marL="81575" marR="81575" marT="40787" marB="40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Description</a:t>
                      </a:r>
                    </a:p>
                  </a:txBody>
                  <a:tcPr marL="81575" marR="81575" marT="40787" marB="40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8880528"/>
                  </a:ext>
                </a:extLst>
              </a:tr>
              <a:tr h="60663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'r'</a:t>
                      </a:r>
                    </a:p>
                  </a:txBody>
                  <a:tcPr marL="81575" marR="81575" marT="40787" marB="40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/>
                        <a:t>Read</a:t>
                      </a:r>
                    </a:p>
                  </a:txBody>
                  <a:tcPr marL="81575" marR="81575" marT="40787" marB="40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Default mode. Opens the file for reading. File must exist.</a:t>
                      </a:r>
                    </a:p>
                  </a:txBody>
                  <a:tcPr marL="81575" marR="81575" marT="40787" marB="40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4826893"/>
                  </a:ext>
                </a:extLst>
              </a:tr>
              <a:tr h="74392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/>
                        <a:t>'w'</a:t>
                      </a:r>
                    </a:p>
                  </a:txBody>
                  <a:tcPr marL="81575" marR="81575" marT="40787" marB="40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Write</a:t>
                      </a:r>
                    </a:p>
                  </a:txBody>
                  <a:tcPr marL="81575" marR="81575" marT="40787" marB="40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Opens file for writing. Overwrites existing content or creates a new file.</a:t>
                      </a:r>
                    </a:p>
                  </a:txBody>
                  <a:tcPr marL="81575" marR="81575" marT="40787" marB="40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2202245"/>
                  </a:ext>
                </a:extLst>
              </a:tr>
              <a:tr h="60663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'a'</a:t>
                      </a:r>
                    </a:p>
                  </a:txBody>
                  <a:tcPr marL="81575" marR="81575" marT="40787" marB="40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Append</a:t>
                      </a:r>
                    </a:p>
                  </a:txBody>
                  <a:tcPr marL="81575" marR="81575" marT="40787" marB="40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Opens file for appending. Adds new content at the end of file.</a:t>
                      </a:r>
                    </a:p>
                  </a:txBody>
                  <a:tcPr marL="81575" marR="81575" marT="40787" marB="40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449690"/>
                  </a:ext>
                </a:extLst>
              </a:tr>
              <a:tr h="5207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'x'</a:t>
                      </a:r>
                    </a:p>
                  </a:txBody>
                  <a:tcPr marL="81575" marR="81575" marT="40787" marB="40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Exclusive Creation</a:t>
                      </a:r>
                    </a:p>
                  </a:txBody>
                  <a:tcPr marL="81575" marR="81575" marT="40787" marB="40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Creates a file. Fails if file already exists.</a:t>
                      </a:r>
                    </a:p>
                  </a:txBody>
                  <a:tcPr marL="81575" marR="81575" marT="40787" marB="40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175940"/>
                  </a:ext>
                </a:extLst>
              </a:tr>
              <a:tr h="60663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'b'</a:t>
                      </a:r>
                    </a:p>
                  </a:txBody>
                  <a:tcPr marL="81575" marR="81575" marT="40787" marB="40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Binary</a:t>
                      </a:r>
                    </a:p>
                  </a:txBody>
                  <a:tcPr marL="81575" marR="81575" marT="40787" marB="40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Used with other modes ('rb', 'wb') to handle binary files like images.</a:t>
                      </a:r>
                    </a:p>
                  </a:txBody>
                  <a:tcPr marL="81575" marR="81575" marT="40787" marB="40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8117432"/>
                  </a:ext>
                </a:extLst>
              </a:tr>
              <a:tr h="5207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't'</a:t>
                      </a:r>
                    </a:p>
                  </a:txBody>
                  <a:tcPr marL="81575" marR="81575" marT="40787" marB="40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Text</a:t>
                      </a:r>
                    </a:p>
                  </a:txBody>
                  <a:tcPr marL="81575" marR="81575" marT="40787" marB="40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Default. Used with text files ('rt', 'wt').</a:t>
                      </a:r>
                    </a:p>
                  </a:txBody>
                  <a:tcPr marL="81575" marR="81575" marT="40787" marB="40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6829554"/>
                  </a:ext>
                </a:extLst>
              </a:tr>
              <a:tr h="60663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'r+'</a:t>
                      </a:r>
                    </a:p>
                  </a:txBody>
                  <a:tcPr marL="81575" marR="81575" marT="40787" marB="40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Read and Write</a:t>
                      </a:r>
                    </a:p>
                  </a:txBody>
                  <a:tcPr marL="81575" marR="81575" marT="40787" marB="40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Reads and writes to the same file. File must exist.</a:t>
                      </a:r>
                    </a:p>
                  </a:txBody>
                  <a:tcPr marL="81575" marR="81575" marT="40787" marB="40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811445"/>
                  </a:ext>
                </a:extLst>
              </a:tr>
              <a:tr h="60663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'w+'</a:t>
                      </a:r>
                    </a:p>
                  </a:txBody>
                  <a:tcPr marL="81575" marR="81575" marT="40787" marB="40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Write and Read</a:t>
                      </a:r>
                    </a:p>
                  </a:txBody>
                  <a:tcPr marL="81575" marR="81575" marT="40787" marB="40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Overwrites file if it exists or creates new. Can read and write.</a:t>
                      </a:r>
                    </a:p>
                  </a:txBody>
                  <a:tcPr marL="81575" marR="81575" marT="40787" marB="40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4080046"/>
                  </a:ext>
                </a:extLst>
              </a:tr>
              <a:tr h="60663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'a+'</a:t>
                      </a:r>
                    </a:p>
                  </a:txBody>
                  <a:tcPr marL="81575" marR="81575" marT="40787" marB="40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Append and Read</a:t>
                      </a:r>
                    </a:p>
                  </a:txBody>
                  <a:tcPr marL="81575" marR="81575" marT="40787" marB="40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Appends if file exists. Creates if not. Allows reading too.</a:t>
                      </a:r>
                    </a:p>
                  </a:txBody>
                  <a:tcPr marL="81575" marR="81575" marT="40787" marB="40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590103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65AAC3B-E224-E6D0-61CC-B2B4A3A75C76}"/>
              </a:ext>
            </a:extLst>
          </p:cNvPr>
          <p:cNvSpPr txBox="1"/>
          <p:nvPr/>
        </p:nvSpPr>
        <p:spPr>
          <a:xfrm>
            <a:off x="584421" y="3588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File Modes:</a:t>
            </a:r>
          </a:p>
        </p:txBody>
      </p:sp>
    </p:spTree>
    <p:extLst>
      <p:ext uri="{BB962C8B-B14F-4D97-AF65-F5344CB8AC3E}">
        <p14:creationId xmlns:p14="http://schemas.microsoft.com/office/powerpoint/2010/main" val="10206514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CB887-ADD4-C215-F163-A4CD9266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Exception Handling, Try-except, error types, custom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9B31E-F1E5-40E1-2ADC-21D917A15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Exception handling </a:t>
            </a:r>
            <a:r>
              <a:rPr lang="en-US" dirty="0"/>
              <a:t>is a mechanism in Python to deal with runtime errors, situations where your code runs but encounters problems like dividing by zero or accessing a missing file. Instead of crashing, Python lets you catch and handle these problems gracefully using try-except</a:t>
            </a:r>
          </a:p>
          <a:p>
            <a:r>
              <a:rPr lang="en-US" b="1" dirty="0"/>
              <a:t>Try-except block</a:t>
            </a:r>
            <a:endParaRPr lang="en-IN" b="1" dirty="0"/>
          </a:p>
          <a:p>
            <a:pPr marL="457200" lvl="1" indent="0">
              <a:buNone/>
            </a:pPr>
            <a:r>
              <a:rPr lang="en-US" dirty="0"/>
              <a:t>try:</a:t>
            </a:r>
          </a:p>
          <a:p>
            <a:pPr marL="457200" lvl="1" indent="0">
              <a:buNone/>
            </a:pPr>
            <a:r>
              <a:rPr lang="en-US" dirty="0"/>
              <a:t>    x = int(input("Enter a number: "))</a:t>
            </a:r>
          </a:p>
          <a:p>
            <a:pPr marL="457200" lvl="1" indent="0">
              <a:buNone/>
            </a:pPr>
            <a:r>
              <a:rPr lang="en-US" dirty="0"/>
              <a:t>    result = 10 / x</a:t>
            </a:r>
          </a:p>
          <a:p>
            <a:pPr marL="457200" lvl="1" indent="0">
              <a:buNone/>
            </a:pPr>
            <a:r>
              <a:rPr lang="en-US" dirty="0"/>
              <a:t>    print("Result:", result)</a:t>
            </a:r>
          </a:p>
          <a:p>
            <a:pPr marL="457200" lvl="1" indent="0">
              <a:buNone/>
            </a:pPr>
            <a:r>
              <a:rPr lang="en-US" dirty="0"/>
              <a:t>except </a:t>
            </a:r>
            <a:r>
              <a:rPr lang="en-US" dirty="0" err="1"/>
              <a:t>ZeroDivisionError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    print("You cannot divide by zero!")</a:t>
            </a:r>
          </a:p>
          <a:p>
            <a:pPr marL="457200" lvl="1" indent="0">
              <a:buNone/>
            </a:pPr>
            <a:r>
              <a:rPr lang="en-US" dirty="0"/>
              <a:t>except </a:t>
            </a:r>
            <a:r>
              <a:rPr lang="en-US" dirty="0" err="1"/>
              <a:t>ValueError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    print("Invalid input. Please enter a number.")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9495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A58DB-9DC3-1547-CFC6-7A845CE8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What is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ABC3F-EA1E-B6AB-B162-FCFB83FE2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7906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Python was created by Guido van Rossum and released in 1991.</a:t>
            </a:r>
          </a:p>
          <a:p>
            <a:r>
              <a:rPr lang="en-US" dirty="0"/>
              <a:t>Python is a high-level, interpreted programming language that is known for its simplicity, readability, and versatility.</a:t>
            </a:r>
          </a:p>
          <a:p>
            <a:r>
              <a:rPr lang="en-US" dirty="0"/>
              <a:t>Features:</a:t>
            </a:r>
          </a:p>
          <a:p>
            <a:pPr lvl="1"/>
            <a:r>
              <a:rPr lang="en-US" dirty="0"/>
              <a:t>Easy to learn and use: The syntax is clear and close to plain English.</a:t>
            </a:r>
          </a:p>
          <a:p>
            <a:pPr lvl="1"/>
            <a:r>
              <a:rPr lang="en-US" dirty="0"/>
              <a:t>Interpreted: You can run the code line by line (ideal for debugging).</a:t>
            </a:r>
          </a:p>
          <a:p>
            <a:pPr lvl="1"/>
            <a:r>
              <a:rPr lang="en-US" dirty="0"/>
              <a:t>Dynamic typing: No need to declare variable types.</a:t>
            </a:r>
          </a:p>
          <a:p>
            <a:pPr lvl="1"/>
            <a:r>
              <a:rPr lang="en-US" dirty="0"/>
              <a:t>Cross-platform: Works on Windows, macOS, Linux.</a:t>
            </a:r>
          </a:p>
          <a:p>
            <a:pPr lvl="1"/>
            <a:r>
              <a:rPr lang="en-US" dirty="0"/>
              <a:t>Open-source: Free to use, with a huge community and ecosystem.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Syntax : </a:t>
            </a:r>
          </a:p>
          <a:p>
            <a:pPr marL="0" indent="0">
              <a:buNone/>
            </a:pPr>
            <a:r>
              <a:rPr lang="en-IN" dirty="0"/>
              <a:t>word=“Hello world”</a:t>
            </a:r>
          </a:p>
          <a:p>
            <a:pPr marL="0" indent="0">
              <a:buNone/>
            </a:pPr>
            <a:r>
              <a:rPr lang="en-IN" dirty="0"/>
              <a:t>print(word)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4775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9DA6E2C-5142-7106-EC25-7669D71819EA}"/>
              </a:ext>
            </a:extLst>
          </p:cNvPr>
          <p:cNvSpPr txBox="1"/>
          <p:nvPr/>
        </p:nvSpPr>
        <p:spPr>
          <a:xfrm>
            <a:off x="460513" y="278614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Some Built-in Exceptions: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484BDF8E-B121-9EEF-BCC4-940ECB6545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521776"/>
              </p:ext>
            </p:extLst>
          </p:nvPr>
        </p:nvGraphicFramePr>
        <p:xfrm>
          <a:off x="546652" y="774807"/>
          <a:ext cx="11241159" cy="5804579"/>
        </p:xfrm>
        <a:graphic>
          <a:graphicData uri="http://schemas.openxmlformats.org/drawingml/2006/table">
            <a:tbl>
              <a:tblPr firstRow="1">
                <a:tableStyleId>{775DCB02-9BB8-47FD-8907-85C794F793BA}</a:tableStyleId>
              </a:tblPr>
              <a:tblGrid>
                <a:gridCol w="3747053">
                  <a:extLst>
                    <a:ext uri="{9D8B030D-6E8A-4147-A177-3AD203B41FA5}">
                      <a16:colId xmlns:a16="http://schemas.microsoft.com/office/drawing/2014/main" val="3837995001"/>
                    </a:ext>
                  </a:extLst>
                </a:gridCol>
                <a:gridCol w="3747053">
                  <a:extLst>
                    <a:ext uri="{9D8B030D-6E8A-4147-A177-3AD203B41FA5}">
                      <a16:colId xmlns:a16="http://schemas.microsoft.com/office/drawing/2014/main" val="2217847265"/>
                    </a:ext>
                  </a:extLst>
                </a:gridCol>
                <a:gridCol w="3747053">
                  <a:extLst>
                    <a:ext uri="{9D8B030D-6E8A-4147-A177-3AD203B41FA5}">
                      <a16:colId xmlns:a16="http://schemas.microsoft.com/office/drawing/2014/main" val="1838688122"/>
                    </a:ext>
                  </a:extLst>
                </a:gridCol>
              </a:tblGrid>
              <a:tr h="35831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Exception</a:t>
                      </a:r>
                    </a:p>
                  </a:txBody>
                  <a:tcPr marL="54392" marR="54392" marT="27196" marB="27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Description</a:t>
                      </a:r>
                    </a:p>
                  </a:txBody>
                  <a:tcPr marL="54392" marR="54392" marT="27196" marB="27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Example</a:t>
                      </a:r>
                    </a:p>
                  </a:txBody>
                  <a:tcPr marL="54392" marR="54392" marT="27196" marB="27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9167600"/>
                  </a:ext>
                </a:extLst>
              </a:tr>
              <a:tr h="4718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ZeroDivisionError</a:t>
                      </a:r>
                    </a:p>
                  </a:txBody>
                  <a:tcPr marL="54392" marR="54392" marT="27196" marB="27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Raised when a number is divided by zero.</a:t>
                      </a:r>
                    </a:p>
                  </a:txBody>
                  <a:tcPr marL="54392" marR="54392" marT="27196" marB="27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10 / 0</a:t>
                      </a:r>
                    </a:p>
                  </a:txBody>
                  <a:tcPr marL="54392" marR="54392" marT="27196" marB="27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9663010"/>
                  </a:ext>
                </a:extLst>
              </a:tr>
              <a:tr h="67485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ValueError</a:t>
                      </a:r>
                    </a:p>
                  </a:txBody>
                  <a:tcPr marL="54392" marR="54392" marT="27196" marB="27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Raised when a function receives an argument of correct type but invalid value.</a:t>
                      </a:r>
                    </a:p>
                  </a:txBody>
                  <a:tcPr marL="54392" marR="54392" marT="27196" marB="27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int("abc")</a:t>
                      </a:r>
                    </a:p>
                  </a:txBody>
                  <a:tcPr marL="54392" marR="54392" marT="27196" marB="27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8561153"/>
                  </a:ext>
                </a:extLst>
              </a:tr>
              <a:tr h="67485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TypeError</a:t>
                      </a:r>
                    </a:p>
                  </a:txBody>
                  <a:tcPr marL="54392" marR="54392" marT="27196" marB="27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Raised when an operation is applied to an object of inappropriate type.</a:t>
                      </a:r>
                    </a:p>
                  </a:txBody>
                  <a:tcPr marL="54392" marR="54392" marT="27196" marB="27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"3" + 4</a:t>
                      </a:r>
                    </a:p>
                  </a:txBody>
                  <a:tcPr marL="54392" marR="54392" marT="27196" marB="27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1679097"/>
                  </a:ext>
                </a:extLst>
              </a:tr>
              <a:tr h="4718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IndexError</a:t>
                      </a:r>
                    </a:p>
                  </a:txBody>
                  <a:tcPr marL="54392" marR="54392" marT="27196" marB="27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Raised when a list index is out of range.</a:t>
                      </a:r>
                    </a:p>
                  </a:txBody>
                  <a:tcPr marL="54392" marR="54392" marT="27196" marB="27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my_list[10]</a:t>
                      </a:r>
                    </a:p>
                  </a:txBody>
                  <a:tcPr marL="54392" marR="54392" marT="27196" marB="27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3901195"/>
                  </a:ext>
                </a:extLst>
              </a:tr>
              <a:tr h="4718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KeyError</a:t>
                      </a:r>
                    </a:p>
                  </a:txBody>
                  <a:tcPr marL="54392" marR="54392" marT="27196" marB="27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Raised when a dictionary key isn't found.</a:t>
                      </a:r>
                    </a:p>
                  </a:txBody>
                  <a:tcPr marL="54392" marR="54392" marT="27196" marB="27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my_dict['missing']</a:t>
                      </a:r>
                    </a:p>
                  </a:txBody>
                  <a:tcPr marL="54392" marR="54392" marT="27196" marB="27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3783610"/>
                  </a:ext>
                </a:extLst>
              </a:tr>
              <a:tr h="4718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FileNotFoundError</a:t>
                      </a:r>
                    </a:p>
                  </a:txBody>
                  <a:tcPr marL="54392" marR="54392" marT="27196" marB="27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Raised when trying to open a file that doesn't exist.</a:t>
                      </a:r>
                    </a:p>
                  </a:txBody>
                  <a:tcPr marL="54392" marR="54392" marT="27196" marB="27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open("nofile.txt")</a:t>
                      </a:r>
                    </a:p>
                  </a:txBody>
                  <a:tcPr marL="54392" marR="54392" marT="27196" marB="27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9898406"/>
                  </a:ext>
                </a:extLst>
              </a:tr>
              <a:tr h="4718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AttributeError</a:t>
                      </a:r>
                    </a:p>
                  </a:txBody>
                  <a:tcPr marL="54392" marR="54392" marT="27196" marB="27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Raised when an invalid attribute is accessed on an object.</a:t>
                      </a:r>
                    </a:p>
                  </a:txBody>
                  <a:tcPr marL="54392" marR="54392" marT="27196" marB="27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"text".non_existent_method()</a:t>
                      </a:r>
                    </a:p>
                  </a:txBody>
                  <a:tcPr marL="54392" marR="54392" marT="27196" marB="27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7516156"/>
                  </a:ext>
                </a:extLst>
              </a:tr>
              <a:tr h="4718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ImportError</a:t>
                      </a:r>
                    </a:p>
                  </a:txBody>
                  <a:tcPr marL="54392" marR="54392" marT="27196" marB="27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Raised when an import statement fails.</a:t>
                      </a:r>
                    </a:p>
                  </a:txBody>
                  <a:tcPr marL="54392" marR="54392" marT="27196" marB="27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import non_existing_module</a:t>
                      </a:r>
                    </a:p>
                  </a:txBody>
                  <a:tcPr marL="54392" marR="54392" marT="27196" marB="27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862935"/>
                  </a:ext>
                </a:extLst>
              </a:tr>
              <a:tr h="4718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NameError</a:t>
                      </a:r>
                    </a:p>
                  </a:txBody>
                  <a:tcPr marL="54392" marR="54392" marT="27196" marB="27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Raised when a variable is not defined.</a:t>
                      </a:r>
                    </a:p>
                  </a:txBody>
                  <a:tcPr marL="54392" marR="54392" marT="27196" marB="27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print(undeclared_var)</a:t>
                      </a:r>
                    </a:p>
                  </a:txBody>
                  <a:tcPr marL="54392" marR="54392" marT="27196" marB="27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427874"/>
                  </a:ext>
                </a:extLst>
              </a:tr>
              <a:tr h="4718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RuntimeError</a:t>
                      </a:r>
                    </a:p>
                  </a:txBody>
                  <a:tcPr marL="54392" marR="54392" marT="27196" marB="27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Raised when an error doesn't fall into other categories.</a:t>
                      </a:r>
                    </a:p>
                  </a:txBody>
                  <a:tcPr marL="54392" marR="54392" marT="27196" marB="27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Custom misuse or logic errors</a:t>
                      </a:r>
                    </a:p>
                  </a:txBody>
                  <a:tcPr marL="54392" marR="54392" marT="27196" marB="27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350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88441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62A541-C2A9-AF16-54AC-ED365F54F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E2898-2C2D-1229-A451-65EFC717E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365" y="218660"/>
            <a:ext cx="11466444" cy="63908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b="1" dirty="0"/>
              <a:t>Custom Exceptions </a:t>
            </a:r>
          </a:p>
          <a:p>
            <a:r>
              <a:rPr lang="en-IN" sz="1600" dirty="0"/>
              <a:t> </a:t>
            </a:r>
            <a:r>
              <a:rPr lang="en-US" sz="1600" dirty="0"/>
              <a:t>Sometimes, the built-in exceptions like </a:t>
            </a:r>
            <a:r>
              <a:rPr lang="en-US" sz="1600" dirty="0" err="1"/>
              <a:t>ValueError</a:t>
            </a:r>
            <a:r>
              <a:rPr lang="en-US" sz="1600" dirty="0"/>
              <a:t> or </a:t>
            </a:r>
            <a:r>
              <a:rPr lang="en-US" sz="1600" dirty="0" err="1"/>
              <a:t>TypeError</a:t>
            </a:r>
            <a:r>
              <a:rPr lang="en-US" sz="1600" dirty="0"/>
              <a:t> aren’t specific enough for your application.</a:t>
            </a:r>
          </a:p>
          <a:p>
            <a:r>
              <a:rPr lang="en-US" sz="1600" dirty="0"/>
              <a:t>In such cases, you can create your own exception class by inheriting from the built-in Exception class</a:t>
            </a:r>
          </a:p>
          <a:p>
            <a:r>
              <a:rPr lang="en-US" sz="1600" b="1" dirty="0"/>
              <a:t>E.g.</a:t>
            </a:r>
          </a:p>
          <a:p>
            <a:pPr marL="457200" lvl="1" indent="0">
              <a:buNone/>
            </a:pPr>
            <a:r>
              <a:rPr lang="en-US" sz="1600" dirty="0"/>
              <a:t>class </a:t>
            </a:r>
            <a:r>
              <a:rPr lang="en-US" sz="1600" dirty="0" err="1"/>
              <a:t>NegativeAgeError</a:t>
            </a:r>
            <a:r>
              <a:rPr lang="en-US" sz="1600" dirty="0"/>
              <a:t>(Exception):</a:t>
            </a:r>
          </a:p>
          <a:p>
            <a:pPr marL="457200" lvl="1" indent="0">
              <a:buNone/>
            </a:pPr>
            <a:r>
              <a:rPr lang="en-US" sz="1600" dirty="0"/>
              <a:t>    """Raised when the input age is negative."""</a:t>
            </a:r>
          </a:p>
          <a:p>
            <a:pPr marL="457200" lvl="1" indent="0">
              <a:buNone/>
            </a:pPr>
            <a:r>
              <a:rPr lang="en-US" sz="1600" dirty="0"/>
              <a:t>    pass</a:t>
            </a:r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r>
              <a:rPr lang="en-US" sz="1600" dirty="0"/>
              <a:t>def </a:t>
            </a:r>
            <a:r>
              <a:rPr lang="en-US" sz="1600" dirty="0" err="1"/>
              <a:t>enter_age</a:t>
            </a:r>
            <a:r>
              <a:rPr lang="en-US" sz="1600" dirty="0"/>
              <a:t>(age):</a:t>
            </a:r>
          </a:p>
          <a:p>
            <a:pPr marL="457200" lvl="1" indent="0">
              <a:buNone/>
            </a:pPr>
            <a:r>
              <a:rPr lang="en-US" sz="1600" dirty="0"/>
              <a:t>    if age &lt; 0:</a:t>
            </a:r>
          </a:p>
          <a:p>
            <a:pPr marL="457200" lvl="1" indent="0">
              <a:buNone/>
            </a:pPr>
            <a:r>
              <a:rPr lang="en-US" sz="1600" dirty="0"/>
              <a:t>        raise </a:t>
            </a:r>
            <a:r>
              <a:rPr lang="en-US" sz="1600" dirty="0" err="1"/>
              <a:t>NegativeAgeError</a:t>
            </a:r>
            <a:r>
              <a:rPr lang="en-US" sz="1600" dirty="0"/>
              <a:t>("Age cannot be negative!")</a:t>
            </a:r>
          </a:p>
          <a:p>
            <a:pPr marL="457200" lvl="1" indent="0">
              <a:buNone/>
            </a:pPr>
            <a:r>
              <a:rPr lang="en-US" sz="1600" dirty="0"/>
              <a:t>    print("Age entered:", age)</a:t>
            </a:r>
          </a:p>
          <a:p>
            <a:pPr marL="457200" lvl="1" indent="0">
              <a:buNone/>
            </a:pPr>
            <a:r>
              <a:rPr lang="en-US" sz="1600" dirty="0"/>
              <a:t>try:</a:t>
            </a:r>
          </a:p>
          <a:p>
            <a:pPr marL="457200" lvl="1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user_age</a:t>
            </a:r>
            <a:r>
              <a:rPr lang="en-US" sz="1600" dirty="0"/>
              <a:t> = int(input("Enter your age: "))</a:t>
            </a:r>
          </a:p>
          <a:p>
            <a:pPr marL="457200" lvl="1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enter_age</a:t>
            </a:r>
            <a:r>
              <a:rPr lang="en-US" sz="1600" dirty="0"/>
              <a:t>(</a:t>
            </a:r>
            <a:r>
              <a:rPr lang="en-US" sz="1600" dirty="0" err="1"/>
              <a:t>user_age</a:t>
            </a:r>
            <a:r>
              <a:rPr lang="en-US" sz="1600" dirty="0"/>
              <a:t>)</a:t>
            </a:r>
          </a:p>
          <a:p>
            <a:pPr marL="457200" lvl="1" indent="0">
              <a:buNone/>
            </a:pPr>
            <a:r>
              <a:rPr lang="en-US" sz="1600" dirty="0"/>
              <a:t>except </a:t>
            </a:r>
            <a:r>
              <a:rPr lang="en-US" sz="1600" dirty="0" err="1"/>
              <a:t>NegativeAgeError</a:t>
            </a:r>
            <a:r>
              <a:rPr lang="en-US" sz="1600" dirty="0"/>
              <a:t> as e:</a:t>
            </a:r>
          </a:p>
          <a:p>
            <a:pPr marL="457200" lvl="1" indent="0">
              <a:buNone/>
            </a:pPr>
            <a:r>
              <a:rPr lang="en-US" sz="1600" dirty="0"/>
              <a:t>    print("Custom Error:", e)</a:t>
            </a:r>
          </a:p>
          <a:p>
            <a:pPr marL="457200" lvl="1" indent="0">
              <a:buNone/>
            </a:pPr>
            <a:r>
              <a:rPr lang="en-US" sz="1600" dirty="0"/>
              <a:t>except </a:t>
            </a:r>
            <a:r>
              <a:rPr lang="en-US" sz="1600" dirty="0" err="1"/>
              <a:t>ValueError</a:t>
            </a:r>
            <a:r>
              <a:rPr lang="en-US" sz="1600" dirty="0"/>
              <a:t>:</a:t>
            </a:r>
          </a:p>
          <a:p>
            <a:pPr marL="457200" lvl="1" indent="0">
              <a:buNone/>
            </a:pPr>
            <a:r>
              <a:rPr lang="en-US" sz="1600" dirty="0"/>
              <a:t>    print("Please enter a valid integer.")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5765986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3DBAB-E69C-847D-00E3-F75F4C06D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Regular expression, Using re module: match, search, </a:t>
            </a:r>
            <a:r>
              <a:rPr lang="en-US" b="1" dirty="0" err="1"/>
              <a:t>findall</a:t>
            </a:r>
            <a:r>
              <a:rPr lang="en-US" b="1" dirty="0"/>
              <a:t>, sub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4C95E-21C1-3AC4-3846-0FF7F14DE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Regular Expression (Regex)</a:t>
            </a:r>
          </a:p>
          <a:p>
            <a:r>
              <a:rPr lang="en-US" dirty="0"/>
              <a:t>A </a:t>
            </a:r>
            <a:r>
              <a:rPr lang="en-US" b="1" dirty="0"/>
              <a:t>Regular Expression (regex) </a:t>
            </a:r>
            <a:r>
              <a:rPr lang="en-US" dirty="0"/>
              <a:t>is a special sequence of characters that helps you search, match, or manipulate text using patterns.</a:t>
            </a:r>
          </a:p>
          <a:p>
            <a:r>
              <a:rPr lang="en-US" dirty="0"/>
              <a:t>To work with regular expressions, we have to import the built-in re module.</a:t>
            </a:r>
          </a:p>
          <a:p>
            <a:r>
              <a:rPr lang="en-US" b="1" dirty="0"/>
              <a:t>Use cases:</a:t>
            </a:r>
          </a:p>
          <a:p>
            <a:pPr lvl="1"/>
            <a:r>
              <a:rPr lang="en-US" dirty="0"/>
              <a:t>Email, phone number validation</a:t>
            </a:r>
          </a:p>
          <a:p>
            <a:pPr lvl="1"/>
            <a:r>
              <a:rPr lang="en-US" dirty="0"/>
              <a:t>Searching for keywords</a:t>
            </a:r>
          </a:p>
          <a:p>
            <a:pPr lvl="1"/>
            <a:r>
              <a:rPr lang="en-US" dirty="0"/>
              <a:t>Extracting data from logs or files</a:t>
            </a:r>
          </a:p>
          <a:p>
            <a:pPr lvl="1"/>
            <a:r>
              <a:rPr lang="en-US" dirty="0"/>
              <a:t>Replacing patterns in strings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64721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2EDE45-608D-9F71-4605-DA4555452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4B10B-F8DE-B559-1AB0-10F31ED14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7687"/>
            <a:ext cx="10515600" cy="5799276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/>
              <a:t>Regex Functions</a:t>
            </a:r>
          </a:p>
          <a:p>
            <a:r>
              <a:rPr lang="en-IN" b="1" dirty="0" err="1"/>
              <a:t>re.match</a:t>
            </a:r>
            <a:r>
              <a:rPr lang="en-IN" b="1" dirty="0"/>
              <a:t>(pattern, string) -&gt; </a:t>
            </a:r>
            <a:r>
              <a:rPr lang="en-US" dirty="0"/>
              <a:t>Checks for a match only at the beginning of the string</a:t>
            </a:r>
            <a:endParaRPr lang="en-IN" dirty="0"/>
          </a:p>
          <a:p>
            <a:pPr marL="457200" lvl="1" indent="0">
              <a:buNone/>
            </a:pPr>
            <a:r>
              <a:rPr lang="en-US" dirty="0" err="1"/>
              <a:t>re.match</a:t>
            </a:r>
            <a:r>
              <a:rPr lang="en-US" dirty="0"/>
              <a:t>(</a:t>
            </a:r>
            <a:r>
              <a:rPr lang="en-US" dirty="0" err="1"/>
              <a:t>r"Hello</a:t>
            </a:r>
            <a:r>
              <a:rPr lang="en-US" dirty="0"/>
              <a:t>", "Hello World")   # Match</a:t>
            </a:r>
          </a:p>
          <a:p>
            <a:pPr marL="457200" lvl="1" indent="0">
              <a:buNone/>
            </a:pPr>
            <a:r>
              <a:rPr lang="en-US" dirty="0" err="1"/>
              <a:t>re.match</a:t>
            </a:r>
            <a:r>
              <a:rPr lang="en-US" dirty="0"/>
              <a:t>(</a:t>
            </a:r>
            <a:r>
              <a:rPr lang="en-US" dirty="0" err="1"/>
              <a:t>r"World</a:t>
            </a:r>
            <a:r>
              <a:rPr lang="en-US" dirty="0"/>
              <a:t>", "Hello World")   # No match</a:t>
            </a:r>
          </a:p>
          <a:p>
            <a:r>
              <a:rPr lang="en-IN" b="1" dirty="0" err="1"/>
              <a:t>re.search</a:t>
            </a:r>
            <a:r>
              <a:rPr lang="en-IN" b="1" dirty="0"/>
              <a:t>(pattern, string) -&gt; </a:t>
            </a:r>
            <a:r>
              <a:rPr lang="en-US" dirty="0"/>
              <a:t>Scans the entire string and returns the first occurrence of the pattern.</a:t>
            </a:r>
            <a:endParaRPr lang="en-IN" dirty="0"/>
          </a:p>
          <a:p>
            <a:pPr marL="457200" lvl="1" indent="0">
              <a:buNone/>
            </a:pPr>
            <a:r>
              <a:rPr lang="en-US" dirty="0" err="1"/>
              <a:t>re.search</a:t>
            </a:r>
            <a:r>
              <a:rPr lang="en-US" dirty="0"/>
              <a:t>(</a:t>
            </a:r>
            <a:r>
              <a:rPr lang="en-US" dirty="0" err="1"/>
              <a:t>r"World</a:t>
            </a:r>
            <a:r>
              <a:rPr lang="en-US" dirty="0"/>
              <a:t>", "Hello World")  # Match found</a:t>
            </a:r>
          </a:p>
          <a:p>
            <a:r>
              <a:rPr lang="en-IN" b="1" dirty="0" err="1"/>
              <a:t>re.findall</a:t>
            </a:r>
            <a:r>
              <a:rPr lang="en-IN" b="1" dirty="0"/>
              <a:t>(pattern, string) -&gt; </a:t>
            </a:r>
            <a:r>
              <a:rPr lang="en-US" dirty="0"/>
              <a:t>Returns all matches of the pattern as a list.</a:t>
            </a:r>
            <a:endParaRPr lang="en-IN" dirty="0"/>
          </a:p>
          <a:p>
            <a:pPr marL="457200" lvl="1" indent="0">
              <a:buNone/>
            </a:pPr>
            <a:r>
              <a:rPr lang="en-US" dirty="0" err="1"/>
              <a:t>re.findall</a:t>
            </a:r>
            <a:r>
              <a:rPr lang="en-US" dirty="0"/>
              <a:t>(r"\d+", "Marks: 78, 92, 85")  </a:t>
            </a:r>
          </a:p>
          <a:p>
            <a:pPr marL="457200" lvl="1" indent="0">
              <a:buNone/>
            </a:pPr>
            <a:r>
              <a:rPr lang="en-US" dirty="0"/>
              <a:t># ['78', '92', '85']</a:t>
            </a:r>
          </a:p>
          <a:p>
            <a:r>
              <a:rPr lang="en-IN" b="1" dirty="0" err="1"/>
              <a:t>re.sub</a:t>
            </a:r>
            <a:r>
              <a:rPr lang="en-IN" b="1" dirty="0"/>
              <a:t>(pattern, </a:t>
            </a:r>
            <a:r>
              <a:rPr lang="en-IN" b="1" dirty="0" err="1"/>
              <a:t>repl</a:t>
            </a:r>
            <a:r>
              <a:rPr lang="en-IN" b="1" dirty="0"/>
              <a:t>, string)</a:t>
            </a:r>
            <a:r>
              <a:rPr lang="en-US" dirty="0"/>
              <a:t> </a:t>
            </a:r>
            <a:r>
              <a:rPr lang="en-US" b="1" dirty="0"/>
              <a:t>-&gt;</a:t>
            </a:r>
            <a:r>
              <a:rPr lang="en-US" dirty="0"/>
              <a:t> Substitutes all matches with a replacement string.</a:t>
            </a:r>
            <a:endParaRPr lang="en-IN" dirty="0"/>
          </a:p>
          <a:p>
            <a:pPr marL="457200" lvl="1" indent="0">
              <a:buNone/>
            </a:pPr>
            <a:r>
              <a:rPr lang="en-US" dirty="0" err="1"/>
              <a:t>re.sub</a:t>
            </a:r>
            <a:r>
              <a:rPr lang="en-US" dirty="0"/>
              <a:t>(</a:t>
            </a:r>
            <a:r>
              <a:rPr lang="en-US" dirty="0" err="1"/>
              <a:t>r"cat</a:t>
            </a:r>
            <a:r>
              <a:rPr lang="en-US" dirty="0"/>
              <a:t>", "dog", "The cat sat on the mat.")  </a:t>
            </a:r>
          </a:p>
          <a:p>
            <a:pPr marL="457200" lvl="1" indent="0">
              <a:buNone/>
            </a:pPr>
            <a:r>
              <a:rPr lang="en-US" dirty="0"/>
              <a:t># 'The dog sat on the mat.'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65252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EAC2F82-B7D0-813C-5F90-6602A702BB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6136339"/>
              </p:ext>
            </p:extLst>
          </p:nvPr>
        </p:nvGraphicFramePr>
        <p:xfrm>
          <a:off x="2872409" y="258417"/>
          <a:ext cx="9084363" cy="6311352"/>
        </p:xfrm>
        <a:graphic>
          <a:graphicData uri="http://schemas.openxmlformats.org/drawingml/2006/table">
            <a:tbl>
              <a:tblPr firstRow="1">
                <a:tableStyleId>{775DCB02-9BB8-47FD-8907-85C794F793BA}</a:tableStyleId>
              </a:tblPr>
              <a:tblGrid>
                <a:gridCol w="3028121">
                  <a:extLst>
                    <a:ext uri="{9D8B030D-6E8A-4147-A177-3AD203B41FA5}">
                      <a16:colId xmlns:a16="http://schemas.microsoft.com/office/drawing/2014/main" val="3819902707"/>
                    </a:ext>
                  </a:extLst>
                </a:gridCol>
                <a:gridCol w="3028121">
                  <a:extLst>
                    <a:ext uri="{9D8B030D-6E8A-4147-A177-3AD203B41FA5}">
                      <a16:colId xmlns:a16="http://schemas.microsoft.com/office/drawing/2014/main" val="970053102"/>
                    </a:ext>
                  </a:extLst>
                </a:gridCol>
                <a:gridCol w="3028121">
                  <a:extLst>
                    <a:ext uri="{9D8B030D-6E8A-4147-A177-3AD203B41FA5}">
                      <a16:colId xmlns:a16="http://schemas.microsoft.com/office/drawing/2014/main" val="1208301736"/>
                    </a:ext>
                  </a:extLst>
                </a:gridCol>
              </a:tblGrid>
              <a:tr h="24750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Pattern</a:t>
                      </a:r>
                    </a:p>
                  </a:txBody>
                  <a:tcPr marL="56854" marR="56854" marT="28427" marB="28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Description</a:t>
                      </a:r>
                    </a:p>
                  </a:txBody>
                  <a:tcPr marL="56854" marR="56854" marT="28427" marB="28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Example Match</a:t>
                      </a:r>
                    </a:p>
                  </a:txBody>
                  <a:tcPr marL="56854" marR="56854" marT="28427" marB="28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9842271"/>
                  </a:ext>
                </a:extLst>
              </a:tr>
              <a:tr h="24750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.</a:t>
                      </a:r>
                    </a:p>
                  </a:txBody>
                  <a:tcPr marL="56854" marR="56854" marT="28427" marB="28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/>
                        <a:t>Any character except newline</a:t>
                      </a:r>
                    </a:p>
                  </a:txBody>
                  <a:tcPr marL="56854" marR="56854" marT="28427" marB="28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a, 1, @</a:t>
                      </a:r>
                    </a:p>
                  </a:txBody>
                  <a:tcPr marL="56854" marR="56854" marT="28427" marB="28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5531436"/>
                  </a:ext>
                </a:extLst>
              </a:tr>
              <a:tr h="24750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\d</a:t>
                      </a:r>
                    </a:p>
                  </a:txBody>
                  <a:tcPr marL="56854" marR="56854" marT="28427" marB="28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Digit (0–9)</a:t>
                      </a:r>
                    </a:p>
                  </a:txBody>
                  <a:tcPr marL="56854" marR="56854" marT="28427" marB="28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0, 5, 9</a:t>
                      </a:r>
                    </a:p>
                  </a:txBody>
                  <a:tcPr marL="56854" marR="56854" marT="28427" marB="28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3952740"/>
                  </a:ext>
                </a:extLst>
              </a:tr>
              <a:tr h="24750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\D</a:t>
                      </a:r>
                    </a:p>
                  </a:txBody>
                  <a:tcPr marL="56854" marR="56854" marT="28427" marB="28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Non-digit character</a:t>
                      </a:r>
                    </a:p>
                  </a:txBody>
                  <a:tcPr marL="56854" marR="56854" marT="28427" marB="28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a, #</a:t>
                      </a:r>
                    </a:p>
                  </a:txBody>
                  <a:tcPr marL="56854" marR="56854" marT="28427" marB="28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9286406"/>
                  </a:ext>
                </a:extLst>
              </a:tr>
              <a:tr h="4331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\w</a:t>
                      </a:r>
                    </a:p>
                  </a:txBody>
                  <a:tcPr marL="56854" marR="56854" marT="28427" marB="28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Word character (letters, digits, underscore)</a:t>
                      </a:r>
                    </a:p>
                  </a:txBody>
                  <a:tcPr marL="56854" marR="56854" marT="28427" marB="28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a, Z, 9, _</a:t>
                      </a:r>
                    </a:p>
                  </a:txBody>
                  <a:tcPr marL="56854" marR="56854" marT="28427" marB="28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4498936"/>
                  </a:ext>
                </a:extLst>
              </a:tr>
              <a:tr h="24750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\W</a:t>
                      </a:r>
                    </a:p>
                  </a:txBody>
                  <a:tcPr marL="56854" marR="56854" marT="28427" marB="28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Non-word character</a:t>
                      </a:r>
                    </a:p>
                  </a:txBody>
                  <a:tcPr marL="56854" marR="56854" marT="28427" marB="28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@, %, </a:t>
                      </a:r>
                    </a:p>
                  </a:txBody>
                  <a:tcPr marL="56854" marR="56854" marT="28427" marB="28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168009"/>
                  </a:ext>
                </a:extLst>
              </a:tr>
              <a:tr h="24750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\s</a:t>
                      </a:r>
                    </a:p>
                  </a:txBody>
                  <a:tcPr marL="56854" marR="56854" marT="28427" marB="28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Whitespace (space, tab, newline)</a:t>
                      </a:r>
                    </a:p>
                  </a:txBody>
                  <a:tcPr marL="56854" marR="56854" marT="28427" marB="28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, \n, \t</a:t>
                      </a:r>
                    </a:p>
                  </a:txBody>
                  <a:tcPr marL="56854" marR="56854" marT="28427" marB="28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599732"/>
                  </a:ext>
                </a:extLst>
              </a:tr>
              <a:tr h="24750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\S</a:t>
                      </a:r>
                    </a:p>
                  </a:txBody>
                  <a:tcPr marL="56854" marR="56854" marT="28427" marB="28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Non-whitespace character</a:t>
                      </a:r>
                    </a:p>
                  </a:txBody>
                  <a:tcPr marL="56854" marR="56854" marT="28427" marB="28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a, 1, #</a:t>
                      </a:r>
                    </a:p>
                  </a:txBody>
                  <a:tcPr marL="56854" marR="56854" marT="28427" marB="28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475148"/>
                  </a:ext>
                </a:extLst>
              </a:tr>
              <a:tr h="24750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^</a:t>
                      </a:r>
                    </a:p>
                  </a:txBody>
                  <a:tcPr marL="56854" marR="56854" marT="28427" marB="28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Start of string</a:t>
                      </a:r>
                    </a:p>
                  </a:txBody>
                  <a:tcPr marL="56854" marR="56854" marT="28427" marB="28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^Hello matches "Hello..."</a:t>
                      </a:r>
                    </a:p>
                  </a:txBody>
                  <a:tcPr marL="56854" marR="56854" marT="28427" marB="28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8771405"/>
                  </a:ext>
                </a:extLst>
              </a:tr>
              <a:tr h="24750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$</a:t>
                      </a:r>
                    </a:p>
                  </a:txBody>
                  <a:tcPr marL="56854" marR="56854" marT="28427" marB="28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End of string</a:t>
                      </a:r>
                    </a:p>
                  </a:txBody>
                  <a:tcPr marL="56854" marR="56854" marT="28427" marB="28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end$ matches "...end"</a:t>
                      </a:r>
                    </a:p>
                  </a:txBody>
                  <a:tcPr marL="56854" marR="56854" marT="28427" marB="28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670422"/>
                  </a:ext>
                </a:extLst>
              </a:tr>
              <a:tr h="24750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*</a:t>
                      </a:r>
                    </a:p>
                  </a:txBody>
                  <a:tcPr marL="56854" marR="56854" marT="28427" marB="28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0 or more repetitions</a:t>
                      </a:r>
                    </a:p>
                  </a:txBody>
                  <a:tcPr marL="56854" marR="56854" marT="28427" marB="28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lo* matches l, looo</a:t>
                      </a:r>
                    </a:p>
                  </a:txBody>
                  <a:tcPr marL="56854" marR="56854" marT="28427" marB="28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4498354"/>
                  </a:ext>
                </a:extLst>
              </a:tr>
              <a:tr h="24750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+</a:t>
                      </a:r>
                    </a:p>
                  </a:txBody>
                  <a:tcPr marL="56854" marR="56854" marT="28427" marB="28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1 or more repetitions</a:t>
                      </a:r>
                    </a:p>
                  </a:txBody>
                  <a:tcPr marL="56854" marR="56854" marT="28427" marB="28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lo+ matches lo, loo</a:t>
                      </a:r>
                    </a:p>
                  </a:txBody>
                  <a:tcPr marL="56854" marR="56854" marT="28427" marB="28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6382978"/>
                  </a:ext>
                </a:extLst>
              </a:tr>
              <a:tr h="24750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?</a:t>
                      </a:r>
                    </a:p>
                  </a:txBody>
                  <a:tcPr marL="56854" marR="56854" marT="28427" marB="28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0 or 1 occurrence</a:t>
                      </a:r>
                    </a:p>
                  </a:txBody>
                  <a:tcPr marL="56854" marR="56854" marT="28427" marB="28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colou?r matches color, colour</a:t>
                      </a:r>
                    </a:p>
                  </a:txBody>
                  <a:tcPr marL="56854" marR="56854" marT="28427" marB="28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7970961"/>
                  </a:ext>
                </a:extLst>
              </a:tr>
              <a:tr h="24750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{n}</a:t>
                      </a:r>
                    </a:p>
                  </a:txBody>
                  <a:tcPr marL="56854" marR="56854" marT="28427" marB="28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Exactly n repetitions</a:t>
                      </a:r>
                    </a:p>
                  </a:txBody>
                  <a:tcPr marL="56854" marR="56854" marT="28427" marB="28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\d{3} matches 123</a:t>
                      </a:r>
                    </a:p>
                  </a:txBody>
                  <a:tcPr marL="56854" marR="56854" marT="28427" marB="28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7713595"/>
                  </a:ext>
                </a:extLst>
              </a:tr>
              <a:tr h="24750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{n,}</a:t>
                      </a:r>
                    </a:p>
                  </a:txBody>
                  <a:tcPr marL="56854" marR="56854" marT="28427" marB="28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At least n repetitions</a:t>
                      </a:r>
                    </a:p>
                  </a:txBody>
                  <a:tcPr marL="56854" marR="56854" marT="28427" marB="28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\d{2,} matches 12, 1234</a:t>
                      </a:r>
                    </a:p>
                  </a:txBody>
                  <a:tcPr marL="56854" marR="56854" marT="28427" marB="28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184983"/>
                  </a:ext>
                </a:extLst>
              </a:tr>
              <a:tr h="24750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{n,m}</a:t>
                      </a:r>
                    </a:p>
                  </a:txBody>
                  <a:tcPr marL="56854" marR="56854" marT="28427" marB="28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Between n and m repetitions</a:t>
                      </a:r>
                    </a:p>
                  </a:txBody>
                  <a:tcPr marL="56854" marR="56854" marT="28427" marB="28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\d{2,4} matches 12, 1234</a:t>
                      </a:r>
                    </a:p>
                  </a:txBody>
                  <a:tcPr marL="56854" marR="56854" marT="28427" marB="28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0645035"/>
                  </a:ext>
                </a:extLst>
              </a:tr>
              <a:tr h="24750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[abc]</a:t>
                      </a:r>
                    </a:p>
                  </a:txBody>
                  <a:tcPr marL="56854" marR="56854" marT="28427" marB="28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Matches a, b, or c</a:t>
                      </a:r>
                    </a:p>
                  </a:txBody>
                  <a:tcPr marL="56854" marR="56854" marT="28427" marB="28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a, b, c</a:t>
                      </a:r>
                    </a:p>
                  </a:txBody>
                  <a:tcPr marL="56854" marR="56854" marT="28427" marB="28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879766"/>
                  </a:ext>
                </a:extLst>
              </a:tr>
              <a:tr h="24750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[^abc]</a:t>
                      </a:r>
                    </a:p>
                  </a:txBody>
                  <a:tcPr marL="56854" marR="56854" marT="28427" marB="28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Any character </a:t>
                      </a:r>
                      <a:r>
                        <a:rPr lang="en-US" sz="1200" b="1"/>
                        <a:t>except</a:t>
                      </a:r>
                      <a:r>
                        <a:rPr lang="en-US" sz="1200"/>
                        <a:t> a, b, or c</a:t>
                      </a:r>
                    </a:p>
                  </a:txBody>
                  <a:tcPr marL="56854" marR="56854" marT="28427" marB="28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d, 1, @</a:t>
                      </a:r>
                    </a:p>
                  </a:txBody>
                  <a:tcPr marL="56854" marR="56854" marT="28427" marB="28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082571"/>
                  </a:ext>
                </a:extLst>
              </a:tr>
              <a:tr h="24750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[a-z]</a:t>
                      </a:r>
                    </a:p>
                  </a:txBody>
                  <a:tcPr marL="56854" marR="56854" marT="28427" marB="28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Any lowercase letter</a:t>
                      </a:r>
                    </a:p>
                  </a:txBody>
                  <a:tcPr marL="56854" marR="56854" marT="28427" marB="28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a to z</a:t>
                      </a:r>
                    </a:p>
                  </a:txBody>
                  <a:tcPr marL="56854" marR="56854" marT="28427" marB="28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437170"/>
                  </a:ext>
                </a:extLst>
              </a:tr>
              <a:tr h="24750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[A-Z]</a:t>
                      </a:r>
                    </a:p>
                  </a:txBody>
                  <a:tcPr marL="56854" marR="56854" marT="28427" marB="28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Any uppercase letter</a:t>
                      </a:r>
                    </a:p>
                  </a:txBody>
                  <a:tcPr marL="56854" marR="56854" marT="28427" marB="28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A to Z</a:t>
                      </a:r>
                    </a:p>
                  </a:txBody>
                  <a:tcPr marL="56854" marR="56854" marT="28427" marB="28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766539"/>
                  </a:ext>
                </a:extLst>
              </a:tr>
              <a:tr h="24750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[0-9]</a:t>
                      </a:r>
                    </a:p>
                  </a:txBody>
                  <a:tcPr marL="56854" marR="56854" marT="28427" marB="28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Any digit</a:t>
                      </a:r>
                    </a:p>
                  </a:txBody>
                  <a:tcPr marL="56854" marR="56854" marT="28427" marB="28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0 to 9</a:t>
                      </a:r>
                    </a:p>
                  </a:txBody>
                  <a:tcPr marL="56854" marR="56854" marT="28427" marB="28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501172"/>
                  </a:ext>
                </a:extLst>
              </a:tr>
              <a:tr h="24750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(abc)</a:t>
                      </a:r>
                    </a:p>
                  </a:txBody>
                  <a:tcPr marL="56854" marR="56854" marT="28427" marB="28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Group expression</a:t>
                      </a:r>
                    </a:p>
                  </a:txBody>
                  <a:tcPr marL="56854" marR="56854" marT="28427" marB="28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Matches "abc"</a:t>
                      </a:r>
                    </a:p>
                  </a:txBody>
                  <a:tcPr marL="56854" marR="56854" marT="28427" marB="28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076311"/>
                  </a:ext>
                </a:extLst>
              </a:tr>
              <a:tr h="24750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`</a:t>
                      </a:r>
                    </a:p>
                  </a:txBody>
                  <a:tcPr marL="56854" marR="56854" marT="28427" marB="28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`</a:t>
                      </a:r>
                    </a:p>
                  </a:txBody>
                  <a:tcPr marL="56854" marR="56854" marT="28427" marB="28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OR operator</a:t>
                      </a:r>
                    </a:p>
                  </a:txBody>
                  <a:tcPr marL="56854" marR="56854" marT="28427" marB="28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473343"/>
                  </a:ext>
                </a:extLst>
              </a:tr>
              <a:tr h="4331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\b</a:t>
                      </a:r>
                    </a:p>
                  </a:txBody>
                  <a:tcPr marL="56854" marR="56854" marT="28427" marB="28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Word boundary</a:t>
                      </a:r>
                    </a:p>
                  </a:txBody>
                  <a:tcPr marL="56854" marR="56854" marT="28427" marB="28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\</a:t>
                      </a:r>
                      <a:r>
                        <a:rPr lang="en-US" sz="1200" dirty="0" err="1"/>
                        <a:t>bword</a:t>
                      </a:r>
                      <a:r>
                        <a:rPr lang="en-US" sz="1200" dirty="0"/>
                        <a:t>\b matches only word not sword</a:t>
                      </a:r>
                    </a:p>
                  </a:txBody>
                  <a:tcPr marL="56854" marR="56854" marT="28427" marB="28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249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23335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6C686-E597-585E-A9FE-A7E7A7CB8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5BFAF-8988-DF3F-D857-E10974DB8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7687"/>
            <a:ext cx="10515600" cy="579927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Example: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import re</a:t>
            </a:r>
          </a:p>
          <a:p>
            <a:pPr marL="457200" lvl="1" indent="0">
              <a:buNone/>
            </a:pPr>
            <a:r>
              <a:rPr lang="en-US" dirty="0"/>
              <a:t>text = "Contact: user1@example.com, </a:t>
            </a:r>
            <a:r>
              <a:rPr lang="en-US" dirty="0">
                <a:hlinkClick r:id="rId2"/>
              </a:rPr>
              <a:t>help@domain.org</a:t>
            </a:r>
            <a:r>
              <a:rPr lang="en-US" dirty="0"/>
              <a:t>“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/>
              <a:t># Match (start of string only)</a:t>
            </a:r>
          </a:p>
          <a:p>
            <a:pPr marL="457200" lvl="1" indent="0">
              <a:buNone/>
            </a:pPr>
            <a:r>
              <a:rPr lang="en-US" dirty="0"/>
              <a:t>print("Match:", </a:t>
            </a:r>
            <a:r>
              <a:rPr lang="en-US" dirty="0" err="1"/>
              <a:t>re.match</a:t>
            </a:r>
            <a:r>
              <a:rPr lang="en-US" dirty="0"/>
              <a:t>(r"\w+@\w+\.\w+", text))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/>
              <a:t># Search (first match anywhere)</a:t>
            </a:r>
          </a:p>
          <a:p>
            <a:pPr marL="457200" lvl="1" indent="0">
              <a:buNone/>
            </a:pPr>
            <a:r>
              <a:rPr lang="en-US" dirty="0"/>
              <a:t>print("Search:", </a:t>
            </a:r>
            <a:r>
              <a:rPr lang="en-US" dirty="0" err="1"/>
              <a:t>re.search</a:t>
            </a:r>
            <a:r>
              <a:rPr lang="en-US" dirty="0"/>
              <a:t>(r"\w+@\w+\.\w+", text))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/>
              <a:t># Find all email addresses</a:t>
            </a:r>
          </a:p>
          <a:p>
            <a:pPr marL="457200" lvl="1" indent="0">
              <a:buNone/>
            </a:pPr>
            <a:r>
              <a:rPr lang="en-US" dirty="0"/>
              <a:t>emails = </a:t>
            </a:r>
            <a:r>
              <a:rPr lang="en-US" dirty="0" err="1"/>
              <a:t>re.findall</a:t>
            </a:r>
            <a:r>
              <a:rPr lang="en-US" dirty="0"/>
              <a:t>(r"[\w.-]+@[\w.-]+\.\w+", text)</a:t>
            </a:r>
          </a:p>
          <a:p>
            <a:pPr marL="457200" lvl="1" indent="0">
              <a:buNone/>
            </a:pPr>
            <a:r>
              <a:rPr lang="en-US" dirty="0"/>
              <a:t>print("Emails:", emails)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/>
              <a:t># Replace emails with [REDACTED]</a:t>
            </a:r>
          </a:p>
          <a:p>
            <a:pPr marL="457200" lvl="1" indent="0">
              <a:buNone/>
            </a:pPr>
            <a:r>
              <a:rPr lang="en-US" dirty="0"/>
              <a:t>cleaned = </a:t>
            </a:r>
            <a:r>
              <a:rPr lang="en-US" dirty="0" err="1"/>
              <a:t>re.sub</a:t>
            </a:r>
            <a:r>
              <a:rPr lang="en-US" dirty="0"/>
              <a:t>(r"[\w.-]+@[\w.-]+\.\w+", "[REDACTED]", text)</a:t>
            </a:r>
          </a:p>
          <a:p>
            <a:pPr marL="457200" lvl="1" indent="0">
              <a:buNone/>
            </a:pPr>
            <a:r>
              <a:rPr lang="en-US" dirty="0"/>
              <a:t>print("Cleaned text:", cleaned)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80157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14F7F-A106-E923-0690-DF4735A8F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930" y="385003"/>
            <a:ext cx="11138452" cy="1325563"/>
          </a:xfrm>
        </p:spPr>
        <p:txBody>
          <a:bodyPr/>
          <a:lstStyle/>
          <a:p>
            <a:r>
              <a:rPr lang="en-IN" dirty="0"/>
              <a:t>Database Connecting using MySQL, PostgreSQL, MongoDB, </a:t>
            </a:r>
            <a:r>
              <a:rPr lang="en-IN" dirty="0" err="1"/>
              <a:t>SQLlite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3E273-B07D-54E2-C639-3426212A3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How to connect to MySQL</a:t>
            </a:r>
          </a:p>
          <a:p>
            <a:r>
              <a:rPr lang="en-IN" b="1" dirty="0"/>
              <a:t>Library</a:t>
            </a:r>
            <a:r>
              <a:rPr lang="en-IN" dirty="0"/>
              <a:t>: </a:t>
            </a:r>
            <a:r>
              <a:rPr lang="en-IN" dirty="0" err="1"/>
              <a:t>mysql</a:t>
            </a:r>
            <a:r>
              <a:rPr lang="en-IN" dirty="0"/>
              <a:t>-connector-python or </a:t>
            </a:r>
            <a:r>
              <a:rPr lang="en-IN" dirty="0" err="1"/>
              <a:t>PyMySQL</a:t>
            </a:r>
            <a:endParaRPr lang="en-IN" dirty="0"/>
          </a:p>
          <a:p>
            <a:r>
              <a:rPr lang="en-IN" b="1" dirty="0"/>
              <a:t>To install MySQL connector </a:t>
            </a:r>
            <a:r>
              <a:rPr lang="en-IN" dirty="0"/>
              <a:t>: pip install </a:t>
            </a:r>
            <a:r>
              <a:rPr lang="en-IN" dirty="0" err="1"/>
              <a:t>mysql</a:t>
            </a:r>
            <a:r>
              <a:rPr lang="en-IN" dirty="0"/>
              <a:t>-connector-python</a:t>
            </a:r>
          </a:p>
          <a:p>
            <a:pPr marL="457200" lvl="1" indent="0">
              <a:buNone/>
            </a:pPr>
            <a:r>
              <a:rPr lang="en-IN" dirty="0"/>
              <a:t>import </a:t>
            </a:r>
            <a:r>
              <a:rPr lang="en-IN" dirty="0" err="1"/>
              <a:t>mysql.connector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conn = </a:t>
            </a:r>
            <a:r>
              <a:rPr lang="en-IN" dirty="0" err="1"/>
              <a:t>mysql.connector.connect</a:t>
            </a:r>
            <a:r>
              <a:rPr lang="en-IN" dirty="0"/>
              <a:t>(</a:t>
            </a:r>
          </a:p>
          <a:p>
            <a:pPr marL="457200" lvl="1" indent="0">
              <a:buNone/>
            </a:pPr>
            <a:r>
              <a:rPr lang="en-IN" dirty="0"/>
              <a:t>    host="localhost",</a:t>
            </a:r>
          </a:p>
          <a:p>
            <a:pPr marL="457200" lvl="1" indent="0">
              <a:buNone/>
            </a:pPr>
            <a:r>
              <a:rPr lang="en-IN" dirty="0"/>
              <a:t>    user="root",</a:t>
            </a:r>
          </a:p>
          <a:p>
            <a:pPr marL="457200" lvl="1" indent="0">
              <a:buNone/>
            </a:pPr>
            <a:r>
              <a:rPr lang="en-IN" dirty="0"/>
              <a:t>    password="</a:t>
            </a:r>
            <a:r>
              <a:rPr lang="en-IN" dirty="0" err="1"/>
              <a:t>yourpassword</a:t>
            </a:r>
            <a:r>
              <a:rPr lang="en-IN" dirty="0"/>
              <a:t>",</a:t>
            </a:r>
          </a:p>
          <a:p>
            <a:pPr marL="457200" lvl="1" indent="0">
              <a:buNone/>
            </a:pPr>
            <a:r>
              <a:rPr lang="en-IN" dirty="0"/>
              <a:t>    database="</a:t>
            </a:r>
            <a:r>
              <a:rPr lang="en-IN" dirty="0" err="1"/>
              <a:t>yourdb</a:t>
            </a:r>
            <a:r>
              <a:rPr lang="en-IN" dirty="0"/>
              <a:t>"</a:t>
            </a:r>
          </a:p>
          <a:p>
            <a:pPr marL="457200" lvl="1" indent="0">
              <a:buNone/>
            </a:pPr>
            <a:r>
              <a:rPr lang="en-IN" dirty="0"/>
              <a:t>)</a:t>
            </a:r>
          </a:p>
          <a:p>
            <a:pPr marL="457200" lvl="1" indent="0">
              <a:buNone/>
            </a:pPr>
            <a:r>
              <a:rPr lang="en-IN" dirty="0"/>
              <a:t>cursor = </a:t>
            </a:r>
            <a:r>
              <a:rPr lang="en-IN" dirty="0" err="1"/>
              <a:t>conn.cursor</a:t>
            </a:r>
            <a:r>
              <a:rPr lang="en-IN" dirty="0"/>
              <a:t>()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78348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57B69-C17A-11E6-F0B6-D4ECC0F4A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5479F-C488-BAB5-336D-6B13EFC25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7687"/>
            <a:ext cx="10515600" cy="5799276"/>
          </a:xfrm>
        </p:spPr>
        <p:txBody>
          <a:bodyPr>
            <a:normAutofit/>
          </a:bodyPr>
          <a:lstStyle/>
          <a:p>
            <a:r>
              <a:rPr lang="en-IN" b="1" dirty="0"/>
              <a:t>How to connect to PostgreSQL</a:t>
            </a:r>
          </a:p>
          <a:p>
            <a:r>
              <a:rPr lang="en-IN" b="1" dirty="0"/>
              <a:t>Library</a:t>
            </a:r>
            <a:r>
              <a:rPr lang="en-IN" dirty="0"/>
              <a:t>: psycopg2</a:t>
            </a:r>
          </a:p>
          <a:p>
            <a:r>
              <a:rPr lang="en-IN" b="1" dirty="0"/>
              <a:t>To install PostgreSQL connector : </a:t>
            </a:r>
            <a:r>
              <a:rPr lang="en-IN" dirty="0"/>
              <a:t>pip install psycopg2-binary</a:t>
            </a:r>
          </a:p>
          <a:p>
            <a:pPr marL="457200" lvl="1" indent="0">
              <a:buNone/>
            </a:pPr>
            <a:r>
              <a:rPr lang="en-IN" dirty="0"/>
              <a:t>import psycopg2</a:t>
            </a:r>
          </a:p>
          <a:p>
            <a:pPr marL="457200" lvl="1" indent="0">
              <a:buNone/>
            </a:pPr>
            <a:r>
              <a:rPr lang="en-IN" dirty="0"/>
              <a:t>conn = psycopg2.connect(</a:t>
            </a:r>
          </a:p>
          <a:p>
            <a:pPr marL="457200" lvl="1" indent="0">
              <a:buNone/>
            </a:pPr>
            <a:r>
              <a:rPr lang="en-IN" dirty="0"/>
              <a:t>    host="localhost",</a:t>
            </a:r>
          </a:p>
          <a:p>
            <a:pPr marL="457200" lvl="1" indent="0">
              <a:buNone/>
            </a:pPr>
            <a:r>
              <a:rPr lang="en-IN" dirty="0"/>
              <a:t>    user="</a:t>
            </a:r>
            <a:r>
              <a:rPr lang="en-IN" dirty="0" err="1"/>
              <a:t>postgres</a:t>
            </a:r>
            <a:r>
              <a:rPr lang="en-IN" dirty="0"/>
              <a:t>",</a:t>
            </a:r>
          </a:p>
          <a:p>
            <a:pPr marL="457200" lvl="1" indent="0">
              <a:buNone/>
            </a:pPr>
            <a:r>
              <a:rPr lang="en-IN" dirty="0"/>
              <a:t>    password="</a:t>
            </a:r>
            <a:r>
              <a:rPr lang="en-IN" dirty="0" err="1"/>
              <a:t>yourpassword</a:t>
            </a:r>
            <a:r>
              <a:rPr lang="en-IN" dirty="0"/>
              <a:t>",</a:t>
            </a:r>
          </a:p>
          <a:p>
            <a:pPr marL="457200" lvl="1" indent="0">
              <a:buNone/>
            </a:pPr>
            <a:r>
              <a:rPr lang="en-IN" dirty="0"/>
              <a:t>    </a:t>
            </a:r>
            <a:r>
              <a:rPr lang="en-IN" dirty="0" err="1"/>
              <a:t>dbname</a:t>
            </a:r>
            <a:r>
              <a:rPr lang="en-IN" dirty="0"/>
              <a:t>="</a:t>
            </a:r>
            <a:r>
              <a:rPr lang="en-IN" dirty="0" err="1"/>
              <a:t>yourdb</a:t>
            </a:r>
            <a:r>
              <a:rPr lang="en-IN" dirty="0"/>
              <a:t>"</a:t>
            </a:r>
          </a:p>
          <a:p>
            <a:pPr marL="457200" lvl="1" indent="0">
              <a:buNone/>
            </a:pPr>
            <a:r>
              <a:rPr lang="en-IN" dirty="0"/>
              <a:t>)</a:t>
            </a:r>
          </a:p>
          <a:p>
            <a:pPr marL="457200" lvl="1" indent="0">
              <a:buNone/>
            </a:pPr>
            <a:r>
              <a:rPr lang="en-IN" dirty="0"/>
              <a:t>cursor = </a:t>
            </a:r>
            <a:r>
              <a:rPr lang="en-IN" dirty="0" err="1"/>
              <a:t>conn.cursor</a:t>
            </a:r>
            <a:r>
              <a:rPr lang="en-IN" dirty="0"/>
              <a:t>()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67496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41360F-D275-34D8-CF25-BD27C41F0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7DF0D-E8B4-FCF7-7A25-ED2343135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017" y="377687"/>
            <a:ext cx="11479695" cy="5993296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How to connect to MongoDB</a:t>
            </a:r>
          </a:p>
          <a:p>
            <a:r>
              <a:rPr lang="en-IN" b="1" dirty="0"/>
              <a:t>Library</a:t>
            </a:r>
            <a:r>
              <a:rPr lang="en-IN" dirty="0"/>
              <a:t>: </a:t>
            </a:r>
            <a:r>
              <a:rPr lang="en-IN" dirty="0" err="1"/>
              <a:t>pymongo</a:t>
            </a:r>
            <a:endParaRPr lang="en-IN" dirty="0"/>
          </a:p>
          <a:p>
            <a:r>
              <a:rPr lang="en-IN" b="1" dirty="0"/>
              <a:t>To install MongoDB connector : </a:t>
            </a:r>
            <a:r>
              <a:rPr lang="en-IN" dirty="0"/>
              <a:t>pip install </a:t>
            </a:r>
            <a:r>
              <a:rPr lang="en-IN" dirty="0" err="1"/>
              <a:t>pymongo</a:t>
            </a:r>
            <a:endParaRPr lang="en-IN" dirty="0"/>
          </a:p>
          <a:p>
            <a:pPr marL="457200" lvl="1" indent="0">
              <a:buNone/>
            </a:pPr>
            <a:r>
              <a:rPr lang="en-US" dirty="0"/>
              <a:t>from </a:t>
            </a:r>
            <a:r>
              <a:rPr lang="en-US" dirty="0" err="1"/>
              <a:t>pymongo</a:t>
            </a:r>
            <a:r>
              <a:rPr lang="en-US" dirty="0"/>
              <a:t> import </a:t>
            </a:r>
            <a:r>
              <a:rPr lang="en-US" dirty="0" err="1"/>
              <a:t>MongoClient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client = </a:t>
            </a:r>
            <a:r>
              <a:rPr lang="en-US" dirty="0" err="1"/>
              <a:t>MongoClient</a:t>
            </a:r>
            <a:r>
              <a:rPr lang="en-US" dirty="0"/>
              <a:t>("</a:t>
            </a:r>
            <a:r>
              <a:rPr lang="en-US" dirty="0" err="1"/>
              <a:t>mongodb</a:t>
            </a:r>
            <a:r>
              <a:rPr lang="en-US" dirty="0"/>
              <a:t>://localhost:27017/")</a:t>
            </a:r>
          </a:p>
          <a:p>
            <a:pPr marL="457200" lvl="1" indent="0">
              <a:buNone/>
            </a:pPr>
            <a:r>
              <a:rPr lang="en-US" dirty="0" err="1"/>
              <a:t>db</a:t>
            </a:r>
            <a:r>
              <a:rPr lang="en-US" dirty="0"/>
              <a:t> = client["company"]</a:t>
            </a:r>
          </a:p>
          <a:p>
            <a:pPr marL="457200" lvl="1" indent="0">
              <a:buNone/>
            </a:pPr>
            <a:r>
              <a:rPr lang="en-US" dirty="0"/>
              <a:t>collection = </a:t>
            </a:r>
            <a:r>
              <a:rPr lang="en-US" dirty="0" err="1"/>
              <a:t>db</a:t>
            </a:r>
            <a:r>
              <a:rPr lang="en-US" dirty="0"/>
              <a:t>["users"]</a:t>
            </a:r>
          </a:p>
          <a:p>
            <a:pPr marL="457200" lvl="1" indent="0">
              <a:buNone/>
            </a:pPr>
            <a:r>
              <a:rPr lang="en-US" dirty="0"/>
              <a:t>for doc in </a:t>
            </a:r>
            <a:r>
              <a:rPr lang="en-US" dirty="0" err="1"/>
              <a:t>collection.find</a:t>
            </a:r>
            <a:r>
              <a:rPr lang="en-US" dirty="0"/>
              <a:t>():</a:t>
            </a:r>
          </a:p>
          <a:p>
            <a:pPr marL="457200" lvl="1" indent="0">
              <a:buNone/>
            </a:pPr>
            <a:r>
              <a:rPr lang="en-US" dirty="0"/>
              <a:t>    print(doc)</a:t>
            </a:r>
          </a:p>
          <a:p>
            <a:r>
              <a:rPr lang="en-IN" b="1" dirty="0"/>
              <a:t>How to connect to SQLite</a:t>
            </a:r>
          </a:p>
          <a:p>
            <a:r>
              <a:rPr lang="en-IN" b="1" dirty="0"/>
              <a:t>Library</a:t>
            </a:r>
            <a:r>
              <a:rPr lang="en-IN" dirty="0"/>
              <a:t>: Built-in (sqlite3)</a:t>
            </a:r>
          </a:p>
          <a:p>
            <a:pPr marL="457200" lvl="1" indent="0">
              <a:buNone/>
            </a:pPr>
            <a:r>
              <a:rPr lang="en-IN" dirty="0"/>
              <a:t>import sqlite3</a:t>
            </a:r>
          </a:p>
          <a:p>
            <a:pPr marL="457200" lvl="1" indent="0">
              <a:buNone/>
            </a:pPr>
            <a:r>
              <a:rPr lang="en-IN" dirty="0"/>
              <a:t>conn = sqlite3.connect("</a:t>
            </a:r>
            <a:r>
              <a:rPr lang="en-IN" dirty="0" err="1"/>
              <a:t>mydata.db</a:t>
            </a:r>
            <a:r>
              <a:rPr lang="en-IN" dirty="0"/>
              <a:t>")</a:t>
            </a:r>
          </a:p>
          <a:p>
            <a:pPr marL="457200" lvl="1" indent="0">
              <a:buNone/>
            </a:pPr>
            <a:r>
              <a:rPr lang="en-IN" dirty="0"/>
              <a:t>cursor = </a:t>
            </a:r>
            <a:r>
              <a:rPr lang="en-IN" dirty="0" err="1"/>
              <a:t>conn.cursor</a:t>
            </a:r>
            <a:r>
              <a:rPr lang="en-IN" dirty="0"/>
              <a:t>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99956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F7D2B-FE55-4B4D-009B-264168D673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D87A1-C1FE-DB29-B2B3-B640D348D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017" y="89452"/>
            <a:ext cx="11479695" cy="67685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300" b="1" dirty="0"/>
              <a:t>CRUD Operation in SQLite</a:t>
            </a:r>
          </a:p>
          <a:p>
            <a:pPr marL="0" indent="0">
              <a:buNone/>
            </a:pPr>
            <a:r>
              <a:rPr lang="en-IN" sz="1300" dirty="0"/>
              <a:t>def </a:t>
            </a:r>
            <a:r>
              <a:rPr lang="en-IN" sz="1300" dirty="0" err="1"/>
              <a:t>db_crud_demo</a:t>
            </a:r>
            <a:r>
              <a:rPr lang="en-IN" sz="1300" dirty="0"/>
              <a:t>():</a:t>
            </a:r>
          </a:p>
          <a:p>
            <a:pPr marL="0" indent="0">
              <a:buNone/>
            </a:pPr>
            <a:r>
              <a:rPr lang="en-IN" sz="1300" dirty="0"/>
              <a:t>    conn = sqlite3.connect("</a:t>
            </a:r>
            <a:r>
              <a:rPr lang="en-IN" sz="1300" dirty="0" err="1"/>
              <a:t>data.db</a:t>
            </a:r>
            <a:r>
              <a:rPr lang="en-IN" sz="1300" dirty="0"/>
              <a:t>")</a:t>
            </a:r>
          </a:p>
          <a:p>
            <a:pPr marL="0" indent="0">
              <a:buNone/>
            </a:pPr>
            <a:r>
              <a:rPr lang="en-IN" sz="1300" dirty="0"/>
              <a:t>    cursor = </a:t>
            </a:r>
            <a:r>
              <a:rPr lang="en-IN" sz="1300" dirty="0" err="1"/>
              <a:t>conn.cursor</a:t>
            </a:r>
            <a:r>
              <a:rPr lang="en-IN" sz="1300" dirty="0"/>
              <a:t>()</a:t>
            </a:r>
          </a:p>
          <a:p>
            <a:pPr marL="0" indent="0">
              <a:buNone/>
            </a:pPr>
            <a:r>
              <a:rPr lang="en-IN" sz="1300" dirty="0"/>
              <a:t>    #Create</a:t>
            </a:r>
          </a:p>
          <a:p>
            <a:pPr marL="0" indent="0">
              <a:buNone/>
            </a:pPr>
            <a:r>
              <a:rPr lang="en-IN" sz="1300" dirty="0"/>
              <a:t>    </a:t>
            </a:r>
            <a:r>
              <a:rPr lang="en-IN" sz="1300" dirty="0" err="1"/>
              <a:t>cursor.execute</a:t>
            </a:r>
            <a:r>
              <a:rPr lang="en-IN" sz="1300" dirty="0"/>
              <a:t>("CREATE TABLE IF NOT EXISTS people (id INTEGER PRIMARY KEY, name TEXT, age INTEGER)")</a:t>
            </a:r>
          </a:p>
          <a:p>
            <a:pPr marL="0" indent="0">
              <a:buNone/>
            </a:pPr>
            <a:r>
              <a:rPr lang="en-IN" sz="1300" dirty="0"/>
              <a:t>    # Insert</a:t>
            </a:r>
          </a:p>
          <a:p>
            <a:pPr marL="0" indent="0">
              <a:buNone/>
            </a:pPr>
            <a:r>
              <a:rPr lang="en-IN" sz="1300" dirty="0"/>
              <a:t>    </a:t>
            </a:r>
            <a:r>
              <a:rPr lang="en-IN" sz="1300" dirty="0" err="1"/>
              <a:t>cursor.execute</a:t>
            </a:r>
            <a:r>
              <a:rPr lang="en-IN" sz="1300" dirty="0"/>
              <a:t>("INSERT INTO people (name, age) VALUES (?, ?)", ("John", 28))</a:t>
            </a:r>
          </a:p>
          <a:p>
            <a:pPr marL="0" indent="0">
              <a:buNone/>
            </a:pPr>
            <a:r>
              <a:rPr lang="en-IN" sz="1300" dirty="0"/>
              <a:t>    </a:t>
            </a:r>
            <a:r>
              <a:rPr lang="en-IN" sz="1300" dirty="0" err="1"/>
              <a:t>conn.commit</a:t>
            </a:r>
            <a:r>
              <a:rPr lang="en-IN" sz="1300" dirty="0"/>
              <a:t>()</a:t>
            </a:r>
          </a:p>
          <a:p>
            <a:pPr marL="0" indent="0">
              <a:buNone/>
            </a:pPr>
            <a:r>
              <a:rPr lang="en-IN" sz="1300" dirty="0"/>
              <a:t>    # Read</a:t>
            </a:r>
          </a:p>
          <a:p>
            <a:pPr marL="0" indent="0">
              <a:buNone/>
            </a:pPr>
            <a:r>
              <a:rPr lang="en-IN" sz="1300" dirty="0"/>
              <a:t>    </a:t>
            </a:r>
            <a:r>
              <a:rPr lang="en-IN" sz="1300" dirty="0" err="1"/>
              <a:t>cursor.execute</a:t>
            </a:r>
            <a:r>
              <a:rPr lang="en-IN" sz="1300" dirty="0"/>
              <a:t>("SELECT * FROM people")</a:t>
            </a:r>
          </a:p>
          <a:p>
            <a:pPr marL="0" indent="0">
              <a:buNone/>
            </a:pPr>
            <a:r>
              <a:rPr lang="en-IN" sz="1300" dirty="0"/>
              <a:t>    for row in </a:t>
            </a:r>
            <a:r>
              <a:rPr lang="en-IN" sz="1300" dirty="0" err="1"/>
              <a:t>cursor.fetchall</a:t>
            </a:r>
            <a:r>
              <a:rPr lang="en-IN" sz="1300" dirty="0"/>
              <a:t>():</a:t>
            </a:r>
          </a:p>
          <a:p>
            <a:pPr marL="0" indent="0">
              <a:buNone/>
            </a:pPr>
            <a:r>
              <a:rPr lang="en-IN" sz="1300" dirty="0"/>
              <a:t>        print("Read:", row)</a:t>
            </a:r>
          </a:p>
          <a:p>
            <a:pPr marL="0" indent="0">
              <a:buNone/>
            </a:pPr>
            <a:r>
              <a:rPr lang="en-IN" sz="1300" dirty="0"/>
              <a:t>    # Update</a:t>
            </a:r>
          </a:p>
          <a:p>
            <a:pPr marL="0" indent="0">
              <a:buNone/>
            </a:pPr>
            <a:r>
              <a:rPr lang="en-IN" sz="1300" dirty="0"/>
              <a:t>    </a:t>
            </a:r>
            <a:r>
              <a:rPr lang="en-IN" sz="1300" dirty="0" err="1"/>
              <a:t>cursor.execute</a:t>
            </a:r>
            <a:r>
              <a:rPr lang="en-IN" sz="1300" dirty="0"/>
              <a:t>("UPDATE people SET age=? WHERE name=?", (29, "John"))</a:t>
            </a:r>
          </a:p>
          <a:p>
            <a:pPr marL="0" indent="0">
              <a:buNone/>
            </a:pPr>
            <a:r>
              <a:rPr lang="en-IN" sz="1300" dirty="0"/>
              <a:t>    </a:t>
            </a:r>
            <a:r>
              <a:rPr lang="en-IN" sz="1300" dirty="0" err="1"/>
              <a:t>conn.commit</a:t>
            </a:r>
            <a:r>
              <a:rPr lang="en-IN" sz="1300" dirty="0"/>
              <a:t>()</a:t>
            </a:r>
          </a:p>
          <a:p>
            <a:pPr marL="0" indent="0">
              <a:buNone/>
            </a:pPr>
            <a:r>
              <a:rPr lang="en-IN" sz="1300" dirty="0"/>
              <a:t>    # Delete</a:t>
            </a:r>
          </a:p>
          <a:p>
            <a:pPr marL="0" indent="0">
              <a:buNone/>
            </a:pPr>
            <a:r>
              <a:rPr lang="en-IN" sz="1300" dirty="0"/>
              <a:t>    </a:t>
            </a:r>
            <a:r>
              <a:rPr lang="en-IN" sz="1300" dirty="0" err="1"/>
              <a:t>cursor.execute</a:t>
            </a:r>
            <a:r>
              <a:rPr lang="en-IN" sz="1300" dirty="0"/>
              <a:t>("DELETE FROM people WHERE name=?", ("John",))</a:t>
            </a:r>
          </a:p>
          <a:p>
            <a:pPr marL="0" indent="0">
              <a:buNone/>
            </a:pPr>
            <a:r>
              <a:rPr lang="en-IN" sz="1300" dirty="0"/>
              <a:t>    </a:t>
            </a:r>
            <a:r>
              <a:rPr lang="en-IN" sz="1300" dirty="0" err="1"/>
              <a:t>conn.commit</a:t>
            </a:r>
            <a:r>
              <a:rPr lang="en-IN" sz="1300" dirty="0"/>
              <a:t>()</a:t>
            </a:r>
          </a:p>
          <a:p>
            <a:pPr marL="0" indent="0">
              <a:buNone/>
            </a:pPr>
            <a:r>
              <a:rPr lang="en-IN" sz="1300" dirty="0"/>
              <a:t>     </a:t>
            </a:r>
            <a:r>
              <a:rPr lang="en-IN" sz="1300" dirty="0" err="1"/>
              <a:t>conn.close</a:t>
            </a:r>
            <a:r>
              <a:rPr lang="en-IN" sz="1300" dirty="0"/>
              <a:t>()</a:t>
            </a:r>
          </a:p>
          <a:p>
            <a:pPr marL="0" indent="0">
              <a:buNone/>
            </a:pPr>
            <a:r>
              <a:rPr lang="en-IN" sz="1300" dirty="0" err="1"/>
              <a:t>db_crud_demo</a:t>
            </a:r>
            <a:r>
              <a:rPr lang="en-IN" sz="13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8226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0B353-BD01-3A45-1591-6EC72A3D7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Python syntax: indentation , Identifiers, keywords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5FFE2-96EF-A781-0605-EF9626D45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/>
              <a:t>Indentation:</a:t>
            </a:r>
          </a:p>
          <a:p>
            <a:pPr marL="0" indent="0">
              <a:buNone/>
            </a:pPr>
            <a:r>
              <a:rPr lang="en-US" sz="2000" dirty="0"/>
              <a:t>Python uses indentation (spaces or tabs) to define blocks of code, No {} or begin…end like other languages</a:t>
            </a:r>
          </a:p>
          <a:p>
            <a:pPr marL="0" indent="0">
              <a:buNone/>
            </a:pPr>
            <a:r>
              <a:rPr lang="en-US" sz="2000" dirty="0"/>
              <a:t>Example : </a:t>
            </a:r>
          </a:p>
          <a:p>
            <a:pPr marL="400050" lvl="1" indent="0">
              <a:buNone/>
            </a:pPr>
            <a:r>
              <a:rPr lang="en-US" sz="1600" dirty="0"/>
              <a:t>if age &gt; 18:</a:t>
            </a:r>
          </a:p>
          <a:p>
            <a:pPr marL="400050" lvl="1" indent="0">
              <a:buNone/>
            </a:pPr>
            <a:r>
              <a:rPr lang="en-US" sz="1600" dirty="0"/>
              <a:t>    print("Adult")</a:t>
            </a:r>
          </a:p>
          <a:p>
            <a:pPr marL="400050" lvl="1" indent="0">
              <a:buNone/>
            </a:pPr>
            <a:r>
              <a:rPr lang="en-US" sz="1600" dirty="0"/>
              <a:t>else:</a:t>
            </a:r>
          </a:p>
          <a:p>
            <a:pPr marL="400050" lvl="1" indent="0">
              <a:buNone/>
            </a:pPr>
            <a:r>
              <a:rPr lang="en-US" sz="1600" dirty="0"/>
              <a:t>    print("Minor")</a:t>
            </a:r>
            <a:endParaRPr lang="en-US" sz="2000" dirty="0"/>
          </a:p>
          <a:p>
            <a:pPr marL="0" indent="0">
              <a:buNone/>
            </a:pPr>
            <a:r>
              <a:rPr lang="en-US" sz="2400" b="1" dirty="0"/>
              <a:t>Keywords :</a:t>
            </a:r>
          </a:p>
          <a:p>
            <a:pPr marL="0" indent="0">
              <a:buNone/>
            </a:pPr>
            <a:r>
              <a:rPr lang="en-US" sz="2000" dirty="0"/>
              <a:t>Reserved words in Python that have special meaning, Cannot be used as variable names.</a:t>
            </a:r>
          </a:p>
          <a:p>
            <a:pPr marL="0" indent="0">
              <a:buNone/>
            </a:pPr>
            <a:r>
              <a:rPr lang="en-US" sz="2000" dirty="0"/>
              <a:t>Below are the keywords in python : </a:t>
            </a:r>
          </a:p>
          <a:p>
            <a:pPr marL="0" indent="0">
              <a:buNone/>
            </a:pPr>
            <a:r>
              <a:rPr lang="en-IN" sz="2000" dirty="0"/>
              <a:t>‘If’ , ‘else’ , ‘for’ , ‘while’ , ‘def’ , ‘return’ , ‘in’ , ‘is’ , ‘pass’, ‘not’ ,’and’ , ‘or’ and many more.</a:t>
            </a:r>
          </a:p>
        </p:txBody>
      </p:sp>
    </p:spTree>
    <p:extLst>
      <p:ext uri="{BB962C8B-B14F-4D97-AF65-F5344CB8AC3E}">
        <p14:creationId xmlns:p14="http://schemas.microsoft.com/office/powerpoint/2010/main" val="10963802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BD486-79C6-095E-CB30-115B12BFD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F7A7DD0-F301-D2F6-02E3-C2A60017B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020714"/>
              </p:ext>
            </p:extLst>
          </p:nvPr>
        </p:nvGraphicFramePr>
        <p:xfrm>
          <a:off x="772213" y="1855443"/>
          <a:ext cx="10926144" cy="4585112"/>
        </p:xfrm>
        <a:graphic>
          <a:graphicData uri="http://schemas.openxmlformats.org/drawingml/2006/table">
            <a:tbl>
              <a:tblPr firstRow="1">
                <a:tableStyleId>{775DCB02-9BB8-47FD-8907-85C794F793BA}</a:tableStyleId>
              </a:tblPr>
              <a:tblGrid>
                <a:gridCol w="3642048">
                  <a:extLst>
                    <a:ext uri="{9D8B030D-6E8A-4147-A177-3AD203B41FA5}">
                      <a16:colId xmlns:a16="http://schemas.microsoft.com/office/drawing/2014/main" val="2942495393"/>
                    </a:ext>
                  </a:extLst>
                </a:gridCol>
                <a:gridCol w="3642048">
                  <a:extLst>
                    <a:ext uri="{9D8B030D-6E8A-4147-A177-3AD203B41FA5}">
                      <a16:colId xmlns:a16="http://schemas.microsoft.com/office/drawing/2014/main" val="2015583317"/>
                    </a:ext>
                  </a:extLst>
                </a:gridCol>
                <a:gridCol w="3642048">
                  <a:extLst>
                    <a:ext uri="{9D8B030D-6E8A-4147-A177-3AD203B41FA5}">
                      <a16:colId xmlns:a16="http://schemas.microsoft.com/office/drawing/2014/main" val="4141108155"/>
                    </a:ext>
                  </a:extLst>
                </a:gridCol>
              </a:tblGrid>
              <a:tr h="32176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Operation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 dirty="0"/>
                        <a:t>Description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Example Code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757743"/>
                  </a:ext>
                </a:extLst>
              </a:tr>
              <a:tr h="5630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 dirty="0" err="1"/>
                        <a:t>cursor.execute</a:t>
                      </a:r>
                      <a:r>
                        <a:rPr lang="en-IN" sz="1500" dirty="0"/>
                        <a:t>(query)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Executes a single SQL command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cursor.execute("SELECT * FROM table")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6971204"/>
                  </a:ext>
                </a:extLst>
              </a:tr>
              <a:tr h="5630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 dirty="0" err="1"/>
                        <a:t>cursor.executemany</a:t>
                      </a:r>
                      <a:r>
                        <a:rPr lang="en-IN" sz="1500" dirty="0"/>
                        <a:t>()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Executes the same query with multiple sets of parameters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cursor.executemany(sql, data_list)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082546"/>
                  </a:ext>
                </a:extLst>
              </a:tr>
              <a:tr h="5630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cursor.fetchone()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Fetches the next row of a query result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row = cursor.fetchone()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3263426"/>
                  </a:ext>
                </a:extLst>
              </a:tr>
              <a:tr h="5630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cursor.fetchall()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Fetches all remaining rows of a query result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rows = cursor.fetchall()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936988"/>
                  </a:ext>
                </a:extLst>
              </a:tr>
              <a:tr h="5630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cursor.fetchmany(size)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Fetches the next set of rows (given size)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rows = cursor.fetchmany(10)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1604733"/>
                  </a:ext>
                </a:extLst>
              </a:tr>
              <a:tr h="32176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cursor.close()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Closes the cursor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cursor.close()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010437"/>
                  </a:ext>
                </a:extLst>
              </a:tr>
              <a:tr h="5630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 dirty="0" err="1"/>
                        <a:t>cursor.rowcount</a:t>
                      </a:r>
                      <a:endParaRPr lang="en-IN" sz="1500" dirty="0"/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Returns the number of affected rows (INSERT/UPDATE/DELETE)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print(cursor.rowcount)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0548971"/>
                  </a:ext>
                </a:extLst>
              </a:tr>
              <a:tr h="5630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cursor.lastrowid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Returns the ID of the last inserted row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 dirty="0"/>
                        <a:t>print(</a:t>
                      </a:r>
                      <a:r>
                        <a:rPr lang="en-IN" sz="1500" dirty="0" err="1"/>
                        <a:t>cursor.lastrowid</a:t>
                      </a:r>
                      <a:r>
                        <a:rPr lang="en-IN" sz="1500" dirty="0"/>
                        <a:t>)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807705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5CE50EE-9135-C7E1-6E60-675BD9C84ED1}"/>
              </a:ext>
            </a:extLst>
          </p:cNvPr>
          <p:cNvSpPr txBox="1"/>
          <p:nvPr/>
        </p:nvSpPr>
        <p:spPr>
          <a:xfrm>
            <a:off x="772211" y="417445"/>
            <a:ext cx="109261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A </a:t>
            </a:r>
            <a:r>
              <a:rPr lang="en-US" b="1" dirty="0"/>
              <a:t>cursor</a:t>
            </a:r>
            <a:r>
              <a:rPr lang="en-US" dirty="0"/>
              <a:t> in database programming is an object that allows you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Execute SQL queries,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Fetch results from a query,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Manage transactions.</a:t>
            </a:r>
          </a:p>
        </p:txBody>
      </p:sp>
    </p:spTree>
    <p:extLst>
      <p:ext uri="{BB962C8B-B14F-4D97-AF65-F5344CB8AC3E}">
        <p14:creationId xmlns:p14="http://schemas.microsoft.com/office/powerpoint/2010/main" val="38908884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65C33-E8A2-DB9E-CAA5-92AE93067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Exercise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A5DA7-F3B6-834A-0129-D6B72B7A2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Python program that reads the contents of a file named data.txt. If the file doesn't exist, catch the exception and display ("Error: The file 'data.txt' was not found.“)</a:t>
            </a:r>
          </a:p>
          <a:p>
            <a:endParaRPr lang="en-US" dirty="0"/>
          </a:p>
          <a:p>
            <a:r>
              <a:rPr lang="en-US" dirty="0"/>
              <a:t>Write a Python program that: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Extracts all email addresses from a given string using regular expressions.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Stores those email addresses in a SQLite database (</a:t>
            </a:r>
            <a:r>
              <a:rPr lang="en-US" dirty="0" err="1"/>
              <a:t>emails.db</a:t>
            </a:r>
            <a:r>
              <a:rPr lang="en-US" dirty="0"/>
              <a:t>) under a table named emails.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Displays all email addresses stored in the database.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73103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DDB5FAD-D04B-922B-4B56-FB40C97E1B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4790204"/>
              </p:ext>
            </p:extLst>
          </p:nvPr>
        </p:nvGraphicFramePr>
        <p:xfrm>
          <a:off x="838200" y="502920"/>
          <a:ext cx="10515600" cy="2926080"/>
        </p:xfrm>
        <a:graphic>
          <a:graphicData uri="http://schemas.openxmlformats.org/drawingml/2006/table">
            <a:tbl>
              <a:tblPr firstRow="1">
                <a:tableStyleId>{775DCB02-9BB8-47FD-8907-85C794F793BA}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36013531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58091472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49097022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849735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Operator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Example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Result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06114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Addition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5 + 3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58068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Subtraction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5 - 2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6641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Multiplication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4 *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13126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Division (float)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5 /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287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//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Floor Division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5 //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2186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Modulus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5 %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5454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**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Exponentiation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2 **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782908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8FF3C9A-C2B7-A5EE-EECB-9AA36C9143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10239"/>
              </p:ext>
            </p:extLst>
          </p:nvPr>
        </p:nvGraphicFramePr>
        <p:xfrm>
          <a:off x="838200" y="3784621"/>
          <a:ext cx="10515600" cy="2560320"/>
        </p:xfrm>
        <a:graphic>
          <a:graphicData uri="http://schemas.openxmlformats.org/drawingml/2006/table">
            <a:tbl>
              <a:tblPr firstRow="1">
                <a:tableStyleId>{775DCB02-9BB8-47FD-8907-85C794F793BA}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365111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8687960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5919428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35013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Operator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Example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Result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51994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==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Equal 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5 ==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677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!=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Not equal 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5 !=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5130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Greater than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5 &gt;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6074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&lt;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Less than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2 &lt;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12556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&gt;=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Greater than or equal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5 &gt;=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5110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&lt;=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Less than or equal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3 &lt;=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9241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05105C9-8100-236A-A930-A6258C09AB08}"/>
              </a:ext>
            </a:extLst>
          </p:cNvPr>
          <p:cNvSpPr txBox="1"/>
          <p:nvPr/>
        </p:nvSpPr>
        <p:spPr>
          <a:xfrm>
            <a:off x="838200" y="147299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Arithmetic Operators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61DE10-58E6-B7C9-E843-DACB02818C68}"/>
              </a:ext>
            </a:extLst>
          </p:cNvPr>
          <p:cNvSpPr txBox="1"/>
          <p:nvPr/>
        </p:nvSpPr>
        <p:spPr>
          <a:xfrm>
            <a:off x="838200" y="3415289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1" dirty="0"/>
              <a:t>Comparison Operators</a:t>
            </a:r>
          </a:p>
        </p:txBody>
      </p:sp>
    </p:spTree>
    <p:extLst>
      <p:ext uri="{BB962C8B-B14F-4D97-AF65-F5344CB8AC3E}">
        <p14:creationId xmlns:p14="http://schemas.microsoft.com/office/powerpoint/2010/main" val="28303646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91F24C-4831-F9DD-53E9-9B06D9BFC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01CFEAB-B1F4-636D-10B2-3D50A41B37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0222989"/>
              </p:ext>
            </p:extLst>
          </p:nvPr>
        </p:nvGraphicFramePr>
        <p:xfrm>
          <a:off x="947530" y="665722"/>
          <a:ext cx="10515600" cy="3291840"/>
        </p:xfrm>
        <a:graphic>
          <a:graphicData uri="http://schemas.openxmlformats.org/drawingml/2006/table">
            <a:tbl>
              <a:tblPr firstRow="1">
                <a:tableStyleId>{775DCB02-9BB8-47FD-8907-85C794F793BA}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07816895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00801713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8905698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628911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Operator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Example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Equivalent 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44115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Assign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x =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348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+=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Add and assign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x +=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x = x + 3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43297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-=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Subtract and assign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x -=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x = x - 2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2181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*=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Multiply and assign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x *=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x = x *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1833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/=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Divide and assign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x /=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x = x /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9693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//=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Floor divide and assign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x //=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x = x //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2172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%=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Modulus and assign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x %=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x = x %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28564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**=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Exponent and assign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x **=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x = x **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064961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2D1C284-D704-4FF3-5D7C-FD8A2A4FB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548662"/>
              </p:ext>
            </p:extLst>
          </p:nvPr>
        </p:nvGraphicFramePr>
        <p:xfrm>
          <a:off x="947530" y="4729238"/>
          <a:ext cx="10515600" cy="1463040"/>
        </p:xfrm>
        <a:graphic>
          <a:graphicData uri="http://schemas.openxmlformats.org/drawingml/2006/table">
            <a:tbl>
              <a:tblPr firstRow="1">
                <a:tableStyleId>{775DCB02-9BB8-47FD-8907-85C794F793BA}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61653499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57333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5038938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207851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Operator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Example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Result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393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and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Logical AND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True and False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5335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Logical 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True or False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9864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not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Logical NOT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not 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158863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E0EDE8E-1B19-A872-27FB-6C1B0BBD02F7}"/>
              </a:ext>
            </a:extLst>
          </p:cNvPr>
          <p:cNvSpPr txBox="1"/>
          <p:nvPr/>
        </p:nvSpPr>
        <p:spPr>
          <a:xfrm>
            <a:off x="947530" y="4158734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Logical Operators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B9411A-84E9-C231-C1F9-41AED47B3728}"/>
              </a:ext>
            </a:extLst>
          </p:cNvPr>
          <p:cNvSpPr txBox="1"/>
          <p:nvPr/>
        </p:nvSpPr>
        <p:spPr>
          <a:xfrm>
            <a:off x="947530" y="195804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Assignment Operators</a:t>
            </a:r>
          </a:p>
        </p:txBody>
      </p:sp>
    </p:spTree>
    <p:extLst>
      <p:ext uri="{BB962C8B-B14F-4D97-AF65-F5344CB8AC3E}">
        <p14:creationId xmlns:p14="http://schemas.microsoft.com/office/powerpoint/2010/main" val="39247605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4F454F-BF23-C814-91EB-30A8997DD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A55FDE7-4BDB-9CEE-8208-E7C4CBE1D3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7417147"/>
              </p:ext>
            </p:extLst>
          </p:nvPr>
        </p:nvGraphicFramePr>
        <p:xfrm>
          <a:off x="838200" y="628353"/>
          <a:ext cx="10515600" cy="2560320"/>
        </p:xfrm>
        <a:graphic>
          <a:graphicData uri="http://schemas.openxmlformats.org/drawingml/2006/table">
            <a:tbl>
              <a:tblPr firstRow="1">
                <a:tableStyleId>{775DCB02-9BB8-47FD-8907-85C794F793BA}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51601424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53095143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7566737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7187801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Operator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Example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Result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55067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&amp;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AND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5 &amp;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7855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`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`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`5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8846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^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XOR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5 ^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429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~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NOT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~5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-6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6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&lt;&lt;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Left Shift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5 &lt;&lt;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999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&gt;&gt;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Right Shift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5 &gt;&gt;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137737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DD4A167-20F0-A9E4-ADE1-170089257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435333"/>
              </p:ext>
            </p:extLst>
          </p:nvPr>
        </p:nvGraphicFramePr>
        <p:xfrm>
          <a:off x="838200" y="3753217"/>
          <a:ext cx="10515600" cy="1097280"/>
        </p:xfrm>
        <a:graphic>
          <a:graphicData uri="http://schemas.openxmlformats.org/drawingml/2006/table">
            <a:tbl>
              <a:tblPr firstRow="1">
                <a:tableStyleId>{775DCB02-9BB8-47FD-8907-85C794F793BA}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62056914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392560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7555158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440453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Operator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Example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Result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9052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Exists in sequence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"a" in "cat"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3366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not 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Does not exist in seq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"x" not in "cat"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332527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2804FA5-E622-B4F7-0230-1EC6813F5B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484150"/>
              </p:ext>
            </p:extLst>
          </p:nvPr>
        </p:nvGraphicFramePr>
        <p:xfrm>
          <a:off x="838200" y="5331150"/>
          <a:ext cx="10515600" cy="1097280"/>
        </p:xfrm>
        <a:graphic>
          <a:graphicData uri="http://schemas.openxmlformats.org/drawingml/2006/table">
            <a:tbl>
              <a:tblPr firstRow="1">
                <a:tableStyleId>{775DCB02-9BB8-47FD-8907-85C794F793BA}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80875919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6690329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657882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589234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Operator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Example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Result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0860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Same 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a is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True if same object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9643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is not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Different 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a is not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True if different object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433621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6421DA8-6037-F959-1592-33A3E8BFE559}"/>
              </a:ext>
            </a:extLst>
          </p:cNvPr>
          <p:cNvSpPr txBox="1"/>
          <p:nvPr/>
        </p:nvSpPr>
        <p:spPr>
          <a:xfrm>
            <a:off x="838200" y="4906157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Identity Operators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8261C9-E0CE-2572-E861-6AF0CAC710CC}"/>
              </a:ext>
            </a:extLst>
          </p:cNvPr>
          <p:cNvSpPr txBox="1"/>
          <p:nvPr/>
        </p:nvSpPr>
        <p:spPr>
          <a:xfrm>
            <a:off x="838200" y="3244334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Membership Operators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898DB2-C4D5-801C-17BD-17DB8EF1104E}"/>
              </a:ext>
            </a:extLst>
          </p:cNvPr>
          <p:cNvSpPr txBox="1"/>
          <p:nvPr/>
        </p:nvSpPr>
        <p:spPr>
          <a:xfrm>
            <a:off x="838200" y="161415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Bitwise Operators</a:t>
            </a:r>
          </a:p>
        </p:txBody>
      </p:sp>
    </p:spTree>
    <p:extLst>
      <p:ext uri="{BB962C8B-B14F-4D97-AF65-F5344CB8AC3E}">
        <p14:creationId xmlns:p14="http://schemas.microsoft.com/office/powerpoint/2010/main" val="258920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3B253-4E7A-9853-C856-74EB8F9CA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66928"/>
            <a:ext cx="9905999" cy="5324273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>
                <a:latin typeface="Calibri (Body)"/>
              </a:rPr>
              <a:t>Identifiers: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Calibri (Body)"/>
              </a:rPr>
              <a:t>An identifier is a user-defined name given to entities in a Python program, such as variables, functions, classes,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Calibri (Body)"/>
              </a:rPr>
              <a:t>modules, or other objects. Identifiers serve as labels to uniquely identify and refer to these elements within your code.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Calibri (Body)"/>
              </a:rPr>
              <a:t>They follow specific naming rules: </a:t>
            </a:r>
          </a:p>
          <a:p>
            <a:pPr lvl="1"/>
            <a:r>
              <a:rPr lang="en-US" altLang="en-US" sz="1800" dirty="0">
                <a:latin typeface="Calibri (Body)"/>
              </a:rPr>
              <a:t>Must start with a letter (a-z, A-Z) or an underscore (</a:t>
            </a:r>
            <a:r>
              <a:rPr lang="en-US" altLang="en-US" sz="1800" dirty="0">
                <a:latin typeface="Calibri (Body)"/>
                <a:cs typeface="Courier New" panose="02070309020205020404" pitchFamily="49" charset="0"/>
              </a:rPr>
              <a:t>_</a:t>
            </a:r>
            <a:r>
              <a:rPr lang="en-US" altLang="en-US" sz="1800" dirty="0">
                <a:latin typeface="Calibri (Body)"/>
              </a:rPr>
              <a:t>).</a:t>
            </a:r>
          </a:p>
          <a:p>
            <a:pPr lvl="1"/>
            <a:r>
              <a:rPr lang="en-US" altLang="en-US" sz="1800" dirty="0">
                <a:latin typeface="Calibri (Body)"/>
              </a:rPr>
              <a:t>Subsequent characters can be letters, digits (0-9), or underscores.</a:t>
            </a:r>
          </a:p>
          <a:p>
            <a:pPr lvl="1"/>
            <a:r>
              <a:rPr lang="en-US" altLang="en-US" sz="1800" dirty="0">
                <a:latin typeface="Calibri (Body)"/>
              </a:rPr>
              <a:t>Are case-sensitive (e.g., </a:t>
            </a:r>
            <a:r>
              <a:rPr lang="en-US" altLang="en-US" sz="1800" dirty="0" err="1">
                <a:latin typeface="Calibri (Body)"/>
                <a:cs typeface="Courier New" panose="02070309020205020404" pitchFamily="49" charset="0"/>
              </a:rPr>
              <a:t>my_variable</a:t>
            </a:r>
            <a:r>
              <a:rPr lang="en-US" altLang="en-US" sz="1800" dirty="0">
                <a:latin typeface="Calibri (Body)"/>
              </a:rPr>
              <a:t> and </a:t>
            </a:r>
            <a:r>
              <a:rPr lang="en-US" altLang="en-US" sz="1800" dirty="0" err="1">
                <a:latin typeface="Calibri (Body)"/>
                <a:cs typeface="Courier New" panose="02070309020205020404" pitchFamily="49" charset="0"/>
              </a:rPr>
              <a:t>My_Variable</a:t>
            </a:r>
            <a:r>
              <a:rPr lang="en-US" altLang="en-US" sz="1800" dirty="0">
                <a:latin typeface="Calibri (Body)"/>
              </a:rPr>
              <a:t> are distinct).</a:t>
            </a:r>
          </a:p>
          <a:p>
            <a:pPr lvl="1"/>
            <a:r>
              <a:rPr lang="en-US" altLang="en-US" sz="1800" dirty="0">
                <a:latin typeface="Calibri (Body)"/>
              </a:rPr>
              <a:t>Cannot be a Python keyword (reserved words like </a:t>
            </a:r>
            <a:r>
              <a:rPr lang="en-US" altLang="en-US" sz="1800" dirty="0">
                <a:latin typeface="Calibri (Body)"/>
                <a:cs typeface="Courier New" panose="02070309020205020404" pitchFamily="49" charset="0"/>
              </a:rPr>
              <a:t>if</a:t>
            </a:r>
            <a:r>
              <a:rPr lang="en-US" altLang="en-US" sz="1800" dirty="0">
                <a:latin typeface="Calibri (Body)"/>
              </a:rPr>
              <a:t>, </a:t>
            </a:r>
            <a:r>
              <a:rPr lang="en-US" altLang="en-US" sz="1800" dirty="0">
                <a:latin typeface="Calibri (Body)"/>
                <a:cs typeface="Courier New" panose="02070309020205020404" pitchFamily="49" charset="0"/>
              </a:rPr>
              <a:t>for</a:t>
            </a:r>
            <a:r>
              <a:rPr lang="en-US" altLang="en-US" sz="1800" dirty="0">
                <a:latin typeface="Calibri (Body)"/>
              </a:rPr>
              <a:t>, </a:t>
            </a:r>
            <a:r>
              <a:rPr lang="en-US" altLang="en-US" sz="1800" dirty="0">
                <a:latin typeface="Calibri (Body)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alibri (Body)"/>
              </a:rPr>
              <a:t>).</a:t>
            </a:r>
          </a:p>
          <a:p>
            <a:pPr lvl="1"/>
            <a:r>
              <a:rPr lang="en-US" altLang="en-US" sz="1800" dirty="0">
                <a:latin typeface="Calibri (Body)"/>
              </a:rPr>
              <a:t>Should be descriptive and meaningful for code readability.</a:t>
            </a:r>
          </a:p>
          <a:p>
            <a:pPr marL="400050" lvl="1" indent="0">
              <a:buNone/>
            </a:pPr>
            <a:r>
              <a:rPr lang="en-US" altLang="en-US" sz="1800" dirty="0">
                <a:latin typeface="Calibri (Body)"/>
              </a:rPr>
              <a:t>Valid identifiers:</a:t>
            </a:r>
          </a:p>
          <a:p>
            <a:pPr marL="1085850" lvl="2" indent="-285750"/>
            <a:r>
              <a:rPr lang="en-US" altLang="en-US" sz="1400" dirty="0" err="1">
                <a:latin typeface="Calibri (Body)"/>
              </a:rPr>
              <a:t>student_name</a:t>
            </a:r>
            <a:r>
              <a:rPr lang="en-US" altLang="en-US" sz="1400" dirty="0">
                <a:latin typeface="Calibri (Body)"/>
              </a:rPr>
              <a:t> = "John"</a:t>
            </a:r>
          </a:p>
          <a:p>
            <a:pPr marL="1085850" lvl="2" indent="-285750"/>
            <a:r>
              <a:rPr lang="en-US" altLang="en-US" sz="1400" dirty="0">
                <a:latin typeface="Calibri (Body)"/>
              </a:rPr>
              <a:t>age = 20</a:t>
            </a:r>
          </a:p>
          <a:p>
            <a:pPr marL="1085850" lvl="2" indent="-285750"/>
            <a:r>
              <a:rPr lang="en-US" altLang="en-US" sz="1400" dirty="0">
                <a:latin typeface="Calibri (Body)"/>
              </a:rPr>
              <a:t>_123marks = 95</a:t>
            </a:r>
          </a:p>
          <a:p>
            <a:pPr marL="400050" lvl="1" indent="0">
              <a:buNone/>
            </a:pPr>
            <a:r>
              <a:rPr lang="en-US" altLang="en-US" sz="1800" dirty="0">
                <a:latin typeface="Calibri (Body)"/>
              </a:rPr>
              <a:t>Invalid Identifiers:</a:t>
            </a:r>
          </a:p>
          <a:p>
            <a:pPr marL="1085850" lvl="2" indent="-285750"/>
            <a:r>
              <a:rPr lang="en-US" altLang="en-US" sz="1400" dirty="0">
                <a:latin typeface="Calibri (Body)"/>
              </a:rPr>
              <a:t>1name = "Alice" </a:t>
            </a:r>
          </a:p>
          <a:p>
            <a:pPr marL="1085850" lvl="2" indent="-285750"/>
            <a:r>
              <a:rPr lang="en-US" altLang="en-US" sz="1400" dirty="0">
                <a:latin typeface="Calibri (Body)"/>
              </a:rPr>
              <a:t>for = 5</a:t>
            </a:r>
            <a:endParaRPr lang="en-US" altLang="en-US" sz="1800" dirty="0">
              <a:latin typeface="Calibri (Body)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9483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70D48-8CBB-1D3E-BF1E-16D1BB6C8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Print, variables,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5D1F5-FACD-C133-FEC1-E424B82A5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4791"/>
            <a:ext cx="10515600" cy="456217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b="1" dirty="0"/>
              <a:t>print()</a:t>
            </a:r>
            <a:r>
              <a:rPr lang="en-US" dirty="0"/>
              <a:t> is a built-in function it is used to display text or output on the screen</a:t>
            </a:r>
          </a:p>
          <a:p>
            <a:pPr marL="0" indent="0">
              <a:buNone/>
            </a:pPr>
            <a:r>
              <a:rPr lang="en-US" dirty="0"/>
              <a:t>E.g.</a:t>
            </a:r>
          </a:p>
          <a:p>
            <a:pPr marL="457200" lvl="1" indent="0">
              <a:buNone/>
            </a:pPr>
            <a:r>
              <a:rPr lang="en-US" dirty="0"/>
              <a:t>name = "Alice"</a:t>
            </a:r>
          </a:p>
          <a:p>
            <a:pPr marL="457200" lvl="1" indent="0">
              <a:buNone/>
            </a:pPr>
            <a:r>
              <a:rPr lang="en-US" dirty="0"/>
              <a:t>age = 21</a:t>
            </a:r>
          </a:p>
          <a:p>
            <a:pPr marL="457200" lvl="1" indent="0">
              <a:buNone/>
            </a:pPr>
            <a:r>
              <a:rPr lang="en-US" dirty="0"/>
              <a:t>print("Name:", name, "Age:", age)</a:t>
            </a:r>
          </a:p>
          <a:p>
            <a:r>
              <a:rPr lang="en-US" dirty="0"/>
              <a:t>A </a:t>
            </a:r>
            <a:r>
              <a:rPr lang="en-US" b="1" dirty="0"/>
              <a:t>variable</a:t>
            </a:r>
            <a:r>
              <a:rPr lang="en-US" dirty="0"/>
              <a:t> is like a container that holds a value. You can store text, numbers, etc., in it.</a:t>
            </a:r>
          </a:p>
          <a:p>
            <a:pPr lvl="1"/>
            <a:r>
              <a:rPr lang="en-US" dirty="0"/>
              <a:t>name = "John"       # string</a:t>
            </a:r>
          </a:p>
          <a:p>
            <a:pPr lvl="1"/>
            <a:r>
              <a:rPr lang="en-US" dirty="0"/>
              <a:t>age = 20            # integer</a:t>
            </a:r>
          </a:p>
          <a:p>
            <a:pPr lvl="1"/>
            <a:r>
              <a:rPr lang="en-US" dirty="0"/>
              <a:t>height = 5.9        # float</a:t>
            </a:r>
          </a:p>
          <a:p>
            <a:pPr lvl="1"/>
            <a:r>
              <a:rPr lang="en-US" dirty="0" err="1"/>
              <a:t>is_student</a:t>
            </a:r>
            <a:r>
              <a:rPr lang="en-US" dirty="0"/>
              <a:t> = True   # </a:t>
            </a:r>
            <a:r>
              <a:rPr lang="en-US" dirty="0" err="1"/>
              <a:t>boolean</a:t>
            </a: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8763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63D5C-9FD6-C816-9EFA-F3432FE09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6928"/>
            <a:ext cx="10515600" cy="571003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input() </a:t>
            </a:r>
            <a:r>
              <a:rPr lang="en-US" dirty="0"/>
              <a:t>is a built-in function which lets the user to enter data during program execution.</a:t>
            </a:r>
          </a:p>
          <a:p>
            <a:r>
              <a:rPr lang="en-US" dirty="0"/>
              <a:t>input() always returns a string, so if you want a number, you must convert it</a:t>
            </a:r>
          </a:p>
          <a:p>
            <a:r>
              <a:rPr lang="en-US" dirty="0"/>
              <a:t>E.g.</a:t>
            </a:r>
          </a:p>
          <a:p>
            <a:pPr marL="457200" lvl="1" indent="0">
              <a:buNone/>
            </a:pPr>
            <a:r>
              <a:rPr lang="en-US" dirty="0"/>
              <a:t>name = input("Enter your name: ")</a:t>
            </a:r>
          </a:p>
          <a:p>
            <a:pPr marL="457200" lvl="1" indent="0">
              <a:buNone/>
            </a:pPr>
            <a:r>
              <a:rPr lang="en-US" dirty="0"/>
              <a:t>print("Hello,", name)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3874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E0076-DD2A-3D2B-747C-48BED3268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data types: `int`, `float`, `str`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E0A33-1520-ABF4-B5B7-E6E3B581E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r>
              <a:rPr lang="en-US" sz="1600" b="1" dirty="0"/>
              <a:t>int</a:t>
            </a:r>
            <a:r>
              <a:rPr lang="en-US" sz="1600" dirty="0"/>
              <a:t> – Integer is used to store positive and negative whole number</a:t>
            </a:r>
          </a:p>
          <a:p>
            <a:r>
              <a:rPr lang="en-US" sz="1600" dirty="0"/>
              <a:t>E.g.</a:t>
            </a:r>
          </a:p>
          <a:p>
            <a:pPr marL="457200" lvl="1" indent="0">
              <a:buNone/>
            </a:pPr>
            <a:r>
              <a:rPr lang="pl-PL" sz="1600" dirty="0"/>
              <a:t>x = 5</a:t>
            </a:r>
            <a:endParaRPr lang="en-US" sz="1600" dirty="0"/>
          </a:p>
          <a:p>
            <a:pPr marL="457200" lvl="1" indent="0">
              <a:buNone/>
            </a:pPr>
            <a:r>
              <a:rPr lang="pl-PL" sz="1600" dirty="0"/>
              <a:t>y = -10</a:t>
            </a:r>
            <a:r>
              <a:rPr lang="en-US" sz="1600" dirty="0"/>
              <a:t> </a:t>
            </a:r>
          </a:p>
          <a:p>
            <a:pPr marL="457200" lvl="1" indent="0">
              <a:buNone/>
            </a:pPr>
            <a:r>
              <a:rPr lang="pl-PL" sz="1600" dirty="0"/>
              <a:t>z = 1000</a:t>
            </a:r>
            <a:endParaRPr lang="en-US" sz="1600" dirty="0"/>
          </a:p>
          <a:p>
            <a:r>
              <a:rPr lang="en-US" sz="1600" b="1" dirty="0"/>
              <a:t>float</a:t>
            </a:r>
            <a:r>
              <a:rPr lang="en-US" sz="1600" dirty="0"/>
              <a:t> – Floating point number is used to store numbers with </a:t>
            </a:r>
            <a:r>
              <a:rPr lang="en-US" sz="1600" dirty="0" err="1"/>
              <a:t>deimals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E.g.</a:t>
            </a:r>
          </a:p>
          <a:p>
            <a:pPr marL="457200" lvl="1" indent="0">
              <a:buNone/>
            </a:pPr>
            <a:r>
              <a:rPr lang="en-US" sz="1600" dirty="0"/>
              <a:t>price = 99.99</a:t>
            </a:r>
          </a:p>
          <a:p>
            <a:pPr marL="457200" lvl="1" indent="0">
              <a:buNone/>
            </a:pPr>
            <a:r>
              <a:rPr lang="en-US" sz="1600" dirty="0"/>
              <a:t>height = 5.8</a:t>
            </a:r>
          </a:p>
          <a:p>
            <a:pPr marL="457200" lvl="1" indent="0">
              <a:buNone/>
            </a:pPr>
            <a:r>
              <a:rPr lang="en-US" sz="1600" dirty="0"/>
              <a:t>pi = 3.14159</a:t>
            </a:r>
          </a:p>
          <a:p>
            <a:r>
              <a:rPr lang="en-US" sz="1600" b="1" dirty="0"/>
              <a:t>str</a:t>
            </a:r>
            <a:r>
              <a:rPr lang="en-US" sz="1600" dirty="0"/>
              <a:t> – String is used to store text (sequence of characters). Strings are written inside quotes (" " or ' ‘) </a:t>
            </a:r>
          </a:p>
          <a:p>
            <a:r>
              <a:rPr lang="en-US" sz="1600" dirty="0"/>
              <a:t>E.g.</a:t>
            </a:r>
          </a:p>
          <a:p>
            <a:pPr marL="457200" lvl="1" indent="0">
              <a:buNone/>
            </a:pPr>
            <a:r>
              <a:rPr lang="en-US" sz="1600" dirty="0"/>
              <a:t>name = "Alice"</a:t>
            </a:r>
          </a:p>
          <a:p>
            <a:pPr marL="457200" lvl="1" indent="0">
              <a:buNone/>
            </a:pPr>
            <a:r>
              <a:rPr lang="en-US" sz="1600" dirty="0"/>
              <a:t>city = 'Mumbai'</a:t>
            </a:r>
          </a:p>
          <a:p>
            <a:pPr marL="457200" lvl="1" indent="0">
              <a:buNone/>
            </a:pPr>
            <a:r>
              <a:rPr lang="en-US" sz="1600" dirty="0"/>
              <a:t>message = "Welcome to 1</a:t>
            </a:r>
            <a:r>
              <a:rPr lang="en-US" sz="1600" baseline="30000" dirty="0"/>
              <a:t>st</a:t>
            </a:r>
            <a:r>
              <a:rPr lang="en-US" sz="1600" dirty="0"/>
              <a:t> Session of Python!"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55374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1982</TotalTime>
  <Words>5505</Words>
  <Application>Microsoft Office PowerPoint</Application>
  <PresentationFormat>Widescreen</PresentationFormat>
  <Paragraphs>864</Paragraphs>
  <Slides>54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Office Theme</vt:lpstr>
      <vt:lpstr>Introduction to Python  By : Chetankumar Sirokha</vt:lpstr>
      <vt:lpstr>What we will learn in this first session</vt:lpstr>
      <vt:lpstr>How to install Python on Windows</vt:lpstr>
      <vt:lpstr>What is Python?</vt:lpstr>
      <vt:lpstr>Python syntax: indentation , Identifiers, keywords</vt:lpstr>
      <vt:lpstr>PowerPoint Presentation</vt:lpstr>
      <vt:lpstr>Print, variables, input</vt:lpstr>
      <vt:lpstr>PowerPoint Presentation</vt:lpstr>
      <vt:lpstr>Basic data types: `int`, `float`, `str`</vt:lpstr>
      <vt:lpstr>Hands-on : Hello World, basic input/output</vt:lpstr>
      <vt:lpstr>What we will learn in this second session</vt:lpstr>
      <vt:lpstr>Lists</vt:lpstr>
      <vt:lpstr>Tuples</vt:lpstr>
      <vt:lpstr>Sets</vt:lpstr>
      <vt:lpstr>Dictionaries</vt:lpstr>
      <vt:lpstr>Conditional statements: `if`, `elif`, `else`</vt:lpstr>
      <vt:lpstr>Loops: `for`, `while`, `break`, `continue`</vt:lpstr>
      <vt:lpstr>PowerPoint Presentation</vt:lpstr>
      <vt:lpstr>Before starting today……..</vt:lpstr>
      <vt:lpstr>What we will learn in this Third session </vt:lpstr>
      <vt:lpstr>Built-in functions</vt:lpstr>
      <vt:lpstr>PowerPoint Presentation</vt:lpstr>
      <vt:lpstr>User-defined functions</vt:lpstr>
      <vt:lpstr>Function Arguments</vt:lpstr>
      <vt:lpstr>PowerPoint Presentation</vt:lpstr>
      <vt:lpstr>PowerPoint Presentation</vt:lpstr>
      <vt:lpstr>PowerPoint Presentation</vt:lpstr>
      <vt:lpstr>Anonymous functions (`lambda`)</vt:lpstr>
      <vt:lpstr>PowerPoint Presentation</vt:lpstr>
      <vt:lpstr>Scope of variable</vt:lpstr>
      <vt:lpstr>Generators</vt:lpstr>
      <vt:lpstr>What we will learn in this session </vt:lpstr>
      <vt:lpstr>Python modules &amp; packages</vt:lpstr>
      <vt:lpstr>PowerPoint Presentation</vt:lpstr>
      <vt:lpstr>PowerPoint Presentation</vt:lpstr>
      <vt:lpstr>File Handling : Writing, reading ,Appending in files and file modes</vt:lpstr>
      <vt:lpstr>PowerPoint Presentation</vt:lpstr>
      <vt:lpstr>PowerPoint Presentation</vt:lpstr>
      <vt:lpstr>Exception Handling, Try-except, error types, custom exceptions</vt:lpstr>
      <vt:lpstr>PowerPoint Presentation</vt:lpstr>
      <vt:lpstr>PowerPoint Presentation</vt:lpstr>
      <vt:lpstr>Regular expression, Using re module: match, search, findall, sub</vt:lpstr>
      <vt:lpstr>PowerPoint Presentation</vt:lpstr>
      <vt:lpstr>PowerPoint Presentation</vt:lpstr>
      <vt:lpstr>PowerPoint Presentation</vt:lpstr>
      <vt:lpstr>Database Connecting using MySQL, PostgreSQL, MongoDB, SQLlite </vt:lpstr>
      <vt:lpstr>PowerPoint Presentation</vt:lpstr>
      <vt:lpstr>PowerPoint Presentation</vt:lpstr>
      <vt:lpstr>PowerPoint Presentation</vt:lpstr>
      <vt:lpstr>PowerPoint Presentation</vt:lpstr>
      <vt:lpstr>Hands-on Exercise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Aishwarya Dighe</dc:creator>
  <cp:lastModifiedBy>chetankumar sirokha</cp:lastModifiedBy>
  <cp:revision>25</cp:revision>
  <dcterms:created xsi:type="dcterms:W3CDTF">2025-07-15T00:43:33Z</dcterms:created>
  <dcterms:modified xsi:type="dcterms:W3CDTF">2025-07-30T08:22:13Z</dcterms:modified>
</cp:coreProperties>
</file>