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470" r:id="rId1"/>
  </p:sldMasterIdLst>
  <p:notesMasterIdLst>
    <p:notesMasterId r:id="rId15"/>
  </p:notesMasterIdLst>
  <p:sldIdLst>
    <p:sldId id="265" r:id="rId2"/>
    <p:sldId id="274" r:id="rId3"/>
    <p:sldId id="275" r:id="rId4"/>
    <p:sldId id="282" r:id="rId5"/>
    <p:sldId id="283" r:id="rId6"/>
    <p:sldId id="284" r:id="rId7"/>
    <p:sldId id="276" r:id="rId8"/>
    <p:sldId id="281" r:id="rId9"/>
    <p:sldId id="277" r:id="rId10"/>
    <p:sldId id="278" r:id="rId11"/>
    <p:sldId id="279" r:id="rId12"/>
    <p:sldId id="280" r:id="rId13"/>
    <p:sldId id="266" r:id="rId14"/>
  </p:sldIdLst>
  <p:sldSz cx="12192000" cy="6858000"/>
  <p:notesSz cx="6858000" cy="9144000"/>
  <p:embeddedFontLst>
    <p:embeddedFont>
      <p:font typeface="Tw Cen MT" panose="020B0602020104020603"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62" autoAdjust="0"/>
  </p:normalViewPr>
  <p:slideViewPr>
    <p:cSldViewPr snapToGrid="0" showGuides="1">
      <p:cViewPr varScale="1">
        <p:scale>
          <a:sx n="78" d="100"/>
          <a:sy n="78" d="100"/>
        </p:scale>
        <p:origin x="850" y="77"/>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38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2221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1707368090"/>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3686887734"/>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1768931499"/>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3733024"/>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808911924"/>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4036196363"/>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3421390202"/>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3106170973"/>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3706922146"/>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969813817"/>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1548825733"/>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504153238"/>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68017263"/>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457606624"/>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3548923603"/>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1036141139"/>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561978715"/>
      </p:ext>
    </p:extLst>
  </p:cSld>
  <p:clrMapOvr>
    <a:masterClrMapping/>
  </p:clrMapOvr>
  <mc:AlternateContent xmlns:mc="http://schemas.openxmlformats.org/markup-compatibility/2006">
    <mc:Choice xmlns:p15="http://schemas.microsoft.com/office/powerpoint/2012/main" Requires="p15">
      <p:transition spd="slow" advTm="30000">
        <p15:prstTrans prst="curtains"/>
        <p:sndAc>
          <p:stSnd>
            <p:snd r:embed="rId1" name="laser.wav"/>
          </p:stSnd>
        </p:sndAc>
      </p:transition>
    </mc:Choice>
    <mc:Fallback>
      <p:transition spd="slow" advTm="30000">
        <p:fade/>
        <p:sndAc>
          <p:stSnd>
            <p:snd r:embed="rId1" name="laser.wav"/>
          </p:stSnd>
        </p:sndAc>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dirty="0"/>
          </a:p>
        </p:txBody>
      </p:sp>
    </p:spTree>
    <p:extLst>
      <p:ext uri="{BB962C8B-B14F-4D97-AF65-F5344CB8AC3E}">
        <p14:creationId xmlns:p14="http://schemas.microsoft.com/office/powerpoint/2010/main" val="2764564573"/>
      </p:ext>
    </p:extLst>
  </p:cSld>
  <p:clrMap bg1="dk1" tx1="lt1" bg2="dk2" tx2="lt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2" r:id="rId12"/>
    <p:sldLayoutId id="2147484483" r:id="rId13"/>
    <p:sldLayoutId id="2147484484" r:id="rId14"/>
    <p:sldLayoutId id="2147484485" r:id="rId15"/>
    <p:sldLayoutId id="2147484486" r:id="rId16"/>
    <p:sldLayoutId id="2147484487" r:id="rId17"/>
  </p:sldLayoutIdLst>
  <mc:AlternateContent xmlns:mc="http://schemas.openxmlformats.org/markup-compatibility/2006">
    <mc:Choice xmlns:p15="http://schemas.microsoft.com/office/powerpoint/2012/main" Requires="p15">
      <p:transition spd="slow" advTm="30000">
        <p15:prstTrans prst="curtains"/>
        <p:sndAc>
          <p:stSnd>
            <p:snd r:embed="rId19" name="laser.wav"/>
          </p:stSnd>
        </p:sndAc>
      </p:transition>
    </mc:Choice>
    <mc:Fallback>
      <p:transition spd="slow" advTm="30000">
        <p:fade/>
        <p:sndAc>
          <p:stSnd>
            <p:snd r:embed="rId19" name="laser.wav"/>
          </p:stSnd>
        </p:sndAc>
      </p:transition>
    </mc:Fallback>
  </mc:AlternateConten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742EE6-2E43-E382-D6FF-124827829CD3}"/>
              </a:ext>
            </a:extLst>
          </p:cNvPr>
          <p:cNvPicPr/>
          <p:nvPr/>
        </p:nvPicPr>
        <p:blipFill>
          <a:blip r:embed="rId3"/>
          <a:stretch>
            <a:fillRect/>
          </a:stretch>
        </p:blipFill>
        <p:spPr>
          <a:xfrm>
            <a:off x="1295402" y="727588"/>
            <a:ext cx="1929580" cy="1558411"/>
          </a:xfrm>
          <a:prstGeom prst="rect">
            <a:avLst/>
          </a:prstGeom>
        </p:spPr>
      </p:pic>
      <p:sp>
        <p:nvSpPr>
          <p:cNvPr id="11" name="TextBox 10">
            <a:extLst>
              <a:ext uri="{FF2B5EF4-FFF2-40B4-BE49-F238E27FC236}">
                <a16:creationId xmlns:a16="http://schemas.microsoft.com/office/drawing/2014/main" id="{DB8F828B-40D1-AEA1-E855-0DB623EA6648}"/>
              </a:ext>
            </a:extLst>
          </p:cNvPr>
          <p:cNvSpPr txBox="1"/>
          <p:nvPr/>
        </p:nvSpPr>
        <p:spPr>
          <a:xfrm>
            <a:off x="3667432" y="727587"/>
            <a:ext cx="7737447" cy="1897626"/>
          </a:xfrm>
          <a:prstGeom prst="rect">
            <a:avLst/>
          </a:prstGeom>
          <a:noFill/>
        </p:spPr>
        <p:txBody>
          <a:bodyPr wrap="square">
            <a:prstTxWarp prst="textDeflateBottom">
              <a:avLst/>
            </a:prstTxWarp>
            <a:spAutoFit/>
          </a:bodyPr>
          <a:lstStyle/>
          <a:p>
            <a:pPr marL="0" indent="0" algn="ctr">
              <a:buNone/>
            </a:pP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60007" dir="5400000" sy="-100000" algn="bl" rotWithShape="0"/>
                </a:effectLst>
              </a:rPr>
              <a:t>GLOBAL INSTITUTE OF TECHNOLOGY AND     </a:t>
            </a:r>
          </a:p>
          <a:p>
            <a:pPr marL="0" indent="0" algn="ctr">
              <a:buNone/>
            </a:pP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60007" dir="5400000" sy="-100000" algn="bl" rotWithShape="0"/>
                </a:effectLst>
              </a:rPr>
              <a:t>MANAGEMENT</a:t>
            </a:r>
          </a:p>
        </p:txBody>
      </p:sp>
      <p:sp>
        <p:nvSpPr>
          <p:cNvPr id="6" name="Content Placeholder 5">
            <a:extLst>
              <a:ext uri="{FF2B5EF4-FFF2-40B4-BE49-F238E27FC236}">
                <a16:creationId xmlns:a16="http://schemas.microsoft.com/office/drawing/2014/main" id="{CD9D8E5C-304A-9A29-6F8B-EA856741769C}"/>
              </a:ext>
            </a:extLst>
          </p:cNvPr>
          <p:cNvSpPr>
            <a:spLocks noGrp="1"/>
          </p:cNvSpPr>
          <p:nvPr>
            <p:ph idx="1"/>
          </p:nvPr>
        </p:nvSpPr>
        <p:spPr>
          <a:xfrm>
            <a:off x="1295402" y="2096064"/>
            <a:ext cx="9972154" cy="4442388"/>
          </a:xfrm>
        </p:spPr>
        <p:txBody>
          <a:bodyPr>
            <a:normAutofit fontScale="25000" lnSpcReduction="20000"/>
          </a:bodyPr>
          <a:lstStyle/>
          <a:p>
            <a:pPr marL="0" indent="0" algn="ctr">
              <a:buNone/>
            </a:pPr>
            <a:endParaRPr lang="en-US" sz="6400" dirty="0"/>
          </a:p>
          <a:p>
            <a:pPr marL="0" indent="0" algn="ctr">
              <a:buNone/>
            </a:pPr>
            <a:endParaRPr lang="en-US" sz="6400" dirty="0"/>
          </a:p>
          <a:p>
            <a:pPr marL="0" indent="0" algn="ctr">
              <a:buNone/>
            </a:pP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10400" b="1" dirty="0">
                <a:latin typeface="Calibri" panose="020F0502020204030204" pitchFamily="34" charset="0"/>
                <a:ea typeface="Calibri" panose="020F0502020204030204" pitchFamily="34" charset="0"/>
                <a:cs typeface="Calibri" panose="020F0502020204030204" pitchFamily="34" charset="0"/>
              </a:rPr>
              <a:t>Major Project</a:t>
            </a:r>
          </a:p>
          <a:p>
            <a:pPr marL="0" indent="0" algn="ctr">
              <a:buNone/>
            </a:pPr>
            <a:r>
              <a:rPr lang="en-US" sz="10400" b="1" dirty="0">
                <a:latin typeface="Calibri" panose="020F0502020204030204" pitchFamily="34" charset="0"/>
                <a:ea typeface="Calibri" panose="020F0502020204030204" pitchFamily="34" charset="0"/>
                <a:cs typeface="Calibri" panose="020F0502020204030204" pitchFamily="34" charset="0"/>
              </a:rPr>
              <a:t>on</a:t>
            </a:r>
          </a:p>
          <a:p>
            <a:pPr marL="0" indent="0" algn="ctr">
              <a:buNone/>
            </a:pPr>
            <a:r>
              <a:rPr lang="en-US" sz="10400" b="1" dirty="0">
                <a:latin typeface="Calibri" panose="020F0502020204030204" pitchFamily="34" charset="0"/>
                <a:ea typeface="Calibri" panose="020F0502020204030204" pitchFamily="34" charset="0"/>
                <a:cs typeface="Calibri" panose="020F0502020204030204" pitchFamily="34" charset="0"/>
              </a:rPr>
              <a:t>“AIR MOUSE”</a:t>
            </a:r>
            <a:endParaRPr lang="en-US" sz="10400" b="1" dirty="0"/>
          </a:p>
          <a:p>
            <a:pPr marL="0" indent="0">
              <a:buNone/>
            </a:pPr>
            <a:r>
              <a:rPr lang="en-US" sz="7200" b="1" dirty="0">
                <a:latin typeface="Calibri" panose="020F0502020204030204" pitchFamily="34" charset="0"/>
                <a:ea typeface="Calibri" panose="020F0502020204030204" pitchFamily="34" charset="0"/>
                <a:cs typeface="Calibri" panose="020F0502020204030204" pitchFamily="34" charset="0"/>
              </a:rPr>
              <a:t>SUBMITTED BY:                                                                                                                                 SUBMITTED TO: </a:t>
            </a:r>
          </a:p>
          <a:p>
            <a:pPr marL="0" indent="0">
              <a:buNone/>
            </a:pPr>
            <a:r>
              <a:rPr lang="en-US" sz="6400" dirty="0">
                <a:latin typeface="Calibri" panose="020F0502020204030204" pitchFamily="34" charset="0"/>
                <a:ea typeface="Calibri" panose="020F0502020204030204" pitchFamily="34" charset="0"/>
                <a:cs typeface="Calibri" panose="020F0502020204030204" pitchFamily="34" charset="0"/>
              </a:rPr>
              <a:t>Chetan Kumar (201155)                                                                                                                                         Dr. Jaspal Kumar                                                                                                          </a:t>
            </a:r>
          </a:p>
          <a:p>
            <a:pPr marL="0" indent="0">
              <a:buNone/>
            </a:pPr>
            <a:r>
              <a:rPr lang="en-US" sz="6400" dirty="0">
                <a:latin typeface="Calibri" panose="020F0502020204030204" pitchFamily="34" charset="0"/>
                <a:ea typeface="Calibri" panose="020F0502020204030204" pitchFamily="34" charset="0"/>
                <a:cs typeface="Calibri" panose="020F0502020204030204" pitchFamily="34" charset="0"/>
              </a:rPr>
              <a:t>Yogita (204008)                                                                                                                                              Prof. (CSE Department)                                                                                            </a:t>
            </a:r>
          </a:p>
          <a:p>
            <a:pPr marL="0" indent="0">
              <a:buNone/>
            </a:pPr>
            <a:r>
              <a:rPr lang="en-US" sz="6400" dirty="0">
                <a:latin typeface="Calibri" panose="020F0502020204030204" pitchFamily="34" charset="0"/>
                <a:ea typeface="Calibri" panose="020F0502020204030204" pitchFamily="34" charset="0"/>
                <a:cs typeface="Calibri" panose="020F0502020204030204" pitchFamily="34" charset="0"/>
              </a:rPr>
              <a:t>Trilok Singh (201096) </a:t>
            </a:r>
          </a:p>
          <a:p>
            <a:pPr marL="0" indent="0">
              <a:buNone/>
            </a:pPr>
            <a:endParaRPr lang="en-US" sz="6400" dirty="0"/>
          </a:p>
          <a:p>
            <a:pPr marL="0" indent="0" algn="r">
              <a:buNone/>
            </a:pPr>
            <a:r>
              <a:rPr lang="en-US" sz="6400" dirty="0"/>
              <a:t> </a:t>
            </a:r>
            <a:endParaRPr lang="en-US" sz="1800" dirty="0"/>
          </a:p>
        </p:txBody>
      </p:sp>
    </p:spTree>
    <p:extLst>
      <p:ext uri="{BB962C8B-B14F-4D97-AF65-F5344CB8AC3E}">
        <p14:creationId xmlns:p14="http://schemas.microsoft.com/office/powerpoint/2010/main" val="3247093230"/>
      </p:ext>
    </p:extLst>
  </p:cSld>
  <p:clrMapOvr>
    <a:masterClrMapping/>
  </p:clrMapOvr>
  <mc:AlternateContent xmlns:mc="http://schemas.openxmlformats.org/markup-compatibility/2006">
    <mc:Choice xmlns:p15="http://schemas.microsoft.com/office/powerpoint/2012/main" Requires="p15">
      <p:transition advTm="30000">
        <p15:prstTrans prst="curtains"/>
        <p:sndAc>
          <p:stSnd>
            <p:snd r:embed="rId2" name="laser.wav"/>
          </p:stSnd>
        </p:sndAc>
      </p:transition>
    </mc:Choice>
    <mc:Fallback>
      <p:transition advTm="30000">
        <p:fade/>
        <p:sndAc>
          <p:stSnd>
            <p:snd r:embed="rId2" name="laser.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4816-2BB4-6D02-81D2-CC3C75CBFEB4}"/>
              </a:ext>
            </a:extLst>
          </p:cNvPr>
          <p:cNvSpPr>
            <a:spLocks noGrp="1"/>
          </p:cNvSpPr>
          <p:nvPr>
            <p:ph type="title"/>
          </p:nvPr>
        </p:nvSpPr>
        <p:spPr/>
        <p:txBody>
          <a:bodyPr/>
          <a:lstStyle/>
          <a:p>
            <a:pPr algn="l"/>
            <a:r>
              <a:rPr lang="en-US" b="1" dirty="0"/>
              <a:t>Advantages</a:t>
            </a:r>
            <a:endParaRPr lang="en-IN" b="1" dirty="0"/>
          </a:p>
        </p:txBody>
      </p:sp>
      <p:sp>
        <p:nvSpPr>
          <p:cNvPr id="3" name="Content Placeholder 2">
            <a:extLst>
              <a:ext uri="{FF2B5EF4-FFF2-40B4-BE49-F238E27FC236}">
                <a16:creationId xmlns:a16="http://schemas.microsoft.com/office/drawing/2014/main" id="{B4FACE39-3663-8D18-D7B1-D6BCCAD01D8D}"/>
              </a:ext>
            </a:extLst>
          </p:cNvPr>
          <p:cNvSpPr>
            <a:spLocks noGrp="1"/>
          </p:cNvSpPr>
          <p:nvPr>
            <p:ph idx="1"/>
          </p:nvPr>
        </p:nvSpPr>
        <p:spPr/>
        <p:txBody>
          <a:bodyPr>
            <a:normAutofit/>
          </a:bodyPr>
          <a:lstStyle/>
          <a:p>
            <a:r>
              <a:rPr lang="en-US" sz="2000" b="1" dirty="0"/>
              <a:t>Flexibility: </a:t>
            </a:r>
            <a:r>
              <a:rPr lang="en-US" sz="2000" dirty="0"/>
              <a:t>Arduino Leonardo boards can be easily programmed using the Arduino IDE, allowing users to implement various functionalities beyond basic mouse control. This flexibility enables the creation of diverse applications.</a:t>
            </a:r>
          </a:p>
          <a:p>
            <a:endParaRPr lang="en-US" sz="2000" dirty="0"/>
          </a:p>
          <a:p>
            <a:r>
              <a:rPr lang="en-US" sz="2000" b="1" dirty="0"/>
              <a:t>Ease of Programming: </a:t>
            </a:r>
            <a:r>
              <a:rPr lang="en-US" sz="2000" dirty="0"/>
              <a:t>Arduino's simple programming language and extensive documentation make it accessible to beginners and experienced developers alike. Users can quickly learn to program the Arduino Leonardo for their specific project requirements.</a:t>
            </a:r>
            <a:endParaRPr lang="en-IN" sz="2000" dirty="0"/>
          </a:p>
        </p:txBody>
      </p:sp>
    </p:spTree>
    <p:extLst>
      <p:ext uri="{BB962C8B-B14F-4D97-AF65-F5344CB8AC3E}">
        <p14:creationId xmlns:p14="http://schemas.microsoft.com/office/powerpoint/2010/main" val="3910111948"/>
      </p:ext>
    </p:extLst>
  </p:cSld>
  <p:clrMapOvr>
    <a:masterClrMapping/>
  </p:clrMapOvr>
  <p:transition spd="slow" advTm="30000">
    <p:checker/>
    <p:sndAc>
      <p:stSnd>
        <p:snd r:embed="rId2" name="laser.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DCE5-5B53-5EE6-9728-C717441E0875}"/>
              </a:ext>
            </a:extLst>
          </p:cNvPr>
          <p:cNvSpPr>
            <a:spLocks noGrp="1"/>
          </p:cNvSpPr>
          <p:nvPr>
            <p:ph type="title"/>
          </p:nvPr>
        </p:nvSpPr>
        <p:spPr/>
        <p:txBody>
          <a:bodyPr/>
          <a:lstStyle/>
          <a:p>
            <a:pPr algn="l"/>
            <a:r>
              <a:rPr lang="en-US" b="1" dirty="0"/>
              <a:t>limitations</a:t>
            </a:r>
            <a:endParaRPr lang="en-IN" b="1" dirty="0"/>
          </a:p>
        </p:txBody>
      </p:sp>
      <p:sp>
        <p:nvSpPr>
          <p:cNvPr id="3" name="Content Placeholder 2">
            <a:extLst>
              <a:ext uri="{FF2B5EF4-FFF2-40B4-BE49-F238E27FC236}">
                <a16:creationId xmlns:a16="http://schemas.microsoft.com/office/drawing/2014/main" id="{CCD4A5D1-A175-46BD-34B1-E03CFCB08083}"/>
              </a:ext>
            </a:extLst>
          </p:cNvPr>
          <p:cNvSpPr>
            <a:spLocks noGrp="1"/>
          </p:cNvSpPr>
          <p:nvPr>
            <p:ph idx="1"/>
          </p:nvPr>
        </p:nvSpPr>
        <p:spPr/>
        <p:txBody>
          <a:bodyPr>
            <a:normAutofit fontScale="85000" lnSpcReduction="20000"/>
          </a:bodyPr>
          <a:lstStyle/>
          <a:p>
            <a:r>
              <a:rPr lang="en-US" b="1" dirty="0"/>
              <a:t>Tethered Operation: </a:t>
            </a:r>
            <a:r>
              <a:rPr lang="en-US" dirty="0"/>
              <a:t>The wired connection requires the mouse to be physically connected to the computer via a USB cable. This can restrict movement and may not be suitable for certain applications where freedom of movement is desired.</a:t>
            </a:r>
          </a:p>
          <a:p>
            <a:endParaRPr lang="en-US" dirty="0"/>
          </a:p>
          <a:p>
            <a:r>
              <a:rPr lang="en-US" b="1" dirty="0"/>
              <a:t>Potential Cable Interference: </a:t>
            </a:r>
            <a:r>
              <a:rPr lang="en-US" dirty="0"/>
              <a:t>The USB cable may get tangled or caught on objects, causing inconvenience or potential damage to the cable or connected devices.</a:t>
            </a:r>
          </a:p>
          <a:p>
            <a:endParaRPr lang="en-US" dirty="0"/>
          </a:p>
          <a:p>
            <a:r>
              <a:rPr lang="en-US" b="1" dirty="0"/>
              <a:t>Risk of Cable Damage: </a:t>
            </a:r>
            <a:r>
              <a:rPr lang="en-US" dirty="0"/>
              <a:t>Excessive bending, pulling, or strain on the USB cable may result in cable damage or breakage, leading to connectivity issues or the need for cable replacement.</a:t>
            </a:r>
            <a:endParaRPr lang="en-IN" dirty="0"/>
          </a:p>
        </p:txBody>
      </p:sp>
    </p:spTree>
    <p:extLst>
      <p:ext uri="{BB962C8B-B14F-4D97-AF65-F5344CB8AC3E}">
        <p14:creationId xmlns:p14="http://schemas.microsoft.com/office/powerpoint/2010/main" val="829350994"/>
      </p:ext>
    </p:extLst>
  </p:cSld>
  <p:clrMapOvr>
    <a:masterClrMapping/>
  </p:clrMapOvr>
  <p:transition spd="slow" advTm="30000">
    <p:split orient="vert"/>
    <p:sndAc>
      <p:stSnd>
        <p:snd r:embed="rId2" name="laser.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EF04-1FA7-76B4-906B-3BF9EB05BAC2}"/>
              </a:ext>
            </a:extLst>
          </p:cNvPr>
          <p:cNvSpPr>
            <a:spLocks noGrp="1"/>
          </p:cNvSpPr>
          <p:nvPr>
            <p:ph type="title"/>
          </p:nvPr>
        </p:nvSpPr>
        <p:spPr/>
        <p:txBody>
          <a:bodyPr/>
          <a:lstStyle/>
          <a:p>
            <a:pPr algn="l"/>
            <a:r>
              <a:rPr lang="en-US" b="1" dirty="0"/>
              <a:t>FUTURE SCOPE</a:t>
            </a:r>
            <a:endParaRPr lang="en-IN" b="1" dirty="0"/>
          </a:p>
        </p:txBody>
      </p:sp>
      <p:sp>
        <p:nvSpPr>
          <p:cNvPr id="3" name="Content Placeholder 2">
            <a:extLst>
              <a:ext uri="{FF2B5EF4-FFF2-40B4-BE49-F238E27FC236}">
                <a16:creationId xmlns:a16="http://schemas.microsoft.com/office/drawing/2014/main" id="{2A5AB5C4-F89B-59B9-29B0-200DD10E58E8}"/>
              </a:ext>
            </a:extLst>
          </p:cNvPr>
          <p:cNvSpPr>
            <a:spLocks noGrp="1"/>
          </p:cNvSpPr>
          <p:nvPr>
            <p:ph idx="1"/>
          </p:nvPr>
        </p:nvSpPr>
        <p:spPr/>
        <p:txBody>
          <a:bodyPr>
            <a:normAutofit/>
          </a:bodyPr>
          <a:lstStyle/>
          <a:p>
            <a:r>
              <a:rPr lang="en-US" sz="2000" b="1" dirty="0"/>
              <a:t>Enhanced Sensor Technology: </a:t>
            </a:r>
            <a:r>
              <a:rPr lang="en-US" sz="2000" dirty="0"/>
              <a:t>Integration of advanced sensor technologies such as infrared depth sensing or optical tracking for more precise and intuitive motion detection, allowing for finer control and gesture recognition.</a:t>
            </a:r>
          </a:p>
          <a:p>
            <a:pPr marL="0" indent="0">
              <a:buNone/>
            </a:pPr>
            <a:endParaRPr lang="en-US" sz="2000" b="1" dirty="0"/>
          </a:p>
          <a:p>
            <a:r>
              <a:rPr lang="en-US" sz="2000" b="1" dirty="0"/>
              <a:t>Improved Ergonomics and Design: </a:t>
            </a:r>
            <a:r>
              <a:rPr lang="en-US" sz="2000" dirty="0"/>
              <a:t>Development of ergonomic designs and lightweight materials for the air mouse enclosure to enhance user comfort and usability over extended periods of use.</a:t>
            </a:r>
            <a:endParaRPr lang="en-IN" sz="2000" dirty="0"/>
          </a:p>
        </p:txBody>
      </p:sp>
    </p:spTree>
    <p:extLst>
      <p:ext uri="{BB962C8B-B14F-4D97-AF65-F5344CB8AC3E}">
        <p14:creationId xmlns:p14="http://schemas.microsoft.com/office/powerpoint/2010/main" val="4128996408"/>
      </p:ext>
    </p:extLst>
  </p:cSld>
  <p:clrMapOvr>
    <a:masterClrMapping/>
  </p:clrMapOvr>
  <p:transition spd="slow" advTm="30000">
    <p:randomBar dir="vert"/>
    <p:sndAc>
      <p:stSnd>
        <p:snd r:embed="rId2" name="lase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F9BB95-2239-3C7A-B830-682E0A573BAE}"/>
              </a:ext>
            </a:extLst>
          </p:cNvPr>
          <p:cNvSpPr/>
          <p:nvPr/>
        </p:nvSpPr>
        <p:spPr>
          <a:xfrm>
            <a:off x="1809135" y="2448232"/>
            <a:ext cx="8455742" cy="2074607"/>
          </a:xfrm>
          <a:prstGeom prst="rect">
            <a:avLst/>
          </a:prstGeom>
          <a:noFill/>
        </p:spPr>
        <p:txBody>
          <a:bodyPr wrap="none" lIns="91440" tIns="45720" rIns="91440" bIns="45720">
            <a:prstTxWarp prst="textDeflateTop">
              <a:avLst/>
            </a:prstTxWarp>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reflection blurRad="6350" stA="55000" endA="50" endPos="85000" dist="60007" dir="5400000" sy="-100000" algn="bl" rotWithShape="0"/>
                </a:effectLst>
              </a:rPr>
              <a:t>THANK YOU</a:t>
            </a:r>
          </a:p>
        </p:txBody>
      </p:sp>
    </p:spTree>
    <p:extLst>
      <p:ext uri="{BB962C8B-B14F-4D97-AF65-F5344CB8AC3E}">
        <p14:creationId xmlns:p14="http://schemas.microsoft.com/office/powerpoint/2010/main" val="2110494183"/>
      </p:ext>
    </p:extLst>
  </p:cSld>
  <p:clrMapOvr>
    <a:masterClrMapping/>
  </p:clrMapOvr>
  <p:transition spd="slow" advTm="30000">
    <p:wheel spokes="1"/>
    <p:sndAc>
      <p:stSnd>
        <p:snd r:embed="rId2" name="lase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D411-DE4D-4830-34AD-81C705A3F98C}"/>
              </a:ext>
            </a:extLst>
          </p:cNvPr>
          <p:cNvSpPr>
            <a:spLocks noGrp="1"/>
          </p:cNvSpPr>
          <p:nvPr>
            <p:ph type="title"/>
          </p:nvPr>
        </p:nvSpPr>
        <p:spPr/>
        <p:txBody>
          <a:bodyPr/>
          <a:lstStyle/>
          <a:p>
            <a:pPr algn="l"/>
            <a:r>
              <a:rPr lang="en-US" b="1" dirty="0"/>
              <a:t>OBJECTIVE</a:t>
            </a:r>
            <a:r>
              <a:rPr lang="en-US" dirty="0"/>
              <a:t> </a:t>
            </a:r>
            <a:endParaRPr lang="en-IN" dirty="0"/>
          </a:p>
        </p:txBody>
      </p:sp>
      <p:sp>
        <p:nvSpPr>
          <p:cNvPr id="3" name="Content Placeholder 2">
            <a:extLst>
              <a:ext uri="{FF2B5EF4-FFF2-40B4-BE49-F238E27FC236}">
                <a16:creationId xmlns:a16="http://schemas.microsoft.com/office/drawing/2014/main" id="{192A26E2-6ED6-5D2B-3669-3BDC34440E28}"/>
              </a:ext>
            </a:extLst>
          </p:cNvPr>
          <p:cNvSpPr>
            <a:spLocks noGrp="1"/>
          </p:cNvSpPr>
          <p:nvPr>
            <p:ph idx="1"/>
          </p:nvPr>
        </p:nvSpPr>
        <p:spPr/>
        <p:txBody>
          <a:bodyPr>
            <a:normAutofit fontScale="85000" lnSpcReduction="10000"/>
          </a:bodyPr>
          <a:lstStyle/>
          <a:p>
            <a:r>
              <a:rPr lang="en-US" dirty="0"/>
              <a:t>The aim of this project is to work with Gyro Sensor (</a:t>
            </a:r>
            <a:r>
              <a:rPr lang="en-US" dirty="0" err="1"/>
              <a:t>mpu</a:t>
            </a:r>
            <a:r>
              <a:rPr lang="en-US" dirty="0"/>
              <a:t> 6050) and translate the motion of the mouse into various applications in a virtual interface. It is most intuitive for us to use things based on mouse motions in air, as they form a very basic form of communication and signaling.</a:t>
            </a:r>
          </a:p>
          <a:p>
            <a:endParaRPr lang="en-US" dirty="0"/>
          </a:p>
          <a:p>
            <a:r>
              <a:rPr lang="en-US" dirty="0"/>
              <a:t>The mouse will be a hand mounted device that maps the movement of the user’s hand onto the computer’s mouse pointer, having all the standard functionalities as that of a computer mouse, left, right, middle click and scroll. Unique combination of finger movements that are very similar to the current mouse usage behaviorally would represent each of these.</a:t>
            </a:r>
          </a:p>
          <a:p>
            <a:endParaRPr lang="en-IN" dirty="0"/>
          </a:p>
        </p:txBody>
      </p:sp>
    </p:spTree>
    <p:extLst>
      <p:ext uri="{BB962C8B-B14F-4D97-AF65-F5344CB8AC3E}">
        <p14:creationId xmlns:p14="http://schemas.microsoft.com/office/powerpoint/2010/main" val="3337746866"/>
      </p:ext>
    </p:extLst>
  </p:cSld>
  <p:clrMapOvr>
    <a:masterClrMapping/>
  </p:clrMapOvr>
  <mc:AlternateContent xmlns:mc="http://schemas.openxmlformats.org/markup-compatibility/2006">
    <mc:Choice xmlns:p15="http://schemas.microsoft.com/office/powerpoint/2012/main" Requires="p15">
      <p:transition spd="slow" advTm="30000">
        <p15:prstTrans prst="drape"/>
        <p:sndAc>
          <p:stSnd>
            <p:snd r:embed="rId2" name="laser.wav"/>
          </p:stSnd>
        </p:sndAc>
      </p:transition>
    </mc:Choice>
    <mc:Fallback>
      <p:transition spd="slow" advTm="30000">
        <p:fade/>
        <p:sndAc>
          <p:stSnd>
            <p:snd r:embed="rId2" name="laser.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B70-30B0-50A0-282A-490A747950EC}"/>
              </a:ext>
            </a:extLst>
          </p:cNvPr>
          <p:cNvSpPr>
            <a:spLocks noGrp="1"/>
          </p:cNvSpPr>
          <p:nvPr>
            <p:ph type="title"/>
          </p:nvPr>
        </p:nvSpPr>
        <p:spPr/>
        <p:txBody>
          <a:bodyPr/>
          <a:lstStyle/>
          <a:p>
            <a:pPr algn="l"/>
            <a:r>
              <a:rPr lang="en-US" b="1" dirty="0"/>
              <a:t>Introduction</a:t>
            </a:r>
            <a:endParaRPr lang="en-IN" b="1" dirty="0"/>
          </a:p>
        </p:txBody>
      </p:sp>
      <p:sp>
        <p:nvSpPr>
          <p:cNvPr id="3" name="Content Placeholder 2">
            <a:extLst>
              <a:ext uri="{FF2B5EF4-FFF2-40B4-BE49-F238E27FC236}">
                <a16:creationId xmlns:a16="http://schemas.microsoft.com/office/drawing/2014/main" id="{B62DE954-0453-81B3-D2A4-4B3638CF7DB7}"/>
              </a:ext>
            </a:extLst>
          </p:cNvPr>
          <p:cNvSpPr>
            <a:spLocks noGrp="1"/>
          </p:cNvSpPr>
          <p:nvPr>
            <p:ph idx="1"/>
          </p:nvPr>
        </p:nvSpPr>
        <p:spPr>
          <a:xfrm>
            <a:off x="913795" y="1935921"/>
            <a:ext cx="10353762" cy="4140414"/>
          </a:xfrm>
        </p:spPr>
        <p:txBody>
          <a:bodyPr>
            <a:normAutofit fontScale="85000" lnSpcReduction="20000"/>
          </a:bodyPr>
          <a:lstStyle/>
          <a:p>
            <a:r>
              <a:rPr lang="en-US" dirty="0"/>
              <a:t>This project will deal with an innovative idea of converting a mouse in to an air mouse. Conventional mouse needs a wire and a surface over which it will be move.</a:t>
            </a:r>
          </a:p>
          <a:p>
            <a:pPr marL="0" indent="0">
              <a:buNone/>
            </a:pPr>
            <a:endParaRPr lang="en-US" dirty="0"/>
          </a:p>
          <a:p>
            <a:r>
              <a:rPr lang="en-US" dirty="0"/>
              <a:t>In our project the mouse can be used without surface, when mouse will be tilt in any direction the cursor inside the PC or laptop will move in that direction. Mouse and PC will be connected via Bluetooth.</a:t>
            </a:r>
          </a:p>
          <a:p>
            <a:endParaRPr lang="en-US" dirty="0"/>
          </a:p>
          <a:p>
            <a:r>
              <a:rPr lang="en-US" dirty="0"/>
              <a:t>The Air Mouse project holds immense potential for various applications, including presentation control, media center navigation, gaming, accessibility tools, and more. Its affordability, customizability, and ease of programming make it an attractive choice for DIY enthusiasts, educators, and hobbyists alike.</a:t>
            </a:r>
          </a:p>
          <a:p>
            <a:endParaRPr lang="en-IN" dirty="0"/>
          </a:p>
        </p:txBody>
      </p:sp>
    </p:spTree>
    <p:extLst>
      <p:ext uri="{BB962C8B-B14F-4D97-AF65-F5344CB8AC3E}">
        <p14:creationId xmlns:p14="http://schemas.microsoft.com/office/powerpoint/2010/main" val="719438830"/>
      </p:ext>
    </p:extLst>
  </p:cSld>
  <p:clrMapOvr>
    <a:masterClrMapping/>
  </p:clrMapOvr>
  <mc:AlternateContent xmlns:mc="http://schemas.openxmlformats.org/markup-compatibility/2006">
    <mc:Choice xmlns:p15="http://schemas.microsoft.com/office/powerpoint/2012/main" Requires="p15">
      <p:transition spd="slow" advTm="30000">
        <p15:prstTrans prst="peelOff"/>
        <p:sndAc>
          <p:stSnd>
            <p:snd r:embed="rId2" name="laser.wav"/>
          </p:stSnd>
        </p:sndAc>
      </p:transition>
    </mc:Choice>
    <mc:Fallback>
      <p:transition spd="slow" advTm="30000">
        <p:fade/>
        <p:sndAc>
          <p:stSnd>
            <p:snd r:embed="rId2" name="laser.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C339-6BC0-3C80-8604-7A192F902457}"/>
              </a:ext>
            </a:extLst>
          </p:cNvPr>
          <p:cNvSpPr>
            <a:spLocks noGrp="1"/>
          </p:cNvSpPr>
          <p:nvPr>
            <p:ph type="title"/>
          </p:nvPr>
        </p:nvSpPr>
        <p:spPr/>
        <p:txBody>
          <a:bodyPr/>
          <a:lstStyle/>
          <a:p>
            <a:pPr algn="l"/>
            <a:r>
              <a:rPr lang="en-US" b="1" dirty="0"/>
              <a:t>Working</a:t>
            </a:r>
            <a:endParaRPr lang="en-IN" b="1" dirty="0"/>
          </a:p>
        </p:txBody>
      </p:sp>
      <p:sp>
        <p:nvSpPr>
          <p:cNvPr id="3" name="Content Placeholder 2">
            <a:extLst>
              <a:ext uri="{FF2B5EF4-FFF2-40B4-BE49-F238E27FC236}">
                <a16:creationId xmlns:a16="http://schemas.microsoft.com/office/drawing/2014/main" id="{A3FED56B-694A-50CD-E675-2D3AA6A2FAE6}"/>
              </a:ext>
            </a:extLst>
          </p:cNvPr>
          <p:cNvSpPr>
            <a:spLocks noGrp="1"/>
          </p:cNvSpPr>
          <p:nvPr>
            <p:ph idx="1"/>
          </p:nvPr>
        </p:nvSpPr>
        <p:spPr>
          <a:xfrm>
            <a:off x="913795" y="1592827"/>
            <a:ext cx="10353762" cy="4758812"/>
          </a:xfrm>
        </p:spPr>
        <p:txBody>
          <a:bodyPr>
            <a:normAutofit fontScale="85000" lnSpcReduction="10000"/>
          </a:bodyPr>
          <a:lstStyle/>
          <a:p>
            <a:pPr marL="0" indent="0">
              <a:buNone/>
            </a:pPr>
            <a:endParaRPr lang="en-IN" sz="2200" dirty="0"/>
          </a:p>
          <a:p>
            <a:r>
              <a:rPr lang="en-IN" b="1" dirty="0"/>
              <a:t>Hardware Setup: </a:t>
            </a:r>
            <a:r>
              <a:rPr lang="en-IN" dirty="0"/>
              <a:t>Connect Arduino Leonardo to computer via USB.</a:t>
            </a:r>
          </a:p>
          <a:p>
            <a:endParaRPr lang="en-IN" dirty="0"/>
          </a:p>
          <a:p>
            <a:r>
              <a:rPr lang="en-IN" b="1" dirty="0"/>
              <a:t>Sensor Integration: </a:t>
            </a:r>
            <a:r>
              <a:rPr lang="en-IN" dirty="0"/>
              <a:t>Add gyroscopes and accelerometers (e.g., MPU6050) for motion detection.</a:t>
            </a:r>
          </a:p>
          <a:p>
            <a:endParaRPr lang="en-IN" dirty="0"/>
          </a:p>
          <a:p>
            <a:r>
              <a:rPr lang="en-IN" b="1" dirty="0"/>
              <a:t>Data Processing: </a:t>
            </a:r>
            <a:r>
              <a:rPr lang="en-IN" dirty="0"/>
              <a:t>Use Arduino programming to process sensor data for mouse movements.</a:t>
            </a:r>
          </a:p>
          <a:p>
            <a:endParaRPr lang="en-IN" dirty="0"/>
          </a:p>
          <a:p>
            <a:r>
              <a:rPr lang="en-IN" b="1" dirty="0"/>
              <a:t>USB HID Emulation: </a:t>
            </a:r>
            <a:r>
              <a:rPr lang="en-IN" dirty="0"/>
              <a:t>Employ Arduino's HID capabilities to emulate mouse functions.</a:t>
            </a:r>
          </a:p>
          <a:p>
            <a:endParaRPr lang="en-IN" dirty="0"/>
          </a:p>
          <a:p>
            <a:r>
              <a:rPr lang="en-IN" b="1" dirty="0"/>
              <a:t>Movement Mapping: </a:t>
            </a:r>
            <a:r>
              <a:rPr lang="en-IN" dirty="0"/>
              <a:t>Translate sensor data into cursor movements and clicks</a:t>
            </a:r>
            <a:r>
              <a:rPr lang="en-IN" sz="2500" dirty="0"/>
              <a:t>.</a:t>
            </a:r>
          </a:p>
        </p:txBody>
      </p:sp>
    </p:spTree>
    <p:extLst>
      <p:ext uri="{BB962C8B-B14F-4D97-AF65-F5344CB8AC3E}">
        <p14:creationId xmlns:p14="http://schemas.microsoft.com/office/powerpoint/2010/main" val="3117160348"/>
      </p:ext>
    </p:extLst>
  </p:cSld>
  <p:clrMapOvr>
    <a:masterClrMapping/>
  </p:clrMapOvr>
  <p:transition spd="slow" advTm="30000">
    <p:dissolve/>
    <p:sndAc>
      <p:stSnd>
        <p:snd r:embed="rId2" name="lase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182EA-73D0-9450-2CA6-C63C63661EFF}"/>
              </a:ext>
            </a:extLst>
          </p:cNvPr>
          <p:cNvSpPr>
            <a:spLocks noGrp="1"/>
          </p:cNvSpPr>
          <p:nvPr>
            <p:ph idx="1"/>
          </p:nvPr>
        </p:nvSpPr>
        <p:spPr>
          <a:xfrm>
            <a:off x="913795" y="1071716"/>
            <a:ext cx="10353762" cy="4719484"/>
          </a:xfrm>
        </p:spPr>
        <p:txBody>
          <a:bodyPr>
            <a:normAutofit/>
          </a:bodyPr>
          <a:lstStyle/>
          <a:p>
            <a:r>
              <a:rPr lang="en-US" sz="2000" b="1" dirty="0"/>
              <a:t>Button Controls: </a:t>
            </a:r>
            <a:r>
              <a:rPr lang="en-US" sz="2000" dirty="0"/>
              <a:t>Optionally, include buttons for mouse clicks or other actions.</a:t>
            </a:r>
          </a:p>
          <a:p>
            <a:endParaRPr lang="en-US" sz="2000" dirty="0"/>
          </a:p>
          <a:p>
            <a:r>
              <a:rPr lang="en-US" sz="2000" b="1" dirty="0"/>
              <a:t>Testing and Calibration: </a:t>
            </a:r>
            <a:r>
              <a:rPr lang="en-US" sz="2000" dirty="0"/>
              <a:t>Test mouse for accuracy, calibrate sensors if needed.</a:t>
            </a:r>
          </a:p>
          <a:p>
            <a:endParaRPr lang="en-US" sz="2000" dirty="0"/>
          </a:p>
          <a:p>
            <a:r>
              <a:rPr lang="en-US" sz="2000" b="1" dirty="0"/>
              <a:t>Application Integration: </a:t>
            </a:r>
            <a:r>
              <a:rPr lang="en-US" sz="2000" dirty="0"/>
              <a:t>Integrate mouse with desired applications on computer.</a:t>
            </a:r>
          </a:p>
          <a:p>
            <a:endParaRPr lang="en-US" sz="2000" dirty="0"/>
          </a:p>
          <a:p>
            <a:r>
              <a:rPr lang="en-US" sz="2000" b="1" dirty="0"/>
              <a:t>User Interaction: </a:t>
            </a:r>
            <a:r>
              <a:rPr lang="en-US" sz="2000" dirty="0"/>
              <a:t>Control cursor and perform mouse actions by moving the air mouse.</a:t>
            </a:r>
          </a:p>
          <a:p>
            <a:endParaRPr lang="en-US" sz="2000" b="1" dirty="0"/>
          </a:p>
          <a:p>
            <a:r>
              <a:rPr lang="en-US" sz="2000" b="1" dirty="0"/>
              <a:t>Feedback and Iteration: </a:t>
            </a:r>
            <a:r>
              <a:rPr lang="en-US" sz="2000" dirty="0"/>
              <a:t>Gather feedback, iterate design and functionality as necessary</a:t>
            </a:r>
            <a:r>
              <a:rPr lang="en-US" sz="1900" dirty="0"/>
              <a:t>.</a:t>
            </a:r>
            <a:endParaRPr lang="en-IN" sz="1900" dirty="0"/>
          </a:p>
        </p:txBody>
      </p:sp>
    </p:spTree>
    <p:extLst>
      <p:ext uri="{BB962C8B-B14F-4D97-AF65-F5344CB8AC3E}">
        <p14:creationId xmlns:p14="http://schemas.microsoft.com/office/powerpoint/2010/main" val="600988284"/>
      </p:ext>
    </p:extLst>
  </p:cSld>
  <p:clrMapOvr>
    <a:masterClrMapping/>
  </p:clrMapOvr>
  <mc:AlternateContent xmlns:mc="http://schemas.openxmlformats.org/markup-compatibility/2006">
    <mc:Choice xmlns:p14="http://schemas.microsoft.com/office/powerpoint/2010/main" Requires="p14">
      <p:transition spd="slow" advTm="30000">
        <p14:gallery dir="l"/>
        <p:sndAc>
          <p:stSnd>
            <p:snd r:embed="rId2" name="laser.wav"/>
          </p:stSnd>
        </p:sndAc>
      </p:transition>
    </mc:Choice>
    <mc:Fallback>
      <p:transition spd="slow" advTm="30000">
        <p:fade/>
        <p:sndAc>
          <p:stSnd>
            <p:snd r:embed="rId2" name="laser.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9FDE-CB62-23B9-6725-98D224107E10}"/>
              </a:ext>
            </a:extLst>
          </p:cNvPr>
          <p:cNvSpPr>
            <a:spLocks noGrp="1"/>
          </p:cNvSpPr>
          <p:nvPr>
            <p:ph type="title"/>
          </p:nvPr>
        </p:nvSpPr>
        <p:spPr/>
        <p:txBody>
          <a:bodyPr/>
          <a:lstStyle/>
          <a:p>
            <a:pPr algn="l"/>
            <a:r>
              <a:rPr lang="en-US" b="1" dirty="0"/>
              <a:t>RESULT</a:t>
            </a:r>
            <a:endParaRPr lang="en-IN" b="1" dirty="0"/>
          </a:p>
        </p:txBody>
      </p:sp>
      <p:pic>
        <p:nvPicPr>
          <p:cNvPr id="6" name="Content Placeholder 5">
            <a:extLst>
              <a:ext uri="{FF2B5EF4-FFF2-40B4-BE49-F238E27FC236}">
                <a16:creationId xmlns:a16="http://schemas.microsoft.com/office/drawing/2014/main" id="{B01A3E29-4981-5C05-D504-DD82ADF5076B}"/>
              </a:ext>
            </a:extLst>
          </p:cNvPr>
          <p:cNvPicPr>
            <a:picLocks noGrp="1" noChangeAspect="1"/>
          </p:cNvPicPr>
          <p:nvPr>
            <p:ph idx="1"/>
          </p:nvPr>
        </p:nvPicPr>
        <p:blipFill>
          <a:blip r:embed="rId4"/>
          <a:stretch>
            <a:fillRect/>
          </a:stretch>
        </p:blipFill>
        <p:spPr>
          <a:xfrm>
            <a:off x="2005781" y="1720645"/>
            <a:ext cx="8524567" cy="4070555"/>
          </a:xfrm>
        </p:spPr>
      </p:pic>
      <p:sp>
        <p:nvSpPr>
          <p:cNvPr id="4" name="Slide Number Placeholder 3">
            <a:extLst>
              <a:ext uri="{FF2B5EF4-FFF2-40B4-BE49-F238E27FC236}">
                <a16:creationId xmlns:a16="http://schemas.microsoft.com/office/drawing/2014/main" id="{940FD451-3091-AC7A-2EAE-5C937833DDB5}"/>
              </a:ext>
            </a:extLst>
          </p:cNvPr>
          <p:cNvSpPr>
            <a:spLocks noGrp="1"/>
          </p:cNvSpPr>
          <p:nvPr>
            <p:ph type="sldNum" sz="quarter" idx="12"/>
          </p:nvPr>
        </p:nvSpPr>
        <p:spPr>
          <a:xfrm>
            <a:off x="2222092" y="5883275"/>
            <a:ext cx="7806811" cy="365125"/>
          </a:xfrm>
        </p:spPr>
        <p:txBody>
          <a:bodyPr>
            <a:normAutofit lnSpcReduction="10000"/>
          </a:bodyPr>
          <a:lstStyle/>
          <a:p>
            <a:pPr marL="0" lvl="0" indent="0" algn="ctr" rtl="0">
              <a:spcBef>
                <a:spcPts val="0"/>
              </a:spcBef>
              <a:spcAft>
                <a:spcPts val="0"/>
              </a:spcAft>
              <a:buNone/>
            </a:pPr>
            <a:r>
              <a:rPr lang="en-US" sz="1800" b="1" dirty="0"/>
              <a:t>EXPERIMENTAL RESULT</a:t>
            </a:r>
          </a:p>
        </p:txBody>
      </p:sp>
    </p:spTree>
    <p:extLst>
      <p:ext uri="{BB962C8B-B14F-4D97-AF65-F5344CB8AC3E}">
        <p14:creationId xmlns:p14="http://schemas.microsoft.com/office/powerpoint/2010/main" val="2315211861"/>
      </p:ext>
    </p:extLst>
  </p:cSld>
  <p:clrMapOvr>
    <a:masterClrMapping/>
  </p:clrMapOvr>
  <mc:AlternateContent xmlns:mc="http://schemas.openxmlformats.org/markup-compatibility/2006">
    <mc:Choice xmlns:p14="http://schemas.microsoft.com/office/powerpoint/2010/main" Requires="p14">
      <p:transition spd="slow" advTm="30000">
        <p14:switch dir="r"/>
        <p:sndAc>
          <p:stSnd>
            <p:snd r:embed="rId3" name="laser.wav"/>
          </p:stSnd>
        </p:sndAc>
      </p:transition>
    </mc:Choice>
    <mc:Fallback>
      <p:transition spd="slow" advTm="30000">
        <p:fade/>
        <p:sndAc>
          <p:stSnd>
            <p:snd r:embed="rId3" name="laser.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213D-2205-2BA5-6723-C169FF793E57}"/>
              </a:ext>
            </a:extLst>
          </p:cNvPr>
          <p:cNvSpPr>
            <a:spLocks noGrp="1"/>
          </p:cNvSpPr>
          <p:nvPr>
            <p:ph type="title"/>
          </p:nvPr>
        </p:nvSpPr>
        <p:spPr/>
        <p:txBody>
          <a:bodyPr/>
          <a:lstStyle/>
          <a:p>
            <a:pPr algn="l"/>
            <a:r>
              <a:rPr lang="en-US" b="1" dirty="0"/>
              <a:t>Hardware Used</a:t>
            </a:r>
            <a:endParaRPr lang="en-IN" b="1" dirty="0"/>
          </a:p>
        </p:txBody>
      </p:sp>
      <p:sp>
        <p:nvSpPr>
          <p:cNvPr id="3" name="Content Placeholder 2">
            <a:extLst>
              <a:ext uri="{FF2B5EF4-FFF2-40B4-BE49-F238E27FC236}">
                <a16:creationId xmlns:a16="http://schemas.microsoft.com/office/drawing/2014/main" id="{4718C0E0-F1A4-A974-1EE6-0C63DEC6E15E}"/>
              </a:ext>
            </a:extLst>
          </p:cNvPr>
          <p:cNvSpPr>
            <a:spLocks noGrp="1"/>
          </p:cNvSpPr>
          <p:nvPr>
            <p:ph idx="1"/>
          </p:nvPr>
        </p:nvSpPr>
        <p:spPr/>
        <p:txBody>
          <a:bodyPr>
            <a:normAutofit/>
          </a:bodyPr>
          <a:lstStyle/>
          <a:p>
            <a:r>
              <a:rPr lang="en-IN" sz="2000" dirty="0"/>
              <a:t>Arduino Leonardo</a:t>
            </a:r>
          </a:p>
          <a:p>
            <a:r>
              <a:rPr lang="en-IN" sz="2000" dirty="0"/>
              <a:t>Inertial Measurement Unit (IMU)</a:t>
            </a:r>
          </a:p>
          <a:p>
            <a:r>
              <a:rPr lang="en-IN" sz="2000" dirty="0"/>
              <a:t>USB Cable</a:t>
            </a:r>
          </a:p>
          <a:p>
            <a:r>
              <a:rPr lang="en-IN" sz="2000" dirty="0"/>
              <a:t>Push Buttons (optional)</a:t>
            </a:r>
          </a:p>
          <a:p>
            <a:r>
              <a:rPr lang="en-IN" sz="2000" dirty="0"/>
              <a:t>Header Pins</a:t>
            </a:r>
          </a:p>
          <a:p>
            <a:r>
              <a:rPr lang="en-IN" sz="2000" dirty="0"/>
              <a:t>Gyro Sensor (</a:t>
            </a:r>
            <a:r>
              <a:rPr lang="en-IN" sz="2000" dirty="0" err="1"/>
              <a:t>mpu</a:t>
            </a:r>
            <a:r>
              <a:rPr lang="en-IN" sz="2000" dirty="0"/>
              <a:t> 6050)</a:t>
            </a:r>
          </a:p>
        </p:txBody>
      </p:sp>
    </p:spTree>
    <p:extLst>
      <p:ext uri="{BB962C8B-B14F-4D97-AF65-F5344CB8AC3E}">
        <p14:creationId xmlns:p14="http://schemas.microsoft.com/office/powerpoint/2010/main" val="4260486706"/>
      </p:ext>
    </p:extLst>
  </p:cSld>
  <p:clrMapOvr>
    <a:masterClrMapping/>
  </p:clrMapOvr>
  <mc:AlternateContent xmlns:mc="http://schemas.openxmlformats.org/markup-compatibility/2006">
    <mc:Choice xmlns:p14="http://schemas.microsoft.com/office/powerpoint/2010/main" Requires="p14">
      <p:transition spd="slow" advTm="30000">
        <p14:prism isContent="1" isInverted="1"/>
        <p:sndAc>
          <p:stSnd>
            <p:snd r:embed="rId3" name="laser.wav"/>
          </p:stSnd>
        </p:sndAc>
      </p:transition>
    </mc:Choice>
    <mc:Fallback>
      <p:transition spd="slow" advTm="30000">
        <p:fade/>
        <p:sndAc>
          <p:stSnd>
            <p:snd r:embed="rId3" name="laser.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2A7E-E00D-29F2-723C-5F4692E72D79}"/>
              </a:ext>
            </a:extLst>
          </p:cNvPr>
          <p:cNvSpPr>
            <a:spLocks noGrp="1"/>
          </p:cNvSpPr>
          <p:nvPr>
            <p:ph type="title"/>
          </p:nvPr>
        </p:nvSpPr>
        <p:spPr/>
        <p:txBody>
          <a:bodyPr/>
          <a:lstStyle/>
          <a:p>
            <a:pPr algn="l"/>
            <a:r>
              <a:rPr lang="en-US" b="1" dirty="0"/>
              <a:t>Software Used</a:t>
            </a:r>
            <a:endParaRPr lang="en-IN" b="1" dirty="0"/>
          </a:p>
        </p:txBody>
      </p:sp>
      <p:sp>
        <p:nvSpPr>
          <p:cNvPr id="3" name="Content Placeholder 2">
            <a:extLst>
              <a:ext uri="{FF2B5EF4-FFF2-40B4-BE49-F238E27FC236}">
                <a16:creationId xmlns:a16="http://schemas.microsoft.com/office/drawing/2014/main" id="{39942C25-8B20-D4DF-C930-5854DAD8EC3D}"/>
              </a:ext>
            </a:extLst>
          </p:cNvPr>
          <p:cNvSpPr>
            <a:spLocks noGrp="1"/>
          </p:cNvSpPr>
          <p:nvPr>
            <p:ph idx="1"/>
          </p:nvPr>
        </p:nvSpPr>
        <p:spPr/>
        <p:txBody>
          <a:bodyPr>
            <a:normAutofit/>
          </a:bodyPr>
          <a:lstStyle/>
          <a:p>
            <a:r>
              <a:rPr lang="en-IN" sz="2000" dirty="0"/>
              <a:t>Arduino IDE</a:t>
            </a:r>
          </a:p>
          <a:p>
            <a:r>
              <a:rPr lang="en-IN" sz="2000" dirty="0"/>
              <a:t>Arduino Libraries</a:t>
            </a:r>
          </a:p>
          <a:p>
            <a:r>
              <a:rPr lang="en-IN" sz="2000" dirty="0"/>
              <a:t>Arduino Sketch (Code)</a:t>
            </a:r>
          </a:p>
          <a:p>
            <a:r>
              <a:rPr lang="en-US" sz="2000" dirty="0"/>
              <a:t>USB HID (Human Interface Device) Library</a:t>
            </a:r>
          </a:p>
          <a:p>
            <a:r>
              <a:rPr lang="en-IN" sz="2000" dirty="0"/>
              <a:t>Serial Communication</a:t>
            </a:r>
          </a:p>
          <a:p>
            <a:r>
              <a:rPr lang="en-IN" sz="2000" dirty="0"/>
              <a:t>Optional Software Tools</a:t>
            </a:r>
          </a:p>
        </p:txBody>
      </p:sp>
    </p:spTree>
    <p:extLst>
      <p:ext uri="{BB962C8B-B14F-4D97-AF65-F5344CB8AC3E}">
        <p14:creationId xmlns:p14="http://schemas.microsoft.com/office/powerpoint/2010/main" val="3174864112"/>
      </p:ext>
    </p:extLst>
  </p:cSld>
  <p:clrMapOvr>
    <a:masterClrMapping/>
  </p:clrMapOvr>
  <mc:AlternateContent xmlns:mc="http://schemas.openxmlformats.org/markup-compatibility/2006">
    <mc:Choice xmlns:p14="http://schemas.microsoft.com/office/powerpoint/2010/main" Requires="p14">
      <p:transition spd="slow" advTm="30000">
        <p14:prism isContent="1"/>
        <p:sndAc>
          <p:stSnd>
            <p:snd r:embed="rId2" name="laser.wav"/>
          </p:stSnd>
        </p:sndAc>
      </p:transition>
    </mc:Choice>
    <mc:Fallback>
      <p:transition spd="slow" advTm="30000">
        <p:fade/>
        <p:sndAc>
          <p:stSnd>
            <p:snd r:embed="rId2" name="laser.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53556-798F-F79C-A20A-902A5EA97BC0}"/>
              </a:ext>
            </a:extLst>
          </p:cNvPr>
          <p:cNvSpPr>
            <a:spLocks noGrp="1"/>
          </p:cNvSpPr>
          <p:nvPr>
            <p:ph type="title"/>
          </p:nvPr>
        </p:nvSpPr>
        <p:spPr/>
        <p:txBody>
          <a:bodyPr/>
          <a:lstStyle/>
          <a:p>
            <a:pPr algn="l"/>
            <a:r>
              <a:rPr lang="en-US" b="1" dirty="0"/>
              <a:t>Applications</a:t>
            </a:r>
            <a:endParaRPr lang="en-IN" b="1" dirty="0"/>
          </a:p>
        </p:txBody>
      </p:sp>
      <p:sp>
        <p:nvSpPr>
          <p:cNvPr id="3" name="Content Placeholder 2">
            <a:extLst>
              <a:ext uri="{FF2B5EF4-FFF2-40B4-BE49-F238E27FC236}">
                <a16:creationId xmlns:a16="http://schemas.microsoft.com/office/drawing/2014/main" id="{F2FE25D9-9DB2-2DC4-4A7D-A5F7ECB4E25E}"/>
              </a:ext>
            </a:extLst>
          </p:cNvPr>
          <p:cNvSpPr>
            <a:spLocks noGrp="1"/>
          </p:cNvSpPr>
          <p:nvPr>
            <p:ph idx="1"/>
          </p:nvPr>
        </p:nvSpPr>
        <p:spPr/>
        <p:txBody>
          <a:bodyPr>
            <a:normAutofit/>
          </a:bodyPr>
          <a:lstStyle/>
          <a:p>
            <a:r>
              <a:rPr lang="en-US" sz="2000" b="1" dirty="0"/>
              <a:t>Gaming: </a:t>
            </a:r>
            <a:r>
              <a:rPr lang="en-US" sz="2000" dirty="0"/>
              <a:t>The Air Mouse can be used as a controller for gaming applications. It can provide a more immersive gaming experience, especially for motion-controlled games or virtual reality applications.</a:t>
            </a:r>
          </a:p>
          <a:p>
            <a:endParaRPr lang="en-US" sz="2000" dirty="0"/>
          </a:p>
          <a:p>
            <a:r>
              <a:rPr lang="en-US" sz="2000" b="1" dirty="0"/>
              <a:t>Presentations: </a:t>
            </a:r>
            <a:r>
              <a:rPr lang="en-US" sz="2000" dirty="0"/>
              <a:t>Presenters can use the Air Mouse to control slides during presentations. It offers more freedom of movement compared to traditional remote controls, allowing presenters to navigate through slides while moving around the stage.</a:t>
            </a:r>
            <a:endParaRPr lang="en-IN" sz="2000" dirty="0"/>
          </a:p>
        </p:txBody>
      </p:sp>
    </p:spTree>
    <p:extLst>
      <p:ext uri="{BB962C8B-B14F-4D97-AF65-F5344CB8AC3E}">
        <p14:creationId xmlns:p14="http://schemas.microsoft.com/office/powerpoint/2010/main" val="202753728"/>
      </p:ext>
    </p:extLst>
  </p:cSld>
  <p:clrMapOvr>
    <a:masterClrMapping/>
  </p:clrMapOvr>
  <mc:AlternateContent xmlns:mc="http://schemas.openxmlformats.org/markup-compatibility/2006">
    <mc:Choice xmlns:p14="http://schemas.microsoft.com/office/powerpoint/2010/main" Requires="p14">
      <p:transition spd="slow" advTm="30000">
        <p14:doors dir="vert"/>
        <p:sndAc>
          <p:stSnd>
            <p:snd r:embed="rId2" name="laser.wav"/>
          </p:stSnd>
        </p:sndAc>
      </p:transition>
    </mc:Choice>
    <mc:Fallback>
      <p:transition spd="slow" advTm="30000">
        <p:fade/>
        <p:sndAc>
          <p:stSnd>
            <p:snd r:embed="rId2" name="laser.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264</TotalTime>
  <Words>796</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Tw Cen MT</vt:lpstr>
      <vt:lpstr>Circuit</vt:lpstr>
      <vt:lpstr>PowerPoint Presentation</vt:lpstr>
      <vt:lpstr>OBJECTIVE </vt:lpstr>
      <vt:lpstr>Introduction</vt:lpstr>
      <vt:lpstr>Working</vt:lpstr>
      <vt:lpstr>PowerPoint Presentation</vt:lpstr>
      <vt:lpstr>RESULT</vt:lpstr>
      <vt:lpstr>Hardware Used</vt:lpstr>
      <vt:lpstr>Software Used</vt:lpstr>
      <vt:lpstr>Applications</vt:lpstr>
      <vt:lpstr>Advantages</vt:lpstr>
      <vt:lpstr>limitations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Sarim Moin</dc:creator>
  <cp:lastModifiedBy>YOGITA JANGRA</cp:lastModifiedBy>
  <cp:revision>17</cp:revision>
  <dcterms:created xsi:type="dcterms:W3CDTF">2022-02-11T07:14:46Z</dcterms:created>
  <dcterms:modified xsi:type="dcterms:W3CDTF">2024-04-10T14:07:52Z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