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sldIdLst>
    <p:sldId id="256" r:id="rId2"/>
    <p:sldId id="257" r:id="rId3"/>
    <p:sldId id="259"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12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8T18:03:13.382"/>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8T18:03:14.450"/>
    </inkml:context>
    <inkml:brush xml:id="br0">
      <inkml:brushProperty name="width" value="0.035" units="cm"/>
      <inkml:brushProperty name="height" value="0.03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179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12522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67028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70129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51577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89044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8202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609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071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761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1969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3/9/2024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797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3/9/2024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74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3/9/2024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822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18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6989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C48EC7-AF6A-48D3-8284-14BACBEBDD84}" type="datetimeFigureOut">
              <a:rPr lang="en-US" smtClean="0"/>
              <a:t>3/9/2024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442825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547E-BCB8-79EF-E6CE-623B274056AB}"/>
              </a:ext>
            </a:extLst>
          </p:cNvPr>
          <p:cNvSpPr>
            <a:spLocks noGrp="1"/>
          </p:cNvSpPr>
          <p:nvPr>
            <p:ph type="ctrTitle"/>
          </p:nvPr>
        </p:nvSpPr>
        <p:spPr>
          <a:xfrm>
            <a:off x="1561708" y="2091263"/>
            <a:ext cx="9068586" cy="1557711"/>
          </a:xfrm>
        </p:spPr>
        <p:txBody>
          <a:bodyPr anchor="t"/>
          <a:lstStyle/>
          <a:p>
            <a:r>
              <a:rPr lang="en-US" sz="4000" dirty="0">
                <a:latin typeface="Times New Roman" panose="02020603050405020304" pitchFamily="18" charset="0"/>
                <a:cs typeface="Times New Roman" panose="02020603050405020304" pitchFamily="18" charset="0"/>
              </a:rPr>
              <a:t>Eye Disease Classification Using machine learning </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68CC38-F1E4-2827-A0B0-431CCF55928A}"/>
              </a:ext>
            </a:extLst>
          </p:cNvPr>
          <p:cNvSpPr>
            <a:spLocks noGrp="1"/>
          </p:cNvSpPr>
          <p:nvPr>
            <p:ph type="subTitle" idx="1"/>
          </p:nvPr>
        </p:nvSpPr>
        <p:spPr>
          <a:xfrm>
            <a:off x="1559444" y="3429000"/>
            <a:ext cx="9070848" cy="1300508"/>
          </a:xfrm>
        </p:spPr>
        <p:txBody>
          <a:bodyPr>
            <a:normAutofit/>
          </a:bodyPr>
          <a:lstStyle/>
          <a:p>
            <a:pPr>
              <a:spcAft>
                <a:spcPts val="600"/>
              </a:spcAft>
            </a:pPr>
            <a:r>
              <a:rPr lang="en-US" sz="2000" dirty="0">
                <a:latin typeface="Times New Roman" panose="02020603050405020304" pitchFamily="18" charset="0"/>
                <a:cs typeface="Times New Roman" panose="02020603050405020304" pitchFamily="18" charset="0"/>
              </a:rPr>
              <a:t>Name of Author :- Omkar Singh , Amit Pandey ,Chetan More ,Jeet Shah </a:t>
            </a:r>
          </a:p>
          <a:p>
            <a:pPr>
              <a:spcAft>
                <a:spcPts val="600"/>
              </a:spcAft>
            </a:pPr>
            <a:r>
              <a:rPr lang="en-US" sz="2000" dirty="0">
                <a:latin typeface="Times New Roman" panose="02020603050405020304" pitchFamily="18" charset="0"/>
                <a:cs typeface="Times New Roman" panose="02020603050405020304" pitchFamily="18" charset="0"/>
              </a:rPr>
              <a:t>Name of Presenter :- Chetan More, Jee</a:t>
            </a:r>
            <a:r>
              <a:rPr lang="en-US" sz="2000" dirty="0"/>
              <a:t>t Shah</a:t>
            </a:r>
          </a:p>
          <a:p>
            <a:pPr>
              <a:spcAft>
                <a:spcPts val="600"/>
              </a:spcAft>
            </a:pPr>
            <a:endParaRPr lang="en-US" sz="1600" dirty="0"/>
          </a:p>
          <a:p>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C571830-FB0E-ADED-D9B1-56379DADEF2F}"/>
                  </a:ext>
                </a:extLst>
              </p14:cNvPr>
              <p14:cNvContentPartPr/>
              <p14:nvPr/>
            </p14:nvContentPartPr>
            <p14:xfrm>
              <a:off x="3924625" y="2164897"/>
              <a:ext cx="360" cy="360"/>
            </p14:xfrm>
          </p:contentPart>
        </mc:Choice>
        <mc:Fallback xmlns="">
          <p:pic>
            <p:nvPicPr>
              <p:cNvPr id="5" name="Ink 4">
                <a:extLst>
                  <a:ext uri="{FF2B5EF4-FFF2-40B4-BE49-F238E27FC236}">
                    <a16:creationId xmlns:a16="http://schemas.microsoft.com/office/drawing/2014/main" id="{CC571830-FB0E-ADED-D9B1-56379DADEF2F}"/>
                  </a:ext>
                </a:extLst>
              </p:cNvPr>
              <p:cNvPicPr/>
              <p:nvPr/>
            </p:nvPicPr>
            <p:blipFill>
              <a:blip r:embed="rId3"/>
              <a:stretch>
                <a:fillRect/>
              </a:stretch>
            </p:blipFill>
            <p:spPr>
              <a:xfrm>
                <a:off x="3918505" y="215877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C483936-4A7F-E1A1-3076-C2B1F836A112}"/>
                  </a:ext>
                </a:extLst>
              </p14:cNvPr>
              <p14:cNvContentPartPr/>
              <p14:nvPr/>
            </p14:nvContentPartPr>
            <p14:xfrm>
              <a:off x="3717625" y="2415097"/>
              <a:ext cx="360" cy="360"/>
            </p14:xfrm>
          </p:contentPart>
        </mc:Choice>
        <mc:Fallback xmlns="">
          <p:pic>
            <p:nvPicPr>
              <p:cNvPr id="6" name="Ink 5">
                <a:extLst>
                  <a:ext uri="{FF2B5EF4-FFF2-40B4-BE49-F238E27FC236}">
                    <a16:creationId xmlns:a16="http://schemas.microsoft.com/office/drawing/2014/main" id="{9C483936-4A7F-E1A1-3076-C2B1F836A112}"/>
                  </a:ext>
                </a:extLst>
              </p:cNvPr>
              <p:cNvPicPr/>
              <p:nvPr/>
            </p:nvPicPr>
            <p:blipFill>
              <a:blip r:embed="rId3"/>
              <a:stretch>
                <a:fillRect/>
              </a:stretch>
            </p:blipFill>
            <p:spPr>
              <a:xfrm>
                <a:off x="3711505" y="2408977"/>
                <a:ext cx="12600" cy="12600"/>
              </a:xfrm>
              <a:prstGeom prst="rect">
                <a:avLst/>
              </a:prstGeom>
            </p:spPr>
          </p:pic>
        </mc:Fallback>
      </mc:AlternateContent>
    </p:spTree>
    <p:extLst>
      <p:ext uri="{BB962C8B-B14F-4D97-AF65-F5344CB8AC3E}">
        <p14:creationId xmlns:p14="http://schemas.microsoft.com/office/powerpoint/2010/main" val="201781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E18B-B644-0C10-A06A-0AFA688124A6}"/>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3F857352-80C3-31D5-5684-1DD34E12481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3008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9BF05-DB8F-30A1-3E57-2668EA879045}"/>
              </a:ext>
            </a:extLst>
          </p:cNvPr>
          <p:cNvSpPr>
            <a:spLocks noGrp="1"/>
          </p:cNvSpPr>
          <p:nvPr>
            <p:ph type="title"/>
          </p:nvPr>
        </p:nvSpPr>
        <p:spPr>
          <a:xfrm>
            <a:off x="1662236" y="2031556"/>
            <a:ext cx="9070848" cy="457200"/>
          </a:xfrm>
        </p:spPr>
        <p:txBody>
          <a:bodyPr>
            <a:normAutofit fontScale="90000"/>
          </a:bodyPr>
          <a:lstStyle/>
          <a:p>
            <a:r>
              <a:rPr lang="en-IN" sz="3200" dirty="0">
                <a:latin typeface="Times New Roman" panose="02020603050405020304" pitchFamily="18" charset="0"/>
                <a:cs typeface="Times New Roman" panose="02020603050405020304" pitchFamily="18" charset="0"/>
              </a:rPr>
              <a:t>Content </a:t>
            </a:r>
          </a:p>
        </p:txBody>
      </p:sp>
      <p:sp>
        <p:nvSpPr>
          <p:cNvPr id="5" name="Text Placeholder 4">
            <a:extLst>
              <a:ext uri="{FF2B5EF4-FFF2-40B4-BE49-F238E27FC236}">
                <a16:creationId xmlns:a16="http://schemas.microsoft.com/office/drawing/2014/main" id="{827BD28A-9078-90AB-E114-B0DC74E80F7B}"/>
              </a:ext>
            </a:extLst>
          </p:cNvPr>
          <p:cNvSpPr>
            <a:spLocks noGrp="1"/>
          </p:cNvSpPr>
          <p:nvPr>
            <p:ph type="body" idx="1"/>
          </p:nvPr>
        </p:nvSpPr>
        <p:spPr>
          <a:xfrm>
            <a:off x="1560576" y="2554941"/>
            <a:ext cx="9070848" cy="2440886"/>
          </a:xfrm>
        </p:spPr>
        <p:txBody>
          <a:bodyPr>
            <a:normAutofit fontScale="92500" lnSpcReduction="10000"/>
          </a:bodyPr>
          <a:lstStyle/>
          <a:p>
            <a:pPr algn="l"/>
            <a:r>
              <a:rPr lang="en-IN"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Introduction</a:t>
            </a:r>
          </a:p>
          <a:p>
            <a:pPr algn="l"/>
            <a:r>
              <a:rPr lang="en-IN" sz="2000" dirty="0">
                <a:latin typeface="Times New Roman" panose="02020603050405020304" pitchFamily="18" charset="0"/>
                <a:cs typeface="Times New Roman" panose="02020603050405020304" pitchFamily="18" charset="0"/>
              </a:rPr>
              <a:t>2.Literature Review</a:t>
            </a:r>
          </a:p>
          <a:p>
            <a:pPr algn="l"/>
            <a:r>
              <a:rPr lang="en-IN" sz="2000" dirty="0">
                <a:latin typeface="Times New Roman" panose="02020603050405020304" pitchFamily="18" charset="0"/>
                <a:cs typeface="Times New Roman" panose="02020603050405020304" pitchFamily="18" charset="0"/>
              </a:rPr>
              <a:t>3.Methodology </a:t>
            </a:r>
          </a:p>
          <a:p>
            <a:pPr algn="l"/>
            <a:r>
              <a:rPr lang="en-IN" sz="2000" dirty="0">
                <a:latin typeface="Times New Roman" panose="02020603050405020304" pitchFamily="18" charset="0"/>
                <a:cs typeface="Times New Roman" panose="02020603050405020304" pitchFamily="18" charset="0"/>
              </a:rPr>
              <a:t>4.Results and Discussions</a:t>
            </a:r>
          </a:p>
          <a:p>
            <a:pPr algn="l"/>
            <a:r>
              <a:rPr lang="en-IN" sz="2000" dirty="0">
                <a:latin typeface="Times New Roman" panose="02020603050405020304" pitchFamily="18" charset="0"/>
                <a:cs typeface="Times New Roman" panose="02020603050405020304" pitchFamily="18" charset="0"/>
              </a:rPr>
              <a:t>5.Conclusion</a:t>
            </a:r>
          </a:p>
          <a:p>
            <a:pPr algn="l"/>
            <a:r>
              <a:rPr lang="en-IN" sz="2000" dirty="0">
                <a:latin typeface="Times New Roman" panose="02020603050405020304" pitchFamily="18" charset="0"/>
                <a:cs typeface="Times New Roman" panose="02020603050405020304" pitchFamily="18" charset="0"/>
              </a:rPr>
              <a:t>6.Reference </a:t>
            </a:r>
          </a:p>
        </p:txBody>
      </p:sp>
    </p:spTree>
    <p:extLst>
      <p:ext uri="{BB962C8B-B14F-4D97-AF65-F5344CB8AC3E}">
        <p14:creationId xmlns:p14="http://schemas.microsoft.com/office/powerpoint/2010/main" val="40034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D1AA9-37A4-3A71-DDC7-49DE5F7BEAF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CAC48A-9414-E5ED-FAC9-48E5AAC2EC35}"/>
              </a:ext>
            </a:extLst>
          </p:cNvPr>
          <p:cNvSpPr>
            <a:spLocks noGrp="1"/>
          </p:cNvSpPr>
          <p:nvPr>
            <p:ph type="title"/>
          </p:nvPr>
        </p:nvSpPr>
        <p:spPr>
          <a:xfrm>
            <a:off x="1626377" y="1909481"/>
            <a:ext cx="9070848" cy="457200"/>
          </a:xfrm>
        </p:spPr>
        <p:txBody>
          <a:bodyPr>
            <a:normAutofit fontScale="90000"/>
          </a:bodyPr>
          <a:lstStyle/>
          <a:p>
            <a:r>
              <a:rPr lang="en-IN" sz="2400" dirty="0">
                <a:latin typeface="Times New Roman" panose="02020603050405020304" pitchFamily="18" charset="0"/>
                <a:cs typeface="Times New Roman" panose="02020603050405020304" pitchFamily="18" charset="0"/>
              </a:rPr>
              <a:t>Introduction </a:t>
            </a:r>
            <a:r>
              <a:rPr lang="en-IN" sz="3200" dirty="0">
                <a:latin typeface="Times New Roman" panose="02020603050405020304" pitchFamily="18" charset="0"/>
                <a:cs typeface="Times New Roman" panose="02020603050405020304" pitchFamily="18" charset="0"/>
              </a:rPr>
              <a:t> </a:t>
            </a:r>
          </a:p>
        </p:txBody>
      </p:sp>
      <p:sp>
        <p:nvSpPr>
          <p:cNvPr id="5" name="Text Placeholder 4">
            <a:extLst>
              <a:ext uri="{FF2B5EF4-FFF2-40B4-BE49-F238E27FC236}">
                <a16:creationId xmlns:a16="http://schemas.microsoft.com/office/drawing/2014/main" id="{14C81C50-3EE1-0F3B-B6A1-364F0C576471}"/>
              </a:ext>
            </a:extLst>
          </p:cNvPr>
          <p:cNvSpPr>
            <a:spLocks noGrp="1"/>
          </p:cNvSpPr>
          <p:nvPr>
            <p:ph type="body" idx="1"/>
          </p:nvPr>
        </p:nvSpPr>
        <p:spPr>
          <a:xfrm>
            <a:off x="1494775" y="2366681"/>
            <a:ext cx="9070848" cy="2599765"/>
          </a:xfrm>
        </p:spPr>
        <p:txBody>
          <a:bodyPr>
            <a:noAutofit/>
          </a:bodyPr>
          <a:lstStyle/>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Eye disease classification is a critical area within the realm of medical image analysis, employing advanced technologies to enhance the diagnosis and treatment of various ocular conditions. </a:t>
            </a:r>
            <a:endParaRPr lang="en-IN"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recent years, the integration of artificial intelligence, particularly Convolutional Neural Networks (CNNs), has revolutionized the field of eye disease classification. CNNs, inspired by the human visual system, excel at extracting intricate patterns and features from medical images, such as retinal scans.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prevalence of eye diseases, including conditions like diabetic retinopathy, glaucoma, and macular degeneration, underscores the significance of robust classification systems. By harnessing the potential of CNN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56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BF669-47D8-2F77-8415-DA6BAA6681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CB39F1-D542-9984-1634-9F050A2B40CB}"/>
              </a:ext>
            </a:extLst>
          </p:cNvPr>
          <p:cNvSpPr>
            <a:spLocks noGrp="1"/>
          </p:cNvSpPr>
          <p:nvPr>
            <p:ph type="title"/>
          </p:nvPr>
        </p:nvSpPr>
        <p:spPr>
          <a:xfrm>
            <a:off x="4596072" y="111036"/>
            <a:ext cx="9070848" cy="457200"/>
          </a:xfrm>
        </p:spPr>
        <p:txBody>
          <a:bodyPr>
            <a:normAutofit fontScale="90000"/>
          </a:bodyPr>
          <a:lstStyle/>
          <a:p>
            <a:r>
              <a:rPr lang="en-IN" sz="3200" dirty="0">
                <a:latin typeface="Times New Roman" panose="02020603050405020304" pitchFamily="18" charset="0"/>
                <a:cs typeface="Times New Roman" panose="02020603050405020304" pitchFamily="18" charset="0"/>
              </a:rPr>
              <a:t>Literature Review </a:t>
            </a:r>
          </a:p>
        </p:txBody>
      </p:sp>
      <p:sp>
        <p:nvSpPr>
          <p:cNvPr id="5" name="Text Placeholder 4">
            <a:extLst>
              <a:ext uri="{FF2B5EF4-FFF2-40B4-BE49-F238E27FC236}">
                <a16:creationId xmlns:a16="http://schemas.microsoft.com/office/drawing/2014/main" id="{F8EF2FFA-8B97-BC16-8001-697CA5656D99}"/>
              </a:ext>
            </a:extLst>
          </p:cNvPr>
          <p:cNvSpPr>
            <a:spLocks noGrp="1"/>
          </p:cNvSpPr>
          <p:nvPr>
            <p:ph type="body" idx="1"/>
          </p:nvPr>
        </p:nvSpPr>
        <p:spPr>
          <a:xfrm>
            <a:off x="1563624" y="2698376"/>
            <a:ext cx="9070848" cy="2440886"/>
          </a:xfrm>
        </p:spPr>
        <p:txBody>
          <a:bodyPr>
            <a:normAutofit/>
          </a:bodyPr>
          <a:lstStyle/>
          <a:p>
            <a:pPr algn="l"/>
            <a:endParaRPr lang="en-IN"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55AFDD9-D9A6-ABB7-C04F-5E902EF14572}"/>
              </a:ext>
            </a:extLst>
          </p:cNvPr>
          <p:cNvGraphicFramePr>
            <a:graphicFrameLocks noGrp="1"/>
          </p:cNvGraphicFramePr>
          <p:nvPr>
            <p:extLst>
              <p:ext uri="{D42A27DB-BD31-4B8C-83A1-F6EECF244321}">
                <p14:modId xmlns:p14="http://schemas.microsoft.com/office/powerpoint/2010/main" val="1343956929"/>
              </p:ext>
            </p:extLst>
          </p:nvPr>
        </p:nvGraphicFramePr>
        <p:xfrm>
          <a:off x="1557528" y="670873"/>
          <a:ext cx="9844480" cy="5907295"/>
        </p:xfrm>
        <a:graphic>
          <a:graphicData uri="http://schemas.openxmlformats.org/drawingml/2006/table">
            <a:tbl>
              <a:tblPr firstRow="1" bandRow="1">
                <a:tableStyleId>{5C22544A-7EE6-4342-B048-85BDC9FD1C3A}</a:tableStyleId>
              </a:tblPr>
              <a:tblGrid>
                <a:gridCol w="1111027">
                  <a:extLst>
                    <a:ext uri="{9D8B030D-6E8A-4147-A177-3AD203B41FA5}">
                      <a16:colId xmlns:a16="http://schemas.microsoft.com/office/drawing/2014/main" val="2240290433"/>
                    </a:ext>
                  </a:extLst>
                </a:gridCol>
                <a:gridCol w="2136710">
                  <a:extLst>
                    <a:ext uri="{9D8B030D-6E8A-4147-A177-3AD203B41FA5}">
                      <a16:colId xmlns:a16="http://schemas.microsoft.com/office/drawing/2014/main" val="3501543456"/>
                    </a:ext>
                  </a:extLst>
                </a:gridCol>
                <a:gridCol w="2658951">
                  <a:extLst>
                    <a:ext uri="{9D8B030D-6E8A-4147-A177-3AD203B41FA5}">
                      <a16:colId xmlns:a16="http://schemas.microsoft.com/office/drawing/2014/main" val="2129122259"/>
                    </a:ext>
                  </a:extLst>
                </a:gridCol>
                <a:gridCol w="1968896">
                  <a:extLst>
                    <a:ext uri="{9D8B030D-6E8A-4147-A177-3AD203B41FA5}">
                      <a16:colId xmlns:a16="http://schemas.microsoft.com/office/drawing/2014/main" val="2185921326"/>
                    </a:ext>
                  </a:extLst>
                </a:gridCol>
                <a:gridCol w="1968896">
                  <a:extLst>
                    <a:ext uri="{9D8B030D-6E8A-4147-A177-3AD203B41FA5}">
                      <a16:colId xmlns:a16="http://schemas.microsoft.com/office/drawing/2014/main" val="3694496994"/>
                    </a:ext>
                  </a:extLst>
                </a:gridCol>
              </a:tblGrid>
              <a:tr h="817135">
                <a:tc>
                  <a:txBody>
                    <a:bodyPr/>
                    <a:lstStyle/>
                    <a:p>
                      <a:pPr algn="ctr"/>
                      <a:r>
                        <a:rPr lang="en-IN" sz="1600" dirty="0"/>
                        <a:t>SR NO. </a:t>
                      </a:r>
                    </a:p>
                  </a:txBody>
                  <a:tcPr/>
                </a:tc>
                <a:tc>
                  <a:txBody>
                    <a:bodyPr/>
                    <a:lstStyle/>
                    <a:p>
                      <a:pPr algn="ctr"/>
                      <a:r>
                        <a:rPr lang="en-IN" sz="1600" dirty="0"/>
                        <a:t>AUTHOR </a:t>
                      </a:r>
                    </a:p>
                    <a:p>
                      <a:pPr algn="ctr"/>
                      <a:r>
                        <a:rPr lang="en-IN" sz="1600" dirty="0"/>
                        <a:t>NAME</a:t>
                      </a:r>
                    </a:p>
                  </a:txBody>
                  <a:tcPr/>
                </a:tc>
                <a:tc>
                  <a:txBody>
                    <a:bodyPr/>
                    <a:lstStyle/>
                    <a:p>
                      <a:pPr algn="ctr"/>
                      <a:r>
                        <a:rPr lang="en-IN" sz="1600" dirty="0"/>
                        <a:t>RESEARCH TOPIC </a:t>
                      </a:r>
                    </a:p>
                  </a:txBody>
                  <a:tcPr/>
                </a:tc>
                <a:tc>
                  <a:txBody>
                    <a:bodyPr/>
                    <a:lstStyle/>
                    <a:p>
                      <a:pPr algn="ctr"/>
                      <a:r>
                        <a:rPr lang="en-IN" sz="1600" dirty="0"/>
                        <a:t>ALGORITHM</a:t>
                      </a:r>
                    </a:p>
                  </a:txBody>
                  <a:tcPr/>
                </a:tc>
                <a:tc>
                  <a:txBody>
                    <a:bodyPr/>
                    <a:lstStyle/>
                    <a:p>
                      <a:pPr algn="ctr"/>
                      <a:r>
                        <a:rPr lang="en-IN" sz="1600" dirty="0"/>
                        <a:t>Accuracy</a:t>
                      </a:r>
                    </a:p>
                  </a:txBody>
                  <a:tcPr/>
                </a:tc>
                <a:extLst>
                  <a:ext uri="{0D108BD9-81ED-4DB2-BD59-A6C34878D82A}">
                    <a16:rowId xmlns:a16="http://schemas.microsoft.com/office/drawing/2014/main" val="298881234"/>
                  </a:ext>
                </a:extLst>
              </a:tr>
              <a:tr h="419169">
                <a:tc>
                  <a:txBody>
                    <a:bodyPr/>
                    <a:lstStyle/>
                    <a:p>
                      <a:pPr algn="ctr"/>
                      <a:r>
                        <a:rPr lang="en-IN" sz="1600" dirty="0"/>
                        <a:t>1.</a:t>
                      </a:r>
                    </a:p>
                  </a:txBody>
                  <a:tcPr/>
                </a:tc>
                <a:tc>
                  <a:txBody>
                    <a:bodyPr/>
                    <a:lstStyle/>
                    <a:p>
                      <a:pPr algn="ct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Malik S</a:t>
                      </a:r>
                      <a:endParaRPr lang="en-IN" sz="1600" dirty="0"/>
                    </a:p>
                  </a:txBody>
                  <a:tcPr/>
                </a:tc>
                <a:tc>
                  <a:txBody>
                    <a:bodyPr/>
                    <a:lstStyle/>
                    <a:p>
                      <a:pPr algn="ct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Eye Disease Classification with Machine Learning</a:t>
                      </a:r>
                      <a:endParaRPr lang="en-IN" sz="1600" dirty="0"/>
                    </a:p>
                  </a:txBody>
                  <a:tcPr/>
                </a:tc>
                <a:tc>
                  <a:txBody>
                    <a:bodyPr/>
                    <a:lstStyle/>
                    <a:p>
                      <a:pPr algn="ctr"/>
                      <a:r>
                        <a:rPr lang="en-IN" sz="1600" dirty="0"/>
                        <a:t>CNN</a:t>
                      </a:r>
                    </a:p>
                  </a:txBody>
                  <a:tcPr/>
                </a:tc>
                <a:tc>
                  <a:txBody>
                    <a:bodyPr/>
                    <a:lstStyle/>
                    <a:p>
                      <a:pPr algn="ctr"/>
                      <a:r>
                        <a:rPr lang="en-IN" sz="1600" dirty="0"/>
                        <a:t>88.98%</a:t>
                      </a:r>
                    </a:p>
                    <a:p>
                      <a:pPr algn="ctr"/>
                      <a:r>
                        <a:rPr lang="en-IN" sz="1600" dirty="0"/>
                        <a:t>(2019)</a:t>
                      </a:r>
                    </a:p>
                  </a:txBody>
                  <a:tcPr/>
                </a:tc>
                <a:extLst>
                  <a:ext uri="{0D108BD9-81ED-4DB2-BD59-A6C34878D82A}">
                    <a16:rowId xmlns:a16="http://schemas.microsoft.com/office/drawing/2014/main" val="3302116763"/>
                  </a:ext>
                </a:extLst>
              </a:tr>
              <a:tr h="419169">
                <a:tc>
                  <a:txBody>
                    <a:bodyPr/>
                    <a:lstStyle/>
                    <a:p>
                      <a:pPr algn="ctr"/>
                      <a:r>
                        <a:rPr lang="en-IN" sz="1600" dirty="0"/>
                        <a:t>2.</a:t>
                      </a:r>
                    </a:p>
                  </a:txBody>
                  <a:tcPr/>
                </a:tc>
                <a:tc>
                  <a:txBody>
                    <a:bodyPr/>
                    <a:lstStyle/>
                    <a:p>
                      <a:pPr algn="ct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Mistry</a:t>
                      </a:r>
                      <a:endParaRPr lang="en-IN" sz="1600" dirty="0"/>
                    </a:p>
                  </a:txBody>
                  <a:tcPr/>
                </a:tc>
                <a:tc>
                  <a:txBody>
                    <a:bodyPr/>
                    <a:lstStyle/>
                    <a:p>
                      <a:pPr algn="ctr"/>
                      <a:r>
                        <a:rPr lang="en-IN" sz="1600" kern="1200" dirty="0">
                          <a:solidFill>
                            <a:schemeClr val="dk1"/>
                          </a:solidFill>
                          <a:effectLst/>
                          <a:latin typeface="+mn-lt"/>
                          <a:ea typeface="+mn-ea"/>
                          <a:cs typeface="+mn-cs"/>
                        </a:rPr>
                        <a:t>The Automated Eye Cancer Detection through Machine Learning and Image Analysis in Healthcare.</a:t>
                      </a:r>
                      <a:endParaRPr lang="en-IN" sz="1600" dirty="0"/>
                    </a:p>
                  </a:txBody>
                  <a:tcPr/>
                </a:tc>
                <a:tc>
                  <a:txBody>
                    <a:bodyPr/>
                    <a:lstStyle/>
                    <a:p>
                      <a:pPr algn="ctr"/>
                      <a:r>
                        <a:rPr lang="en-IN" sz="1600" dirty="0"/>
                        <a:t>KNN</a:t>
                      </a:r>
                    </a:p>
                    <a:p>
                      <a:pPr algn="ctr"/>
                      <a:r>
                        <a:rPr lang="en-IN" sz="1600" dirty="0"/>
                        <a:t>CNN</a:t>
                      </a:r>
                    </a:p>
                    <a:p>
                      <a:pPr algn="ctr"/>
                      <a:r>
                        <a:rPr lang="en-IN" sz="1600" dirty="0"/>
                        <a:t>Random Forest</a:t>
                      </a:r>
                    </a:p>
                  </a:txBody>
                  <a:tcPr/>
                </a:tc>
                <a:tc>
                  <a:txBody>
                    <a:bodyPr/>
                    <a:lstStyle/>
                    <a:p>
                      <a:pPr algn="ctr"/>
                      <a:r>
                        <a:rPr lang="en-IN" sz="1600" dirty="0"/>
                        <a:t>92%</a:t>
                      </a:r>
                    </a:p>
                    <a:p>
                      <a:pPr algn="ctr"/>
                      <a:r>
                        <a:rPr lang="en-IN" sz="1600" dirty="0"/>
                        <a:t>(2023)</a:t>
                      </a:r>
                    </a:p>
                  </a:txBody>
                  <a:tcPr/>
                </a:tc>
                <a:extLst>
                  <a:ext uri="{0D108BD9-81ED-4DB2-BD59-A6C34878D82A}">
                    <a16:rowId xmlns:a16="http://schemas.microsoft.com/office/drawing/2014/main" val="2136477822"/>
                  </a:ext>
                </a:extLst>
              </a:tr>
              <a:tr h="419169">
                <a:tc>
                  <a:txBody>
                    <a:bodyPr/>
                    <a:lstStyle/>
                    <a:p>
                      <a:pPr algn="ctr"/>
                      <a:r>
                        <a:rPr lang="en-IN" sz="1600" dirty="0"/>
                        <a:t>3.</a:t>
                      </a:r>
                    </a:p>
                  </a:txBody>
                  <a:tcPr/>
                </a:tc>
                <a:tc>
                  <a:txBody>
                    <a:bodyPr/>
                    <a:lstStyle/>
                    <a:p>
                      <a:pPr algn="ctr"/>
                      <a:r>
                        <a:rPr lang="en-IN" sz="1600" kern="1200" dirty="0">
                          <a:solidFill>
                            <a:schemeClr val="dk1"/>
                          </a:solidFill>
                          <a:effectLst/>
                          <a:latin typeface="+mn-lt"/>
                          <a:ea typeface="+mn-ea"/>
                          <a:cs typeface="+mn-cs"/>
                        </a:rPr>
                        <a:t>L. Jain</a:t>
                      </a:r>
                      <a:endParaRPr lang="en-IN" sz="1600" dirty="0"/>
                    </a:p>
                  </a:txBody>
                  <a:tcPr/>
                </a:tc>
                <a:tc>
                  <a:txBody>
                    <a:bodyPr/>
                    <a:lstStyle/>
                    <a:p>
                      <a:pPr algn="ctr"/>
                      <a:r>
                        <a:rPr lang="en-IN" sz="1600" kern="1200" dirty="0">
                          <a:solidFill>
                            <a:schemeClr val="dk1"/>
                          </a:solidFill>
                          <a:effectLst/>
                          <a:latin typeface="+mn-lt"/>
                          <a:ea typeface="+mn-ea"/>
                          <a:cs typeface="+mn-cs"/>
                        </a:rPr>
                        <a:t>Retinal Eye Disease Detection Using Deep Learning</a:t>
                      </a:r>
                      <a:endParaRPr lang="en-IN" sz="1600" dirty="0"/>
                    </a:p>
                  </a:txBody>
                  <a:tcPr/>
                </a:tc>
                <a:tc>
                  <a:txBody>
                    <a:bodyPr/>
                    <a:lstStyle/>
                    <a:p>
                      <a:pPr algn="ctr"/>
                      <a:r>
                        <a:rPr lang="en-IN" sz="1600" dirty="0"/>
                        <a:t>R-CNN</a:t>
                      </a:r>
                    </a:p>
                    <a:p>
                      <a:pPr algn="ctr"/>
                      <a:r>
                        <a:rPr lang="en-IN" sz="1600" dirty="0"/>
                        <a:t>MSVM</a:t>
                      </a:r>
                    </a:p>
                  </a:txBody>
                  <a:tcPr/>
                </a:tc>
                <a:tc>
                  <a:txBody>
                    <a:bodyPr/>
                    <a:lstStyle/>
                    <a:p>
                      <a:pPr algn="ctr"/>
                      <a:r>
                        <a:rPr lang="en-IN" sz="1600" dirty="0"/>
                        <a:t>81%</a:t>
                      </a:r>
                    </a:p>
                    <a:p>
                      <a:pPr algn="ctr"/>
                      <a:r>
                        <a:rPr lang="en-IN" sz="1600" dirty="0"/>
                        <a:t>(2018)</a:t>
                      </a:r>
                    </a:p>
                  </a:txBody>
                  <a:tcPr/>
                </a:tc>
                <a:extLst>
                  <a:ext uri="{0D108BD9-81ED-4DB2-BD59-A6C34878D82A}">
                    <a16:rowId xmlns:a16="http://schemas.microsoft.com/office/drawing/2014/main" val="2801173261"/>
                  </a:ext>
                </a:extLst>
              </a:tr>
              <a:tr h="419169">
                <a:tc>
                  <a:txBody>
                    <a:bodyPr/>
                    <a:lstStyle/>
                    <a:p>
                      <a:pPr algn="ctr"/>
                      <a:r>
                        <a:rPr lang="en-IN" sz="1600" dirty="0"/>
                        <a:t>4.</a:t>
                      </a:r>
                    </a:p>
                  </a:txBody>
                  <a:tcPr/>
                </a:tc>
                <a:tc>
                  <a:txBody>
                    <a:bodyPr/>
                    <a:lstStyle/>
                    <a:p>
                      <a:pPr algn="ct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Chea</a:t>
                      </a:r>
                      <a:endParaRPr lang="en-IN" sz="1600" dirty="0"/>
                    </a:p>
                  </a:txBody>
                  <a:tcPr/>
                </a:tc>
                <a:tc>
                  <a:txBody>
                    <a:bodyPr/>
                    <a:lstStyle/>
                    <a:p>
                      <a:pPr algn="ct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Classification of Fundus Images Based on Deep Learning for Detecting Eye Diseases.</a:t>
                      </a:r>
                      <a:endParaRPr lang="en-IN" sz="1600" dirty="0"/>
                    </a:p>
                  </a:txBody>
                  <a:tcPr/>
                </a:tc>
                <a:tc>
                  <a:txBody>
                    <a:bodyPr/>
                    <a:lstStyle/>
                    <a:p>
                      <a:pPr algn="ctr"/>
                      <a:r>
                        <a:rPr lang="en-IN" sz="1600" dirty="0"/>
                        <a:t>Random </a:t>
                      </a:r>
                      <a:r>
                        <a:rPr lang="en-IN" sz="1600" dirty="0" err="1"/>
                        <a:t>forest,KNN</a:t>
                      </a:r>
                      <a:endParaRPr lang="en-IN" sz="1600" dirty="0"/>
                    </a:p>
                  </a:txBody>
                  <a:tcPr/>
                </a:tc>
                <a:tc>
                  <a:txBody>
                    <a:bodyPr/>
                    <a:lstStyle/>
                    <a:p>
                      <a:pPr algn="ctr"/>
                      <a:r>
                        <a:rPr lang="en-IN" sz="1600" dirty="0"/>
                        <a:t>98.4%</a:t>
                      </a:r>
                    </a:p>
                    <a:p>
                      <a:pPr algn="ctr"/>
                      <a:r>
                        <a:rPr lang="en-IN" sz="1600" dirty="0"/>
                        <a:t>(2021)</a:t>
                      </a:r>
                    </a:p>
                  </a:txBody>
                  <a:tcPr/>
                </a:tc>
                <a:extLst>
                  <a:ext uri="{0D108BD9-81ED-4DB2-BD59-A6C34878D82A}">
                    <a16:rowId xmlns:a16="http://schemas.microsoft.com/office/drawing/2014/main" val="2050206911"/>
                  </a:ext>
                </a:extLst>
              </a:tr>
              <a:tr h="0">
                <a:tc>
                  <a:txBody>
                    <a:bodyPr/>
                    <a:lstStyle/>
                    <a:p>
                      <a:pPr algn="ctr"/>
                      <a:r>
                        <a:rPr lang="en-IN" sz="1600" dirty="0"/>
                        <a:t>5.</a:t>
                      </a:r>
                    </a:p>
                  </a:txBody>
                  <a:tcPr/>
                </a:tc>
                <a:tc>
                  <a:txBody>
                    <a:bodyPr/>
                    <a:lstStyle/>
                    <a:p>
                      <a:pPr algn="ct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 E.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Sertkaya</a:t>
                      </a:r>
                      <a:endParaRPr lang="en-IN" sz="1600" dirty="0"/>
                    </a:p>
                  </a:txBody>
                  <a:tcPr/>
                </a:tc>
                <a:tc>
                  <a:txBody>
                    <a:bodyPr/>
                    <a:lstStyle/>
                    <a:p>
                      <a:pPr algn="ctr"/>
                      <a:r>
                        <a:rPr lang="en-IN" sz="1600" kern="1200" dirty="0">
                          <a:solidFill>
                            <a:schemeClr val="dk1"/>
                          </a:solidFill>
                          <a:effectLst/>
                          <a:latin typeface="+mn-lt"/>
                          <a:ea typeface="+mn-ea"/>
                          <a:cs typeface="+mn-cs"/>
                        </a:rPr>
                        <a:t>Diagnosis of Eye Retinal Diseases Based on Convolutional Neural Networks Using Optical Coherence Images</a:t>
                      </a:r>
                      <a:endParaRPr lang="en-IN" sz="1600" dirty="0"/>
                    </a:p>
                  </a:txBody>
                  <a:tcPr/>
                </a:tc>
                <a:tc>
                  <a:txBody>
                    <a:bodyPr/>
                    <a:lstStyle/>
                    <a:p>
                      <a:pPr algn="ctr"/>
                      <a:r>
                        <a:rPr lang="en-IN" sz="1600" dirty="0"/>
                        <a:t>SVM,CNN,K-MEAN</a:t>
                      </a:r>
                    </a:p>
                  </a:txBody>
                  <a:tcPr/>
                </a:tc>
                <a:tc>
                  <a:txBody>
                    <a:bodyPr/>
                    <a:lstStyle/>
                    <a:p>
                      <a:pPr algn="ctr"/>
                      <a:r>
                        <a:rPr lang="en-IN" sz="1600" dirty="0"/>
                        <a:t>93%</a:t>
                      </a:r>
                    </a:p>
                    <a:p>
                      <a:pPr algn="ctr"/>
                      <a:r>
                        <a:rPr lang="en-IN" sz="1600" dirty="0"/>
                        <a:t>(2019)</a:t>
                      </a:r>
                    </a:p>
                  </a:txBody>
                  <a:tcPr/>
                </a:tc>
                <a:extLst>
                  <a:ext uri="{0D108BD9-81ED-4DB2-BD59-A6C34878D82A}">
                    <a16:rowId xmlns:a16="http://schemas.microsoft.com/office/drawing/2014/main" val="2375557591"/>
                  </a:ext>
                </a:extLst>
              </a:tr>
            </a:tbl>
          </a:graphicData>
        </a:graphic>
      </p:graphicFrame>
    </p:spTree>
    <p:extLst>
      <p:ext uri="{BB962C8B-B14F-4D97-AF65-F5344CB8AC3E}">
        <p14:creationId xmlns:p14="http://schemas.microsoft.com/office/powerpoint/2010/main" val="92729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6290-A713-492A-460B-8EDF46B395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7AF6F03-E5B0-5D9B-AFA3-62651BE081FF}"/>
              </a:ext>
            </a:extLst>
          </p:cNvPr>
          <p:cNvSpPr>
            <a:spLocks noGrp="1"/>
          </p:cNvSpPr>
          <p:nvPr>
            <p:ph type="title"/>
          </p:nvPr>
        </p:nvSpPr>
        <p:spPr>
          <a:xfrm>
            <a:off x="1563623" y="2094309"/>
            <a:ext cx="9070848" cy="457200"/>
          </a:xfrm>
        </p:spPr>
        <p:txBody>
          <a:bodyPr>
            <a:normAutofit fontScale="90000"/>
          </a:bodyPr>
          <a:lstStyle/>
          <a:p>
            <a:r>
              <a:rPr lang="en-IN" sz="3200" dirty="0">
                <a:latin typeface="Times New Roman" panose="02020603050405020304" pitchFamily="18" charset="0"/>
                <a:cs typeface="Times New Roman" panose="02020603050405020304" pitchFamily="18" charset="0"/>
              </a:rPr>
              <a:t>Methodology </a:t>
            </a:r>
          </a:p>
        </p:txBody>
      </p:sp>
      <p:sp>
        <p:nvSpPr>
          <p:cNvPr id="5" name="Text Placeholder 4">
            <a:extLst>
              <a:ext uri="{FF2B5EF4-FFF2-40B4-BE49-F238E27FC236}">
                <a16:creationId xmlns:a16="http://schemas.microsoft.com/office/drawing/2014/main" id="{BB348452-DBC4-FE74-BA05-441731D5F07F}"/>
              </a:ext>
            </a:extLst>
          </p:cNvPr>
          <p:cNvSpPr>
            <a:spLocks noGrp="1"/>
          </p:cNvSpPr>
          <p:nvPr>
            <p:ph type="body" idx="1"/>
          </p:nvPr>
        </p:nvSpPr>
        <p:spPr>
          <a:xfrm>
            <a:off x="1560576" y="2707341"/>
            <a:ext cx="9070848" cy="2440886"/>
          </a:xfrm>
        </p:spPr>
        <p:txBody>
          <a:bodyPr>
            <a:normAutofit/>
          </a:bodyPr>
          <a:lstStyle/>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eye disease classification involves preprocessing high-definition ocular images, followed by feature extraction using Convolutional Neural Networks (CNN) to identify conditions like glaucoma, cataract, retinal diseases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multiclass ROC curves refine image output predictions, achieving an impressive 94% accuracy with CNNs in the detection of various eye conditions.</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methodology aims to enhance the diagnosis of eye diseases, providing insights into the safety and effectiveness of repairing cloudy lenses in aging eyes.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0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6290-A713-492A-460B-8EDF46B39533}"/>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0EE0215-7DDD-CD5B-312B-E44577442E22}"/>
              </a:ext>
            </a:extLst>
          </p:cNvPr>
          <p:cNvGraphicFramePr>
            <a:graphicFrameLocks noGrp="1"/>
          </p:cNvGraphicFramePr>
          <p:nvPr>
            <p:extLst>
              <p:ext uri="{D42A27DB-BD31-4B8C-83A1-F6EECF244321}">
                <p14:modId xmlns:p14="http://schemas.microsoft.com/office/powerpoint/2010/main" val="1821103161"/>
              </p:ext>
            </p:extLst>
          </p:nvPr>
        </p:nvGraphicFramePr>
        <p:xfrm>
          <a:off x="2919618" y="2192695"/>
          <a:ext cx="5868670" cy="2630318"/>
        </p:xfrm>
        <a:graphic>
          <a:graphicData uri="http://schemas.openxmlformats.org/drawingml/2006/table">
            <a:tbl>
              <a:tblPr firstRow="1" firstCol="1" bandRow="1">
                <a:tableStyleId>{5C22544A-7EE6-4342-B048-85BDC9FD1C3A}</a:tableStyleId>
              </a:tblPr>
              <a:tblGrid>
                <a:gridCol w="1955800">
                  <a:extLst>
                    <a:ext uri="{9D8B030D-6E8A-4147-A177-3AD203B41FA5}">
                      <a16:colId xmlns:a16="http://schemas.microsoft.com/office/drawing/2014/main" val="718626742"/>
                    </a:ext>
                  </a:extLst>
                </a:gridCol>
                <a:gridCol w="1956435">
                  <a:extLst>
                    <a:ext uri="{9D8B030D-6E8A-4147-A177-3AD203B41FA5}">
                      <a16:colId xmlns:a16="http://schemas.microsoft.com/office/drawing/2014/main" val="4107938825"/>
                    </a:ext>
                  </a:extLst>
                </a:gridCol>
                <a:gridCol w="1956435">
                  <a:extLst>
                    <a:ext uri="{9D8B030D-6E8A-4147-A177-3AD203B41FA5}">
                      <a16:colId xmlns:a16="http://schemas.microsoft.com/office/drawing/2014/main" val="2352015022"/>
                    </a:ext>
                  </a:extLst>
                </a:gridCol>
              </a:tblGrid>
              <a:tr h="799722">
                <a:tc>
                  <a:txBody>
                    <a:bodyPr/>
                    <a:lstStyle/>
                    <a:p>
                      <a:pPr algn="ctr">
                        <a:lnSpc>
                          <a:spcPct val="106000"/>
                        </a:lnSpc>
                        <a:spcAft>
                          <a:spcPts val="800"/>
                        </a:spcAft>
                      </a:pPr>
                      <a:r>
                        <a:rPr lang="en-IN" sz="1400" kern="100" dirty="0">
                          <a:effectLst/>
                        </a:rPr>
                        <a:t>Epochs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dirty="0">
                          <a:effectLst/>
                        </a:rPr>
                        <a:t>Accuracy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Validation</a:t>
                      </a:r>
                      <a:endParaRPr lang="en-IN" sz="1100" kern="100">
                        <a:effectLst/>
                      </a:endParaRPr>
                    </a:p>
                    <a:p>
                      <a:pPr algn="ctr">
                        <a:lnSpc>
                          <a:spcPct val="106000"/>
                        </a:lnSpc>
                        <a:spcAft>
                          <a:spcPts val="800"/>
                        </a:spcAft>
                      </a:pPr>
                      <a:r>
                        <a:rPr lang="en-IN" sz="14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841375"/>
                  </a:ext>
                </a:extLst>
              </a:tr>
              <a:tr h="246311">
                <a:tc>
                  <a:txBody>
                    <a:bodyPr/>
                    <a:lstStyle/>
                    <a:p>
                      <a:pPr algn="ctr">
                        <a:lnSpc>
                          <a:spcPct val="106000"/>
                        </a:lnSpc>
                        <a:spcAft>
                          <a:spcPts val="800"/>
                        </a:spcAft>
                      </a:pPr>
                      <a:r>
                        <a:rPr lang="en-IN" sz="14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477988"/>
                  </a:ext>
                </a:extLst>
              </a:tr>
              <a:tr h="316857">
                <a:tc>
                  <a:txBody>
                    <a:bodyPr/>
                    <a:lstStyle/>
                    <a:p>
                      <a:pPr algn="ctr">
                        <a:lnSpc>
                          <a:spcPct val="106000"/>
                        </a:lnSpc>
                        <a:spcAft>
                          <a:spcPts val="800"/>
                        </a:spcAft>
                      </a:pPr>
                      <a:r>
                        <a:rPr lang="en-IN" sz="1400" kern="100">
                          <a:effectLst/>
                        </a:rPr>
                        <a:t>Epoch 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843161"/>
                  </a:ext>
                </a:extLst>
              </a:tr>
              <a:tr h="316857">
                <a:tc>
                  <a:txBody>
                    <a:bodyPr/>
                    <a:lstStyle/>
                    <a:p>
                      <a:pPr algn="ctr">
                        <a:lnSpc>
                          <a:spcPct val="106000"/>
                        </a:lnSpc>
                        <a:spcAft>
                          <a:spcPts val="800"/>
                        </a:spcAft>
                      </a:pPr>
                      <a:r>
                        <a:rPr lang="en-IN" sz="1400" kern="100">
                          <a:effectLst/>
                        </a:rPr>
                        <a:t>Epoch 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95%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1244856"/>
                  </a:ext>
                </a:extLst>
              </a:tr>
              <a:tr h="316857">
                <a:tc>
                  <a:txBody>
                    <a:bodyPr/>
                    <a:lstStyle/>
                    <a:p>
                      <a:pPr algn="ctr">
                        <a:lnSpc>
                          <a:spcPct val="106000"/>
                        </a:lnSpc>
                        <a:spcAft>
                          <a:spcPts val="800"/>
                        </a:spcAft>
                      </a:pPr>
                      <a:r>
                        <a:rPr lang="en-IN" sz="1400" kern="100">
                          <a:effectLst/>
                        </a:rPr>
                        <a:t>Epoch 3/5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8747374"/>
                  </a:ext>
                </a:extLst>
              </a:tr>
              <a:tr h="316857">
                <a:tc>
                  <a:txBody>
                    <a:bodyPr/>
                    <a:lstStyle/>
                    <a:p>
                      <a:pPr algn="ctr">
                        <a:lnSpc>
                          <a:spcPct val="106000"/>
                        </a:lnSpc>
                        <a:spcAft>
                          <a:spcPts val="800"/>
                        </a:spcAft>
                      </a:pPr>
                      <a:r>
                        <a:rPr lang="en-IN" sz="1400" kern="100">
                          <a:effectLst/>
                        </a:rPr>
                        <a:t>Epoch 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a:effectLst/>
                        </a:rPr>
                        <a:t>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0770359"/>
                  </a:ext>
                </a:extLst>
              </a:tr>
              <a:tr h="316857">
                <a:tc>
                  <a:txBody>
                    <a:bodyPr/>
                    <a:lstStyle/>
                    <a:p>
                      <a:pPr algn="ctr">
                        <a:lnSpc>
                          <a:spcPct val="106000"/>
                        </a:lnSpc>
                        <a:spcAft>
                          <a:spcPts val="800"/>
                        </a:spcAft>
                      </a:pPr>
                      <a:r>
                        <a:rPr lang="en-IN" sz="1400" kern="100">
                          <a:effectLst/>
                        </a:rPr>
                        <a:t>Epoch 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dirty="0">
                          <a:effectLst/>
                        </a:rPr>
                        <a:t>94%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en-IN" sz="1400" kern="100" dirty="0">
                          <a:effectLst/>
                        </a:rPr>
                        <a:t>94%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6419232"/>
                  </a:ext>
                </a:extLst>
              </a:tr>
            </a:tbl>
          </a:graphicData>
        </a:graphic>
      </p:graphicFrame>
      <p:sp>
        <p:nvSpPr>
          <p:cNvPr id="4" name="TextBox 3">
            <a:extLst>
              <a:ext uri="{FF2B5EF4-FFF2-40B4-BE49-F238E27FC236}">
                <a16:creationId xmlns:a16="http://schemas.microsoft.com/office/drawing/2014/main" id="{C1E62991-71F6-2FF2-F2D6-02DFE8E983F2}"/>
              </a:ext>
            </a:extLst>
          </p:cNvPr>
          <p:cNvSpPr txBox="1"/>
          <p:nvPr/>
        </p:nvSpPr>
        <p:spPr>
          <a:xfrm>
            <a:off x="3047223" y="1602175"/>
            <a:ext cx="6097554" cy="369332"/>
          </a:xfrm>
          <a:prstGeom prst="rect">
            <a:avLst/>
          </a:prstGeom>
          <a:noFill/>
        </p:spPr>
        <p:txBody>
          <a:bodyPr wrap="square">
            <a:spAutoFit/>
          </a:bodyPr>
          <a:lstStyle/>
          <a:p>
            <a:pPr algn="ctr"/>
            <a:r>
              <a:rPr lang="en-US" dirty="0"/>
              <a:t>Accuracy Chart of CNN Algorithm</a:t>
            </a:r>
            <a:endParaRPr lang="en-IN" dirty="0"/>
          </a:p>
        </p:txBody>
      </p:sp>
    </p:spTree>
    <p:extLst>
      <p:ext uri="{BB962C8B-B14F-4D97-AF65-F5344CB8AC3E}">
        <p14:creationId xmlns:p14="http://schemas.microsoft.com/office/powerpoint/2010/main" val="221168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59764-F340-83D2-0289-04FA4FCC793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3C96D1D-3551-1160-C077-8FA125EEEC00}"/>
              </a:ext>
            </a:extLst>
          </p:cNvPr>
          <p:cNvSpPr>
            <a:spLocks noGrp="1"/>
          </p:cNvSpPr>
          <p:nvPr>
            <p:ph type="title"/>
          </p:nvPr>
        </p:nvSpPr>
        <p:spPr>
          <a:xfrm>
            <a:off x="1698094" y="2049486"/>
            <a:ext cx="9070848" cy="457200"/>
          </a:xfrm>
        </p:spPr>
        <p:txBody>
          <a:bodyPr>
            <a:normAutofit fontScale="90000"/>
          </a:bodyPr>
          <a:lstStyle/>
          <a:p>
            <a:r>
              <a:rPr lang="en-IN" sz="3200" dirty="0">
                <a:latin typeface="Times New Roman" panose="02020603050405020304" pitchFamily="18" charset="0"/>
                <a:cs typeface="Times New Roman" panose="02020603050405020304" pitchFamily="18" charset="0"/>
              </a:rPr>
              <a:t>Results and Discussions</a:t>
            </a:r>
          </a:p>
        </p:txBody>
      </p:sp>
      <p:sp>
        <p:nvSpPr>
          <p:cNvPr id="5" name="Text Placeholder 4">
            <a:extLst>
              <a:ext uri="{FF2B5EF4-FFF2-40B4-BE49-F238E27FC236}">
                <a16:creationId xmlns:a16="http://schemas.microsoft.com/office/drawing/2014/main" id="{6B581389-97EC-75E2-25FF-FE80F91A071A}"/>
              </a:ext>
            </a:extLst>
          </p:cNvPr>
          <p:cNvSpPr>
            <a:spLocks noGrp="1"/>
          </p:cNvSpPr>
          <p:nvPr>
            <p:ph type="body" idx="1"/>
          </p:nvPr>
        </p:nvSpPr>
        <p:spPr>
          <a:xfrm>
            <a:off x="1563623" y="2635623"/>
            <a:ext cx="9070848" cy="2710818"/>
          </a:xfrm>
        </p:spPr>
        <p:txBody>
          <a:bodyPr>
            <a:normAutofit lnSpcReduction="10000"/>
          </a:bodyPr>
          <a:lstStyle/>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research employs Convolutional Neural Networks (CNN) and Support Vector Machines (SVM) to identify butterfly species, achieving an 95.86% accuracy with CNN and 94% with SVM for datasets.</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Utilizing state-of-the-art technologies like Support Vector Machines (SVM) and CNNs, the study demonstrated the potential for improving diagnostics and understanding aging eyes. The use of multiclass ROC curves further enhanced the precision of image output predictions. Overall, the results highlight the significant contribution of advanced technologies in advancing the classification and understanding of diverse eye diseases.</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06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E5BF4-23FF-47BF-A894-A1E1E00C74A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A489014-BF5E-65FE-F8D7-56D750AC79DD}"/>
              </a:ext>
            </a:extLst>
          </p:cNvPr>
          <p:cNvSpPr>
            <a:spLocks noGrp="1"/>
          </p:cNvSpPr>
          <p:nvPr>
            <p:ph type="title"/>
          </p:nvPr>
        </p:nvSpPr>
        <p:spPr>
          <a:xfrm>
            <a:off x="1563624" y="2067415"/>
            <a:ext cx="9070848" cy="457200"/>
          </a:xfrm>
        </p:spPr>
        <p:txBody>
          <a:bodyPr>
            <a:normAutofit fontScale="90000"/>
          </a:bodyPr>
          <a:lstStyle/>
          <a:p>
            <a:r>
              <a:rPr lang="en-IN" sz="3200" dirty="0">
                <a:latin typeface="Times New Roman" panose="02020603050405020304" pitchFamily="18" charset="0"/>
                <a:cs typeface="Times New Roman" panose="02020603050405020304" pitchFamily="18" charset="0"/>
              </a:rPr>
              <a:t>Conclusion</a:t>
            </a:r>
          </a:p>
        </p:txBody>
      </p:sp>
      <p:sp>
        <p:nvSpPr>
          <p:cNvPr id="5" name="Text Placeholder 4">
            <a:extLst>
              <a:ext uri="{FF2B5EF4-FFF2-40B4-BE49-F238E27FC236}">
                <a16:creationId xmlns:a16="http://schemas.microsoft.com/office/drawing/2014/main" id="{A2012E3C-B797-9E29-FE8B-B9C2730A7750}"/>
              </a:ext>
            </a:extLst>
          </p:cNvPr>
          <p:cNvSpPr>
            <a:spLocks noGrp="1"/>
          </p:cNvSpPr>
          <p:nvPr>
            <p:ph type="body" idx="1"/>
          </p:nvPr>
        </p:nvSpPr>
        <p:spPr>
          <a:xfrm>
            <a:off x="1560576" y="2599764"/>
            <a:ext cx="9070848" cy="2440886"/>
          </a:xfrm>
        </p:spPr>
        <p:txBody>
          <a:bodyPr>
            <a:normAutofit/>
          </a:bodyPr>
          <a:lstStyle/>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approach enhances diagnostic comprehensiveness, addresses limitations in clinical observations, and utilizes multiclass models and ROC curves for improved predictive throughput, particularly in assessing cataract surgery efficacy for age-related degeneration.</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utilization of multiclass models and ROC curves enhances image output predictions, contributing to comprehensive disease detection. The emphasis on AI, especially CNNs, in early disease detection, particularly in interpreting Optical Coherence Tomography (OCT) for retinal diseases, underscores the system's significance in advancing eye healthcare.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39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196C9-18E4-4CA8-C089-8AEEAB026E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D714C1-22F3-335D-112D-29362A8E27A7}"/>
              </a:ext>
            </a:extLst>
          </p:cNvPr>
          <p:cNvSpPr>
            <a:spLocks noGrp="1"/>
          </p:cNvSpPr>
          <p:nvPr>
            <p:ph type="title"/>
          </p:nvPr>
        </p:nvSpPr>
        <p:spPr>
          <a:xfrm>
            <a:off x="1563623" y="251927"/>
            <a:ext cx="9070848" cy="625151"/>
          </a:xfrm>
        </p:spPr>
        <p:txBody>
          <a:bodyPr>
            <a:normAutofit/>
          </a:bodyPr>
          <a:lstStyle/>
          <a:p>
            <a:r>
              <a:rPr lang="en-IN" sz="3200" dirty="0">
                <a:latin typeface="Times New Roman" panose="02020603050405020304" pitchFamily="18" charset="0"/>
                <a:cs typeface="Times New Roman" panose="02020603050405020304" pitchFamily="18" charset="0"/>
              </a:rPr>
              <a:t>Reference</a:t>
            </a:r>
          </a:p>
        </p:txBody>
      </p:sp>
      <p:sp>
        <p:nvSpPr>
          <p:cNvPr id="5" name="Text Placeholder 4">
            <a:extLst>
              <a:ext uri="{FF2B5EF4-FFF2-40B4-BE49-F238E27FC236}">
                <a16:creationId xmlns:a16="http://schemas.microsoft.com/office/drawing/2014/main" id="{BD04EB29-7B3D-EA79-7F72-C223B651611C}"/>
              </a:ext>
            </a:extLst>
          </p:cNvPr>
          <p:cNvSpPr>
            <a:spLocks noGrp="1"/>
          </p:cNvSpPr>
          <p:nvPr>
            <p:ph type="body" idx="1"/>
          </p:nvPr>
        </p:nvSpPr>
        <p:spPr>
          <a:xfrm>
            <a:off x="1563624" y="961053"/>
            <a:ext cx="9070848" cy="5019869"/>
          </a:xfrm>
        </p:spPr>
        <p:txBody>
          <a:bodyPr>
            <a:normAutofit fontScale="92500" lnSpcReduction="10000"/>
          </a:bodyPr>
          <a:lstStyle/>
          <a:p>
            <a:pPr lvl="0" algn="l">
              <a:lnSpc>
                <a:spcPct val="106000"/>
              </a:lnSpc>
            </a:pPr>
            <a:r>
              <a:rPr lang="en-IN" sz="1800" kern="100" dirty="0">
                <a:latin typeface="Calibri" panose="020F0502020204030204" pitchFamily="34" charset="0"/>
                <a:ea typeface="Calibri" panose="020F0502020204030204" pitchFamily="34" charset="0"/>
                <a:cs typeface="Times New Roman" panose="02020603050405020304" pitchFamily="18" charset="0"/>
              </a:rPr>
              <a:t>1)</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Malik S, Kanwal N, Asghar MN, Sadiq MAA, Karamat I, Fleury M. Data Driven Approach for Eye Disease Classification with Machine Learning. Applied Sciences. 2019; 9(14):2789.</a:t>
            </a:r>
          </a:p>
          <a:p>
            <a:pPr lvl="0" algn="l">
              <a:lnSpc>
                <a:spcPct val="106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2)Mistry,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Jinal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Rakesh Ramakrishnan. "The Automated Eye Cancer Detection through Machine Learning and Image Analysis in Healthcare." Journal of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Xidian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University 17.8 (2023): 763-763.</a:t>
            </a:r>
          </a:p>
          <a:p>
            <a:pPr lvl="0" algn="l">
              <a:lnSpc>
                <a:spcPct val="106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3)L. Jain, H. V. S. Murthy, C. Patel and D. Bansal, "Retinal Eye Disease Detection Using Deep Learning," 2018 Fourteenth International Conference on Information Processing (ICINPRO), Bangalore, India, 2018, pp. 1-6,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10.1109/ICINPRO43533.2018.9096838.</a:t>
            </a:r>
          </a:p>
          <a:p>
            <a:pPr lvl="0" algn="l">
              <a:lnSpc>
                <a:spcPct val="106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Chea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Nakhim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Yunyoung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Nam. "Classification of Fundus Images Based on Deep Learning for Detecting Eye Diseases." Computers, Materials &amp; Continua 67, no. 1 (2021).</a:t>
            </a:r>
          </a:p>
          <a:p>
            <a:pPr lvl="0" algn="l">
              <a:lnSpc>
                <a:spcPct val="106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5)M. 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Sertkaya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Ergen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Togacar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"Diagnosis of Eye Retinal Diseases Based on Convolutional Neural Networks Using Optical Coherence Images," 2019 23rd International Conference Electronics,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Palanga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Lithuania, 2019, pp. 1-5, doi:10.1109/ELECTRONICS.2019.8765579.</a:t>
            </a:r>
          </a:p>
          <a:p>
            <a:pPr lvl="0" algn="l">
              <a:lnSpc>
                <a:spcPct val="106000"/>
              </a:lnSpc>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06000"/>
              </a:lnSpc>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2295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435</TotalTime>
  <Words>839</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Eye Disease Classification Using machine learning </vt:lpstr>
      <vt:lpstr>Content </vt:lpstr>
      <vt:lpstr>Introduction  </vt:lpstr>
      <vt:lpstr>Literature Review </vt:lpstr>
      <vt:lpstr>Methodology </vt:lpstr>
      <vt:lpstr>PowerPoint Presentation</vt:lpstr>
      <vt:lpstr>Results and Discussions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Disease Classification Using machine learning </dc:title>
  <dc:creator>Chetan More</dc:creator>
  <cp:lastModifiedBy>Chetan More</cp:lastModifiedBy>
  <cp:revision>12</cp:revision>
  <dcterms:created xsi:type="dcterms:W3CDTF">2024-03-08T17:59:57Z</dcterms:created>
  <dcterms:modified xsi:type="dcterms:W3CDTF">2024-03-09T10:24:55Z</dcterms:modified>
</cp:coreProperties>
</file>