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4504" y="67055"/>
            <a:ext cx="347472" cy="356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940" y="113741"/>
            <a:ext cx="4037965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7410" y="1219016"/>
            <a:ext cx="8209178" cy="3150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889" y="231089"/>
            <a:ext cx="6718934" cy="1696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5720" algn="ctr">
              <a:lnSpc>
                <a:spcPct val="100000"/>
              </a:lnSpc>
              <a:spcBef>
                <a:spcPts val="110"/>
              </a:spcBef>
            </a:pPr>
            <a:r>
              <a:rPr sz="4000" spc="-15" dirty="0">
                <a:latin typeface="Calibri"/>
                <a:cs typeface="Calibri"/>
              </a:rPr>
              <a:t>CAPSTONE</a:t>
            </a:r>
            <a:r>
              <a:rPr sz="4000" spc="-13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PROJECT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3600" dirty="0"/>
              <a:t>3</a:t>
            </a:r>
            <a:endParaRPr sz="3600">
              <a:latin typeface="Calibri"/>
              <a:cs typeface="Calibri"/>
            </a:endParaRPr>
          </a:p>
          <a:p>
            <a:pPr marL="12700" marR="5080" indent="679450">
              <a:lnSpc>
                <a:spcPts val="3960"/>
              </a:lnSpc>
              <a:spcBef>
                <a:spcPts val="500"/>
              </a:spcBef>
            </a:pPr>
            <a:r>
              <a:rPr sz="3600" u="none" spc="-10" dirty="0">
                <a:solidFill>
                  <a:srgbClr val="205868"/>
                </a:solidFill>
                <a:latin typeface="Calibri"/>
                <a:cs typeface="Calibri"/>
              </a:rPr>
              <a:t>Credit </a:t>
            </a:r>
            <a:r>
              <a:rPr sz="3600" u="none" spc="-25" dirty="0">
                <a:solidFill>
                  <a:srgbClr val="205868"/>
                </a:solidFill>
                <a:latin typeface="Calibri"/>
                <a:cs typeface="Calibri"/>
              </a:rPr>
              <a:t>Card </a:t>
            </a:r>
            <a:r>
              <a:rPr sz="3600" u="none" spc="-10" dirty="0">
                <a:solidFill>
                  <a:srgbClr val="205868"/>
                </a:solidFill>
                <a:latin typeface="Calibri"/>
                <a:cs typeface="Calibri"/>
              </a:rPr>
              <a:t>Default </a:t>
            </a:r>
            <a:r>
              <a:rPr sz="3600" u="none" spc="-5" dirty="0">
                <a:solidFill>
                  <a:srgbClr val="205868"/>
                </a:solidFill>
                <a:latin typeface="Calibri"/>
                <a:cs typeface="Calibri"/>
              </a:rPr>
              <a:t>Prediction </a:t>
            </a:r>
            <a:r>
              <a:rPr sz="3600" u="none" dirty="0">
                <a:solidFill>
                  <a:srgbClr val="205868"/>
                </a:solidFill>
                <a:latin typeface="Calibri"/>
                <a:cs typeface="Calibri"/>
              </a:rPr>
              <a:t> Supervised</a:t>
            </a:r>
            <a:r>
              <a:rPr sz="3600" u="none" spc="-10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3600" u="none" spc="-5" dirty="0">
                <a:solidFill>
                  <a:srgbClr val="205868"/>
                </a:solidFill>
                <a:latin typeface="Calibri"/>
                <a:cs typeface="Calibri"/>
              </a:rPr>
              <a:t>ML</a:t>
            </a:r>
            <a:r>
              <a:rPr sz="3600" u="none" spc="-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3600" u="none" spc="-5" dirty="0">
                <a:solidFill>
                  <a:srgbClr val="205868"/>
                </a:solidFill>
                <a:latin typeface="Calibri"/>
                <a:cs typeface="Calibri"/>
              </a:rPr>
              <a:t>Classification</a:t>
            </a:r>
            <a:r>
              <a:rPr sz="3600" u="none" spc="-10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3600" u="none" dirty="0">
                <a:solidFill>
                  <a:srgbClr val="205868"/>
                </a:solidFill>
                <a:latin typeface="Calibri"/>
                <a:cs typeface="Calibri"/>
              </a:rPr>
              <a:t>Model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0402" y="2547263"/>
            <a:ext cx="2624455" cy="182308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ctr">
              <a:lnSpc>
                <a:spcPct val="116900"/>
              </a:lnSpc>
              <a:spcBef>
                <a:spcPts val="145"/>
              </a:spcBef>
            </a:pPr>
            <a:r>
              <a:rPr sz="2800" b="1" u="heavy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Team</a:t>
            </a:r>
            <a:r>
              <a:rPr sz="2800" b="1" u="heavy" spc="-65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5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Members </a:t>
            </a:r>
            <a:r>
              <a:rPr sz="2800" b="1" spc="-765" dirty="0">
                <a:solidFill>
                  <a:srgbClr val="205868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205868"/>
                </a:solidFill>
                <a:latin typeface="Arial"/>
                <a:cs typeface="Arial"/>
              </a:rPr>
              <a:t>Anas</a:t>
            </a:r>
            <a:r>
              <a:rPr sz="2400" b="1" spc="45" dirty="0">
                <a:solidFill>
                  <a:srgbClr val="20586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5868"/>
                </a:solidFill>
                <a:latin typeface="Arial"/>
                <a:cs typeface="Arial"/>
              </a:rPr>
              <a:t>Mustafa </a:t>
            </a:r>
            <a:r>
              <a:rPr sz="2400" b="1" dirty="0">
                <a:solidFill>
                  <a:srgbClr val="20586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5868"/>
                </a:solidFill>
                <a:latin typeface="Arial"/>
                <a:cs typeface="Arial"/>
              </a:rPr>
              <a:t>Chetan Rajput </a:t>
            </a:r>
            <a:r>
              <a:rPr sz="2400" b="1" dirty="0">
                <a:solidFill>
                  <a:srgbClr val="205868"/>
                </a:solidFill>
                <a:latin typeface="Arial"/>
                <a:cs typeface="Arial"/>
              </a:rPr>
              <a:t> Sarthak</a:t>
            </a:r>
            <a:r>
              <a:rPr sz="2400" b="1" spc="-25" dirty="0">
                <a:solidFill>
                  <a:srgbClr val="20586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5868"/>
                </a:solidFill>
                <a:latin typeface="Arial"/>
                <a:cs typeface="Arial"/>
              </a:rPr>
              <a:t>Rastogi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153746"/>
            <a:ext cx="66179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EDA-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Gender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Wise Defaulter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Prediction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539" y="4105152"/>
            <a:ext cx="5556250" cy="72771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465"/>
              </a:spcBef>
              <a:buFont typeface="Microsoft Sans Serif"/>
              <a:buChar char="•"/>
              <a:tabLst>
                <a:tab pos="165100" algn="l"/>
              </a:tabLst>
            </a:pPr>
            <a:r>
              <a:rPr sz="2000" spc="35" dirty="0">
                <a:solidFill>
                  <a:srgbClr val="205868"/>
                </a:solidFill>
                <a:latin typeface="Calibri"/>
                <a:cs typeface="Calibri"/>
              </a:rPr>
              <a:t>Number</a:t>
            </a:r>
            <a:r>
              <a:rPr sz="2000" spc="1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205868"/>
                </a:solidFill>
                <a:latin typeface="Calibri"/>
                <a:cs typeface="Calibri"/>
              </a:rPr>
              <a:t> Male 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credit</a:t>
            </a:r>
            <a:r>
              <a:rPr sz="2000" spc="10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05868"/>
                </a:solidFill>
                <a:latin typeface="Calibri"/>
                <a:cs typeface="Calibri"/>
              </a:rPr>
              <a:t>holder</a:t>
            </a:r>
            <a:r>
              <a:rPr sz="2000" spc="18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205868"/>
                </a:solidFill>
                <a:latin typeface="Calibri"/>
                <a:cs typeface="Calibri"/>
              </a:rPr>
              <a:t>is</a:t>
            </a:r>
            <a:r>
              <a:rPr sz="2000" spc="18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205868"/>
                </a:solidFill>
                <a:latin typeface="Calibri"/>
                <a:cs typeface="Calibri"/>
              </a:rPr>
              <a:t>less</a:t>
            </a:r>
            <a:r>
              <a:rPr sz="2000" spc="2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than</a:t>
            </a:r>
            <a:r>
              <a:rPr sz="2000" spc="18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05868"/>
                </a:solidFill>
                <a:latin typeface="Calibri"/>
                <a:cs typeface="Calibri"/>
              </a:rPr>
              <a:t>Female.</a:t>
            </a:r>
            <a:endParaRPr sz="2000">
              <a:latin typeface="Calibri"/>
              <a:cs typeface="Calibri"/>
            </a:endParaRPr>
          </a:p>
          <a:p>
            <a:pPr marL="165100" indent="-152400">
              <a:lnSpc>
                <a:spcPct val="100000"/>
              </a:lnSpc>
              <a:spcBef>
                <a:spcPts val="360"/>
              </a:spcBef>
              <a:buFont typeface="Microsoft Sans Serif"/>
              <a:buChar char="•"/>
              <a:tabLst>
                <a:tab pos="165100" algn="l"/>
              </a:tabLst>
            </a:pPr>
            <a:r>
              <a:rPr sz="2000" spc="35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r>
              <a:rPr sz="2000" spc="28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35" dirty="0">
                <a:solidFill>
                  <a:srgbClr val="205868"/>
                </a:solidFill>
                <a:latin typeface="Calibri"/>
                <a:cs typeface="Calibri"/>
              </a:rPr>
              <a:t>ratio</a:t>
            </a:r>
            <a:r>
              <a:rPr sz="2000" spc="3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2000" spc="28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205868"/>
                </a:solidFill>
                <a:latin typeface="Calibri"/>
                <a:cs typeface="Calibri"/>
              </a:rPr>
              <a:t>defaulters</a:t>
            </a:r>
            <a:r>
              <a:rPr sz="2000" spc="4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205868"/>
                </a:solidFill>
                <a:latin typeface="Calibri"/>
                <a:cs typeface="Calibri"/>
              </a:rPr>
              <a:t>is</a:t>
            </a:r>
            <a:r>
              <a:rPr sz="2000" spc="28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205868"/>
                </a:solidFill>
                <a:latin typeface="Calibri"/>
                <a:cs typeface="Calibri"/>
              </a:rPr>
              <a:t>High</a:t>
            </a:r>
            <a:r>
              <a:rPr sz="2000" spc="3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05868"/>
                </a:solidFill>
                <a:latin typeface="Calibri"/>
                <a:cs typeface="Calibri"/>
              </a:rPr>
              <a:t>in</a:t>
            </a:r>
            <a:r>
              <a:rPr sz="2000" spc="229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205868"/>
                </a:solidFill>
                <a:latin typeface="Calibri"/>
                <a:cs typeface="Calibri"/>
              </a:rPr>
              <a:t>Male.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4485" y="795841"/>
            <a:ext cx="5494488" cy="33655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515" y="122377"/>
            <a:ext cx="7038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EDA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-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Education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wise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defaulter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prediction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741" y="798136"/>
            <a:ext cx="3998595" cy="37807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7790" marR="534035" indent="-85725">
              <a:lnSpc>
                <a:spcPct val="119700"/>
              </a:lnSpc>
              <a:spcBef>
                <a:spcPts val="85"/>
              </a:spcBef>
              <a:buFont typeface="Microsoft Sans Serif"/>
              <a:buChar char="•"/>
              <a:tabLst>
                <a:tab pos="144145" algn="l"/>
              </a:tabLst>
            </a:pP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More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 number</a:t>
            </a:r>
            <a:r>
              <a:rPr sz="1800" spc="18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credit</a:t>
            </a:r>
            <a:r>
              <a:rPr sz="1800" spc="8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holders</a:t>
            </a:r>
            <a:r>
              <a:rPr sz="1800" spc="1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are </a:t>
            </a:r>
            <a:r>
              <a:rPr sz="1800" spc="-39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university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205868"/>
                </a:solidFill>
                <a:latin typeface="Calibri"/>
                <a:cs typeface="Calibri"/>
              </a:rPr>
              <a:t>students</a:t>
            </a: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followed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by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Graduates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and 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then </a:t>
            </a: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High</a:t>
            </a:r>
            <a:r>
              <a:rPr sz="1800" spc="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school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students.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05868"/>
              </a:buClr>
              <a:buFont typeface="Microsoft Sans Serif"/>
              <a:buChar char="•"/>
            </a:pPr>
            <a:endParaRPr sz="1750">
              <a:latin typeface="Calibri"/>
              <a:cs typeface="Calibri"/>
            </a:endParaRPr>
          </a:p>
          <a:p>
            <a:pPr marL="116205" marR="5080" indent="-104139" algn="just">
              <a:lnSpc>
                <a:spcPct val="115100"/>
              </a:lnSpc>
              <a:buFont typeface="Microsoft Sans Serif"/>
              <a:buChar char="•"/>
              <a:tabLst>
                <a:tab pos="153035" algn="l"/>
              </a:tabLst>
            </a:pPr>
            <a:r>
              <a:rPr sz="1800" spc="45" dirty="0">
                <a:solidFill>
                  <a:srgbClr val="205868"/>
                </a:solidFill>
                <a:latin typeface="Calibri"/>
                <a:cs typeface="Calibri"/>
              </a:rPr>
              <a:t>University students </a:t>
            </a:r>
            <a:r>
              <a:rPr sz="1800" spc="-60" dirty="0">
                <a:solidFill>
                  <a:srgbClr val="205868"/>
                </a:solidFill>
                <a:latin typeface="Calibri"/>
                <a:cs typeface="Calibri"/>
              </a:rPr>
              <a:t>have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higher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default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 payment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than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graduates and </a:t>
            </a:r>
            <a:r>
              <a:rPr sz="1800" spc="45" dirty="0">
                <a:solidFill>
                  <a:srgbClr val="205868"/>
                </a:solidFill>
                <a:latin typeface="Calibri"/>
                <a:cs typeface="Calibri"/>
              </a:rPr>
              <a:t>high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school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people.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05868"/>
              </a:buClr>
              <a:buFont typeface="Microsoft Sans Serif"/>
              <a:buChar char="•"/>
            </a:pPr>
            <a:endParaRPr sz="1750">
              <a:latin typeface="Calibri"/>
              <a:cs typeface="Calibri"/>
            </a:endParaRPr>
          </a:p>
          <a:p>
            <a:pPr marL="121920" marR="172085" indent="-109855">
              <a:lnSpc>
                <a:spcPct val="115100"/>
              </a:lnSpc>
              <a:spcBef>
                <a:spcPts val="5"/>
              </a:spcBef>
              <a:buClr>
                <a:srgbClr val="205868"/>
              </a:buClr>
              <a:buFont typeface="Microsoft Sans Serif"/>
              <a:buChar char="•"/>
              <a:tabLst>
                <a:tab pos="159385" algn="l"/>
              </a:tabLst>
            </a:pPr>
            <a:r>
              <a:rPr dirty="0"/>
              <a:t>	</a:t>
            </a:r>
            <a:r>
              <a:rPr sz="1800" spc="105" dirty="0">
                <a:solidFill>
                  <a:srgbClr val="205868"/>
                </a:solidFill>
                <a:latin typeface="Calibri"/>
                <a:cs typeface="Calibri"/>
              </a:rPr>
              <a:t>F</a:t>
            </a:r>
            <a:r>
              <a:rPr sz="1800" spc="65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800" spc="130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m </a:t>
            </a:r>
            <a:r>
              <a:rPr sz="1800" spc="-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205868"/>
                </a:solidFill>
                <a:latin typeface="Calibri"/>
                <a:cs typeface="Calibri"/>
              </a:rPr>
              <a:t>un</a:t>
            </a:r>
            <a:r>
              <a:rPr sz="1800" spc="65" dirty="0">
                <a:solidFill>
                  <a:srgbClr val="205868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v</a:t>
            </a:r>
            <a:r>
              <a:rPr sz="1800" spc="6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800" spc="60" dirty="0">
                <a:solidFill>
                  <a:srgbClr val="205868"/>
                </a:solidFill>
                <a:latin typeface="Calibri"/>
                <a:cs typeface="Calibri"/>
              </a:rPr>
              <a:t>s</a:t>
            </a:r>
            <a:r>
              <a:rPr sz="1800" spc="65" dirty="0">
                <a:solidFill>
                  <a:srgbClr val="205868"/>
                </a:solidFill>
                <a:latin typeface="Calibri"/>
                <a:cs typeface="Calibri"/>
              </a:rPr>
              <a:t>it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y</a:t>
            </a:r>
            <a:r>
              <a:rPr sz="1800" spc="1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95" dirty="0">
                <a:solidFill>
                  <a:srgbClr val="205868"/>
                </a:solidFill>
                <a:latin typeface="Calibri"/>
                <a:cs typeface="Calibri"/>
              </a:rPr>
              <a:t>11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%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spc="-100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spc="-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d</a:t>
            </a:r>
            <a:r>
              <a:rPr sz="1800" spc="-6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spc="-70" dirty="0">
                <a:solidFill>
                  <a:srgbClr val="205868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u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l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,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205868"/>
                </a:solidFill>
                <a:latin typeface="Calibri"/>
                <a:cs typeface="Calibri"/>
              </a:rPr>
              <a:t>f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800" spc="80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m  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graduate</a:t>
            </a:r>
            <a:r>
              <a:rPr sz="1800" spc="6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7%</a:t>
            </a:r>
            <a:r>
              <a:rPr sz="1800" spc="6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are</a:t>
            </a:r>
            <a:r>
              <a:rPr sz="1800" spc="-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default,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from</a:t>
            </a:r>
            <a:r>
              <a:rPr sz="1800" spc="10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40" dirty="0">
                <a:solidFill>
                  <a:srgbClr val="205868"/>
                </a:solidFill>
                <a:latin typeface="Calibri"/>
                <a:cs typeface="Calibri"/>
              </a:rPr>
              <a:t>high </a:t>
            </a:r>
            <a:r>
              <a:rPr sz="1800" spc="-3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h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oo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l</a:t>
            </a:r>
            <a:r>
              <a:rPr sz="1800" spc="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205868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%</a:t>
            </a:r>
            <a:r>
              <a:rPr sz="1800" spc="2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spc="-8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d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1464" y="974905"/>
            <a:ext cx="4669418" cy="35219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28" y="132663"/>
            <a:ext cx="777938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EDA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–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Marital status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wise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defaulter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prediction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451" y="1006594"/>
            <a:ext cx="3712210" cy="34620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6680" marR="257175" indent="-94615">
              <a:lnSpc>
                <a:spcPct val="119700"/>
              </a:lnSpc>
              <a:spcBef>
                <a:spcPts val="80"/>
              </a:spcBef>
              <a:buClr>
                <a:srgbClr val="124F5C"/>
              </a:buClr>
              <a:buFont typeface="Microsoft Sans Serif"/>
              <a:buChar char="•"/>
              <a:tabLst>
                <a:tab pos="144145" algn="l"/>
              </a:tabLst>
            </a:pP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From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graph,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we </a:t>
            </a:r>
            <a:r>
              <a:rPr sz="1800" spc="-114" dirty="0">
                <a:solidFill>
                  <a:srgbClr val="205868"/>
                </a:solidFill>
                <a:latin typeface="Calibri"/>
                <a:cs typeface="Calibri"/>
              </a:rPr>
              <a:t>can</a:t>
            </a:r>
            <a:r>
              <a:rPr sz="1800" spc="-1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say that </a:t>
            </a:r>
            <a:r>
              <a:rPr sz="1800" spc="55" dirty="0">
                <a:solidFill>
                  <a:srgbClr val="205868"/>
                </a:solidFill>
                <a:latin typeface="Calibri"/>
                <a:cs typeface="Calibri"/>
              </a:rPr>
              <a:t>more </a:t>
            </a:r>
            <a:r>
              <a:rPr sz="1800" spc="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number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credit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cards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holders 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are 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Single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as 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compared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to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Married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and </a:t>
            </a:r>
            <a:r>
              <a:rPr sz="1800" spc="-3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others.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20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149860" algn="l"/>
              </a:tabLst>
            </a:pP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H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spc="8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90" dirty="0">
                <a:solidFill>
                  <a:srgbClr val="205868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t</a:t>
            </a:r>
            <a:r>
              <a:rPr sz="1800" spc="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205868"/>
                </a:solidFill>
                <a:latin typeface="Calibri"/>
                <a:cs typeface="Calibri"/>
              </a:rPr>
              <a:t>see</a:t>
            </a:r>
            <a:r>
              <a:rPr sz="1800" spc="75" dirty="0">
                <a:solidFill>
                  <a:srgbClr val="205868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s</a:t>
            </a:r>
            <a:r>
              <a:rPr sz="1800" spc="6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t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at</a:t>
            </a:r>
            <a:r>
              <a:rPr sz="1800" spc="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m</a:t>
            </a:r>
            <a:r>
              <a:rPr sz="1800" spc="45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rr</a:t>
            </a:r>
            <a:r>
              <a:rPr sz="1800" spc="40" dirty="0">
                <a:solidFill>
                  <a:srgbClr val="205868"/>
                </a:solidFill>
                <a:latin typeface="Calibri"/>
                <a:cs typeface="Calibri"/>
              </a:rPr>
              <a:t>i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d</a:t>
            </a:r>
            <a:r>
              <a:rPr sz="1800" spc="1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spc="-8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95" dirty="0">
                <a:solidFill>
                  <a:srgbClr val="205868"/>
                </a:solidFill>
                <a:latin typeface="Calibri"/>
                <a:cs typeface="Calibri"/>
              </a:rPr>
              <a:t>m</a:t>
            </a:r>
            <a:r>
              <a:rPr sz="1800" spc="105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800" spc="65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37160">
              <a:lnSpc>
                <a:spcPct val="100000"/>
              </a:lnSpc>
              <a:spcBef>
                <a:spcPts val="335"/>
              </a:spcBef>
            </a:pP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likely</a:t>
            </a:r>
            <a:r>
              <a:rPr sz="1800" spc="9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to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default</a:t>
            </a:r>
            <a:r>
              <a:rPr sz="1800" spc="-8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than</a:t>
            </a:r>
            <a:r>
              <a:rPr sz="1800" spc="-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single.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Calibri"/>
              <a:cs typeface="Calibri"/>
            </a:endParaRPr>
          </a:p>
          <a:p>
            <a:pPr marL="121920" marR="594995" indent="-109855">
              <a:lnSpc>
                <a:spcPct val="115100"/>
              </a:lnSpc>
              <a:buFont typeface="Microsoft Sans Serif"/>
              <a:buChar char="•"/>
              <a:tabLst>
                <a:tab pos="144145" algn="l"/>
              </a:tabLst>
            </a:pP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F</a:t>
            </a:r>
            <a:r>
              <a:rPr sz="1800" spc="90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800" spc="80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m</a:t>
            </a:r>
            <a:r>
              <a:rPr sz="1800" spc="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205868"/>
                </a:solidFill>
                <a:latin typeface="Calibri"/>
                <a:cs typeface="Calibri"/>
              </a:rPr>
              <a:t>s</a:t>
            </a:r>
            <a:r>
              <a:rPr sz="1800" spc="65" dirty="0">
                <a:solidFill>
                  <a:srgbClr val="205868"/>
                </a:solidFill>
                <a:latin typeface="Calibri"/>
                <a:cs typeface="Calibri"/>
              </a:rPr>
              <a:t>i</a:t>
            </a:r>
            <a:r>
              <a:rPr sz="1800" spc="60" dirty="0">
                <a:solidFill>
                  <a:srgbClr val="205868"/>
                </a:solidFill>
                <a:latin typeface="Calibri"/>
                <a:cs typeface="Calibri"/>
              </a:rPr>
              <a:t>ng</a:t>
            </a:r>
            <a:r>
              <a:rPr sz="1800" spc="65" dirty="0">
                <a:solidFill>
                  <a:srgbClr val="205868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spc="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95" dirty="0">
                <a:solidFill>
                  <a:srgbClr val="205868"/>
                </a:solidFill>
                <a:latin typeface="Calibri"/>
                <a:cs typeface="Calibri"/>
              </a:rPr>
              <a:t>11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%</a:t>
            </a:r>
            <a:r>
              <a:rPr sz="1800" spc="-18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70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spc="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60" dirty="0">
                <a:solidFill>
                  <a:srgbClr val="205868"/>
                </a:solidFill>
                <a:latin typeface="Calibri"/>
                <a:cs typeface="Calibri"/>
              </a:rPr>
              <a:t>d</a:t>
            </a:r>
            <a:r>
              <a:rPr sz="1800" spc="-105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205868"/>
                </a:solidFill>
                <a:latin typeface="Calibri"/>
                <a:cs typeface="Calibri"/>
              </a:rPr>
              <a:t>f</a:t>
            </a:r>
            <a:r>
              <a:rPr sz="1800" spc="-100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spc="85" dirty="0">
                <a:solidFill>
                  <a:srgbClr val="205868"/>
                </a:solidFill>
                <a:latin typeface="Calibri"/>
                <a:cs typeface="Calibri"/>
              </a:rPr>
              <a:t>u</a:t>
            </a:r>
            <a:r>
              <a:rPr sz="1800" spc="90" dirty="0">
                <a:solidFill>
                  <a:srgbClr val="205868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t</a:t>
            </a:r>
            <a:r>
              <a:rPr sz="1800" spc="9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70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d  </a:t>
            </a:r>
            <a:r>
              <a:rPr sz="1800" spc="95" dirty="0">
                <a:solidFill>
                  <a:srgbClr val="205868"/>
                </a:solidFill>
                <a:latin typeface="Calibri"/>
                <a:cs typeface="Calibri"/>
              </a:rPr>
              <a:t>f</a:t>
            </a:r>
            <a:r>
              <a:rPr sz="1800" spc="40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m </a:t>
            </a:r>
            <a:r>
              <a:rPr sz="1800" spc="1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spc="140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800" spc="114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d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70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pp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x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95" dirty="0">
                <a:solidFill>
                  <a:srgbClr val="205868"/>
                </a:solidFill>
                <a:latin typeface="Calibri"/>
                <a:cs typeface="Calibri"/>
              </a:rPr>
              <a:t>11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%</a:t>
            </a:r>
            <a:r>
              <a:rPr sz="1800" spc="-1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70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re  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defaulter.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7675" y="832091"/>
            <a:ext cx="4400374" cy="39702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206" y="101549"/>
            <a:ext cx="60960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EDA–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AGE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wise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Defaulter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Prediction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0570" y="3989289"/>
            <a:ext cx="6370320" cy="7473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275"/>
              </a:spcBef>
              <a:buFont typeface="Microsoft Sans Serif"/>
              <a:buChar char="•"/>
              <a:tabLst>
                <a:tab pos="159385" algn="l"/>
                <a:tab pos="2707640" algn="l"/>
              </a:tabLst>
            </a:pP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2000" spc="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205868"/>
                </a:solidFill>
                <a:latin typeface="Calibri"/>
                <a:cs typeface="Calibri"/>
              </a:rPr>
              <a:t>nu</a:t>
            </a:r>
            <a:r>
              <a:rPr sz="2000" spc="25" dirty="0">
                <a:solidFill>
                  <a:srgbClr val="205868"/>
                </a:solidFill>
                <a:latin typeface="Calibri"/>
                <a:cs typeface="Calibri"/>
              </a:rPr>
              <a:t>m</a:t>
            </a:r>
            <a:r>
              <a:rPr sz="2000" spc="50" dirty="0">
                <a:solidFill>
                  <a:srgbClr val="205868"/>
                </a:solidFill>
                <a:latin typeface="Calibri"/>
                <a:cs typeface="Calibri"/>
              </a:rPr>
              <a:t>b</a:t>
            </a:r>
            <a:r>
              <a:rPr sz="2000" spc="3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f</a:t>
            </a:r>
            <a:r>
              <a:rPr sz="2000" spc="-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c</a:t>
            </a:r>
            <a:r>
              <a:rPr sz="2000" spc="-35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205868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it</a:t>
            </a:r>
            <a:r>
              <a:rPr sz="2000" dirty="0">
                <a:solidFill>
                  <a:srgbClr val="205868"/>
                </a:solidFill>
                <a:latin typeface="Calibri"/>
                <a:cs typeface="Calibri"/>
              </a:rPr>
              <a:t>	</a:t>
            </a:r>
            <a:r>
              <a:rPr sz="2000" spc="-80" dirty="0">
                <a:solidFill>
                  <a:srgbClr val="205868"/>
                </a:solidFill>
                <a:latin typeface="Calibri"/>
                <a:cs typeface="Calibri"/>
              </a:rPr>
              <a:t>c</a:t>
            </a:r>
            <a:r>
              <a:rPr sz="2000" spc="-50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2000" spc="-80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d</a:t>
            </a:r>
            <a:r>
              <a:rPr sz="2000" spc="-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205868"/>
                </a:solidFill>
                <a:latin typeface="Calibri"/>
                <a:cs typeface="Calibri"/>
              </a:rPr>
              <a:t>h</a:t>
            </a:r>
            <a:r>
              <a:rPr sz="2000" spc="45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2000" spc="35" dirty="0">
                <a:solidFill>
                  <a:srgbClr val="205868"/>
                </a:solidFill>
                <a:latin typeface="Calibri"/>
                <a:cs typeface="Calibri"/>
              </a:rPr>
              <a:t>l</a:t>
            </a:r>
            <a:r>
              <a:rPr sz="2000" spc="50" dirty="0">
                <a:solidFill>
                  <a:srgbClr val="205868"/>
                </a:solidFill>
                <a:latin typeface="Calibri"/>
                <a:cs typeface="Calibri"/>
              </a:rPr>
              <a:t>d</a:t>
            </a:r>
            <a:r>
              <a:rPr sz="2000" spc="3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s</a:t>
            </a:r>
            <a:r>
              <a:rPr sz="2000" spc="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2000" spc="-80" dirty="0">
                <a:solidFill>
                  <a:srgbClr val="205868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e </a:t>
            </a:r>
            <a:r>
              <a:rPr sz="2000" dirty="0">
                <a:solidFill>
                  <a:srgbClr val="205868"/>
                </a:solidFill>
                <a:latin typeface="Calibri"/>
                <a:cs typeface="Calibri"/>
              </a:rPr>
              <a:t>b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205868"/>
                </a:solidFill>
                <a:latin typeface="Calibri"/>
                <a:cs typeface="Calibri"/>
              </a:rPr>
              <a:t>w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ee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05868"/>
                </a:solidFill>
                <a:latin typeface="Calibri"/>
                <a:cs typeface="Calibri"/>
              </a:rPr>
              <a:t>26</a:t>
            </a:r>
            <a:r>
              <a:rPr sz="2000" spc="10" dirty="0">
                <a:solidFill>
                  <a:srgbClr val="205868"/>
                </a:solidFill>
                <a:latin typeface="Calibri"/>
                <a:cs typeface="Calibri"/>
              </a:rPr>
              <a:t>-</a:t>
            </a:r>
            <a:r>
              <a:rPr sz="2000" spc="15" dirty="0">
                <a:solidFill>
                  <a:srgbClr val="205868"/>
                </a:solidFill>
                <a:latin typeface="Calibri"/>
                <a:cs typeface="Calibri"/>
              </a:rPr>
              <a:t>30.</a:t>
            </a:r>
            <a:endParaRPr sz="2000">
              <a:latin typeface="Calibri"/>
              <a:cs typeface="Calibri"/>
            </a:endParaRPr>
          </a:p>
          <a:p>
            <a:pPr marL="192405" indent="-180340">
              <a:lnSpc>
                <a:spcPct val="100000"/>
              </a:lnSpc>
              <a:spcBef>
                <a:spcPts val="625"/>
              </a:spcBef>
              <a:buSzPct val="120000"/>
              <a:buFont typeface="Microsoft Sans Serif"/>
              <a:buChar char="•"/>
              <a:tabLst>
                <a:tab pos="193040" algn="l"/>
              </a:tabLst>
            </a:pPr>
            <a:r>
              <a:rPr sz="2000" spc="5" dirty="0">
                <a:solidFill>
                  <a:srgbClr val="205868"/>
                </a:solidFill>
                <a:latin typeface="Calibri"/>
                <a:cs typeface="Calibri"/>
              </a:rPr>
              <a:t>Also</a:t>
            </a:r>
            <a:r>
              <a:rPr sz="2000" spc="1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05868"/>
                </a:solidFill>
                <a:latin typeface="Calibri"/>
                <a:cs typeface="Calibri"/>
              </a:rPr>
              <a:t>more</a:t>
            </a:r>
            <a:r>
              <a:rPr sz="2000" spc="1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35" dirty="0">
                <a:solidFill>
                  <a:srgbClr val="205868"/>
                </a:solidFill>
                <a:latin typeface="Calibri"/>
                <a:cs typeface="Calibri"/>
              </a:rPr>
              <a:t>number</a:t>
            </a:r>
            <a:r>
              <a:rPr sz="2000" spc="204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2000" spc="434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5868"/>
                </a:solidFill>
                <a:latin typeface="Calibri"/>
                <a:cs typeface="Calibri"/>
              </a:rPr>
              <a:t>Defaulters</a:t>
            </a:r>
            <a:r>
              <a:rPr sz="2000" spc="17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05868"/>
                </a:solidFill>
                <a:latin typeface="Calibri"/>
                <a:cs typeface="Calibri"/>
              </a:rPr>
              <a:t>are</a:t>
            </a:r>
            <a:r>
              <a:rPr sz="2000" spc="-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between</a:t>
            </a:r>
            <a:r>
              <a:rPr sz="2000" spc="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05868"/>
                </a:solidFill>
                <a:latin typeface="Calibri"/>
                <a:cs typeface="Calibri"/>
              </a:rPr>
              <a:t>27-29</a:t>
            </a:r>
            <a:r>
              <a:rPr sz="2000" spc="1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05868"/>
                </a:solidFill>
                <a:latin typeface="Calibri"/>
                <a:cs typeface="Calibri"/>
              </a:rPr>
              <a:t>years.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058" y="839842"/>
            <a:ext cx="7593672" cy="28267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938" y="186308"/>
            <a:ext cx="35306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REPAYMENT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STATUS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6" y="818105"/>
            <a:ext cx="4026745" cy="20644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2828" y="796702"/>
            <a:ext cx="3993983" cy="20310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808" y="2960874"/>
            <a:ext cx="4035680" cy="21619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12121" y="2942575"/>
            <a:ext cx="4005896" cy="21802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912" y="119329"/>
            <a:ext cx="35426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REPAYMENT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STATUS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073" y="739597"/>
            <a:ext cx="4221480" cy="414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Repayment</a:t>
            </a:r>
            <a:r>
              <a:rPr sz="1800" spc="-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different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months.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Blue</a:t>
            </a:r>
            <a:r>
              <a:rPr sz="1800" spc="-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–</a:t>
            </a:r>
            <a:r>
              <a:rPr sz="1800" spc="-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Non</a:t>
            </a:r>
            <a:r>
              <a:rPr sz="1800" spc="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Defaulters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Pink</a:t>
            </a:r>
            <a:r>
              <a:rPr sz="1800" spc="-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–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Defaulter</a:t>
            </a:r>
            <a:endParaRPr sz="1800">
              <a:latin typeface="Calibri"/>
              <a:cs typeface="Calibri"/>
            </a:endParaRPr>
          </a:p>
          <a:p>
            <a:pPr marL="134620" indent="-122555">
              <a:lnSpc>
                <a:spcPct val="100000"/>
              </a:lnSpc>
              <a:buChar char="-"/>
              <a:tabLst>
                <a:tab pos="135255" algn="l"/>
              </a:tabLst>
            </a:pP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2</a:t>
            </a:r>
            <a:r>
              <a:rPr sz="1800" spc="-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No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consumption</a:t>
            </a:r>
            <a:endParaRPr sz="1800">
              <a:latin typeface="Calibri"/>
              <a:cs typeface="Calibri"/>
            </a:endParaRPr>
          </a:p>
          <a:p>
            <a:pPr marL="134620" indent="-122555">
              <a:lnSpc>
                <a:spcPct val="100000"/>
              </a:lnSpc>
              <a:spcBef>
                <a:spcPts val="5"/>
              </a:spcBef>
              <a:buChar char="-"/>
              <a:tabLst>
                <a:tab pos="135255" algn="l"/>
              </a:tabLst>
            </a:pP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1</a:t>
            </a:r>
            <a:r>
              <a:rPr sz="1800" spc="-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paid</a:t>
            </a:r>
            <a:r>
              <a:rPr sz="1800" spc="-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in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full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0 =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use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revolving</a:t>
            </a:r>
            <a:r>
              <a:rPr sz="1800" spc="3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credit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(paid</a:t>
            </a:r>
            <a:r>
              <a:rPr sz="1800" spc="-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minimum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only)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1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=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payment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delay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for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one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month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2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–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8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(for</a:t>
            </a:r>
            <a:r>
              <a:rPr sz="1800" spc="-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consecutive</a:t>
            </a:r>
            <a:r>
              <a:rPr sz="1800" spc="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months).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After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careful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observation</a:t>
            </a:r>
            <a:r>
              <a:rPr sz="1800" spc="-7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we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found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that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most </a:t>
            </a:r>
            <a:r>
              <a:rPr sz="1800" spc="-3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credit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card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payment did by the customer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on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time.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we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see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distribution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the plot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peak </a:t>
            </a:r>
            <a:r>
              <a:rPr sz="1800" spc="-39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at 0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value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,which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means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on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x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scale no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delay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payment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card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58055" y="335279"/>
            <a:ext cx="4688205" cy="4806950"/>
            <a:chOff x="4258055" y="335279"/>
            <a:chExt cx="4688205" cy="48069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8535" y="335279"/>
              <a:ext cx="4614671" cy="22494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8055" y="2596895"/>
              <a:ext cx="4687824" cy="25450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92988"/>
            <a:ext cx="263588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Calibri"/>
                <a:cs typeface="Calibri"/>
              </a:rPr>
              <a:t>LIMIT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BALANCE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42" y="4064373"/>
            <a:ext cx="8040370" cy="67754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05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800" spc="60" dirty="0">
                <a:solidFill>
                  <a:srgbClr val="205868"/>
                </a:solidFill>
                <a:latin typeface="Calibri"/>
                <a:cs typeface="Calibri"/>
              </a:rPr>
              <a:t>Majority</a:t>
            </a:r>
            <a:r>
              <a:rPr sz="1800" spc="204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2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205868"/>
                </a:solidFill>
                <a:latin typeface="Calibri"/>
                <a:cs typeface="Calibri"/>
              </a:rPr>
              <a:t>defaulters</a:t>
            </a:r>
            <a:r>
              <a:rPr sz="1800" spc="1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are</a:t>
            </a:r>
            <a:r>
              <a:rPr sz="1800" spc="2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those</a:t>
            </a:r>
            <a:r>
              <a:rPr sz="1800" spc="1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who</a:t>
            </a:r>
            <a:r>
              <a:rPr sz="1800" spc="229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have</a:t>
            </a:r>
            <a:r>
              <a:rPr sz="1800" spc="2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credit</a:t>
            </a:r>
            <a:r>
              <a:rPr sz="1800" spc="2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limit</a:t>
            </a:r>
            <a:r>
              <a:rPr sz="1800" spc="1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between</a:t>
            </a:r>
            <a:r>
              <a:rPr sz="1800" spc="2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20k</a:t>
            </a:r>
            <a:r>
              <a:rPr sz="1800" spc="2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to</a:t>
            </a:r>
            <a:r>
              <a:rPr sz="1800" spc="229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300k.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405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After</a:t>
            </a:r>
            <a:r>
              <a:rPr sz="1800" spc="19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Credit</a:t>
            </a:r>
            <a:r>
              <a:rPr sz="1800" spc="2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limit</a:t>
            </a:r>
            <a:r>
              <a:rPr sz="1800" spc="1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500k,</a:t>
            </a:r>
            <a:r>
              <a:rPr sz="1800" spc="28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numbers</a:t>
            </a:r>
            <a:r>
              <a:rPr sz="1800" spc="1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2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205868"/>
                </a:solidFill>
                <a:latin typeface="Calibri"/>
                <a:cs typeface="Calibri"/>
              </a:rPr>
              <a:t>defaulters</a:t>
            </a:r>
            <a:r>
              <a:rPr sz="1800" spc="1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are</a:t>
            </a:r>
            <a:r>
              <a:rPr sz="1800" spc="18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205868"/>
                </a:solidFill>
                <a:latin typeface="Calibri"/>
                <a:cs typeface="Calibri"/>
              </a:rPr>
              <a:t>almost</a:t>
            </a:r>
            <a:r>
              <a:rPr sz="1800" spc="1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205868"/>
                </a:solidFill>
                <a:latin typeface="Calibri"/>
                <a:cs typeface="Calibri"/>
              </a:rPr>
              <a:t>negligible.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662" y="964953"/>
            <a:ext cx="8655707" cy="294656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49" y="50349"/>
            <a:ext cx="2790825" cy="101028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3200" spc="-10" dirty="0">
                <a:latin typeface="Calibri"/>
                <a:cs typeface="Calibri"/>
              </a:rPr>
              <a:t>PAIR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PLOTS</a:t>
            </a:r>
            <a:endParaRPr sz="3200">
              <a:latin typeface="Calibri"/>
              <a:cs typeface="Calibri"/>
            </a:endParaRPr>
          </a:p>
          <a:p>
            <a:pPr marL="1046480">
              <a:lnSpc>
                <a:spcPct val="100000"/>
              </a:lnSpc>
              <a:spcBef>
                <a:spcPts val="635"/>
              </a:spcBef>
            </a:pP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PAIR</a:t>
            </a:r>
            <a:r>
              <a:rPr sz="1800" u="heavy" spc="-1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PLOT</a:t>
            </a:r>
            <a:r>
              <a:rPr sz="1800" u="heavy" spc="-2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OF</a:t>
            </a:r>
            <a:r>
              <a:rPr sz="1800" u="heavy" spc="-3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PAY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0755" y="760298"/>
            <a:ext cx="17614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PAIR</a:t>
            </a:r>
            <a:r>
              <a:rPr sz="1800" b="1" u="heavy" spc="-1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PLOT</a:t>
            </a:r>
            <a:r>
              <a:rPr sz="1800" b="1" u="heavy" spc="-2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OF</a:t>
            </a:r>
            <a:r>
              <a:rPr sz="1800" b="1" u="heavy" spc="-3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BILL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1155191"/>
            <a:ext cx="4002024" cy="25206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9269" y="1088532"/>
            <a:ext cx="4281266" cy="26330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2964" y="3807349"/>
            <a:ext cx="8026400" cy="133731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75260" indent="-137160">
              <a:lnSpc>
                <a:spcPct val="100000"/>
              </a:lnSpc>
              <a:spcBef>
                <a:spcPts val="509"/>
              </a:spcBef>
              <a:buFont typeface="Microsoft Sans Serif"/>
              <a:buChar char="•"/>
              <a:tabLst>
                <a:tab pos="175260" algn="l"/>
              </a:tabLst>
            </a:pP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r>
              <a:rPr sz="1800" spc="1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1</a:t>
            </a:r>
            <a:r>
              <a:rPr sz="1800" spc="-37" baseline="18518" dirty="0">
                <a:solidFill>
                  <a:srgbClr val="205868"/>
                </a:solidFill>
                <a:latin typeface="Calibri"/>
                <a:cs typeface="Calibri"/>
              </a:rPr>
              <a:t>st</a:t>
            </a:r>
            <a:r>
              <a:rPr sz="1800" spc="-75" baseline="18518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pair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plot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shows</a:t>
            </a:r>
            <a:r>
              <a:rPr sz="1800" spc="1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r>
              <a:rPr sz="1800" spc="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205868"/>
                </a:solidFill>
                <a:latin typeface="Calibri"/>
                <a:cs typeface="Calibri"/>
              </a:rPr>
              <a:t>distribution</a:t>
            </a:r>
            <a:r>
              <a:rPr sz="1800" spc="2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bill</a:t>
            </a:r>
            <a:r>
              <a:rPr sz="1800" spc="1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amount</a:t>
            </a:r>
            <a:r>
              <a:rPr sz="1800" spc="1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statements</a:t>
            </a:r>
            <a:r>
              <a:rPr sz="1800" spc="9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for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60" dirty="0">
                <a:solidFill>
                  <a:srgbClr val="205868"/>
                </a:solidFill>
                <a:latin typeface="Calibri"/>
                <a:cs typeface="Calibri"/>
              </a:rPr>
              <a:t>each</a:t>
            </a:r>
            <a:r>
              <a:rPr sz="1800" spc="-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month</a:t>
            </a:r>
            <a:endParaRPr sz="1800">
              <a:latin typeface="Calibri"/>
              <a:cs typeface="Calibri"/>
            </a:endParaRPr>
          </a:p>
          <a:p>
            <a:pPr marL="160020">
              <a:lnSpc>
                <a:spcPct val="100000"/>
              </a:lnSpc>
              <a:spcBef>
                <a:spcPts val="409"/>
              </a:spcBef>
            </a:pP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explicitly</a:t>
            </a:r>
            <a:r>
              <a:rPr sz="1800" spc="19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for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defaulters</a:t>
            </a:r>
            <a:r>
              <a:rPr sz="1800" spc="19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non-defaulters.</a:t>
            </a:r>
            <a:endParaRPr sz="1800">
              <a:latin typeface="Calibri"/>
              <a:cs typeface="Calibri"/>
            </a:endParaRPr>
          </a:p>
          <a:p>
            <a:pPr marL="175260" indent="-137160">
              <a:lnSpc>
                <a:spcPct val="100000"/>
              </a:lnSpc>
              <a:spcBef>
                <a:spcPts val="555"/>
              </a:spcBef>
              <a:buFont typeface="Microsoft Sans Serif"/>
              <a:buChar char="•"/>
              <a:tabLst>
                <a:tab pos="175260" algn="l"/>
              </a:tabLst>
            </a:pP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r>
              <a:rPr sz="1800" spc="1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2</a:t>
            </a:r>
            <a:r>
              <a:rPr sz="1800" spc="15" baseline="18518" dirty="0">
                <a:solidFill>
                  <a:srgbClr val="205868"/>
                </a:solidFill>
                <a:latin typeface="Calibri"/>
                <a:cs typeface="Calibri"/>
              </a:rPr>
              <a:t>nd</a:t>
            </a:r>
            <a:r>
              <a:rPr sz="1800" spc="337" baseline="18518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pair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plot</a:t>
            </a:r>
            <a:r>
              <a:rPr sz="1800" spc="8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shows</a:t>
            </a:r>
            <a:r>
              <a:rPr sz="1800" spc="2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r>
              <a:rPr sz="1800" spc="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205868"/>
                </a:solidFill>
                <a:latin typeface="Calibri"/>
                <a:cs typeface="Calibri"/>
              </a:rPr>
              <a:t>distribution</a:t>
            </a:r>
            <a:r>
              <a:rPr sz="1800" spc="1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payment</a:t>
            </a:r>
            <a:r>
              <a:rPr sz="1800" spc="1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statements</a:t>
            </a:r>
            <a:r>
              <a:rPr sz="1800" spc="1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for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60" dirty="0">
                <a:solidFill>
                  <a:srgbClr val="205868"/>
                </a:solidFill>
                <a:latin typeface="Calibri"/>
                <a:cs typeface="Calibri"/>
              </a:rPr>
              <a:t>each</a:t>
            </a:r>
            <a:r>
              <a:rPr sz="1800" spc="-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month</a:t>
            </a:r>
            <a:endParaRPr sz="1800">
              <a:latin typeface="Calibri"/>
              <a:cs typeface="Calibri"/>
            </a:endParaRPr>
          </a:p>
          <a:p>
            <a:pPr marL="147320">
              <a:lnSpc>
                <a:spcPct val="100000"/>
              </a:lnSpc>
              <a:spcBef>
                <a:spcPts val="315"/>
              </a:spcBef>
            </a:pP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explicitly</a:t>
            </a:r>
            <a:r>
              <a:rPr sz="1800" spc="10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for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defaulters</a:t>
            </a:r>
            <a:r>
              <a:rPr sz="1800" spc="1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non-defaulters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42" y="101041"/>
            <a:ext cx="55499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Correlation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between </a:t>
            </a:r>
            <a:r>
              <a:rPr sz="3200" spc="-5" dirty="0">
                <a:latin typeface="Calibri"/>
                <a:cs typeface="Calibri"/>
              </a:rPr>
              <a:t>parameters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772" y="4153984"/>
            <a:ext cx="7967345" cy="67754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We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can see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that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no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correlation</a:t>
            </a:r>
            <a:r>
              <a:rPr sz="1800" spc="-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between</a:t>
            </a: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features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so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there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is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no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need</a:t>
            </a:r>
            <a:r>
              <a:rPr sz="1800" spc="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to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remove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drop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some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features.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732" y="921669"/>
            <a:ext cx="7336215" cy="32132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07" y="437844"/>
            <a:ext cx="88938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Calibri"/>
                <a:cs typeface="Calibri"/>
              </a:rPr>
              <a:t>SMOTE(Synthetic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Minority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Oversampling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Technique)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507" y="1457325"/>
            <a:ext cx="5713095" cy="261493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52400" marR="5080" indent="-140335">
              <a:lnSpc>
                <a:spcPct val="104400"/>
              </a:lnSpc>
              <a:spcBef>
                <a:spcPts val="5"/>
              </a:spcBef>
              <a:buClr>
                <a:srgbClr val="006666"/>
              </a:buClr>
              <a:buFont typeface="Microsoft Sans Serif"/>
              <a:buChar char="•"/>
              <a:tabLst>
                <a:tab pos="149860" algn="l"/>
              </a:tabLst>
            </a:pP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800" spc="1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d</a:t>
            </a:r>
            <a:r>
              <a:rPr sz="1800" spc="-50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205868"/>
                </a:solidFill>
                <a:latin typeface="Calibri"/>
                <a:cs typeface="Calibri"/>
              </a:rPr>
              <a:t>t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se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205868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s</a:t>
            </a:r>
            <a:r>
              <a:rPr sz="1800" spc="1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ala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n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d</a:t>
            </a:r>
            <a:r>
              <a:rPr sz="1800" spc="-10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i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h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an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ad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 </a:t>
            </a:r>
            <a:r>
              <a:rPr sz="1800" spc="-1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Bia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snes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s</a:t>
            </a:r>
            <a:r>
              <a:rPr sz="1800" spc="-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il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e 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Building</a:t>
            </a:r>
            <a:r>
              <a:rPr sz="1800" spc="-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113030" marR="212090" indent="-100965">
              <a:lnSpc>
                <a:spcPct val="123400"/>
              </a:lnSpc>
              <a:buFont typeface="Microsoft Sans Serif"/>
              <a:buChar char="•"/>
              <a:tabLst>
                <a:tab pos="144145" algn="l"/>
              </a:tabLst>
            </a:pPr>
            <a:r>
              <a:rPr sz="1800" spc="-60" dirty="0">
                <a:solidFill>
                  <a:srgbClr val="205868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B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n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g</a:t>
            </a:r>
            <a:r>
              <a:rPr sz="1800" spc="-1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14" dirty="0">
                <a:solidFill>
                  <a:srgbClr val="205868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U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S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M</a:t>
            </a:r>
            <a:r>
              <a:rPr sz="1800" spc="-65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TE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M</a:t>
            </a:r>
            <a:r>
              <a:rPr sz="1800" spc="-65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s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al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g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m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h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t  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performs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data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augmentation by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creating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synthetic 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data 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points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based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on</a:t>
            </a:r>
            <a:r>
              <a:rPr sz="1800" spc="37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original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data</a:t>
            </a:r>
            <a:r>
              <a:rPr sz="1800" spc="6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points.</a:t>
            </a:r>
            <a:endParaRPr sz="1800">
              <a:latin typeface="Calibri"/>
              <a:cs typeface="Calibri"/>
            </a:endParaRPr>
          </a:p>
          <a:p>
            <a:pPr marL="116205" marR="340360" indent="-104139">
              <a:lnSpc>
                <a:spcPct val="122800"/>
              </a:lnSpc>
              <a:spcBef>
                <a:spcPts val="15"/>
              </a:spcBef>
              <a:buFont typeface="Microsoft Sans Serif"/>
              <a:buChar char="•"/>
              <a:tabLst>
                <a:tab pos="144145" algn="l"/>
              </a:tabLst>
            </a:pP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advantage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of 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SMOTE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that 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you 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are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not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generating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 duplicates,</a:t>
            </a:r>
            <a:r>
              <a:rPr sz="1800" spc="-6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but</a:t>
            </a:r>
            <a:r>
              <a:rPr sz="1800" spc="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rather</a:t>
            </a:r>
            <a:r>
              <a:rPr sz="1800" spc="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creating</a:t>
            </a:r>
            <a:r>
              <a:rPr sz="1800" spc="-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synthetic</a:t>
            </a:r>
            <a:r>
              <a:rPr sz="1800" spc="-6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data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points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that </a:t>
            </a:r>
            <a:r>
              <a:rPr sz="1800" spc="-3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are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slightly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different</a:t>
            </a:r>
            <a:r>
              <a:rPr sz="1800" spc="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from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r>
              <a:rPr sz="1800" spc="3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original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data</a:t>
            </a:r>
            <a:r>
              <a:rPr sz="1800" spc="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points.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0344" y="1551431"/>
            <a:ext cx="3102863" cy="26356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757" y="501853"/>
            <a:ext cx="462216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Understanding</a:t>
            </a:r>
            <a:r>
              <a:rPr spc="-4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5" dirty="0"/>
              <a:t>concept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15"/>
              </a:spcBef>
            </a:pPr>
            <a:r>
              <a:rPr dirty="0"/>
              <a:t>What</a:t>
            </a:r>
            <a:r>
              <a:rPr spc="-50" dirty="0"/>
              <a:t> </a:t>
            </a:r>
            <a:r>
              <a:rPr spc="-5" dirty="0"/>
              <a:t>is</a:t>
            </a:r>
            <a:r>
              <a:rPr spc="-50" dirty="0"/>
              <a:t> </a:t>
            </a:r>
            <a:r>
              <a:rPr dirty="0"/>
              <a:t>credit</a:t>
            </a:r>
            <a:r>
              <a:rPr spc="-40" dirty="0"/>
              <a:t> </a:t>
            </a:r>
            <a:r>
              <a:rPr dirty="0"/>
              <a:t>card</a:t>
            </a:r>
            <a:r>
              <a:rPr spc="-55" dirty="0"/>
              <a:t> </a:t>
            </a:r>
            <a:r>
              <a:rPr dirty="0"/>
              <a:t>default?</a:t>
            </a:r>
          </a:p>
          <a:p>
            <a:pPr marL="74295">
              <a:lnSpc>
                <a:spcPct val="100000"/>
              </a:lnSpc>
              <a:spcBef>
                <a:spcPts val="120"/>
              </a:spcBef>
            </a:pPr>
            <a:r>
              <a:rPr b="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Credit</a:t>
            </a:r>
            <a:r>
              <a:rPr b="0" spc="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card</a:t>
            </a:r>
            <a:r>
              <a:rPr b="0" spc="3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default</a:t>
            </a:r>
            <a:r>
              <a:rPr b="0" spc="-4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happens</a:t>
            </a:r>
            <a:r>
              <a:rPr b="0" spc="-3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when</a:t>
            </a:r>
            <a:r>
              <a:rPr b="0" spc="3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you</a:t>
            </a:r>
            <a:r>
              <a:rPr b="0" spc="7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have </a:t>
            </a:r>
            <a:r>
              <a:rPr b="0" spc="5" dirty="0">
                <a:solidFill>
                  <a:srgbClr val="205868"/>
                </a:solidFill>
                <a:latin typeface="Microsoft Sans Serif"/>
                <a:cs typeface="Microsoft Sans Serif"/>
              </a:rPr>
              <a:t>become</a:t>
            </a:r>
            <a:r>
              <a:rPr b="0" spc="-5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severely</a:t>
            </a:r>
            <a:r>
              <a:rPr b="0" spc="-7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delinquent</a:t>
            </a:r>
            <a:r>
              <a:rPr b="0" spc="-3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on</a:t>
            </a:r>
            <a:r>
              <a:rPr b="0" spc="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your</a:t>
            </a:r>
          </a:p>
          <a:p>
            <a:pPr marL="74295">
              <a:lnSpc>
                <a:spcPct val="100000"/>
              </a:lnSpc>
              <a:spcBef>
                <a:spcPts val="315"/>
              </a:spcBef>
            </a:pP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credit</a:t>
            </a:r>
            <a:r>
              <a:rPr b="0" spc="-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card</a:t>
            </a:r>
            <a:r>
              <a:rPr b="0" spc="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payments.</a:t>
            </a:r>
            <a:r>
              <a:rPr b="0" spc="-7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Default</a:t>
            </a:r>
            <a:r>
              <a:rPr b="0" spc="-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is</a:t>
            </a:r>
            <a:r>
              <a:rPr b="0" spc="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a</a:t>
            </a:r>
            <a:r>
              <a:rPr b="0" spc="3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serious</a:t>
            </a:r>
            <a:r>
              <a:rPr b="0" spc="-3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credit</a:t>
            </a:r>
            <a:r>
              <a:rPr b="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card</a:t>
            </a:r>
            <a:r>
              <a:rPr b="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status</a:t>
            </a:r>
            <a:r>
              <a:rPr b="0" spc="-5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that</a:t>
            </a:r>
            <a:r>
              <a:rPr b="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affects</a:t>
            </a:r>
            <a:r>
              <a:rPr b="0" spc="-4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not</a:t>
            </a:r>
            <a:r>
              <a:rPr b="0" spc="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only</a:t>
            </a:r>
          </a:p>
          <a:p>
            <a:pPr marL="74295">
              <a:lnSpc>
                <a:spcPct val="100000"/>
              </a:lnSpc>
              <a:spcBef>
                <a:spcPts val="335"/>
              </a:spcBef>
            </a:pPr>
            <a:r>
              <a:rPr b="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your</a:t>
            </a:r>
            <a:r>
              <a:rPr b="0" spc="3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standing</a:t>
            </a:r>
            <a:r>
              <a:rPr b="0" spc="-6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with</a:t>
            </a:r>
            <a:r>
              <a:rPr b="0" spc="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that</a:t>
            </a:r>
            <a:r>
              <a:rPr b="0" spc="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credit</a:t>
            </a:r>
            <a:r>
              <a:rPr b="0" spc="-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card</a:t>
            </a:r>
            <a:r>
              <a:rPr b="0" spc="3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issuer</a:t>
            </a:r>
            <a:r>
              <a:rPr b="0" spc="-6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but</a:t>
            </a:r>
            <a:r>
              <a:rPr b="0" spc="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also</a:t>
            </a:r>
            <a:r>
              <a:rPr b="0" spc="-3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your</a:t>
            </a:r>
            <a:r>
              <a:rPr b="0" spc="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credit</a:t>
            </a:r>
            <a:r>
              <a:rPr b="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 standing</a:t>
            </a:r>
            <a:r>
              <a:rPr b="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in</a:t>
            </a:r>
            <a:r>
              <a:rPr b="0" spc="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general</a:t>
            </a:r>
          </a:p>
          <a:p>
            <a:pPr marL="74295">
              <a:lnSpc>
                <a:spcPct val="100000"/>
              </a:lnSpc>
              <a:spcBef>
                <a:spcPts val="315"/>
              </a:spcBef>
            </a:pP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and</a:t>
            </a:r>
            <a:r>
              <a:rPr b="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your</a:t>
            </a:r>
            <a:r>
              <a:rPr b="0" spc="4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ability</a:t>
            </a:r>
            <a:r>
              <a:rPr b="0" spc="-5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to get</a:t>
            </a:r>
            <a:r>
              <a:rPr b="0" spc="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approved</a:t>
            </a:r>
            <a:r>
              <a:rPr b="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for</a:t>
            </a:r>
            <a:r>
              <a:rPr b="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other</a:t>
            </a:r>
            <a:r>
              <a:rPr b="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credit-based</a:t>
            </a:r>
            <a:r>
              <a:rPr b="0" spc="-6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services.</a:t>
            </a:r>
          </a:p>
          <a:p>
            <a:pPr marL="61594">
              <a:lnSpc>
                <a:spcPct val="100000"/>
              </a:lnSpc>
              <a:spcBef>
                <a:spcPts val="2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74295">
              <a:lnSpc>
                <a:spcPct val="100000"/>
              </a:lnSpc>
            </a:pPr>
            <a:r>
              <a:rPr dirty="0"/>
              <a:t>Why</a:t>
            </a:r>
            <a:r>
              <a:rPr spc="-15" dirty="0"/>
              <a:t> </a:t>
            </a:r>
            <a:r>
              <a:rPr spc="-5" dirty="0"/>
              <a:t>Do</a:t>
            </a:r>
            <a:r>
              <a:rPr spc="-20" dirty="0"/>
              <a:t> </a:t>
            </a:r>
            <a:r>
              <a:rPr spc="15" dirty="0"/>
              <a:t>we</a:t>
            </a:r>
            <a:r>
              <a:rPr spc="-40" dirty="0"/>
              <a:t> </a:t>
            </a:r>
            <a:r>
              <a:rPr dirty="0"/>
              <a:t>need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20" dirty="0"/>
              <a:t> </a:t>
            </a:r>
            <a:r>
              <a:rPr dirty="0"/>
              <a:t>predict</a:t>
            </a:r>
            <a:r>
              <a:rPr spc="-50" dirty="0"/>
              <a:t> </a:t>
            </a:r>
            <a:r>
              <a:rPr dirty="0"/>
              <a:t>Credit</a:t>
            </a:r>
            <a:r>
              <a:rPr spc="-50" dirty="0"/>
              <a:t> </a:t>
            </a:r>
            <a:r>
              <a:rPr dirty="0"/>
              <a:t>card</a:t>
            </a:r>
            <a:r>
              <a:rPr spc="-10" dirty="0"/>
              <a:t> </a:t>
            </a:r>
            <a:r>
              <a:rPr dirty="0"/>
              <a:t>default</a:t>
            </a:r>
            <a:r>
              <a:rPr spc="-65" dirty="0"/>
              <a:t> </a:t>
            </a:r>
            <a:r>
              <a:rPr spc="-5" dirty="0"/>
              <a:t>beforehand</a:t>
            </a:r>
            <a:r>
              <a:rPr spc="-60" dirty="0"/>
              <a:t> </a:t>
            </a:r>
            <a:r>
              <a:rPr dirty="0"/>
              <a:t>?</a:t>
            </a:r>
          </a:p>
          <a:p>
            <a:pPr marL="74295">
              <a:lnSpc>
                <a:spcPct val="100000"/>
              </a:lnSpc>
              <a:spcBef>
                <a:spcPts val="125"/>
              </a:spcBef>
            </a:pPr>
            <a:r>
              <a:rPr b="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The</a:t>
            </a:r>
            <a:r>
              <a:rPr b="0" spc="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205868"/>
                </a:solidFill>
              </a:rPr>
              <a:t>financial</a:t>
            </a:r>
            <a:r>
              <a:rPr spc="-90" dirty="0">
                <a:solidFill>
                  <a:srgbClr val="205868"/>
                </a:solidFill>
              </a:rPr>
              <a:t> </a:t>
            </a:r>
            <a:r>
              <a:rPr dirty="0">
                <a:solidFill>
                  <a:srgbClr val="205868"/>
                </a:solidFill>
              </a:rPr>
              <a:t>institution</a:t>
            </a:r>
            <a:r>
              <a:rPr spc="-65" dirty="0">
                <a:solidFill>
                  <a:srgbClr val="205868"/>
                </a:solidFill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can</a:t>
            </a:r>
            <a:r>
              <a:rPr b="0" spc="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be</a:t>
            </a:r>
            <a:r>
              <a:rPr b="0" spc="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capable</a:t>
            </a:r>
            <a:r>
              <a:rPr b="0" spc="-4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of</a:t>
            </a:r>
            <a:r>
              <a:rPr b="0" spc="3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preventing</a:t>
            </a:r>
            <a:r>
              <a:rPr b="0" spc="-6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the</a:t>
            </a:r>
            <a:r>
              <a:rPr b="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loss.</a:t>
            </a:r>
            <a:r>
              <a:rPr b="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Here,</a:t>
            </a:r>
            <a:r>
              <a:rPr b="0" spc="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spc="-20" dirty="0">
                <a:solidFill>
                  <a:srgbClr val="205868"/>
                </a:solidFill>
                <a:latin typeface="Microsoft Sans Serif"/>
                <a:cs typeface="Microsoft Sans Serif"/>
              </a:rPr>
              <a:t>we</a:t>
            </a:r>
            <a:r>
              <a:rPr b="0" spc="5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have</a:t>
            </a:r>
          </a:p>
          <a:p>
            <a:pPr marL="74295" marR="525780">
              <a:lnSpc>
                <a:spcPts val="2500"/>
              </a:lnSpc>
              <a:spcBef>
                <a:spcPts val="70"/>
              </a:spcBef>
            </a:pP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used </a:t>
            </a:r>
            <a:r>
              <a:rPr b="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various machine learning </a:t>
            </a:r>
            <a:r>
              <a:rPr b="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classification </a:t>
            </a:r>
            <a:r>
              <a:rPr b="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techniques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to carry out Default </a:t>
            </a:r>
            <a:r>
              <a:rPr b="0" spc="-46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205868"/>
                </a:solidFill>
                <a:latin typeface="Microsoft Sans Serif"/>
                <a:cs typeface="Microsoft Sans Serif"/>
              </a:rPr>
              <a:t>related</a:t>
            </a:r>
            <a:r>
              <a:rPr b="0" spc="-6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analysis.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53" y="258267"/>
            <a:ext cx="332549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Modeling</a:t>
            </a:r>
            <a:r>
              <a:rPr sz="3200" spc="-1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Overview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539" y="1172682"/>
            <a:ext cx="6431915" cy="71501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This</a:t>
            </a:r>
            <a:r>
              <a:rPr sz="1800" spc="-1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is</a:t>
            </a:r>
            <a:r>
              <a:rPr sz="1800" spc="-1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Calibri"/>
                <a:cs typeface="Calibri"/>
              </a:rPr>
              <a:t>Classification</a:t>
            </a:r>
            <a:r>
              <a:rPr sz="1800" spc="-3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Calibri"/>
                <a:cs typeface="Calibri"/>
              </a:rPr>
              <a:t>problem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Calibri"/>
                <a:cs typeface="Calibri"/>
              </a:rPr>
              <a:t>statement.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10" dirty="0">
                <a:solidFill>
                  <a:srgbClr val="124F5C"/>
                </a:solidFill>
                <a:latin typeface="Calibri"/>
                <a:cs typeface="Calibri"/>
              </a:rPr>
              <a:t>There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 is</a:t>
            </a:r>
            <a:r>
              <a:rPr sz="1800" spc="-1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Imbalance</a:t>
            </a:r>
            <a:r>
              <a:rPr sz="1800" spc="-3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with</a:t>
            </a:r>
            <a:r>
              <a:rPr sz="1800" spc="-1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78%</a:t>
            </a:r>
            <a:r>
              <a:rPr sz="1800" spc="-15" dirty="0">
                <a:solidFill>
                  <a:srgbClr val="124F5C"/>
                </a:solidFill>
                <a:latin typeface="Calibri"/>
                <a:cs typeface="Calibri"/>
              </a:rPr>
              <a:t> non-defaulters</a:t>
            </a:r>
            <a:r>
              <a:rPr sz="1800" spc="-1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22%</a:t>
            </a:r>
            <a:r>
              <a:rPr sz="1800" spc="-2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Calibri"/>
                <a:cs typeface="Calibri"/>
              </a:rPr>
              <a:t>defaulters</a:t>
            </a:r>
            <a:r>
              <a:rPr sz="2000" spc="-15" dirty="0">
                <a:solidFill>
                  <a:srgbClr val="124F5C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539" y="2386270"/>
            <a:ext cx="3303904" cy="165481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800" spc="-35" dirty="0">
                <a:solidFill>
                  <a:srgbClr val="124F5C"/>
                </a:solidFill>
                <a:latin typeface="Calibri"/>
                <a:cs typeface="Calibri"/>
              </a:rPr>
              <a:t>We</a:t>
            </a:r>
            <a:r>
              <a:rPr sz="1800" spc="-2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Calibri"/>
                <a:cs typeface="Calibri"/>
              </a:rPr>
              <a:t>have</a:t>
            </a:r>
            <a:r>
              <a:rPr sz="1800" spc="-4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Calibri"/>
                <a:cs typeface="Calibri"/>
              </a:rPr>
              <a:t>applied</a:t>
            </a:r>
            <a:r>
              <a:rPr sz="1800" spc="3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Calibri"/>
                <a:cs typeface="Calibri"/>
              </a:rPr>
              <a:t>following</a:t>
            </a:r>
            <a:r>
              <a:rPr sz="1800" spc="-3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models</a:t>
            </a:r>
            <a:r>
              <a:rPr sz="1800" spc="-3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414"/>
              </a:spcBef>
              <a:buSzPct val="69444"/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Logistic</a:t>
            </a:r>
            <a:r>
              <a:rPr sz="1800" spc="-8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Calibri"/>
                <a:cs typeface="Calibri"/>
              </a:rPr>
              <a:t>Regression</a:t>
            </a:r>
            <a:endParaRPr sz="18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409"/>
              </a:spcBef>
              <a:buSzPct val="69444"/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Decision</a:t>
            </a:r>
            <a:r>
              <a:rPr sz="1800" spc="-7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Calibri"/>
                <a:cs typeface="Calibri"/>
              </a:rPr>
              <a:t>Tree</a:t>
            </a:r>
            <a:endParaRPr sz="18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380"/>
              </a:spcBef>
              <a:buSzPct val="69444"/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1800" spc="5" dirty="0">
                <a:solidFill>
                  <a:srgbClr val="124F5C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an</a:t>
            </a:r>
            <a:r>
              <a:rPr sz="1800" spc="-15" dirty="0">
                <a:solidFill>
                  <a:srgbClr val="124F5C"/>
                </a:solidFill>
                <a:latin typeface="Calibri"/>
                <a:cs typeface="Calibri"/>
              </a:rPr>
              <a:t>d</a:t>
            </a:r>
            <a:r>
              <a:rPr sz="1800" spc="10" dirty="0">
                <a:solidFill>
                  <a:srgbClr val="124F5C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m</a:t>
            </a:r>
            <a:r>
              <a:rPr sz="1800" spc="-8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Calibri"/>
                <a:cs typeface="Calibri"/>
              </a:rPr>
              <a:t>F</a:t>
            </a:r>
            <a:r>
              <a:rPr sz="1800" spc="5" dirty="0">
                <a:solidFill>
                  <a:srgbClr val="124F5C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124F5C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124F5C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124F5C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409"/>
              </a:spcBef>
              <a:buSzPct val="69444"/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1800" spc="-10" dirty="0">
                <a:solidFill>
                  <a:srgbClr val="124F5C"/>
                </a:solidFill>
                <a:latin typeface="Calibri"/>
                <a:cs typeface="Calibri"/>
              </a:rPr>
              <a:t>XGBoost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4782" y="2407158"/>
            <a:ext cx="800735" cy="7639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14"/>
              </a:spcBef>
            </a:pPr>
            <a:r>
              <a:rPr sz="1400" spc="-10" dirty="0">
                <a:solidFill>
                  <a:srgbClr val="124F5C"/>
                </a:solidFill>
                <a:latin typeface="Microsoft Sans Serif"/>
                <a:cs typeface="Microsoft Sans Serif"/>
              </a:rPr>
              <a:t>Default</a:t>
            </a:r>
            <a:r>
              <a:rPr sz="1400" spc="20" dirty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Microsoft Sans Serif"/>
                <a:cs typeface="Microsoft Sans Serif"/>
              </a:rPr>
              <a:t>or </a:t>
            </a:r>
            <a:r>
              <a:rPr sz="1400" spc="-355" dirty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Microsoft Sans Serif"/>
                <a:cs typeface="Microsoft Sans Serif"/>
              </a:rPr>
              <a:t>Not_defa </a:t>
            </a:r>
            <a:r>
              <a:rPr sz="1400" spc="-5" dirty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Microsoft Sans Serif"/>
                <a:cs typeface="Microsoft Sans Serif"/>
              </a:rPr>
              <a:t>ult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76088" y="1947672"/>
            <a:ext cx="3398520" cy="2377440"/>
            <a:chOff x="5276088" y="1947672"/>
            <a:chExt cx="3398520" cy="23774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6088" y="2298192"/>
              <a:ext cx="3398519" cy="20269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3520" y="1947672"/>
              <a:ext cx="1517903" cy="12649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386" y="153111"/>
            <a:ext cx="306768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Logistic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Modelling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1514" y="1442474"/>
            <a:ext cx="3243671" cy="23063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9804" y="822147"/>
            <a:ext cx="5544820" cy="377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6075" algn="l"/>
              </a:tabLst>
            </a:pPr>
            <a:r>
              <a:rPr sz="2400" b="1" i="1" u="heavy" spc="11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L</a:t>
            </a:r>
            <a:r>
              <a:rPr sz="2400" b="1" i="1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O</a:t>
            </a:r>
            <a:r>
              <a:rPr sz="2400" b="1" i="1" u="heavy" spc="-13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G</a:t>
            </a:r>
            <a:r>
              <a:rPr sz="2400" b="1" i="1" u="heavy" spc="-13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I</a:t>
            </a:r>
            <a:r>
              <a:rPr sz="2400" b="1" i="1" u="heavy" spc="-13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S</a:t>
            </a:r>
            <a:r>
              <a:rPr sz="2400" b="1" i="1" u="heavy" spc="-12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T</a:t>
            </a:r>
            <a:r>
              <a:rPr sz="2400" b="1" i="1" u="heavy" spc="-12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I</a:t>
            </a:r>
            <a:r>
              <a:rPr sz="2400" b="1" i="1" u="heavy" spc="-15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C	R</a:t>
            </a:r>
            <a:r>
              <a:rPr sz="2400" b="1" i="1" u="heavy" spc="-10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E</a:t>
            </a:r>
            <a:r>
              <a:rPr sz="2400" b="1" i="1" u="heavy" spc="-13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G</a:t>
            </a:r>
            <a:r>
              <a:rPr sz="2400" b="1" i="1" u="heavy" spc="-8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R</a:t>
            </a:r>
            <a:r>
              <a:rPr sz="2400" b="1" i="1" u="heavy" spc="-12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E</a:t>
            </a:r>
            <a:r>
              <a:rPr sz="2400" b="1" i="1" u="heavy" spc="-11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S</a:t>
            </a:r>
            <a:r>
              <a:rPr sz="2400" b="1" i="1" u="heavy" spc="-10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S</a:t>
            </a:r>
            <a:r>
              <a:rPr sz="2400" b="1" i="1" u="heavy" spc="-10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I</a:t>
            </a:r>
            <a:r>
              <a:rPr sz="2400" b="1" i="1" u="heavy" spc="-10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O</a:t>
            </a:r>
            <a:r>
              <a:rPr sz="2400" b="1" i="1" u="heavy" spc="-11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Calibri"/>
              <a:cs typeface="Calibri"/>
            </a:endParaRPr>
          </a:p>
          <a:p>
            <a:pPr marL="121920" marR="585470" indent="-109855">
              <a:lnSpc>
                <a:spcPct val="114900"/>
              </a:lnSpc>
              <a:buClr>
                <a:srgbClr val="124F5C"/>
              </a:buClr>
              <a:buFont typeface="Microsoft Sans Serif"/>
              <a:buChar char="•"/>
              <a:tabLst>
                <a:tab pos="149860" algn="l"/>
                <a:tab pos="1179830" algn="l"/>
              </a:tabLst>
            </a:pPr>
            <a:r>
              <a:rPr dirty="0"/>
              <a:t>	</a:t>
            </a:r>
            <a:r>
              <a:rPr sz="1800" spc="55" dirty="0">
                <a:solidFill>
                  <a:srgbClr val="124F5C"/>
                </a:solidFill>
                <a:latin typeface="Calibri"/>
                <a:cs typeface="Calibri"/>
              </a:rPr>
              <a:t>Lo</a:t>
            </a:r>
            <a:r>
              <a:rPr sz="1800" spc="40" dirty="0">
                <a:solidFill>
                  <a:srgbClr val="124F5C"/>
                </a:solidFill>
                <a:latin typeface="Calibri"/>
                <a:cs typeface="Calibri"/>
              </a:rPr>
              <a:t>g</a:t>
            </a:r>
            <a:r>
              <a:rPr sz="1800" spc="45" dirty="0">
                <a:solidFill>
                  <a:srgbClr val="124F5C"/>
                </a:solidFill>
                <a:latin typeface="Calibri"/>
                <a:cs typeface="Calibri"/>
              </a:rPr>
              <a:t>i</a:t>
            </a:r>
            <a:r>
              <a:rPr sz="1800" spc="15" dirty="0">
                <a:solidFill>
                  <a:srgbClr val="124F5C"/>
                </a:solidFill>
                <a:latin typeface="Calibri"/>
                <a:cs typeface="Calibri"/>
              </a:rPr>
              <a:t>s</a:t>
            </a:r>
            <a:r>
              <a:rPr sz="1800" spc="45" dirty="0">
                <a:solidFill>
                  <a:srgbClr val="124F5C"/>
                </a:solidFill>
                <a:latin typeface="Calibri"/>
                <a:cs typeface="Calibri"/>
              </a:rPr>
              <a:t>t</a:t>
            </a:r>
            <a:r>
              <a:rPr sz="1800" spc="40" dirty="0">
                <a:solidFill>
                  <a:srgbClr val="124F5C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c</a:t>
            </a:r>
            <a:r>
              <a:rPr sz="1800" spc="12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Calibri"/>
                <a:cs typeface="Calibri"/>
              </a:rPr>
              <a:t>R</a:t>
            </a:r>
            <a:r>
              <a:rPr sz="1800" spc="40" dirty="0">
                <a:solidFill>
                  <a:srgbClr val="124F5C"/>
                </a:solidFill>
                <a:latin typeface="Calibri"/>
                <a:cs typeface="Calibri"/>
              </a:rPr>
              <a:t>eg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r</a:t>
            </a:r>
            <a:r>
              <a:rPr sz="1800" spc="40" dirty="0">
                <a:solidFill>
                  <a:srgbClr val="124F5C"/>
                </a:solidFill>
                <a:latin typeface="Calibri"/>
                <a:cs typeface="Calibri"/>
              </a:rPr>
              <a:t>es</a:t>
            </a:r>
            <a:r>
              <a:rPr sz="1800" spc="35" dirty="0">
                <a:solidFill>
                  <a:srgbClr val="124F5C"/>
                </a:solidFill>
                <a:latin typeface="Calibri"/>
                <a:cs typeface="Calibri"/>
              </a:rPr>
              <a:t>s</a:t>
            </a:r>
            <a:r>
              <a:rPr sz="1800" spc="40" dirty="0">
                <a:solidFill>
                  <a:srgbClr val="124F5C"/>
                </a:solidFill>
                <a:latin typeface="Calibri"/>
                <a:cs typeface="Calibri"/>
              </a:rPr>
              <a:t>i</a:t>
            </a:r>
            <a:r>
              <a:rPr sz="1800" spc="55" dirty="0">
                <a:solidFill>
                  <a:srgbClr val="124F5C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n</a:t>
            </a:r>
            <a:r>
              <a:rPr sz="1800" spc="15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s</a:t>
            </a:r>
            <a:r>
              <a:rPr sz="1800" spc="13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a</a:t>
            </a:r>
            <a:r>
              <a:rPr sz="1800" spc="-12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Ma</a:t>
            </a:r>
            <a:r>
              <a:rPr sz="1800" spc="5" dirty="0">
                <a:solidFill>
                  <a:srgbClr val="124F5C"/>
                </a:solidFill>
                <a:latin typeface="Calibri"/>
                <a:cs typeface="Calibri"/>
              </a:rPr>
              <a:t>c</a:t>
            </a:r>
            <a:r>
              <a:rPr sz="1800" spc="-35" dirty="0">
                <a:solidFill>
                  <a:srgbClr val="124F5C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124F5C"/>
                </a:solidFill>
                <a:latin typeface="Calibri"/>
                <a:cs typeface="Calibri"/>
              </a:rPr>
              <a:t>in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e </a:t>
            </a:r>
            <a:r>
              <a:rPr sz="1800" spc="4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Calibri"/>
                <a:cs typeface="Calibri"/>
              </a:rPr>
              <a:t>Learning</a:t>
            </a:r>
            <a:r>
              <a:rPr sz="1800" spc="2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Calibri"/>
                <a:cs typeface="Calibri"/>
              </a:rPr>
              <a:t>algorithm	</a:t>
            </a:r>
            <a:r>
              <a:rPr sz="1800" spc="-20" dirty="0">
                <a:solidFill>
                  <a:srgbClr val="124F5C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124F5C"/>
                </a:solidFill>
                <a:latin typeface="Calibri"/>
                <a:cs typeface="Calibri"/>
              </a:rPr>
              <a:t>basically </a:t>
            </a:r>
            <a:r>
              <a:rPr sz="1800" spc="5" dirty="0">
                <a:solidFill>
                  <a:srgbClr val="124F5C"/>
                </a:solidFill>
                <a:latin typeface="Calibri"/>
                <a:cs typeface="Calibri"/>
              </a:rPr>
              <a:t>used 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for </a:t>
            </a:r>
            <a:r>
              <a:rPr sz="1800" spc="10" dirty="0">
                <a:solidFill>
                  <a:srgbClr val="124F5C"/>
                </a:solidFill>
                <a:latin typeface="Calibri"/>
                <a:cs typeface="Calibri"/>
              </a:rPr>
              <a:t>binary classifications</a:t>
            </a:r>
            <a:r>
              <a:rPr sz="1800" spc="1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like </a:t>
            </a:r>
            <a:r>
              <a:rPr sz="1800" spc="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Calibri"/>
                <a:cs typeface="Calibri"/>
              </a:rPr>
              <a:t>yes-no,</a:t>
            </a:r>
            <a:r>
              <a:rPr sz="1800" spc="1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Calibri"/>
                <a:cs typeface="Calibri"/>
              </a:rPr>
              <a:t>true-false,</a:t>
            </a:r>
            <a:r>
              <a:rPr sz="1800" spc="2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male-Female,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124F5C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24F5C"/>
              </a:buClr>
              <a:buFont typeface="Microsoft Sans Serif"/>
              <a:buChar char="•"/>
            </a:pPr>
            <a:endParaRPr sz="2400">
              <a:latin typeface="Calibri"/>
              <a:cs typeface="Calibri"/>
            </a:endParaRPr>
          </a:p>
          <a:p>
            <a:pPr marL="116205" marR="629285" indent="-104139">
              <a:lnSpc>
                <a:spcPct val="103899"/>
              </a:lnSpc>
              <a:buFont typeface="Microsoft Sans Serif"/>
              <a:buChar char="•"/>
              <a:tabLst>
                <a:tab pos="149860" algn="l"/>
              </a:tabLst>
            </a:pPr>
            <a:r>
              <a:rPr sz="1800" spc="20" dirty="0">
                <a:solidFill>
                  <a:srgbClr val="124F5C"/>
                </a:solidFill>
                <a:latin typeface="Calibri"/>
                <a:cs typeface="Calibri"/>
              </a:rPr>
              <a:t>It</a:t>
            </a:r>
            <a:r>
              <a:rPr sz="1800" spc="9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Calibri"/>
                <a:cs typeface="Calibri"/>
              </a:rPr>
              <a:t>take</a:t>
            </a:r>
            <a:r>
              <a:rPr sz="1800" spc="-5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Calibri"/>
                <a:cs typeface="Calibri"/>
              </a:rPr>
              <a:t>the</a:t>
            </a:r>
            <a:r>
              <a:rPr sz="1800" spc="6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Calibri"/>
                <a:cs typeface="Calibri"/>
              </a:rPr>
              <a:t>linear</a:t>
            </a:r>
            <a:r>
              <a:rPr sz="1800" spc="10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Calibri"/>
                <a:cs typeface="Calibri"/>
              </a:rPr>
              <a:t>combination</a:t>
            </a:r>
            <a:r>
              <a:rPr sz="1800" spc="-1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24F5C"/>
                </a:solidFill>
                <a:latin typeface="Calibri"/>
                <a:cs typeface="Calibri"/>
              </a:rPr>
              <a:t>apply</a:t>
            </a:r>
            <a:r>
              <a:rPr sz="1800" spc="4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a</a:t>
            </a:r>
            <a:r>
              <a:rPr sz="1800" spc="14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Calibri"/>
                <a:cs typeface="Calibri"/>
              </a:rPr>
              <a:t>sigmoid </a:t>
            </a:r>
            <a:r>
              <a:rPr sz="1800" spc="-39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Calibri"/>
                <a:cs typeface="Calibri"/>
              </a:rPr>
              <a:t>function</a:t>
            </a:r>
            <a:r>
              <a:rPr sz="1800" spc="2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(logit). The </a:t>
            </a:r>
            <a:r>
              <a:rPr sz="1800" spc="35" dirty="0">
                <a:solidFill>
                  <a:srgbClr val="124F5C"/>
                </a:solidFill>
                <a:latin typeface="Calibri"/>
                <a:cs typeface="Calibri"/>
              </a:rPr>
              <a:t>Sigmoid</a:t>
            </a:r>
            <a:r>
              <a:rPr sz="1800" spc="4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curve </a:t>
            </a:r>
            <a:r>
              <a:rPr sz="1800" spc="5" dirty="0">
                <a:solidFill>
                  <a:srgbClr val="124F5C"/>
                </a:solidFill>
                <a:latin typeface="Calibri"/>
                <a:cs typeface="Calibri"/>
              </a:rPr>
              <a:t>gives </a:t>
            </a:r>
            <a:r>
              <a:rPr sz="1800" spc="-30" dirty="0">
                <a:solidFill>
                  <a:srgbClr val="124F5C"/>
                </a:solidFill>
                <a:latin typeface="Calibri"/>
                <a:cs typeface="Calibri"/>
              </a:rPr>
              <a:t>value </a:t>
            </a:r>
            <a:r>
              <a:rPr sz="1800" spc="-2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Calibri"/>
                <a:cs typeface="Calibri"/>
              </a:rPr>
              <a:t>between</a:t>
            </a:r>
            <a:r>
              <a:rPr sz="1800" spc="20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0</a:t>
            </a:r>
            <a:r>
              <a:rPr sz="1800" spc="4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&amp;</a:t>
            </a:r>
            <a:r>
              <a:rPr sz="1800" spc="-17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145" dirty="0">
                <a:solidFill>
                  <a:srgbClr val="124F5C"/>
                </a:solidFill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alibri"/>
              <a:cs typeface="Calibri"/>
            </a:endParaRPr>
          </a:p>
          <a:p>
            <a:pPr marL="1910714">
              <a:lnSpc>
                <a:spcPct val="100000"/>
              </a:lnSpc>
            </a:pP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Best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Parameters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{'C':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0.2,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'penalty':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'l2'}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02" y="174193"/>
            <a:ext cx="590232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Calibri"/>
                <a:cs typeface="Calibri"/>
              </a:rPr>
              <a:t>Confusion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Matrix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Logistic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Model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928" y="1126997"/>
            <a:ext cx="3340100" cy="304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079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Precision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score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logistic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model: </a:t>
            </a:r>
            <a:r>
              <a:rPr sz="1800" spc="-3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0.3064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-"/>
            </a:pPr>
            <a:endParaRPr sz="1750">
              <a:latin typeface="Calibri"/>
              <a:cs typeface="Calibri"/>
            </a:endParaRPr>
          </a:p>
          <a:p>
            <a:pPr marL="344805" indent="-332740">
              <a:lnSpc>
                <a:spcPct val="100000"/>
              </a:lnSpc>
              <a:buClr>
                <a:srgbClr val="006666"/>
              </a:buClr>
              <a:buChar char="-"/>
              <a:tabLst>
                <a:tab pos="344805" algn="l"/>
                <a:tab pos="345440" algn="l"/>
              </a:tabLst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Recall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score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logistic</a:t>
            </a:r>
            <a:r>
              <a:rPr sz="1800" spc="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model: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0.3701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F1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score</a:t>
            </a:r>
            <a:r>
              <a:rPr sz="1800" spc="-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logistic</a:t>
            </a:r>
            <a:r>
              <a:rPr sz="1800" spc="-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model: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0.3352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ROC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AUC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score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logistic</a:t>
            </a:r>
            <a:r>
              <a:rPr sz="1800" spc="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model: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0.5699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9871" y="926591"/>
            <a:ext cx="4593335" cy="37246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33" y="111074"/>
            <a:ext cx="228790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Decision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Tree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99" y="846277"/>
            <a:ext cx="7688580" cy="38246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D</a:t>
            </a:r>
            <a:r>
              <a:rPr sz="2000" b="1" i="1" u="heavy" spc="-10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E</a:t>
            </a:r>
            <a:r>
              <a:rPr sz="2000" b="1" i="1" u="heavy" spc="-13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C</a:t>
            </a:r>
            <a:r>
              <a:rPr sz="2000" b="1" i="1" u="heavy" spc="-9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I</a:t>
            </a:r>
            <a:r>
              <a:rPr sz="2000" b="1" i="1" u="heavy" spc="-12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S</a:t>
            </a:r>
            <a:r>
              <a:rPr sz="2000" b="1" i="1" u="heavy" spc="-11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I</a:t>
            </a:r>
            <a:r>
              <a:rPr sz="2000" b="1" i="1" u="heavy" spc="-10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O</a:t>
            </a:r>
            <a:r>
              <a:rPr sz="2000" b="1" i="1" u="heavy" spc="-10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N</a:t>
            </a:r>
            <a:r>
              <a:rPr sz="2000" b="1" i="1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6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27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T</a:t>
            </a:r>
            <a:r>
              <a:rPr sz="2000" b="1" i="1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RE</a:t>
            </a:r>
            <a:r>
              <a:rPr sz="2000" b="1" i="1" u="heavy" spc="-5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E</a:t>
            </a:r>
            <a:r>
              <a:rPr sz="2000" b="1" i="1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1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C</a:t>
            </a:r>
            <a:r>
              <a:rPr sz="2000" b="1" i="1" u="heavy" spc="-9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L</a:t>
            </a:r>
            <a:r>
              <a:rPr sz="2000" b="1" i="1" u="heavy" spc="-10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A</a:t>
            </a:r>
            <a:r>
              <a:rPr sz="2000" b="1" i="1" u="heavy" spc="-8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S</a:t>
            </a:r>
            <a:r>
              <a:rPr sz="2000" b="1" i="1" u="heavy" spc="-11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S</a:t>
            </a:r>
            <a:r>
              <a:rPr sz="2000" b="1" i="1" u="heavy" spc="-11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I</a:t>
            </a:r>
            <a:r>
              <a:rPr sz="2000" b="1" i="1" u="heavy" spc="-10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F</a:t>
            </a:r>
            <a:r>
              <a:rPr sz="2000" b="1" i="1" u="heavy" spc="-10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I</a:t>
            </a:r>
            <a:r>
              <a:rPr sz="2000" b="1" i="1" u="heavy" spc="-10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E</a:t>
            </a:r>
            <a:r>
              <a:rPr sz="2000" b="1" i="1" u="heavy" spc="-8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alibri"/>
              <a:cs typeface="Calibri"/>
            </a:endParaRPr>
          </a:p>
          <a:p>
            <a:pPr marL="149860" marR="3154045" indent="-149860">
              <a:lnSpc>
                <a:spcPct val="115100"/>
              </a:lnSpc>
              <a:buClr>
                <a:srgbClr val="124F5C"/>
              </a:buClr>
              <a:buFont typeface="Microsoft Sans Serif"/>
              <a:buChar char="•"/>
              <a:tabLst>
                <a:tab pos="149860" algn="l"/>
              </a:tabLst>
            </a:pP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It</a:t>
            </a:r>
            <a:r>
              <a:rPr sz="1800" spc="1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is</a:t>
            </a:r>
            <a:r>
              <a:rPr sz="1800" spc="10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graphical</a:t>
            </a:r>
            <a:r>
              <a:rPr sz="1800" spc="6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representation</a:t>
            </a:r>
            <a:r>
              <a:rPr sz="1800" spc="1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getting</a:t>
            </a:r>
            <a:r>
              <a:rPr sz="1800" spc="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all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possible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205868"/>
                </a:solidFill>
                <a:latin typeface="Calibri"/>
                <a:cs typeface="Calibri"/>
              </a:rPr>
              <a:t>solutions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 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problem/decision </a:t>
            </a:r>
            <a:r>
              <a:rPr sz="1800" spc="-3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based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given</a:t>
            </a:r>
            <a:r>
              <a:rPr sz="1800" spc="1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conditions.</a:t>
            </a:r>
            <a:endParaRPr sz="1800">
              <a:latin typeface="Calibri"/>
              <a:cs typeface="Calibri"/>
            </a:endParaRPr>
          </a:p>
          <a:p>
            <a:pPr marL="149860" marR="3254375" indent="-149860">
              <a:lnSpc>
                <a:spcPct val="114199"/>
              </a:lnSpc>
              <a:spcBef>
                <a:spcPts val="125"/>
              </a:spcBef>
              <a:buFont typeface="Microsoft Sans Serif"/>
              <a:buChar char="•"/>
              <a:tabLst>
                <a:tab pos="149860" algn="l"/>
              </a:tabLst>
            </a:pP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r>
              <a:rPr sz="1800" spc="1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objective</a:t>
            </a:r>
            <a:r>
              <a:rPr sz="1800" spc="-114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Decision</a:t>
            </a:r>
            <a:r>
              <a:rPr sz="1800" spc="1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tree</a:t>
            </a:r>
            <a:r>
              <a:rPr sz="1800" spc="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algorithm</a:t>
            </a:r>
            <a:r>
              <a:rPr sz="1800" spc="1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is</a:t>
            </a:r>
            <a:r>
              <a:rPr sz="1800" spc="1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to </a:t>
            </a:r>
            <a:r>
              <a:rPr sz="1800" spc="-39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find</a:t>
            </a:r>
            <a:r>
              <a:rPr sz="1800" spc="1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r>
              <a:rPr sz="1800" spc="6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relationship</a:t>
            </a: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between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r>
              <a:rPr sz="1800" spc="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target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column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and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independent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variables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and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Express</a:t>
            </a:r>
            <a:r>
              <a:rPr sz="1800" spc="1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it</a:t>
            </a:r>
            <a:r>
              <a:rPr sz="1800" spc="114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as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tree</a:t>
            </a:r>
            <a:r>
              <a:rPr sz="1800" spc="1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structure.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</a:pP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Best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parameters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: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{'max_depth':</a:t>
            </a: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2,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'min_samples_leaf':</a:t>
            </a:r>
            <a:r>
              <a:rPr sz="1800" spc="7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2,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'min_samples_split':</a:t>
            </a:r>
            <a:r>
              <a:rPr sz="1800" spc="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2}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3184" y="832103"/>
            <a:ext cx="3276600" cy="29870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234" y="111074"/>
            <a:ext cx="72853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Calibri"/>
                <a:cs typeface="Calibri"/>
              </a:rPr>
              <a:t>Confusion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Matrix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Decision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tree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Classifier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167" y="1225422"/>
            <a:ext cx="3630295" cy="304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Recall</a:t>
            </a:r>
            <a:r>
              <a:rPr sz="1800" spc="-8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score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Decision</a:t>
            </a:r>
            <a:r>
              <a:rPr sz="1800" spc="-6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Tree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Classifier:</a:t>
            </a:r>
            <a:r>
              <a:rPr sz="1800" spc="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0.5773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Precision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score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3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Decision</a:t>
            </a:r>
            <a:r>
              <a:rPr sz="1800" spc="-6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Tree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Classifier: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0.5773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44805" indent="-332740">
              <a:lnSpc>
                <a:spcPct val="100000"/>
              </a:lnSpc>
              <a:spcBef>
                <a:spcPts val="5"/>
              </a:spcBef>
              <a:buClr>
                <a:srgbClr val="006666"/>
              </a:buClr>
              <a:buChar char="-"/>
              <a:tabLst>
                <a:tab pos="344805" algn="l"/>
                <a:tab pos="345440" algn="l"/>
              </a:tabLst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F1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score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Decision</a:t>
            </a:r>
            <a:r>
              <a:rPr sz="1800" spc="3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Tree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Classifier: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0.4691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6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ROC-AUC</a:t>
            </a:r>
            <a:r>
              <a:rPr sz="1800" spc="-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score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37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Decision</a:t>
            </a:r>
            <a:r>
              <a:rPr sz="1800" spc="-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Tree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Classifier: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0.667200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2544" y="1051559"/>
            <a:ext cx="4507992" cy="34137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133" y="1183385"/>
            <a:ext cx="4462145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0" dirty="0">
                <a:solidFill>
                  <a:srgbClr val="205868"/>
                </a:solidFill>
                <a:uFill>
                  <a:solidFill>
                    <a:srgbClr val="006666"/>
                  </a:solidFill>
                </a:uFill>
                <a:latin typeface="Calibri"/>
                <a:cs typeface="Calibri"/>
              </a:rPr>
              <a:t>Random</a:t>
            </a:r>
            <a:r>
              <a:rPr sz="1800" b="1" u="heavy" spc="-40" dirty="0">
                <a:solidFill>
                  <a:srgbClr val="205868"/>
                </a:solidFill>
                <a:uFill>
                  <a:solidFill>
                    <a:srgbClr val="00666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205868"/>
                </a:solidFill>
                <a:uFill>
                  <a:solidFill>
                    <a:srgbClr val="006666"/>
                  </a:solidFill>
                </a:uFill>
                <a:latin typeface="Calibri"/>
                <a:cs typeface="Calibri"/>
              </a:rPr>
              <a:t>Forest</a:t>
            </a:r>
            <a:r>
              <a:rPr sz="1800" b="1" u="heavy" spc="-55" dirty="0">
                <a:solidFill>
                  <a:srgbClr val="205868"/>
                </a:solidFill>
                <a:uFill>
                  <a:solidFill>
                    <a:srgbClr val="00666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solidFill>
                  <a:srgbClr val="205868"/>
                </a:solidFill>
                <a:uFill>
                  <a:solidFill>
                    <a:srgbClr val="006666"/>
                  </a:solidFill>
                </a:uFill>
                <a:latin typeface="Calibri"/>
                <a:cs typeface="Calibri"/>
              </a:rPr>
              <a:t>Classifier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random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forest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classification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algorithm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consisting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many decisions trees.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It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uses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bagging and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feature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randomness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when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building </a:t>
            </a:r>
            <a:r>
              <a:rPr sz="1800" spc="-3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each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individual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tree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to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try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to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create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an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uncorrelated</a:t>
            </a:r>
            <a:r>
              <a:rPr sz="1800" spc="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forest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of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trees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whose</a:t>
            </a:r>
            <a:r>
              <a:rPr sz="1800" spc="38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prediction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by committee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is more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accurate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than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that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any </a:t>
            </a:r>
            <a:r>
              <a:rPr sz="1800" spc="-3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individual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tree.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927" y="134823"/>
            <a:ext cx="49485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RANDOM</a:t>
            </a:r>
            <a:r>
              <a:rPr sz="32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FOREST</a:t>
            </a:r>
            <a:r>
              <a:rPr sz="3200" u="heavy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CLASSIFIER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1329" y="1356593"/>
            <a:ext cx="3137541" cy="253966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41" y="110108"/>
            <a:ext cx="78670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Calibri"/>
                <a:cs typeface="Calibri"/>
              </a:rPr>
              <a:t>Confusion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Matrix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Random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Forest</a:t>
            </a:r>
            <a:r>
              <a:rPr sz="3200" spc="-5" dirty="0">
                <a:latin typeface="Calibri"/>
                <a:cs typeface="Calibri"/>
              </a:rPr>
              <a:t> Classifier:-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104" y="1107694"/>
            <a:ext cx="3875404" cy="304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Precision</a:t>
            </a:r>
            <a:r>
              <a:rPr sz="1800" spc="-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Score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Random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Forest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with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Hyperparameter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Tuning: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0.39381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Recall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Score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Random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Forest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with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Hyperparameter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Tuning: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0.59087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F1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Score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Random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Forest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with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Hyperparameter 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Tuning:</a:t>
            </a:r>
            <a:r>
              <a:rPr sz="1800" spc="-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0.47262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ROC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AUC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Score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Random</a:t>
            </a:r>
            <a:r>
              <a:rPr sz="1800" spc="-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Forest</a:t>
            </a:r>
            <a:r>
              <a:rPr sz="1800" spc="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with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Hyperparameter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Tuning: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0.71914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4984" y="1069847"/>
            <a:ext cx="4108704" cy="353263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87" y="108915"/>
            <a:ext cx="36125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XGBOOST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CLASSIFIER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653" y="739215"/>
            <a:ext cx="4191635" cy="358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u="heavy" spc="204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X</a:t>
            </a:r>
            <a:r>
              <a:rPr sz="1800" b="1" i="1" u="heavy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G </a:t>
            </a:r>
            <a:r>
              <a:rPr sz="1800" b="1" i="1" u="heavy" spc="5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B</a:t>
            </a:r>
            <a:r>
              <a:rPr sz="1800" b="1" i="1" u="heavy" spc="-75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O</a:t>
            </a:r>
            <a:r>
              <a:rPr sz="1800" b="1" i="1" u="heavy" spc="-80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O</a:t>
            </a:r>
            <a:r>
              <a:rPr sz="1800" b="1" i="1" u="heavy" spc="-50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S</a:t>
            </a:r>
            <a:r>
              <a:rPr sz="1800" b="1" i="1" u="heavy" spc="-95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T </a:t>
            </a:r>
            <a:r>
              <a:rPr sz="1800" b="1" i="1" u="heavy" spc="65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C</a:t>
            </a:r>
            <a:r>
              <a:rPr sz="1800" b="1" i="1" u="heavy" spc="-95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L</a:t>
            </a:r>
            <a:r>
              <a:rPr sz="1800" b="1" i="1" u="heavy" spc="-90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A</a:t>
            </a:r>
            <a:r>
              <a:rPr sz="1800" b="1" i="1" u="heavy" spc="-85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S</a:t>
            </a:r>
            <a:r>
              <a:rPr sz="1800" b="1" i="1" u="heavy" spc="-70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S</a:t>
            </a:r>
            <a:r>
              <a:rPr sz="1800" b="1" i="1" u="heavy" spc="-95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I</a:t>
            </a:r>
            <a:r>
              <a:rPr sz="1800" b="1" i="1" u="heavy" spc="-100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F</a:t>
            </a:r>
            <a:r>
              <a:rPr sz="1800" b="1" i="1" u="heavy" spc="-110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I</a:t>
            </a:r>
            <a:r>
              <a:rPr sz="1800" b="1" i="1" u="heavy" spc="-100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E</a:t>
            </a:r>
            <a:r>
              <a:rPr sz="1800" b="1" i="1" u="heavy" spc="-85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205868"/>
                </a:solidFill>
                <a:uFill>
                  <a:solidFill>
                    <a:srgbClr val="124F5C"/>
                  </a:solidFill>
                </a:u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1170"/>
              </a:spcBef>
              <a:buFont typeface="Microsoft Sans Serif"/>
              <a:buChar char="●"/>
              <a:tabLst>
                <a:tab pos="189865" algn="l"/>
              </a:tabLst>
            </a:pPr>
            <a:r>
              <a:rPr sz="1800" b="1" spc="30" dirty="0">
                <a:solidFill>
                  <a:srgbClr val="205868"/>
                </a:solidFill>
                <a:latin typeface="Calibri"/>
                <a:cs typeface="Calibri"/>
              </a:rPr>
              <a:t>Stands</a:t>
            </a:r>
            <a:r>
              <a:rPr sz="1800" b="1" spc="1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205868"/>
                </a:solidFill>
                <a:latin typeface="Calibri"/>
                <a:cs typeface="Calibri"/>
              </a:rPr>
              <a:t>for:–</a:t>
            </a:r>
            <a:r>
              <a:rPr sz="1800" b="1" spc="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40" dirty="0">
                <a:solidFill>
                  <a:srgbClr val="205868"/>
                </a:solidFill>
                <a:latin typeface="Calibri"/>
                <a:cs typeface="Calibri"/>
              </a:rPr>
              <a:t>Extreme</a:t>
            </a:r>
            <a:r>
              <a:rPr sz="1800" b="1" spc="1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15" dirty="0">
                <a:solidFill>
                  <a:srgbClr val="205868"/>
                </a:solidFill>
                <a:latin typeface="Calibri"/>
                <a:cs typeface="Calibri"/>
              </a:rPr>
              <a:t>Gradient</a:t>
            </a:r>
            <a:r>
              <a:rPr sz="1800" b="1" spc="1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35" dirty="0">
                <a:solidFill>
                  <a:srgbClr val="205868"/>
                </a:solidFill>
                <a:latin typeface="Calibri"/>
                <a:cs typeface="Calibri"/>
              </a:rPr>
              <a:t>Boosting.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05868"/>
              </a:buClr>
              <a:buFont typeface="Microsoft Sans Serif"/>
              <a:buChar char="●"/>
            </a:pPr>
            <a:endParaRPr sz="1900">
              <a:latin typeface="Calibri"/>
              <a:cs typeface="Calibri"/>
            </a:endParaRPr>
          </a:p>
          <a:p>
            <a:pPr marL="204470" indent="-192405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205104" algn="l"/>
              </a:tabLst>
            </a:pPr>
            <a:r>
              <a:rPr sz="1800" b="1" spc="15" dirty="0">
                <a:solidFill>
                  <a:srgbClr val="205868"/>
                </a:solidFill>
                <a:latin typeface="Calibri"/>
                <a:cs typeface="Calibri"/>
              </a:rPr>
              <a:t>XGBoost</a:t>
            </a:r>
            <a:r>
              <a:rPr sz="1800" b="1" spc="1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30" dirty="0">
                <a:solidFill>
                  <a:srgbClr val="205868"/>
                </a:solidFill>
                <a:latin typeface="Calibri"/>
                <a:cs typeface="Calibri"/>
              </a:rPr>
              <a:t>is</a:t>
            </a:r>
            <a:r>
              <a:rPr sz="1800" b="1" spc="1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b="1" spc="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15" dirty="0">
                <a:solidFill>
                  <a:srgbClr val="205868"/>
                </a:solidFill>
                <a:latin typeface="Calibri"/>
                <a:cs typeface="Calibri"/>
              </a:rPr>
              <a:t>powerful</a:t>
            </a:r>
            <a:r>
              <a:rPr sz="1800" b="1" spc="18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05868"/>
                </a:solidFill>
                <a:latin typeface="Calibri"/>
                <a:cs typeface="Calibri"/>
              </a:rPr>
              <a:t>iterative</a:t>
            </a:r>
            <a:r>
              <a:rPr sz="1800" b="1" spc="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15" dirty="0">
                <a:solidFill>
                  <a:srgbClr val="205868"/>
                </a:solidFill>
                <a:latin typeface="Calibri"/>
                <a:cs typeface="Calibri"/>
              </a:rPr>
              <a:t>learning</a:t>
            </a:r>
            <a:endParaRPr sz="1800">
              <a:latin typeface="Calibri"/>
              <a:cs typeface="Calibri"/>
            </a:endParaRPr>
          </a:p>
          <a:p>
            <a:pPr marL="121920">
              <a:lnSpc>
                <a:spcPct val="100000"/>
              </a:lnSpc>
              <a:spcBef>
                <a:spcPts val="310"/>
              </a:spcBef>
            </a:pPr>
            <a:r>
              <a:rPr sz="1800" b="1" spc="35" dirty="0">
                <a:solidFill>
                  <a:srgbClr val="205868"/>
                </a:solidFill>
                <a:latin typeface="Calibri"/>
                <a:cs typeface="Calibri"/>
              </a:rPr>
              <a:t>algorithm</a:t>
            </a:r>
            <a:r>
              <a:rPr sz="1800" b="1" spc="1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205868"/>
                </a:solidFill>
                <a:latin typeface="Calibri"/>
                <a:cs typeface="Calibri"/>
              </a:rPr>
              <a:t>based</a:t>
            </a:r>
            <a:r>
              <a:rPr sz="1800" b="1" spc="-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05868"/>
                </a:solidFill>
                <a:latin typeface="Calibri"/>
                <a:cs typeface="Calibri"/>
              </a:rPr>
              <a:t>on</a:t>
            </a:r>
            <a:r>
              <a:rPr sz="1800" b="1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05868"/>
                </a:solidFill>
                <a:latin typeface="Calibri"/>
                <a:cs typeface="Calibri"/>
              </a:rPr>
              <a:t>gradient</a:t>
            </a:r>
            <a:r>
              <a:rPr sz="1800" b="1" spc="114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15" dirty="0">
                <a:solidFill>
                  <a:srgbClr val="205868"/>
                </a:solidFill>
                <a:latin typeface="Calibri"/>
                <a:cs typeface="Calibri"/>
              </a:rPr>
              <a:t>boosting.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buFont typeface="Microsoft Sans Serif"/>
              <a:buChar char="●"/>
              <a:tabLst>
                <a:tab pos="189865" algn="l"/>
              </a:tabLst>
            </a:pPr>
            <a:r>
              <a:rPr sz="1800" b="1" spc="15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800" b="1" spc="25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b="1" spc="30" dirty="0">
                <a:solidFill>
                  <a:srgbClr val="205868"/>
                </a:solidFill>
                <a:latin typeface="Calibri"/>
                <a:cs typeface="Calibri"/>
              </a:rPr>
              <a:t>g</a:t>
            </a:r>
            <a:r>
              <a:rPr sz="1800" b="1" spc="15" dirty="0">
                <a:solidFill>
                  <a:srgbClr val="205868"/>
                </a:solidFill>
                <a:latin typeface="Calibri"/>
                <a:cs typeface="Calibri"/>
              </a:rPr>
              <a:t>u</a:t>
            </a:r>
            <a:r>
              <a:rPr sz="1800" b="1" spc="10" dirty="0">
                <a:solidFill>
                  <a:srgbClr val="205868"/>
                </a:solidFill>
                <a:latin typeface="Calibri"/>
                <a:cs typeface="Calibri"/>
              </a:rPr>
              <a:t>l</a:t>
            </a:r>
            <a:r>
              <a:rPr sz="1800" b="1" spc="20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800" b="1" spc="10" dirty="0">
                <a:solidFill>
                  <a:srgbClr val="205868"/>
                </a:solidFill>
                <a:latin typeface="Calibri"/>
                <a:cs typeface="Calibri"/>
              </a:rPr>
              <a:t>i</a:t>
            </a:r>
            <a:r>
              <a:rPr sz="1800" b="1" spc="25" dirty="0">
                <a:solidFill>
                  <a:srgbClr val="205868"/>
                </a:solidFill>
                <a:latin typeface="Calibri"/>
                <a:cs typeface="Calibri"/>
              </a:rPr>
              <a:t>z</a:t>
            </a:r>
            <a:r>
              <a:rPr sz="1800" b="1" spc="20" dirty="0">
                <a:solidFill>
                  <a:srgbClr val="205868"/>
                </a:solidFill>
                <a:latin typeface="Calibri"/>
                <a:cs typeface="Calibri"/>
              </a:rPr>
              <a:t>at</a:t>
            </a:r>
            <a:r>
              <a:rPr sz="1800" b="1" spc="10" dirty="0">
                <a:solidFill>
                  <a:srgbClr val="205868"/>
                </a:solidFill>
                <a:latin typeface="Calibri"/>
                <a:cs typeface="Calibri"/>
              </a:rPr>
              <a:t>i</a:t>
            </a:r>
            <a:r>
              <a:rPr sz="1800" b="1" spc="35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205868"/>
                </a:solidFill>
                <a:latin typeface="Calibri"/>
                <a:cs typeface="Calibri"/>
              </a:rPr>
              <a:t>n </a:t>
            </a:r>
            <a:r>
              <a:rPr sz="1800" b="1" spc="-17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05868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800" b="1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b="1" spc="-40" dirty="0">
                <a:solidFill>
                  <a:srgbClr val="205868"/>
                </a:solidFill>
                <a:latin typeface="Calibri"/>
                <a:cs typeface="Calibri"/>
              </a:rPr>
              <a:t>v</a:t>
            </a:r>
            <a:r>
              <a:rPr sz="1800" b="1" spc="-35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800" b="1" spc="-40" dirty="0">
                <a:solidFill>
                  <a:srgbClr val="205868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205868"/>
                </a:solidFill>
                <a:latin typeface="Calibri"/>
                <a:cs typeface="Calibri"/>
              </a:rPr>
              <a:t>d</a:t>
            </a:r>
            <a:r>
              <a:rPr sz="1800" b="1" spc="-8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10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205868"/>
                </a:solidFill>
                <a:latin typeface="Calibri"/>
                <a:cs typeface="Calibri"/>
              </a:rPr>
              <a:t>v</a:t>
            </a:r>
            <a:r>
              <a:rPr sz="1800" b="1" spc="25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800" b="1" spc="1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25" dirty="0">
                <a:solidFill>
                  <a:srgbClr val="205868"/>
                </a:solidFill>
                <a:latin typeface="Calibri"/>
                <a:cs typeface="Calibri"/>
              </a:rPr>
              <a:t>f</a:t>
            </a:r>
            <a:r>
              <a:rPr sz="1800" b="1" spc="10" dirty="0">
                <a:solidFill>
                  <a:srgbClr val="205868"/>
                </a:solidFill>
                <a:latin typeface="Calibri"/>
                <a:cs typeface="Calibri"/>
              </a:rPr>
              <a:t>i</a:t>
            </a:r>
            <a:r>
              <a:rPr sz="1800" b="1" spc="20" dirty="0">
                <a:solidFill>
                  <a:srgbClr val="205868"/>
                </a:solidFill>
                <a:latin typeface="Calibri"/>
                <a:cs typeface="Calibri"/>
              </a:rPr>
              <a:t>tt</a:t>
            </a:r>
            <a:r>
              <a:rPr sz="1800" b="1" spc="10" dirty="0">
                <a:solidFill>
                  <a:srgbClr val="205868"/>
                </a:solidFill>
                <a:latin typeface="Calibri"/>
                <a:cs typeface="Calibri"/>
              </a:rPr>
              <a:t>i</a:t>
            </a:r>
            <a:r>
              <a:rPr sz="1800" b="1" spc="15" dirty="0">
                <a:solidFill>
                  <a:srgbClr val="205868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205868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05868"/>
              </a:buClr>
              <a:buFont typeface="Microsoft Sans Serif"/>
              <a:buChar char="●"/>
            </a:pPr>
            <a:endParaRPr sz="175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buFont typeface="Microsoft Sans Serif"/>
              <a:buChar char="●"/>
              <a:tabLst>
                <a:tab pos="189865" algn="l"/>
              </a:tabLst>
            </a:pPr>
            <a:r>
              <a:rPr sz="1800" b="1" spc="-5" dirty="0">
                <a:solidFill>
                  <a:srgbClr val="205868"/>
                </a:solidFill>
                <a:latin typeface="Calibri"/>
                <a:cs typeface="Calibri"/>
              </a:rPr>
              <a:t>Tree</a:t>
            </a:r>
            <a:r>
              <a:rPr sz="1800" b="1" spc="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50" dirty="0">
                <a:solidFill>
                  <a:srgbClr val="205868"/>
                </a:solidFill>
                <a:latin typeface="Calibri"/>
                <a:cs typeface="Calibri"/>
              </a:rPr>
              <a:t>pruning</a:t>
            </a:r>
            <a:r>
              <a:rPr sz="1800" b="1" spc="9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50" dirty="0">
                <a:solidFill>
                  <a:srgbClr val="205868"/>
                </a:solidFill>
                <a:latin typeface="Calibri"/>
                <a:cs typeface="Calibri"/>
              </a:rPr>
              <a:t>using</a:t>
            </a:r>
            <a:r>
              <a:rPr sz="1800" b="1" spc="1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40" dirty="0">
                <a:solidFill>
                  <a:srgbClr val="205868"/>
                </a:solidFill>
                <a:latin typeface="Calibri"/>
                <a:cs typeface="Calibri"/>
              </a:rPr>
              <a:t>depth-first</a:t>
            </a:r>
            <a:r>
              <a:rPr sz="1800" b="1" spc="1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205868"/>
                </a:solidFill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05868"/>
              </a:buClr>
              <a:buFont typeface="Microsoft Sans Serif"/>
              <a:buChar char="●"/>
            </a:pPr>
            <a:endParaRPr sz="175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buFont typeface="Microsoft Sans Serif"/>
              <a:buChar char="●"/>
              <a:tabLst>
                <a:tab pos="189865" algn="l"/>
              </a:tabLst>
            </a:pPr>
            <a:r>
              <a:rPr sz="1800" b="1" spc="20" dirty="0">
                <a:solidFill>
                  <a:srgbClr val="205868"/>
                </a:solidFill>
                <a:latin typeface="Calibri"/>
                <a:cs typeface="Calibri"/>
              </a:rPr>
              <a:t>It</a:t>
            </a:r>
            <a:r>
              <a:rPr sz="1800" b="1" spc="1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30" dirty="0">
                <a:solidFill>
                  <a:srgbClr val="205868"/>
                </a:solidFill>
                <a:latin typeface="Calibri"/>
                <a:cs typeface="Calibri"/>
              </a:rPr>
              <a:t>is</a:t>
            </a:r>
            <a:r>
              <a:rPr sz="1800" b="1" spc="1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05868"/>
                </a:solidFill>
                <a:latin typeface="Calibri"/>
                <a:cs typeface="Calibri"/>
              </a:rPr>
              <a:t>generally</a:t>
            </a:r>
            <a:r>
              <a:rPr sz="1800" b="1" spc="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15" dirty="0">
                <a:solidFill>
                  <a:srgbClr val="205868"/>
                </a:solidFill>
                <a:latin typeface="Calibri"/>
                <a:cs typeface="Calibri"/>
              </a:rPr>
              <a:t>used</a:t>
            </a:r>
            <a:r>
              <a:rPr sz="1800" b="1" spc="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10" dirty="0">
                <a:solidFill>
                  <a:srgbClr val="205868"/>
                </a:solidFill>
                <a:latin typeface="Calibri"/>
                <a:cs typeface="Calibri"/>
              </a:rPr>
              <a:t>for</a:t>
            </a:r>
            <a:r>
              <a:rPr sz="1800" b="1" spc="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05868"/>
                </a:solidFill>
                <a:latin typeface="Calibri"/>
                <a:cs typeface="Calibri"/>
              </a:rPr>
              <a:t>very</a:t>
            </a:r>
            <a:r>
              <a:rPr sz="1800" b="1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05868"/>
                </a:solidFill>
                <a:latin typeface="Calibri"/>
                <a:cs typeface="Calibri"/>
              </a:rPr>
              <a:t>large</a:t>
            </a:r>
            <a:r>
              <a:rPr sz="1800" b="1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205868"/>
                </a:solidFill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8303" y="1335023"/>
            <a:ext cx="4267200" cy="305714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42" y="152145"/>
            <a:ext cx="66160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Calibri"/>
                <a:cs typeface="Calibri"/>
              </a:rPr>
              <a:t>Confusion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Matrix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XG</a:t>
            </a:r>
            <a:r>
              <a:rPr sz="3200" dirty="0">
                <a:latin typeface="Calibri"/>
                <a:cs typeface="Calibri"/>
              </a:rPr>
              <a:t> Boost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Classifier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425" y="1146505"/>
            <a:ext cx="3573145" cy="359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78435" indent="-28702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Precision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Score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Random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Forest </a:t>
            </a:r>
            <a:r>
              <a:rPr sz="1800" spc="-3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with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Hyperparameter 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Tuning: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0.400515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05868"/>
              </a:buClr>
              <a:buFont typeface="Microsoft Sans Serif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Recall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Score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Random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Forest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with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Hyperparameter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Tuning:</a:t>
            </a:r>
            <a:r>
              <a:rPr sz="1800" spc="-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0.617647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F1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Score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Random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Forest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with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Hyperparameter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Tuning:</a:t>
            </a:r>
            <a:r>
              <a:rPr sz="1800" spc="-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0.485928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299085" marR="175260" indent="-287020">
              <a:lnSpc>
                <a:spcPct val="1000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ROC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AUC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Score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Random</a:t>
            </a:r>
            <a:r>
              <a:rPr sz="1800" spc="-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Forest </a:t>
            </a:r>
            <a:r>
              <a:rPr sz="1800" spc="-3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with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Hyperparameter 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Tuning: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0.7337137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3815" y="1261871"/>
            <a:ext cx="4373880" cy="338327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81" y="98247"/>
            <a:ext cx="33477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Calibri"/>
                <a:cs typeface="Calibri"/>
              </a:rPr>
              <a:t>MODEL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EVALUTION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431" y="1082039"/>
            <a:ext cx="8263128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503936"/>
            <a:ext cx="15532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/>
              <a:t>Content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29539" y="1197709"/>
            <a:ext cx="3194050" cy="31483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85"/>
              </a:spcBef>
              <a:buSzPct val="77777"/>
              <a:buChar char="●"/>
              <a:tabLst>
                <a:tab pos="329565" algn="l"/>
                <a:tab pos="330200" algn="l"/>
              </a:tabLst>
            </a:pP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Introduction</a:t>
            </a:r>
            <a:endParaRPr sz="1800">
              <a:latin typeface="Microsoft Sans Serif"/>
              <a:cs typeface="Microsoft Sans Serif"/>
            </a:endParaRPr>
          </a:p>
          <a:p>
            <a:pPr marL="329565" indent="-317500">
              <a:lnSpc>
                <a:spcPct val="100000"/>
              </a:lnSpc>
              <a:spcBef>
                <a:spcPts val="285"/>
              </a:spcBef>
              <a:buSzPct val="77777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Defining</a:t>
            </a:r>
            <a:r>
              <a:rPr sz="1800" spc="-1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Problem</a:t>
            </a:r>
            <a:r>
              <a:rPr sz="1800" spc="-10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Microsoft Sans Serif"/>
                <a:cs typeface="Microsoft Sans Serif"/>
              </a:rPr>
              <a:t>Statement</a:t>
            </a:r>
            <a:endParaRPr sz="1800">
              <a:latin typeface="Microsoft Sans Serif"/>
              <a:cs typeface="Microsoft Sans Serif"/>
            </a:endParaRPr>
          </a:p>
          <a:p>
            <a:pPr marL="329565" indent="-317500">
              <a:lnSpc>
                <a:spcPct val="100000"/>
              </a:lnSpc>
              <a:spcBef>
                <a:spcPts val="315"/>
              </a:spcBef>
              <a:buSzPct val="77777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Data</a:t>
            </a:r>
            <a:r>
              <a:rPr sz="1800" spc="-7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Summary</a:t>
            </a:r>
            <a:endParaRPr sz="1800">
              <a:latin typeface="Microsoft Sans Serif"/>
              <a:cs typeface="Microsoft Sans Serif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SzPct val="77777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Approach</a:t>
            </a:r>
            <a:r>
              <a:rPr sz="1800" spc="-10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Overview</a:t>
            </a:r>
            <a:endParaRPr sz="1800">
              <a:latin typeface="Microsoft Sans Serif"/>
              <a:cs typeface="Microsoft Sans Serif"/>
            </a:endParaRPr>
          </a:p>
          <a:p>
            <a:pPr marL="329565" indent="-317500">
              <a:lnSpc>
                <a:spcPct val="100000"/>
              </a:lnSpc>
              <a:spcBef>
                <a:spcPts val="315"/>
              </a:spcBef>
              <a:buSzPct val="77777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EDA</a:t>
            </a:r>
            <a:r>
              <a:rPr sz="1800" spc="-1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/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Feature</a:t>
            </a:r>
            <a:r>
              <a:rPr sz="1800" spc="-7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analysis</a:t>
            </a:r>
            <a:endParaRPr sz="1800">
              <a:latin typeface="Microsoft Sans Serif"/>
              <a:cs typeface="Microsoft Sans Serif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SzPct val="77777"/>
              <a:buChar char="●"/>
              <a:tabLst>
                <a:tab pos="329565" algn="l"/>
                <a:tab pos="330200" algn="l"/>
              </a:tabLst>
            </a:pPr>
            <a:r>
              <a:rPr sz="1800" spc="-35" dirty="0">
                <a:solidFill>
                  <a:srgbClr val="205868"/>
                </a:solidFill>
                <a:latin typeface="Microsoft Sans Serif"/>
                <a:cs typeface="Microsoft Sans Serif"/>
              </a:rPr>
              <a:t>M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ode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lli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n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g</a:t>
            </a:r>
            <a:r>
              <a:rPr sz="1800" spc="-8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O</a:t>
            </a:r>
            <a:r>
              <a:rPr sz="18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v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er</a:t>
            </a:r>
            <a:r>
              <a:rPr sz="18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v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i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e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w</a:t>
            </a:r>
            <a:endParaRPr sz="1800">
              <a:latin typeface="Microsoft Sans Serif"/>
              <a:cs typeface="Microsoft Sans Serif"/>
            </a:endParaRPr>
          </a:p>
          <a:p>
            <a:pPr marL="329565" indent="-317500">
              <a:lnSpc>
                <a:spcPct val="100000"/>
              </a:lnSpc>
              <a:spcBef>
                <a:spcPts val="310"/>
              </a:spcBef>
              <a:buSzPct val="77777"/>
              <a:buChar char="●"/>
              <a:tabLst>
                <a:tab pos="329565" algn="l"/>
                <a:tab pos="330200" algn="l"/>
              </a:tabLst>
            </a:pP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Model</a:t>
            </a:r>
            <a:r>
              <a:rPr sz="1800" spc="-6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evaluation</a:t>
            </a:r>
            <a:endParaRPr sz="1800">
              <a:latin typeface="Microsoft Sans Serif"/>
              <a:cs typeface="Microsoft Sans Serif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SzPct val="77777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Feature</a:t>
            </a:r>
            <a:r>
              <a:rPr sz="1800" spc="-1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Importance</a:t>
            </a:r>
            <a:endParaRPr sz="1800">
              <a:latin typeface="Microsoft Sans Serif"/>
              <a:cs typeface="Microsoft Sans Serif"/>
            </a:endParaRPr>
          </a:p>
          <a:p>
            <a:pPr marL="329565" indent="-317500">
              <a:lnSpc>
                <a:spcPct val="100000"/>
              </a:lnSpc>
              <a:spcBef>
                <a:spcPts val="315"/>
              </a:spcBef>
              <a:buSzPct val="77777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Challenges</a:t>
            </a:r>
            <a:endParaRPr sz="1800">
              <a:latin typeface="Microsoft Sans Serif"/>
              <a:cs typeface="Microsoft Sans Serif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SzPct val="77777"/>
              <a:buChar char="●"/>
              <a:tabLst>
                <a:tab pos="329565" algn="l"/>
                <a:tab pos="330200" algn="l"/>
              </a:tabLst>
            </a:pP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Conclusion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822325"/>
            <a:ext cx="4821936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02" y="143001"/>
            <a:ext cx="19792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ROC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CURVE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411" y="900801"/>
            <a:ext cx="4834466" cy="39823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7093" y="1012673"/>
            <a:ext cx="3075305" cy="34956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80"/>
              </a:spcBef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Receiver</a:t>
            </a:r>
            <a:r>
              <a:rPr sz="1800" spc="38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Operating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Characteristic</a:t>
            </a:r>
            <a:r>
              <a:rPr sz="1800" spc="47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(ROC) 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205868"/>
                </a:solidFill>
                <a:latin typeface="Calibri"/>
                <a:cs typeface="Calibri"/>
              </a:rPr>
              <a:t>summarizes</a:t>
            </a:r>
            <a:r>
              <a:rPr sz="1800" spc="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the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model’s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performance</a:t>
            </a:r>
            <a:r>
              <a:rPr sz="1800" spc="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by</a:t>
            </a:r>
            <a:r>
              <a:rPr sz="1800" spc="-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evaluating</a:t>
            </a:r>
            <a:r>
              <a:rPr sz="1800" spc="6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the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trade</a:t>
            </a: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offs</a:t>
            </a:r>
            <a:r>
              <a:rPr sz="1800" spc="6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between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true</a:t>
            </a:r>
            <a:r>
              <a:rPr sz="1800" spc="204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positive </a:t>
            </a:r>
            <a:r>
              <a:rPr sz="1800" spc="-39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205868"/>
                </a:solidFill>
                <a:latin typeface="Calibri"/>
                <a:cs typeface="Calibri"/>
              </a:rPr>
              <a:t>rate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(sensitivity)</a:t>
            </a:r>
            <a:r>
              <a:rPr sz="1800" spc="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false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positive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60" dirty="0">
                <a:solidFill>
                  <a:srgbClr val="205868"/>
                </a:solidFill>
                <a:latin typeface="Calibri"/>
                <a:cs typeface="Calibri"/>
              </a:rPr>
              <a:t>rate(1-</a:t>
            </a:r>
            <a:r>
              <a:rPr sz="1800" spc="-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specificity). 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For 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p</a:t>
            </a:r>
            <a:r>
              <a:rPr sz="1800" spc="40" dirty="0">
                <a:solidFill>
                  <a:srgbClr val="205868"/>
                </a:solidFill>
                <a:latin typeface="Calibri"/>
                <a:cs typeface="Calibri"/>
              </a:rPr>
              <a:t>l</a:t>
            </a:r>
            <a:r>
              <a:rPr sz="1800" spc="55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t</a:t>
            </a:r>
            <a:r>
              <a:rPr sz="1800" spc="40" dirty="0">
                <a:solidFill>
                  <a:srgbClr val="205868"/>
                </a:solidFill>
                <a:latin typeface="Calibri"/>
                <a:cs typeface="Calibri"/>
              </a:rPr>
              <a:t>ti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g </a:t>
            </a:r>
            <a:r>
              <a:rPr sz="1800" spc="17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65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800" spc="-50" dirty="0">
                <a:solidFill>
                  <a:srgbClr val="205868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,</a:t>
            </a:r>
            <a:r>
              <a:rPr sz="1800" spc="-9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40" dirty="0">
                <a:solidFill>
                  <a:srgbClr val="205868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t </a:t>
            </a:r>
            <a:r>
              <a:rPr sz="1800" spc="-1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205868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s </a:t>
            </a:r>
            <a:r>
              <a:rPr sz="1800" spc="-1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d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v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s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b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spc="9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  </a:t>
            </a:r>
            <a:r>
              <a:rPr sz="1800" spc="45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spc="40" dirty="0">
                <a:solidFill>
                  <a:srgbClr val="205868"/>
                </a:solidFill>
                <a:latin typeface="Calibri"/>
                <a:cs typeface="Calibri"/>
              </a:rPr>
              <a:t>ss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u</a:t>
            </a: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spc="1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p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&gt;</a:t>
            </a:r>
            <a:r>
              <a:rPr sz="1800" spc="-10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0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.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5</a:t>
            </a:r>
            <a:r>
              <a:rPr sz="1800" spc="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si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n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spc="8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spc="-100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e  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m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re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n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c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er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d</a:t>
            </a:r>
            <a:r>
              <a:rPr sz="1800" spc="-7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b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t 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cc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es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s  </a:t>
            </a:r>
            <a:r>
              <a:rPr sz="1800" spc="-45" dirty="0">
                <a:solidFill>
                  <a:srgbClr val="205868"/>
                </a:solidFill>
                <a:latin typeface="Calibri"/>
                <a:cs typeface="Calibri"/>
              </a:rPr>
              <a:t>rate.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0665" y="353390"/>
            <a:ext cx="18370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Calibri"/>
                <a:cs typeface="Calibri"/>
              </a:rPr>
              <a:t>Challenges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539" y="1112082"/>
            <a:ext cx="7994015" cy="25076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215"/>
              </a:spcBef>
              <a:buSzPct val="77777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Reading</a:t>
            </a:r>
            <a:r>
              <a:rPr sz="1800" spc="-4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the</a:t>
            </a:r>
            <a:r>
              <a:rPr sz="1800" spc="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dataset</a:t>
            </a:r>
            <a:r>
              <a:rPr sz="1800" spc="-6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and</a:t>
            </a:r>
            <a:r>
              <a:rPr sz="1800" spc="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understanding</a:t>
            </a:r>
            <a:r>
              <a:rPr sz="1800" spc="-5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problem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statement.</a:t>
            </a:r>
            <a:endParaRPr sz="1800">
              <a:latin typeface="Microsoft Sans Serif"/>
              <a:cs typeface="Microsoft Sans Serif"/>
            </a:endParaRPr>
          </a:p>
          <a:p>
            <a:pPr marL="329565" indent="-317500">
              <a:lnSpc>
                <a:spcPct val="100000"/>
              </a:lnSpc>
              <a:spcBef>
                <a:spcPts val="120"/>
              </a:spcBef>
              <a:buSzPct val="77777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Designing</a:t>
            </a:r>
            <a:r>
              <a:rPr sz="1800" spc="3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multiple</a:t>
            </a:r>
            <a:r>
              <a:rPr sz="1800" spc="-3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visualizations</a:t>
            </a:r>
            <a:r>
              <a:rPr sz="1800" spc="-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to</a:t>
            </a:r>
            <a:r>
              <a:rPr sz="1800" spc="5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summarize</a:t>
            </a:r>
            <a:r>
              <a:rPr sz="1800" spc="-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the</a:t>
            </a:r>
            <a:r>
              <a:rPr sz="1800" spc="3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Data</a:t>
            </a:r>
            <a:r>
              <a:rPr sz="1800" spc="3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points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in</a:t>
            </a:r>
            <a:r>
              <a:rPr sz="1800" spc="5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the</a:t>
            </a:r>
            <a:endParaRPr sz="1800">
              <a:latin typeface="Microsoft Sans Serif"/>
              <a:cs typeface="Microsoft Sans Serif"/>
            </a:endParaRPr>
          </a:p>
          <a:p>
            <a:pPr marL="32956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dataset</a:t>
            </a:r>
            <a:r>
              <a:rPr sz="1800" spc="-6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and</a:t>
            </a:r>
            <a:r>
              <a:rPr sz="1800" spc="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effectively</a:t>
            </a:r>
            <a:r>
              <a:rPr sz="1800" spc="-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communicating</a:t>
            </a:r>
            <a:r>
              <a:rPr sz="1800" spc="-4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the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results</a:t>
            </a:r>
            <a:r>
              <a:rPr sz="1800" spc="-4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and</a:t>
            </a:r>
            <a:r>
              <a:rPr sz="1800" spc="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insights</a:t>
            </a:r>
            <a:r>
              <a:rPr sz="1800" spc="-5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to</a:t>
            </a:r>
            <a:r>
              <a:rPr sz="1800" spc="3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the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reader.</a:t>
            </a:r>
            <a:endParaRPr sz="1800">
              <a:latin typeface="Microsoft Sans Serif"/>
              <a:cs typeface="Microsoft Sans Serif"/>
            </a:endParaRPr>
          </a:p>
          <a:p>
            <a:pPr marL="329565" indent="-317500">
              <a:lnSpc>
                <a:spcPct val="100000"/>
              </a:lnSpc>
              <a:spcBef>
                <a:spcPts val="505"/>
              </a:spcBef>
              <a:buSzPct val="77777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Dealing</a:t>
            </a:r>
            <a:r>
              <a:rPr sz="1800" spc="-5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with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Imbalanced</a:t>
            </a:r>
            <a:r>
              <a:rPr sz="1800" spc="-5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Dataset</a:t>
            </a:r>
            <a:endParaRPr sz="1800">
              <a:latin typeface="Microsoft Sans Serif"/>
              <a:cs typeface="Microsoft Sans Serif"/>
            </a:endParaRPr>
          </a:p>
          <a:p>
            <a:pPr marL="329565" indent="-317500">
              <a:lnSpc>
                <a:spcPct val="100000"/>
              </a:lnSpc>
              <a:spcBef>
                <a:spcPts val="315"/>
              </a:spcBef>
              <a:buSzPct val="77777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Feature</a:t>
            </a:r>
            <a:r>
              <a:rPr sz="1800" spc="-114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engineering</a:t>
            </a:r>
            <a:endParaRPr sz="1800">
              <a:latin typeface="Microsoft Sans Serif"/>
              <a:cs typeface="Microsoft Sans Serif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SzPct val="77777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Feature</a:t>
            </a:r>
            <a:r>
              <a:rPr sz="1800" spc="-4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selection</a:t>
            </a:r>
            <a:r>
              <a:rPr sz="1800" spc="-6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-</a:t>
            </a:r>
            <a:r>
              <a:rPr sz="1800" spc="3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Making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sure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Microsoft Sans Serif"/>
                <a:cs typeface="Microsoft Sans Serif"/>
              </a:rPr>
              <a:t>we</a:t>
            </a:r>
            <a:r>
              <a:rPr sz="1800" spc="5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don’t</a:t>
            </a:r>
            <a:r>
              <a:rPr sz="18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miss</a:t>
            </a:r>
            <a:r>
              <a:rPr sz="18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any</a:t>
            </a:r>
            <a:r>
              <a:rPr sz="1800" spc="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important</a:t>
            </a:r>
            <a:r>
              <a:rPr sz="1800" spc="-6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feature.</a:t>
            </a:r>
            <a:endParaRPr sz="1800">
              <a:latin typeface="Microsoft Sans Serif"/>
              <a:cs typeface="Microsoft Sans Serif"/>
            </a:endParaRPr>
          </a:p>
          <a:p>
            <a:pPr marL="329565" indent="-317500">
              <a:lnSpc>
                <a:spcPct val="100000"/>
              </a:lnSpc>
              <a:spcBef>
                <a:spcPts val="310"/>
              </a:spcBef>
              <a:buSzPct val="77777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Careful</a:t>
            </a:r>
            <a:r>
              <a:rPr sz="1800" spc="-4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tuning</a:t>
            </a:r>
            <a:r>
              <a:rPr sz="1800" spc="-3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of</a:t>
            </a:r>
            <a:r>
              <a:rPr sz="1800" spc="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hyperparameters</a:t>
            </a:r>
            <a:r>
              <a:rPr sz="1800" spc="-6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as</a:t>
            </a:r>
            <a:r>
              <a:rPr sz="1800" spc="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it</a:t>
            </a:r>
            <a:r>
              <a:rPr sz="1800" spc="3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affects</a:t>
            </a:r>
            <a:r>
              <a:rPr sz="1800" spc="-4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Microsoft Sans Serif"/>
                <a:cs typeface="Microsoft Sans Serif"/>
              </a:rPr>
              <a:t>accuracy.</a:t>
            </a:r>
            <a:endParaRPr sz="1800">
              <a:latin typeface="Microsoft Sans Serif"/>
              <a:cs typeface="Microsoft Sans Serif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SzPct val="77777"/>
              <a:buChar char="●"/>
              <a:tabLst>
                <a:tab pos="329565" algn="l"/>
                <a:tab pos="330200" algn="l"/>
              </a:tabLst>
            </a:pP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Computation</a:t>
            </a:r>
            <a:r>
              <a:rPr sz="1800" spc="-6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time</a:t>
            </a:r>
            <a:r>
              <a:rPr sz="1800" spc="-3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was</a:t>
            </a:r>
            <a:r>
              <a:rPr sz="1800" spc="3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a</a:t>
            </a:r>
            <a:r>
              <a:rPr sz="1800" spc="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big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challenge</a:t>
            </a:r>
            <a:r>
              <a:rPr sz="1800" spc="-5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for</a:t>
            </a:r>
            <a:r>
              <a:rPr sz="1800" spc="5" dirty="0">
                <a:solidFill>
                  <a:srgbClr val="205868"/>
                </a:solidFill>
                <a:latin typeface="Microsoft Sans Serif"/>
                <a:cs typeface="Microsoft Sans Serif"/>
              </a:rPr>
              <a:t> us.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3322320"/>
            <a:ext cx="1542287" cy="151180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9035" y="381075"/>
            <a:ext cx="186118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onc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200" spc="-20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si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710" y="1354582"/>
            <a:ext cx="8216265" cy="2959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SzPct val="91666"/>
              <a:buAutoNum type="arabicPeriod"/>
              <a:tabLst>
                <a:tab pos="356870" algn="l"/>
                <a:tab pos="357505" algn="l"/>
              </a:tabLst>
            </a:pPr>
            <a:r>
              <a:rPr sz="1800" spc="55" dirty="0">
                <a:solidFill>
                  <a:srgbClr val="205868"/>
                </a:solidFill>
                <a:latin typeface="Calibri"/>
                <a:cs typeface="Calibri"/>
              </a:rPr>
              <a:t>Distribution</a:t>
            </a:r>
            <a:r>
              <a:rPr sz="1800" spc="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defaulter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vs. 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non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defaulter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-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around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78% 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are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non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defaulter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and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22% </a:t>
            </a:r>
            <a:r>
              <a:rPr sz="1800" spc="-3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are </a:t>
            </a:r>
            <a:r>
              <a:rPr sz="1800" spc="-55" dirty="0">
                <a:solidFill>
                  <a:srgbClr val="205868"/>
                </a:solidFill>
                <a:latin typeface="Calibri"/>
                <a:cs typeface="Calibri"/>
              </a:rPr>
              <a:t>defaulter.</a:t>
            </a:r>
            <a:r>
              <a:rPr sz="1800" spc="-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Also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we 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check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for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Marriage,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Education,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Sex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with</a:t>
            </a:r>
            <a:r>
              <a:rPr sz="1800" spc="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respect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to defaulter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we</a:t>
            </a:r>
            <a:r>
              <a:rPr sz="1800" spc="37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found</a:t>
            </a:r>
            <a:r>
              <a:rPr sz="1800" spc="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in</a:t>
            </a:r>
            <a:r>
              <a:rPr sz="1800" spc="1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marriage</a:t>
            </a:r>
            <a:r>
              <a:rPr sz="1800" spc="114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more</a:t>
            </a:r>
            <a:r>
              <a:rPr sz="1800" spc="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number</a:t>
            </a:r>
            <a:r>
              <a:rPr sz="1800" spc="1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defaulter</a:t>
            </a:r>
            <a:r>
              <a:rPr sz="1800" spc="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are</a:t>
            </a:r>
            <a:r>
              <a:rPr sz="1800" spc="1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205868"/>
                </a:solidFill>
                <a:latin typeface="Calibri"/>
                <a:cs typeface="Calibri"/>
              </a:rPr>
              <a:t>Male,</a:t>
            </a:r>
            <a:r>
              <a:rPr sz="1800" spc="28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in</a:t>
            </a:r>
            <a:r>
              <a:rPr sz="1800" spc="10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Education</a:t>
            </a:r>
            <a:r>
              <a:rPr sz="1800" spc="1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more </a:t>
            </a:r>
            <a:r>
              <a:rPr sz="1800" spc="-39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no.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defaulter 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are</a:t>
            </a:r>
            <a:r>
              <a:rPr sz="1800" spc="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University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Students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&amp; 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Marriage 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more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no.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of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defaulter 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are </a:t>
            </a:r>
            <a:r>
              <a:rPr sz="1800" spc="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Married.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195"/>
              </a:spcBef>
              <a:buSzPct val="91666"/>
              <a:buAutoNum type="arabicPeriod"/>
              <a:tabLst>
                <a:tab pos="356870" algn="l"/>
                <a:tab pos="357505" algn="l"/>
              </a:tabLst>
            </a:pP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After</a:t>
            </a:r>
            <a:r>
              <a:rPr sz="1800" spc="1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that</a:t>
            </a:r>
            <a:r>
              <a:rPr sz="1800" spc="1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we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build</a:t>
            </a:r>
            <a:r>
              <a:rPr sz="1800" spc="16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r>
              <a:rPr sz="1800" spc="1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Four</a:t>
            </a:r>
            <a:r>
              <a:rPr sz="1800" spc="2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models</a:t>
            </a:r>
            <a:r>
              <a:rPr sz="1800" spc="204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Logistic</a:t>
            </a:r>
            <a:r>
              <a:rPr sz="1800" spc="16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Regression,</a:t>
            </a:r>
            <a:r>
              <a:rPr sz="1800" spc="3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Decision</a:t>
            </a:r>
            <a:r>
              <a:rPr sz="1800" spc="1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Tree,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Default</a:t>
            </a:r>
            <a:endParaRPr sz="1800">
              <a:latin typeface="Calibri"/>
              <a:cs typeface="Calibri"/>
            </a:endParaRPr>
          </a:p>
          <a:p>
            <a:pPr marL="356870" marR="554355">
              <a:lnSpc>
                <a:spcPts val="2500"/>
              </a:lnSpc>
              <a:spcBef>
                <a:spcPts val="114"/>
              </a:spcBef>
            </a:pP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XGBoost</a:t>
            </a:r>
            <a:r>
              <a:rPr sz="1800" spc="1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Classifier</a:t>
            </a:r>
            <a:r>
              <a:rPr sz="1800" spc="18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&amp;</a:t>
            </a:r>
            <a:r>
              <a:rPr sz="1800" spc="-1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Random</a:t>
            </a:r>
            <a:r>
              <a:rPr sz="1800" spc="229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Forest</a:t>
            </a:r>
            <a:r>
              <a:rPr sz="1800" spc="29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.</a:t>
            </a:r>
            <a:r>
              <a:rPr sz="1800" spc="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r>
              <a:rPr sz="1800" spc="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best</a:t>
            </a:r>
            <a:r>
              <a:rPr sz="1800" spc="1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70" dirty="0">
                <a:solidFill>
                  <a:srgbClr val="205868"/>
                </a:solidFill>
                <a:latin typeface="Calibri"/>
                <a:cs typeface="Calibri"/>
              </a:rPr>
              <a:t>accuracy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is</a:t>
            </a:r>
            <a:r>
              <a:rPr sz="1800" spc="2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obtained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from</a:t>
            </a:r>
            <a:r>
              <a:rPr sz="1800" spc="1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the </a:t>
            </a:r>
            <a:r>
              <a:rPr sz="1800" spc="-39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Default</a:t>
            </a:r>
            <a:r>
              <a:rPr sz="1800" spc="18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XGBoost</a:t>
            </a:r>
            <a:r>
              <a:rPr sz="1800" spc="1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Classifier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170"/>
              </a:spcBef>
              <a:buSzPct val="91666"/>
              <a:buAutoNum type="arabicPeriod" startAt="3"/>
              <a:tabLst>
                <a:tab pos="356870" algn="l"/>
                <a:tab pos="357505" algn="l"/>
              </a:tabLst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Using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a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Logistic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Regression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classifier,</a:t>
            </a:r>
            <a:r>
              <a:rPr sz="1800" spc="9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we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can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predict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with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65.97% </a:t>
            </a:r>
            <a:r>
              <a:rPr sz="1800" spc="-45" dirty="0">
                <a:solidFill>
                  <a:srgbClr val="205868"/>
                </a:solidFill>
                <a:latin typeface="Calibri"/>
                <a:cs typeface="Calibri"/>
              </a:rPr>
              <a:t>accuracy,</a:t>
            </a:r>
            <a:r>
              <a:rPr sz="1800" spc="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whether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customer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is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likely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default</a:t>
            </a:r>
            <a:r>
              <a:rPr sz="1800" spc="-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next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month.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931" y="511886"/>
            <a:ext cx="8387715" cy="359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5.	With Decision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60" dirty="0">
                <a:solidFill>
                  <a:srgbClr val="205868"/>
                </a:solidFill>
                <a:latin typeface="Calibri"/>
                <a:cs typeface="Calibri"/>
              </a:rPr>
              <a:t>Tree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classifier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having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precision</a:t>
            </a:r>
            <a:r>
              <a:rPr sz="1800" spc="-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57.77%,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can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predict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with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accuracy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71.83%,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whether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customer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is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likely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to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default</a:t>
            </a:r>
            <a:r>
              <a:rPr sz="1800" spc="-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next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month.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eriod" startAt="6"/>
              <a:tabLst>
                <a:tab pos="356870" algn="l"/>
                <a:tab pos="357505" algn="l"/>
              </a:tabLst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Using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Random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Forest,</a:t>
            </a:r>
            <a:r>
              <a:rPr sz="1800" spc="10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we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can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predict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with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accuracy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81.13%,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whether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customer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will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be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defaulter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in</a:t>
            </a:r>
            <a:r>
              <a:rPr sz="1800" spc="-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next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month.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eriod" startAt="7"/>
              <a:tabLst>
                <a:tab pos="356870" algn="l"/>
                <a:tab pos="357505" algn="l"/>
              </a:tabLst>
            </a:pP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XG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Boost</a:t>
            </a:r>
            <a:r>
              <a:rPr sz="1800" spc="-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Classifier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with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recall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61.77%,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accuracy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81.73%,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we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can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predict whether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customer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is</a:t>
            </a:r>
            <a:r>
              <a:rPr sz="1800" spc="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likely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default</a:t>
            </a:r>
            <a:r>
              <a:rPr sz="1800" spc="-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next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month.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205868"/>
                </a:solidFill>
                <a:latin typeface="Calibri"/>
                <a:cs typeface="Calibri"/>
              </a:rPr>
              <a:t>From</a:t>
            </a:r>
            <a:r>
              <a:rPr sz="1800" b="1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05868"/>
                </a:solidFill>
                <a:latin typeface="Calibri"/>
                <a:cs typeface="Calibri"/>
              </a:rPr>
              <a:t>models</a:t>
            </a:r>
            <a:r>
              <a:rPr sz="1800" b="1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05868"/>
                </a:solidFill>
                <a:latin typeface="Calibri"/>
                <a:cs typeface="Calibri"/>
              </a:rPr>
              <a:t>that</a:t>
            </a:r>
            <a:r>
              <a:rPr sz="1800" b="1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05868"/>
                </a:solidFill>
                <a:latin typeface="Calibri"/>
                <a:cs typeface="Calibri"/>
              </a:rPr>
              <a:t>are</a:t>
            </a:r>
            <a:r>
              <a:rPr sz="1800" b="1" spc="-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05868"/>
                </a:solidFill>
                <a:latin typeface="Calibri"/>
                <a:cs typeface="Calibri"/>
              </a:rPr>
              <a:t>applied</a:t>
            </a:r>
            <a:r>
              <a:rPr sz="1800" b="1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05868"/>
                </a:solidFill>
                <a:latin typeface="Calibri"/>
                <a:cs typeface="Calibri"/>
              </a:rPr>
              <a:t>on the</a:t>
            </a:r>
            <a:r>
              <a:rPr sz="1800" b="1" spc="-10" dirty="0">
                <a:solidFill>
                  <a:srgbClr val="205868"/>
                </a:solidFill>
                <a:latin typeface="Calibri"/>
                <a:cs typeface="Calibri"/>
              </a:rPr>
              <a:t> dataset,</a:t>
            </a:r>
            <a:r>
              <a:rPr sz="1800" b="1" spc="-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i="1" spc="-55" dirty="0">
                <a:solidFill>
                  <a:srgbClr val="205868"/>
                </a:solidFill>
                <a:latin typeface="Calibri"/>
                <a:cs typeface="Calibri"/>
              </a:rPr>
              <a:t>XG</a:t>
            </a:r>
            <a:r>
              <a:rPr sz="1800" b="1" i="1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205868"/>
                </a:solidFill>
                <a:latin typeface="Calibri"/>
                <a:cs typeface="Calibri"/>
              </a:rPr>
              <a:t>Boost</a:t>
            </a:r>
            <a:r>
              <a:rPr sz="1800" b="1" i="1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i="1" spc="5" dirty="0">
                <a:solidFill>
                  <a:srgbClr val="205868"/>
                </a:solidFill>
                <a:latin typeface="Calibri"/>
                <a:cs typeface="Calibri"/>
              </a:rPr>
              <a:t>and</a:t>
            </a:r>
            <a:r>
              <a:rPr sz="1800" b="1" i="1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05868"/>
                </a:solidFill>
                <a:latin typeface="Calibri"/>
                <a:cs typeface="Calibri"/>
              </a:rPr>
              <a:t>Random</a:t>
            </a:r>
            <a:r>
              <a:rPr sz="1800" b="1" i="1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i="1" spc="-30" dirty="0">
                <a:solidFill>
                  <a:srgbClr val="205868"/>
                </a:solidFill>
                <a:latin typeface="Calibri"/>
                <a:cs typeface="Calibri"/>
              </a:rPr>
              <a:t>Forest</a:t>
            </a:r>
            <a:r>
              <a:rPr sz="1800" b="1" i="1" spc="8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05868"/>
                </a:solidFill>
                <a:latin typeface="Calibri"/>
                <a:cs typeface="Calibri"/>
              </a:rPr>
              <a:t>are</a:t>
            </a:r>
            <a:r>
              <a:rPr sz="1800" b="1" spc="-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05868"/>
                </a:solidFill>
                <a:latin typeface="Calibri"/>
                <a:cs typeface="Calibri"/>
              </a:rPr>
              <a:t>giving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1800" b="1" spc="-5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05868"/>
                </a:solidFill>
                <a:latin typeface="Calibri"/>
                <a:cs typeface="Calibri"/>
              </a:rPr>
              <a:t>best</a:t>
            </a:r>
            <a:r>
              <a:rPr sz="1800" b="1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05868"/>
                </a:solidFill>
                <a:latin typeface="Calibri"/>
                <a:cs typeface="Calibri"/>
              </a:rPr>
              <a:t>evaluation</a:t>
            </a:r>
            <a:r>
              <a:rPr sz="1800" b="1" spc="-114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05868"/>
                </a:solidFill>
                <a:latin typeface="Calibri"/>
                <a:cs typeface="Calibri"/>
              </a:rPr>
              <a:t>matrices</a:t>
            </a:r>
            <a:r>
              <a:rPr sz="1800" b="1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05868"/>
                </a:solidFill>
                <a:latin typeface="Calibri"/>
                <a:cs typeface="Calibri"/>
              </a:rPr>
              <a:t>(precision,</a:t>
            </a:r>
            <a:r>
              <a:rPr sz="1800" b="1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05868"/>
                </a:solidFill>
                <a:latin typeface="Calibri"/>
                <a:cs typeface="Calibri"/>
              </a:rPr>
              <a:t>F1-score</a:t>
            </a:r>
            <a:r>
              <a:rPr sz="1800" b="1" spc="-6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05868"/>
                </a:solidFill>
                <a:latin typeface="Calibri"/>
                <a:cs typeface="Calibri"/>
              </a:rPr>
              <a:t>and </a:t>
            </a:r>
            <a:r>
              <a:rPr sz="1800" b="1" spc="-10" dirty="0">
                <a:solidFill>
                  <a:srgbClr val="205868"/>
                </a:solidFill>
                <a:latin typeface="Calibri"/>
                <a:cs typeface="Calibri"/>
              </a:rPr>
              <a:t>ROC-AUC</a:t>
            </a:r>
            <a:r>
              <a:rPr sz="1800" b="1" spc="-6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05868"/>
                </a:solidFill>
                <a:latin typeface="Calibri"/>
                <a:cs typeface="Calibri"/>
              </a:rPr>
              <a:t>score).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On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behalf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these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matrices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we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can predict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whether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customers</a:t>
            </a:r>
            <a:r>
              <a:rPr sz="1800" spc="9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would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be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defaulter</a:t>
            </a:r>
            <a:r>
              <a:rPr sz="1800" spc="-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not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in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next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month.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From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05868"/>
                </a:solidFill>
                <a:latin typeface="Calibri"/>
                <a:cs typeface="Calibri"/>
              </a:rPr>
              <a:t>ROC-AUC</a:t>
            </a:r>
            <a:r>
              <a:rPr sz="1800" b="1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curve,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Random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Forest</a:t>
            </a:r>
            <a:r>
              <a:rPr sz="1800" spc="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XG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Boost</a:t>
            </a:r>
            <a:r>
              <a:rPr sz="1800" spc="-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classifier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are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more</a:t>
            </a:r>
            <a:r>
              <a:rPr sz="1800" spc="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able 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distinguish</a:t>
            </a:r>
            <a:r>
              <a:rPr sz="1800" spc="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between positive</a:t>
            </a:r>
            <a:r>
              <a:rPr sz="1800" spc="-8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 negative</a:t>
            </a:r>
            <a:r>
              <a:rPr sz="1800" spc="-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9996" y="2210815"/>
            <a:ext cx="28340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T</a:t>
            </a:r>
            <a:r>
              <a:rPr u="none" spc="-185" dirty="0"/>
              <a:t> </a:t>
            </a:r>
            <a:r>
              <a:rPr u="none" spc="5" dirty="0"/>
              <a:t>H</a:t>
            </a:r>
            <a:r>
              <a:rPr u="none" spc="-185" dirty="0"/>
              <a:t> </a:t>
            </a:r>
            <a:r>
              <a:rPr u="none" spc="5" dirty="0"/>
              <a:t>A</a:t>
            </a:r>
            <a:r>
              <a:rPr u="none" spc="-155" dirty="0"/>
              <a:t> </a:t>
            </a:r>
            <a:r>
              <a:rPr u="none" spc="5" dirty="0"/>
              <a:t>N</a:t>
            </a:r>
            <a:r>
              <a:rPr u="none" spc="-185" dirty="0"/>
              <a:t> </a:t>
            </a:r>
            <a:r>
              <a:rPr u="none" spc="5" dirty="0"/>
              <a:t>K</a:t>
            </a:r>
            <a:r>
              <a:rPr u="none" spc="50" dirty="0"/>
              <a:t> </a:t>
            </a:r>
            <a:r>
              <a:rPr u="none" spc="200" dirty="0"/>
              <a:t>YOU!!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6040" y="503936"/>
            <a:ext cx="23856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Introduction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29539" y="1200760"/>
            <a:ext cx="7797165" cy="25596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0960">
              <a:lnSpc>
                <a:spcPct val="114999"/>
              </a:lnSpc>
              <a:spcBef>
                <a:spcPts val="85"/>
              </a:spcBef>
            </a:pP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This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dataset 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contains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information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on default payments, demographic factors, </a:t>
            </a:r>
            <a:r>
              <a:rPr sz="1800" spc="-46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credit data, history of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payment,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and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bill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statements of credit card clients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in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215" dirty="0">
                <a:solidFill>
                  <a:srgbClr val="205868"/>
                </a:solidFill>
                <a:latin typeface="Microsoft Sans Serif"/>
                <a:cs typeface="Microsoft Sans Serif"/>
              </a:rPr>
              <a:t>T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a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i</a:t>
            </a:r>
            <a:r>
              <a:rPr sz="1800" spc="-35" dirty="0">
                <a:solidFill>
                  <a:srgbClr val="205868"/>
                </a:solidFill>
                <a:latin typeface="Microsoft Sans Serif"/>
                <a:cs typeface="Microsoft Sans Serif"/>
              </a:rPr>
              <a:t>w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a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n</a:t>
            </a:r>
            <a:r>
              <a:rPr sz="1800" spc="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fr</a:t>
            </a:r>
            <a:r>
              <a:rPr sz="1800" spc="5" dirty="0">
                <a:solidFill>
                  <a:srgbClr val="205868"/>
                </a:solidFill>
                <a:latin typeface="Microsoft Sans Serif"/>
                <a:cs typeface="Microsoft Sans Serif"/>
              </a:rPr>
              <a:t>o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m</a:t>
            </a:r>
            <a:r>
              <a:rPr sz="1800" spc="-13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p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r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i</a:t>
            </a:r>
            <a:r>
              <a:rPr sz="18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l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200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5</a:t>
            </a:r>
            <a:r>
              <a:rPr sz="18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to</a:t>
            </a:r>
            <a:r>
              <a:rPr sz="1800" spc="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ept</a:t>
            </a:r>
            <a:r>
              <a:rPr sz="1800" spc="5" dirty="0">
                <a:solidFill>
                  <a:srgbClr val="205868"/>
                </a:solidFill>
                <a:latin typeface="Microsoft Sans Serif"/>
                <a:cs typeface="Microsoft Sans Serif"/>
              </a:rPr>
              <a:t>e</a:t>
            </a:r>
            <a:r>
              <a:rPr sz="1800" spc="10" dirty="0">
                <a:solidFill>
                  <a:srgbClr val="205868"/>
                </a:solidFill>
                <a:latin typeface="Microsoft Sans Serif"/>
                <a:cs typeface="Microsoft Sans Serif"/>
              </a:rPr>
              <a:t>m</a:t>
            </a:r>
            <a:r>
              <a:rPr sz="18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b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er</a:t>
            </a:r>
            <a:r>
              <a:rPr sz="1800" spc="-6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2005.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Microsoft Sans Serif"/>
              <a:cs typeface="Microsoft Sans Serif"/>
            </a:endParaRPr>
          </a:p>
          <a:p>
            <a:pPr marL="12700" marR="5080">
              <a:lnSpc>
                <a:spcPct val="114900"/>
              </a:lnSpc>
            </a:pP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This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is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aimed at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predicting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05868"/>
                </a:solidFill>
                <a:latin typeface="Microsoft Sans Serif"/>
                <a:cs typeface="Microsoft Sans Serif"/>
              </a:rPr>
              <a:t>case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of customers default payments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in </a:t>
            </a:r>
            <a:r>
              <a:rPr sz="1800" spc="-46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05868"/>
                </a:solidFill>
                <a:latin typeface="Microsoft Sans Serif"/>
                <a:cs typeface="Microsoft Sans Serif"/>
              </a:rPr>
              <a:t>Taiwan.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From the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perspective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of risk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management,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the result of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predictive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 accuracy of the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estimated 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probability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of default </a:t>
            </a:r>
            <a:r>
              <a:rPr sz="18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will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be more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valuable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than the </a:t>
            </a:r>
            <a:r>
              <a:rPr sz="1800" spc="-46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binary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result</a:t>
            </a:r>
            <a:r>
              <a:rPr sz="1800" spc="-6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of</a:t>
            </a:r>
            <a:r>
              <a:rPr sz="1800" spc="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classification</a:t>
            </a:r>
            <a:r>
              <a:rPr sz="1800" spc="-5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-</a:t>
            </a:r>
            <a:r>
              <a:rPr sz="1800" spc="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credible</a:t>
            </a:r>
            <a:r>
              <a:rPr sz="1800" spc="-5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or</a:t>
            </a:r>
            <a:r>
              <a:rPr sz="1800" spc="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not</a:t>
            </a:r>
            <a:r>
              <a:rPr sz="1800" spc="-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credible</a:t>
            </a:r>
            <a:r>
              <a:rPr sz="1800" spc="-3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clients.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Overview</a:t>
            </a:r>
            <a:r>
              <a:rPr spc="-7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04740" y="2095322"/>
            <a:ext cx="4553585" cy="95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180" dirty="0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  <a:latin typeface="Calibri"/>
                <a:cs typeface="Calibri"/>
              </a:rPr>
              <a:t>Objective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0810" algn="l"/>
                <a:tab pos="3707765" algn="l"/>
              </a:tabLst>
            </a:pP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r>
              <a:rPr sz="1800" spc="1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main</a:t>
            </a:r>
            <a:r>
              <a:rPr sz="1800" spc="16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objective</a:t>
            </a:r>
            <a:r>
              <a:rPr sz="1800" spc="8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1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this	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project</a:t>
            </a:r>
            <a:r>
              <a:rPr sz="1800" spc="1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205868"/>
                </a:solidFill>
                <a:latin typeface="Calibri"/>
                <a:cs typeface="Calibri"/>
              </a:rPr>
              <a:t>is	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aimed</a:t>
            </a:r>
            <a:r>
              <a:rPr sz="1800" spc="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at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1122680" algn="l"/>
                <a:tab pos="1582420" algn="l"/>
                <a:tab pos="2104390" algn="l"/>
                <a:tab pos="2576830" algn="l"/>
                <a:tab pos="3875404" algn="l"/>
              </a:tabLst>
            </a:pP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predicting	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the	</a:t>
            </a:r>
            <a:r>
              <a:rPr sz="1800" spc="-60" dirty="0">
                <a:solidFill>
                  <a:srgbClr val="205868"/>
                </a:solidFill>
                <a:latin typeface="Calibri"/>
                <a:cs typeface="Calibri"/>
              </a:rPr>
              <a:t>case	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	</a:t>
            </a:r>
            <a:r>
              <a:rPr sz="1800" spc="40" dirty="0">
                <a:solidFill>
                  <a:srgbClr val="205868"/>
                </a:solidFill>
                <a:latin typeface="Calibri"/>
                <a:cs typeface="Calibri"/>
              </a:rPr>
              <a:t>customers	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default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740" y="3031997"/>
            <a:ext cx="4551680" cy="1419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000"/>
              </a:lnSpc>
              <a:spcBef>
                <a:spcPts val="55"/>
              </a:spcBef>
            </a:pP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payments 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in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Taiwan.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205868"/>
                </a:solidFill>
                <a:latin typeface="Calibri"/>
                <a:cs typeface="Calibri"/>
              </a:rPr>
              <a:t>From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perspective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of 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205868"/>
                </a:solidFill>
                <a:latin typeface="Calibri"/>
                <a:cs typeface="Calibri"/>
              </a:rPr>
              <a:t>risk</a:t>
            </a:r>
            <a:r>
              <a:rPr sz="1800" spc="6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management,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205868"/>
                </a:solidFill>
                <a:latin typeface="Calibri"/>
                <a:cs typeface="Calibri"/>
              </a:rPr>
              <a:t>result</a:t>
            </a: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predictive </a:t>
            </a:r>
            <a:r>
              <a:rPr sz="1800" spc="-3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65" dirty="0">
                <a:solidFill>
                  <a:srgbClr val="205868"/>
                </a:solidFill>
                <a:latin typeface="Calibri"/>
                <a:cs typeface="Calibri"/>
              </a:rPr>
              <a:t>accuracy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of the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 estimated probability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default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will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be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more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valuable 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than the binary </a:t>
            </a:r>
            <a:r>
              <a:rPr sz="1800" spc="25" dirty="0">
                <a:solidFill>
                  <a:srgbClr val="205868"/>
                </a:solidFill>
                <a:latin typeface="Calibri"/>
                <a:cs typeface="Calibri"/>
              </a:rPr>
              <a:t>result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classification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-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credible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or</a:t>
            </a:r>
            <a:r>
              <a:rPr sz="1800" spc="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not</a:t>
            </a:r>
            <a:r>
              <a:rPr sz="1800" spc="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credible</a:t>
            </a: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clients</a:t>
            </a:r>
            <a:r>
              <a:rPr sz="1600" spc="10" dirty="0">
                <a:solidFill>
                  <a:srgbClr val="17375E"/>
                </a:solidFill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093" y="545024"/>
            <a:ext cx="3775075" cy="16465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0"/>
              </a:spcBef>
            </a:pPr>
            <a:r>
              <a:rPr sz="2400" b="1" u="heavy" dirty="0">
                <a:solidFill>
                  <a:srgbClr val="17375E"/>
                </a:solidFill>
                <a:uFill>
                  <a:solidFill>
                    <a:srgbClr val="0D3945"/>
                  </a:solidFill>
                </a:uFill>
                <a:latin typeface="Calibri"/>
                <a:cs typeface="Calibri"/>
              </a:rPr>
              <a:t>O</a:t>
            </a:r>
            <a:r>
              <a:rPr sz="2400" b="1" u="heavy" spc="-200" dirty="0">
                <a:solidFill>
                  <a:srgbClr val="17375E"/>
                </a:solidFill>
                <a:uFill>
                  <a:solidFill>
                    <a:srgbClr val="0D3945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180" dirty="0">
                <a:solidFill>
                  <a:srgbClr val="17375E"/>
                </a:solidFill>
                <a:uFill>
                  <a:solidFill>
                    <a:srgbClr val="0D3945"/>
                  </a:solidFill>
                </a:uFill>
                <a:latin typeface="Calibri"/>
                <a:cs typeface="Calibri"/>
              </a:rPr>
              <a:t>v</a:t>
            </a:r>
            <a:r>
              <a:rPr sz="2400" b="1" u="heavy" dirty="0">
                <a:solidFill>
                  <a:srgbClr val="17375E"/>
                </a:solidFill>
                <a:uFill>
                  <a:solidFill>
                    <a:srgbClr val="0D3945"/>
                  </a:solidFill>
                </a:uFill>
                <a:latin typeface="Calibri"/>
                <a:cs typeface="Calibri"/>
              </a:rPr>
              <a:t>e</a:t>
            </a:r>
            <a:r>
              <a:rPr sz="2400" b="1" u="heavy" spc="-195" dirty="0">
                <a:solidFill>
                  <a:srgbClr val="17375E"/>
                </a:solidFill>
                <a:uFill>
                  <a:solidFill>
                    <a:srgbClr val="0D3945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17375E"/>
                </a:solidFill>
                <a:uFill>
                  <a:solidFill>
                    <a:srgbClr val="0D3945"/>
                  </a:solidFill>
                </a:uFill>
                <a:latin typeface="Calibri"/>
                <a:cs typeface="Calibri"/>
              </a:rPr>
              <a:t>r</a:t>
            </a:r>
            <a:r>
              <a:rPr sz="2400" b="1" u="heavy" spc="-195" dirty="0">
                <a:solidFill>
                  <a:srgbClr val="17375E"/>
                </a:solidFill>
                <a:uFill>
                  <a:solidFill>
                    <a:srgbClr val="0D3945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17375E"/>
                </a:solidFill>
                <a:uFill>
                  <a:solidFill>
                    <a:srgbClr val="0D3945"/>
                  </a:solidFill>
                </a:uFill>
                <a:latin typeface="Calibri"/>
                <a:cs typeface="Calibri"/>
              </a:rPr>
              <a:t>v</a:t>
            </a:r>
            <a:r>
              <a:rPr sz="2400" b="1" u="heavy" spc="-220" dirty="0">
                <a:solidFill>
                  <a:srgbClr val="17375E"/>
                </a:solidFill>
                <a:uFill>
                  <a:solidFill>
                    <a:srgbClr val="0D3945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250" dirty="0">
                <a:solidFill>
                  <a:srgbClr val="17375E"/>
                </a:solidFill>
                <a:uFill>
                  <a:solidFill>
                    <a:srgbClr val="0D3945"/>
                  </a:solidFill>
                </a:uFill>
                <a:latin typeface="Calibri"/>
                <a:cs typeface="Calibri"/>
              </a:rPr>
              <a:t>i</a:t>
            </a:r>
            <a:r>
              <a:rPr sz="2400" b="1" u="heavy" spc="229" dirty="0">
                <a:solidFill>
                  <a:srgbClr val="17375E"/>
                </a:solidFill>
                <a:uFill>
                  <a:solidFill>
                    <a:srgbClr val="0D3945"/>
                  </a:solidFill>
                </a:uFill>
                <a:latin typeface="Calibri"/>
                <a:cs typeface="Calibri"/>
              </a:rPr>
              <a:t>e</a:t>
            </a:r>
            <a:r>
              <a:rPr sz="2400" b="1" u="heavy" dirty="0">
                <a:solidFill>
                  <a:srgbClr val="17375E"/>
                </a:solidFill>
                <a:uFill>
                  <a:solidFill>
                    <a:srgbClr val="0D3945"/>
                  </a:solidFill>
                </a:uFill>
                <a:latin typeface="Calibri"/>
                <a:cs typeface="Calibri"/>
              </a:rPr>
              <a:t>w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205868"/>
                </a:solidFill>
                <a:latin typeface="Calibri"/>
                <a:cs typeface="Calibri"/>
              </a:rPr>
              <a:t>today’s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world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credit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cards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have 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become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lifeline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lot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of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people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so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banks provide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us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with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credit 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cards.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Now </a:t>
            </a:r>
            <a:r>
              <a:rPr sz="1800" spc="-3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we</a:t>
            </a:r>
            <a:r>
              <a:rPr sz="1800" spc="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know</a:t>
            </a:r>
            <a:r>
              <a:rPr sz="1800" spc="7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r>
              <a:rPr sz="1800" spc="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most</a:t>
            </a:r>
            <a:r>
              <a:rPr sz="1800" spc="1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common</a:t>
            </a:r>
            <a:r>
              <a:rPr sz="1800" spc="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issue</a:t>
            </a:r>
            <a:r>
              <a:rPr sz="1800" spc="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there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093" y="2166366"/>
            <a:ext cx="3774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is</a:t>
            </a:r>
            <a:r>
              <a:rPr sz="1800" spc="254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in</a:t>
            </a:r>
            <a:r>
              <a:rPr sz="1800" spc="28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providing</a:t>
            </a:r>
            <a:r>
              <a:rPr sz="1800" spc="28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these</a:t>
            </a:r>
            <a:r>
              <a:rPr sz="1800" spc="2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kind	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1800" spc="2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deals</a:t>
            </a:r>
            <a:r>
              <a:rPr sz="1800" spc="2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6678" y="2440381"/>
            <a:ext cx="446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b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ills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093" y="2440381"/>
            <a:ext cx="3191510" cy="901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people</a:t>
            </a:r>
            <a:r>
              <a:rPr sz="1800" spc="204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not</a:t>
            </a:r>
            <a:r>
              <a:rPr sz="1800" spc="204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being</a:t>
            </a:r>
            <a:r>
              <a:rPr sz="1800" spc="2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able</a:t>
            </a:r>
            <a:r>
              <a:rPr sz="1800" spc="2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to</a:t>
            </a:r>
            <a:r>
              <a:rPr sz="1800" spc="2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pay</a:t>
            </a:r>
            <a:r>
              <a:rPr sz="1800" spc="204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These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people</a:t>
            </a:r>
            <a:r>
              <a:rPr sz="1800" spc="-30" dirty="0">
                <a:solidFill>
                  <a:srgbClr val="205868"/>
                </a:solidFill>
                <a:latin typeface="Calibri"/>
                <a:cs typeface="Calibri"/>
              </a:rPr>
              <a:t> are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what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we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call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spc="-50" dirty="0">
                <a:solidFill>
                  <a:srgbClr val="205868"/>
                </a:solidFill>
                <a:latin typeface="Calibri"/>
                <a:cs typeface="Calibri"/>
              </a:rPr>
              <a:t>“Defaulters”.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Picture 8" descr="CC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12725"/>
            <a:ext cx="38100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501853"/>
            <a:ext cx="251523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Data</a:t>
            </a:r>
            <a:r>
              <a:rPr spc="-145" dirty="0"/>
              <a:t> </a:t>
            </a:r>
            <a:r>
              <a:rPr spc="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39" y="1172260"/>
            <a:ext cx="7180580" cy="32283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509"/>
              </a:spcBef>
              <a:buSzPct val="70000"/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X1</a:t>
            </a:r>
            <a:r>
              <a:rPr sz="20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-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Amount</a:t>
            </a:r>
            <a:r>
              <a:rPr sz="20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credit(includes</a:t>
            </a:r>
            <a:r>
              <a:rPr sz="2000" spc="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individual</a:t>
            </a:r>
            <a:r>
              <a:rPr sz="20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as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well</a:t>
            </a:r>
            <a:r>
              <a:rPr sz="2000" spc="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as</a:t>
            </a:r>
            <a:r>
              <a:rPr sz="20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family</a:t>
            </a:r>
            <a:r>
              <a:rPr sz="20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credit)</a:t>
            </a:r>
            <a:endParaRPr sz="20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409"/>
              </a:spcBef>
              <a:buSzPct val="70000"/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X2</a:t>
            </a:r>
            <a:r>
              <a:rPr sz="2000" spc="-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-</a:t>
            </a:r>
            <a:r>
              <a:rPr sz="2000" spc="-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Gender</a:t>
            </a:r>
            <a:endParaRPr sz="20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385"/>
              </a:spcBef>
              <a:buSzPct val="70000"/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X3</a:t>
            </a:r>
            <a:r>
              <a:rPr sz="2000" spc="-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-</a:t>
            </a:r>
            <a:r>
              <a:rPr sz="2000" spc="-7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Education</a:t>
            </a:r>
            <a:endParaRPr sz="20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409"/>
              </a:spcBef>
              <a:buSzPct val="70000"/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X4</a:t>
            </a:r>
            <a:r>
              <a:rPr sz="2000" spc="-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-</a:t>
            </a:r>
            <a:r>
              <a:rPr sz="2000" spc="-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Marital</a:t>
            </a:r>
            <a:r>
              <a:rPr sz="20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Status</a:t>
            </a:r>
            <a:endParaRPr sz="20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409"/>
              </a:spcBef>
              <a:buSzPct val="70000"/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X5</a:t>
            </a:r>
            <a:r>
              <a:rPr sz="2000" spc="-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–</a:t>
            </a:r>
            <a:r>
              <a:rPr sz="2000" spc="-8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Age</a:t>
            </a:r>
            <a:endParaRPr sz="20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385"/>
              </a:spcBef>
              <a:buSzPct val="70000"/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X6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X11</a:t>
            </a:r>
            <a:r>
              <a:rPr sz="20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-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History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past</a:t>
            </a:r>
            <a:r>
              <a:rPr sz="20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payments from</a:t>
            </a:r>
            <a:r>
              <a:rPr sz="20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April</a:t>
            </a:r>
            <a:r>
              <a:rPr sz="20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September</a:t>
            </a:r>
            <a:endParaRPr sz="20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409"/>
              </a:spcBef>
              <a:buSzPct val="70000"/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X12</a:t>
            </a:r>
            <a:r>
              <a:rPr sz="20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X17</a:t>
            </a:r>
            <a:r>
              <a:rPr sz="20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-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 Amount</a:t>
            </a:r>
            <a:r>
              <a:rPr sz="20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bill</a:t>
            </a:r>
            <a:r>
              <a:rPr sz="20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05868"/>
                </a:solidFill>
                <a:latin typeface="Calibri"/>
                <a:cs typeface="Calibri"/>
              </a:rPr>
              <a:t>statement</a:t>
            </a:r>
            <a:r>
              <a:rPr sz="2000" spc="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from</a:t>
            </a:r>
            <a:r>
              <a:rPr sz="20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April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 September</a:t>
            </a:r>
            <a:endParaRPr sz="20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409"/>
              </a:spcBef>
              <a:buSzPct val="70000"/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X18</a:t>
            </a:r>
            <a:r>
              <a:rPr sz="20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X23</a:t>
            </a:r>
            <a:r>
              <a:rPr sz="20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-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Amount</a:t>
            </a:r>
            <a:r>
              <a:rPr sz="20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previous</a:t>
            </a:r>
            <a:r>
              <a:rPr sz="20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payment</a:t>
            </a:r>
            <a:r>
              <a:rPr sz="2000" spc="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from</a:t>
            </a:r>
            <a:r>
              <a:rPr sz="2000" spc="-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April</a:t>
            </a:r>
            <a:r>
              <a:rPr sz="20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September</a:t>
            </a:r>
            <a:endParaRPr sz="20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385"/>
              </a:spcBef>
              <a:buSzPct val="70000"/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Y</a:t>
            </a:r>
            <a:r>
              <a:rPr sz="2000" spc="-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-</a:t>
            </a:r>
            <a:r>
              <a:rPr sz="2000" spc="-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05868"/>
                </a:solidFill>
                <a:latin typeface="Calibri"/>
                <a:cs typeface="Calibri"/>
              </a:rPr>
              <a:t>Default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payment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124409"/>
            <a:ext cx="335661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Approach</a:t>
            </a:r>
            <a:r>
              <a:rPr spc="-114" dirty="0"/>
              <a:t> </a:t>
            </a:r>
            <a:r>
              <a:rPr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679" y="645718"/>
            <a:ext cx="4467860" cy="423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4999"/>
              </a:lnSpc>
              <a:spcBef>
                <a:spcPts val="100"/>
              </a:spcBef>
              <a:buSzPct val="77500"/>
              <a:buChar char="•"/>
              <a:tabLst>
                <a:tab pos="329565" algn="l"/>
                <a:tab pos="330200" algn="l"/>
              </a:tabLst>
            </a:pPr>
            <a:r>
              <a:rPr sz="2000" spc="-20" dirty="0">
                <a:solidFill>
                  <a:srgbClr val="205868"/>
                </a:solidFill>
                <a:latin typeface="Calibri"/>
                <a:cs typeface="Calibri"/>
              </a:rPr>
              <a:t>Data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inspection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cleaning</a:t>
            </a:r>
            <a:r>
              <a:rPr sz="2000" spc="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Exploring </a:t>
            </a:r>
            <a:r>
              <a:rPr sz="20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data,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checking </a:t>
            </a:r>
            <a:r>
              <a:rPr sz="2000" spc="-25" dirty="0">
                <a:solidFill>
                  <a:srgbClr val="205868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outliers</a:t>
            </a:r>
            <a:r>
              <a:rPr sz="20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Clean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data </a:t>
            </a:r>
            <a:r>
              <a:rPr sz="2000" spc="-25" dirty="0">
                <a:solidFill>
                  <a:srgbClr val="205868"/>
                </a:solidFill>
                <a:latin typeface="Calibri"/>
                <a:cs typeface="Calibri"/>
              </a:rPr>
              <a:t>to </a:t>
            </a:r>
            <a:r>
              <a:rPr sz="2000" spc="-4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05868"/>
                </a:solidFill>
                <a:latin typeface="Calibri"/>
                <a:cs typeface="Calibri"/>
              </a:rPr>
              <a:t>get</a:t>
            </a:r>
            <a:r>
              <a:rPr sz="20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it</a:t>
            </a:r>
            <a:r>
              <a:rPr sz="20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ready </a:t>
            </a:r>
            <a:r>
              <a:rPr sz="2000" spc="-25" dirty="0">
                <a:solidFill>
                  <a:srgbClr val="205868"/>
                </a:solidFill>
                <a:latin typeface="Calibri"/>
                <a:cs typeface="Calibri"/>
              </a:rPr>
              <a:t>for</a:t>
            </a:r>
            <a:r>
              <a:rPr sz="20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marL="329565" marR="70485" indent="-317500">
              <a:lnSpc>
                <a:spcPct val="115100"/>
              </a:lnSpc>
              <a:spcBef>
                <a:spcPts val="5"/>
              </a:spcBef>
              <a:buSzPct val="77500"/>
              <a:buChar char="•"/>
              <a:tabLst>
                <a:tab pos="329565" algn="l"/>
                <a:tab pos="330200" algn="l"/>
              </a:tabLst>
            </a:pP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EDA</a:t>
            </a:r>
            <a:r>
              <a:rPr sz="20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&amp; </a:t>
            </a:r>
            <a:r>
              <a:rPr sz="2000" spc="-20" dirty="0">
                <a:solidFill>
                  <a:srgbClr val="205868"/>
                </a:solidFill>
                <a:latin typeface="Calibri"/>
                <a:cs typeface="Calibri"/>
              </a:rPr>
              <a:t>Data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Pre-processing</a:t>
            </a:r>
            <a:r>
              <a:rPr sz="2000" spc="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Checking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 distributions</a:t>
            </a:r>
            <a:r>
              <a:rPr sz="20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variable</a:t>
            </a:r>
            <a:r>
              <a:rPr sz="2000" spc="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Univariate</a:t>
            </a:r>
            <a:r>
              <a:rPr sz="20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and </a:t>
            </a:r>
            <a:r>
              <a:rPr sz="2000" spc="-4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multivariate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analysis Checking </a:t>
            </a:r>
            <a:r>
              <a:rPr sz="2000" spc="-30" dirty="0">
                <a:solidFill>
                  <a:srgbClr val="205868"/>
                </a:solidFill>
                <a:latin typeface="Calibri"/>
                <a:cs typeface="Calibri"/>
              </a:rPr>
              <a:t>for </a:t>
            </a:r>
            <a:r>
              <a:rPr sz="20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imbalanced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dataset</a:t>
            </a:r>
            <a:endParaRPr sz="20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360"/>
              </a:spcBef>
              <a:buSzPct val="77500"/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Modelling</a:t>
            </a:r>
            <a:endParaRPr sz="2000">
              <a:latin typeface="Calibri"/>
              <a:cs typeface="Calibri"/>
            </a:endParaRPr>
          </a:p>
          <a:p>
            <a:pPr marL="350520" marR="2181225">
              <a:lnSpc>
                <a:spcPts val="2760"/>
              </a:lnSpc>
              <a:spcBef>
                <a:spcPts val="150"/>
              </a:spcBef>
            </a:pP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Logistic</a:t>
            </a:r>
            <a:r>
              <a:rPr sz="2000" spc="-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Regression </a:t>
            </a:r>
            <a:r>
              <a:rPr sz="2000" spc="-434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Decision</a:t>
            </a:r>
            <a:r>
              <a:rPr sz="20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205868"/>
                </a:solidFill>
                <a:latin typeface="Calibri"/>
                <a:cs typeface="Calibri"/>
              </a:rPr>
              <a:t>Tree </a:t>
            </a:r>
            <a:r>
              <a:rPr sz="20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Random </a:t>
            </a:r>
            <a:r>
              <a:rPr sz="2000" spc="-20" dirty="0">
                <a:solidFill>
                  <a:srgbClr val="205868"/>
                </a:solidFill>
                <a:latin typeface="Calibri"/>
                <a:cs typeface="Calibri"/>
              </a:rPr>
              <a:t>Forest</a:t>
            </a:r>
            <a:endParaRPr sz="2000">
              <a:latin typeface="Calibri"/>
              <a:cs typeface="Calibri"/>
            </a:endParaRPr>
          </a:p>
          <a:p>
            <a:pPr marL="350520">
              <a:lnSpc>
                <a:spcPct val="100000"/>
              </a:lnSpc>
              <a:spcBef>
                <a:spcPts val="215"/>
              </a:spcBef>
            </a:pPr>
            <a:r>
              <a:rPr sz="2000" spc="-20" dirty="0">
                <a:solidFill>
                  <a:srgbClr val="205868"/>
                </a:solidFill>
                <a:latin typeface="Calibri"/>
                <a:cs typeface="Calibri"/>
              </a:rPr>
              <a:t>XGBoost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1911" y="1959863"/>
            <a:ext cx="3236976" cy="10332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305256"/>
            <a:ext cx="38061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latin typeface="Calibri"/>
                <a:cs typeface="Calibri"/>
              </a:rPr>
              <a:t>Basic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Data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Exploration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539" y="1025016"/>
            <a:ext cx="5227320" cy="12795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414"/>
              </a:spcBef>
              <a:buSzPct val="77777"/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Taiwan</a:t>
            </a:r>
            <a:r>
              <a:rPr sz="1800" spc="-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from</a:t>
            </a:r>
            <a:r>
              <a:rPr sz="1800" spc="-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April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2005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September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2005.</a:t>
            </a:r>
            <a:endParaRPr sz="18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315"/>
              </a:spcBef>
              <a:buSzPct val="77777"/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Dataset</a:t>
            </a:r>
            <a:r>
              <a:rPr sz="1800" spc="-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contains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30000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rows</a:t>
            </a:r>
            <a:r>
              <a:rPr sz="18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&amp;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25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columns.</a:t>
            </a:r>
            <a:endParaRPr sz="18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285"/>
              </a:spcBef>
              <a:buSzPct val="77777"/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dataset,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6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months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payment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and</a:t>
            </a:r>
            <a:r>
              <a:rPr sz="1800" spc="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bill</a:t>
            </a:r>
            <a:r>
              <a:rPr sz="1800" spc="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data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available.</a:t>
            </a:r>
            <a:endParaRPr sz="18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315"/>
              </a:spcBef>
              <a:buSzPct val="77777"/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There</a:t>
            </a:r>
            <a:r>
              <a:rPr sz="18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are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no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null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or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duplicate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1416" y="2523744"/>
            <a:ext cx="6906895" cy="2233930"/>
            <a:chOff x="661416" y="2523744"/>
            <a:chExt cx="6906895" cy="2233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680" y="2642616"/>
              <a:ext cx="6550152" cy="1905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3608" y="2535936"/>
              <a:ext cx="6882130" cy="2209800"/>
            </a:xfrm>
            <a:custGeom>
              <a:avLst/>
              <a:gdLst/>
              <a:ahLst/>
              <a:cxnLst/>
              <a:rect l="l" t="t" r="r" b="b"/>
              <a:pathLst>
                <a:path w="6882130" h="2209800">
                  <a:moveTo>
                    <a:pt x="0" y="2209419"/>
                  </a:moveTo>
                  <a:lnTo>
                    <a:pt x="6882003" y="2209419"/>
                  </a:lnTo>
                  <a:lnTo>
                    <a:pt x="6882003" y="0"/>
                  </a:lnTo>
                  <a:lnTo>
                    <a:pt x="0" y="0"/>
                  </a:lnTo>
                  <a:lnTo>
                    <a:pt x="0" y="2209419"/>
                  </a:lnTo>
                  <a:close/>
                </a:path>
              </a:pathLst>
            </a:custGeom>
            <a:ln w="24384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112217"/>
            <a:ext cx="43459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u="none" spc="-5" dirty="0">
                <a:latin typeface="Calibri"/>
                <a:cs typeface="Calibri"/>
              </a:rPr>
              <a:t>Exploratory</a:t>
            </a:r>
            <a:r>
              <a:rPr sz="3200" u="none" spc="-50" dirty="0">
                <a:latin typeface="Calibri"/>
                <a:cs typeface="Calibri"/>
              </a:rPr>
              <a:t> </a:t>
            </a:r>
            <a:r>
              <a:rPr sz="3200" u="none" spc="-5" dirty="0">
                <a:latin typeface="Calibri"/>
                <a:cs typeface="Calibri"/>
              </a:rPr>
              <a:t>Data</a:t>
            </a:r>
            <a:r>
              <a:rPr sz="3200" u="none" spc="-30" dirty="0">
                <a:latin typeface="Calibri"/>
                <a:cs typeface="Calibri"/>
              </a:rPr>
              <a:t> </a:t>
            </a:r>
            <a:r>
              <a:rPr sz="3200" u="none" spc="-5" dirty="0"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1575" y="1795780"/>
            <a:ext cx="1681480" cy="10115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110"/>
              </a:spcBef>
            </a:pPr>
            <a:r>
              <a:rPr sz="1400" spc="-10" dirty="0">
                <a:solidFill>
                  <a:srgbClr val="124F5C"/>
                </a:solidFill>
                <a:latin typeface="Microsoft Sans Serif"/>
                <a:cs typeface="Microsoft Sans Serif"/>
              </a:rPr>
              <a:t>Looking at data, </a:t>
            </a:r>
            <a:r>
              <a:rPr sz="1400" spc="-20" dirty="0">
                <a:solidFill>
                  <a:srgbClr val="124F5C"/>
                </a:solidFill>
                <a:latin typeface="Microsoft Sans Serif"/>
                <a:cs typeface="Microsoft Sans Serif"/>
              </a:rPr>
              <a:t>we </a:t>
            </a:r>
            <a:r>
              <a:rPr sz="1400" spc="-15" dirty="0">
                <a:solidFill>
                  <a:srgbClr val="124F5C"/>
                </a:solidFill>
                <a:latin typeface="Microsoft Sans Serif"/>
                <a:cs typeface="Microsoft Sans Serif"/>
              </a:rPr>
              <a:t> will </a:t>
            </a:r>
            <a:r>
              <a:rPr sz="1400" spc="-10" dirty="0">
                <a:solidFill>
                  <a:srgbClr val="124F5C"/>
                </a:solidFill>
                <a:latin typeface="Microsoft Sans Serif"/>
                <a:cs typeface="Microsoft Sans Serif"/>
              </a:rPr>
              <a:t>need to check if it </a:t>
            </a:r>
            <a:r>
              <a:rPr sz="1400" spc="-360" dirty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Microsoft Sans Serif"/>
                <a:cs typeface="Microsoft Sans Serif"/>
              </a:rPr>
              <a:t>is</a:t>
            </a:r>
            <a:r>
              <a:rPr sz="1400" spc="10" dirty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Microsoft Sans Serif"/>
                <a:cs typeface="Microsoft Sans Serif"/>
              </a:rPr>
              <a:t>a</a:t>
            </a:r>
            <a:r>
              <a:rPr sz="1400" spc="5" dirty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Microsoft Sans Serif"/>
                <a:cs typeface="Microsoft Sans Serif"/>
              </a:rPr>
              <a:t>case</a:t>
            </a:r>
            <a:r>
              <a:rPr sz="1400" dirty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Microsoft Sans Serif"/>
                <a:cs typeface="Microsoft Sans Serif"/>
              </a:rPr>
              <a:t>of </a:t>
            </a:r>
            <a:r>
              <a:rPr sz="1400" spc="-5" dirty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Microsoft Sans Serif"/>
                <a:cs typeface="Microsoft Sans Serif"/>
              </a:rPr>
              <a:t>Imbalanced</a:t>
            </a:r>
            <a:r>
              <a:rPr sz="1400" spc="-55" dirty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Microsoft Sans Serif"/>
                <a:cs typeface="Microsoft Sans Serif"/>
              </a:rPr>
              <a:t>dataset.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318" y="4055172"/>
            <a:ext cx="7422515" cy="7156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415"/>
              </a:spcBef>
              <a:buFont typeface="Microsoft Sans Serif"/>
              <a:buChar char="•"/>
              <a:tabLst>
                <a:tab pos="159385" algn="l"/>
              </a:tabLst>
            </a:pP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Count</a:t>
            </a:r>
            <a:r>
              <a:rPr sz="20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2000" spc="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Non-default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lot</a:t>
            </a:r>
            <a:r>
              <a:rPr sz="20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higher</a:t>
            </a:r>
            <a:r>
              <a:rPr sz="20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than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 default</a:t>
            </a:r>
            <a:r>
              <a:rPr sz="2000" spc="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value.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spcBef>
                <a:spcPts val="315"/>
              </a:spcBef>
              <a:buFont typeface="Microsoft Sans Serif"/>
              <a:buChar char="•"/>
              <a:tabLst>
                <a:tab pos="159385" algn="l"/>
              </a:tabLst>
            </a:pPr>
            <a:r>
              <a:rPr sz="2000" dirty="0">
                <a:solidFill>
                  <a:srgbClr val="205868"/>
                </a:solidFill>
                <a:latin typeface="Calibri"/>
                <a:cs typeface="Calibri"/>
              </a:rPr>
              <a:t>Non-</a:t>
            </a:r>
            <a:r>
              <a:rPr sz="2000" spc="-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05868"/>
                </a:solidFill>
                <a:latin typeface="Calibri"/>
                <a:cs typeface="Calibri"/>
              </a:rPr>
              <a:t>Default</a:t>
            </a:r>
            <a:r>
              <a:rPr sz="2000" spc="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data</a:t>
            </a:r>
            <a:r>
              <a:rPr sz="20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77.9%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while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Default</a:t>
            </a:r>
            <a:r>
              <a:rPr sz="2000" spc="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cases</a:t>
            </a:r>
            <a:r>
              <a:rPr sz="2000" spc="6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are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 22.1%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as</a:t>
            </a:r>
            <a:r>
              <a:rPr sz="20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Calibri"/>
                <a:cs typeface="Calibri"/>
              </a:rPr>
              <a:t>in</a:t>
            </a:r>
            <a:r>
              <a:rPr sz="20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5868"/>
                </a:solidFill>
                <a:latin typeface="Calibri"/>
                <a:cs typeface="Calibri"/>
              </a:rPr>
              <a:t>dataset.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98591" y="1249679"/>
            <a:ext cx="2633345" cy="2234565"/>
          </a:xfrm>
          <a:custGeom>
            <a:avLst/>
            <a:gdLst/>
            <a:ahLst/>
            <a:cxnLst/>
            <a:rect l="l" t="t" r="r" b="b"/>
            <a:pathLst>
              <a:path w="2633345" h="2234565">
                <a:moveTo>
                  <a:pt x="0" y="997331"/>
                </a:moveTo>
                <a:lnTo>
                  <a:pt x="400938" y="815467"/>
                </a:lnTo>
                <a:lnTo>
                  <a:pt x="415290" y="770255"/>
                </a:lnTo>
                <a:lnTo>
                  <a:pt x="431546" y="726059"/>
                </a:lnTo>
                <a:lnTo>
                  <a:pt x="449453" y="683006"/>
                </a:lnTo>
                <a:lnTo>
                  <a:pt x="469011" y="640842"/>
                </a:lnTo>
                <a:lnTo>
                  <a:pt x="490093" y="599821"/>
                </a:lnTo>
                <a:lnTo>
                  <a:pt x="512825" y="559943"/>
                </a:lnTo>
                <a:lnTo>
                  <a:pt x="536956" y="521081"/>
                </a:lnTo>
                <a:lnTo>
                  <a:pt x="562610" y="483489"/>
                </a:lnTo>
                <a:lnTo>
                  <a:pt x="589788" y="447167"/>
                </a:lnTo>
                <a:lnTo>
                  <a:pt x="618109" y="411861"/>
                </a:lnTo>
                <a:lnTo>
                  <a:pt x="647954" y="377952"/>
                </a:lnTo>
                <a:lnTo>
                  <a:pt x="678942" y="345313"/>
                </a:lnTo>
                <a:lnTo>
                  <a:pt x="711073" y="313817"/>
                </a:lnTo>
                <a:lnTo>
                  <a:pt x="744474" y="283845"/>
                </a:lnTo>
                <a:lnTo>
                  <a:pt x="778891" y="255143"/>
                </a:lnTo>
                <a:lnTo>
                  <a:pt x="814451" y="227838"/>
                </a:lnTo>
                <a:lnTo>
                  <a:pt x="851027" y="201803"/>
                </a:lnTo>
                <a:lnTo>
                  <a:pt x="888619" y="177419"/>
                </a:lnTo>
                <a:lnTo>
                  <a:pt x="926973" y="154305"/>
                </a:lnTo>
                <a:lnTo>
                  <a:pt x="966343" y="132842"/>
                </a:lnTo>
                <a:lnTo>
                  <a:pt x="1006475" y="112776"/>
                </a:lnTo>
                <a:lnTo>
                  <a:pt x="1047368" y="94234"/>
                </a:lnTo>
                <a:lnTo>
                  <a:pt x="1088898" y="77343"/>
                </a:lnTo>
                <a:lnTo>
                  <a:pt x="1131189" y="61976"/>
                </a:lnTo>
                <a:lnTo>
                  <a:pt x="1174114" y="48260"/>
                </a:lnTo>
                <a:lnTo>
                  <a:pt x="1217676" y="36195"/>
                </a:lnTo>
                <a:lnTo>
                  <a:pt x="1261617" y="25908"/>
                </a:lnTo>
                <a:lnTo>
                  <a:pt x="1306194" y="17145"/>
                </a:lnTo>
                <a:lnTo>
                  <a:pt x="1351026" y="10287"/>
                </a:lnTo>
                <a:lnTo>
                  <a:pt x="1396364" y="5080"/>
                </a:lnTo>
                <a:lnTo>
                  <a:pt x="1441958" y="1651"/>
                </a:lnTo>
                <a:lnTo>
                  <a:pt x="1487932" y="0"/>
                </a:lnTo>
                <a:lnTo>
                  <a:pt x="1534033" y="254"/>
                </a:lnTo>
                <a:lnTo>
                  <a:pt x="1580388" y="2286"/>
                </a:lnTo>
                <a:lnTo>
                  <a:pt x="1626742" y="6350"/>
                </a:lnTo>
                <a:lnTo>
                  <a:pt x="1673352" y="12192"/>
                </a:lnTo>
                <a:lnTo>
                  <a:pt x="1719834" y="20066"/>
                </a:lnTo>
                <a:lnTo>
                  <a:pt x="1766442" y="29845"/>
                </a:lnTo>
                <a:lnTo>
                  <a:pt x="1812925" y="41656"/>
                </a:lnTo>
                <a:lnTo>
                  <a:pt x="1860041" y="55753"/>
                </a:lnTo>
                <a:lnTo>
                  <a:pt x="1906015" y="71628"/>
                </a:lnTo>
                <a:lnTo>
                  <a:pt x="1950974" y="89281"/>
                </a:lnTo>
                <a:lnTo>
                  <a:pt x="1994662" y="108585"/>
                </a:lnTo>
                <a:lnTo>
                  <a:pt x="2037207" y="129667"/>
                </a:lnTo>
                <a:lnTo>
                  <a:pt x="2078609" y="152273"/>
                </a:lnTo>
                <a:lnTo>
                  <a:pt x="2118741" y="176530"/>
                </a:lnTo>
                <a:lnTo>
                  <a:pt x="2157603" y="202311"/>
                </a:lnTo>
                <a:lnTo>
                  <a:pt x="2195067" y="229362"/>
                </a:lnTo>
                <a:lnTo>
                  <a:pt x="2231263" y="258064"/>
                </a:lnTo>
                <a:lnTo>
                  <a:pt x="2266188" y="287909"/>
                </a:lnTo>
                <a:lnTo>
                  <a:pt x="2299589" y="319151"/>
                </a:lnTo>
                <a:lnTo>
                  <a:pt x="2331592" y="351663"/>
                </a:lnTo>
                <a:lnTo>
                  <a:pt x="2362200" y="385318"/>
                </a:lnTo>
                <a:lnTo>
                  <a:pt x="2391283" y="420116"/>
                </a:lnTo>
                <a:lnTo>
                  <a:pt x="2418968" y="456057"/>
                </a:lnTo>
                <a:lnTo>
                  <a:pt x="2445004" y="493014"/>
                </a:lnTo>
                <a:lnTo>
                  <a:pt x="2469515" y="530987"/>
                </a:lnTo>
                <a:lnTo>
                  <a:pt x="2492502" y="569849"/>
                </a:lnTo>
                <a:lnTo>
                  <a:pt x="2513838" y="609600"/>
                </a:lnTo>
                <a:lnTo>
                  <a:pt x="2533396" y="650240"/>
                </a:lnTo>
                <a:lnTo>
                  <a:pt x="2551430" y="691642"/>
                </a:lnTo>
                <a:lnTo>
                  <a:pt x="2567686" y="733806"/>
                </a:lnTo>
                <a:lnTo>
                  <a:pt x="2582291" y="776605"/>
                </a:lnTo>
                <a:lnTo>
                  <a:pt x="2594991" y="820039"/>
                </a:lnTo>
                <a:lnTo>
                  <a:pt x="2606040" y="864108"/>
                </a:lnTo>
                <a:lnTo>
                  <a:pt x="2615184" y="908685"/>
                </a:lnTo>
                <a:lnTo>
                  <a:pt x="2622423" y="953643"/>
                </a:lnTo>
                <a:lnTo>
                  <a:pt x="2627884" y="999109"/>
                </a:lnTo>
                <a:lnTo>
                  <a:pt x="2631440" y="1044956"/>
                </a:lnTo>
                <a:lnTo>
                  <a:pt x="2632964" y="1091057"/>
                </a:lnTo>
                <a:lnTo>
                  <a:pt x="2632583" y="1137539"/>
                </a:lnTo>
                <a:lnTo>
                  <a:pt x="2630169" y="1184148"/>
                </a:lnTo>
                <a:lnTo>
                  <a:pt x="2625725" y="1230884"/>
                </a:lnTo>
                <a:lnTo>
                  <a:pt x="2619248" y="1277747"/>
                </a:lnTo>
                <a:lnTo>
                  <a:pt x="2610739" y="1324737"/>
                </a:lnTo>
                <a:lnTo>
                  <a:pt x="2600071" y="1371727"/>
                </a:lnTo>
                <a:lnTo>
                  <a:pt x="2587243" y="1418717"/>
                </a:lnTo>
                <a:lnTo>
                  <a:pt x="2572766" y="1463802"/>
                </a:lnTo>
                <a:lnTo>
                  <a:pt x="2556510" y="1507998"/>
                </a:lnTo>
                <a:lnTo>
                  <a:pt x="2538730" y="1551178"/>
                </a:lnTo>
                <a:lnTo>
                  <a:pt x="2519172" y="1593342"/>
                </a:lnTo>
                <a:lnTo>
                  <a:pt x="2497963" y="1634363"/>
                </a:lnTo>
                <a:lnTo>
                  <a:pt x="2475230" y="1674241"/>
                </a:lnTo>
                <a:lnTo>
                  <a:pt x="2451100" y="1712976"/>
                </a:lnTo>
                <a:lnTo>
                  <a:pt x="2425446" y="1750695"/>
                </a:lnTo>
                <a:lnTo>
                  <a:pt x="2398394" y="1787017"/>
                </a:lnTo>
                <a:lnTo>
                  <a:pt x="2369947" y="1822196"/>
                </a:lnTo>
                <a:lnTo>
                  <a:pt x="2340229" y="1856232"/>
                </a:lnTo>
                <a:lnTo>
                  <a:pt x="2309241" y="1888871"/>
                </a:lnTo>
                <a:lnTo>
                  <a:pt x="2276983" y="1920240"/>
                </a:lnTo>
                <a:lnTo>
                  <a:pt x="2243582" y="1950339"/>
                </a:lnTo>
                <a:lnTo>
                  <a:pt x="2209165" y="1979041"/>
                </a:lnTo>
                <a:lnTo>
                  <a:pt x="2173605" y="2006346"/>
                </a:lnTo>
                <a:lnTo>
                  <a:pt x="2137029" y="2032254"/>
                </a:lnTo>
                <a:lnTo>
                  <a:pt x="2099564" y="2056765"/>
                </a:lnTo>
                <a:lnTo>
                  <a:pt x="2061083" y="2079879"/>
                </a:lnTo>
                <a:lnTo>
                  <a:pt x="2021839" y="2101342"/>
                </a:lnTo>
                <a:lnTo>
                  <a:pt x="1981708" y="2121408"/>
                </a:lnTo>
                <a:lnTo>
                  <a:pt x="1940814" y="2139823"/>
                </a:lnTo>
                <a:lnTo>
                  <a:pt x="1899158" y="2156841"/>
                </a:lnTo>
                <a:lnTo>
                  <a:pt x="1856866" y="2172081"/>
                </a:lnTo>
                <a:lnTo>
                  <a:pt x="1813940" y="2185797"/>
                </a:lnTo>
                <a:lnTo>
                  <a:pt x="1770380" y="2197862"/>
                </a:lnTo>
                <a:lnTo>
                  <a:pt x="1726438" y="2208276"/>
                </a:lnTo>
                <a:lnTo>
                  <a:pt x="1681988" y="2216912"/>
                </a:lnTo>
                <a:lnTo>
                  <a:pt x="1637030" y="2223897"/>
                </a:lnTo>
                <a:lnTo>
                  <a:pt x="1591690" y="2229104"/>
                </a:lnTo>
                <a:lnTo>
                  <a:pt x="1546098" y="2232533"/>
                </a:lnTo>
                <a:lnTo>
                  <a:pt x="1500251" y="2234184"/>
                </a:lnTo>
                <a:lnTo>
                  <a:pt x="1454023" y="2233930"/>
                </a:lnTo>
                <a:lnTo>
                  <a:pt x="1407794" y="2231898"/>
                </a:lnTo>
                <a:lnTo>
                  <a:pt x="1361313" y="2227834"/>
                </a:lnTo>
                <a:lnTo>
                  <a:pt x="1314831" y="2221992"/>
                </a:lnTo>
                <a:lnTo>
                  <a:pt x="1268222" y="2214118"/>
                </a:lnTo>
                <a:lnTo>
                  <a:pt x="1221613" y="2204339"/>
                </a:lnTo>
                <a:lnTo>
                  <a:pt x="1175131" y="2192528"/>
                </a:lnTo>
                <a:lnTo>
                  <a:pt x="1127887" y="2178431"/>
                </a:lnTo>
                <a:lnTo>
                  <a:pt x="1081659" y="2162302"/>
                </a:lnTo>
                <a:lnTo>
                  <a:pt x="1036319" y="2144522"/>
                </a:lnTo>
                <a:lnTo>
                  <a:pt x="992251" y="2124837"/>
                </a:lnTo>
                <a:lnTo>
                  <a:pt x="949071" y="2103374"/>
                </a:lnTo>
                <a:lnTo>
                  <a:pt x="907161" y="2080260"/>
                </a:lnTo>
                <a:lnTo>
                  <a:pt x="866521" y="2055495"/>
                </a:lnTo>
                <a:lnTo>
                  <a:pt x="827024" y="2029206"/>
                </a:lnTo>
                <a:lnTo>
                  <a:pt x="788797" y="2001266"/>
                </a:lnTo>
                <a:lnTo>
                  <a:pt x="751967" y="1971802"/>
                </a:lnTo>
                <a:lnTo>
                  <a:pt x="716407" y="1940941"/>
                </a:lnTo>
                <a:lnTo>
                  <a:pt x="682244" y="1908683"/>
                </a:lnTo>
                <a:lnTo>
                  <a:pt x="649605" y="1875028"/>
                </a:lnTo>
                <a:lnTo>
                  <a:pt x="618363" y="1839976"/>
                </a:lnTo>
                <a:lnTo>
                  <a:pt x="588772" y="1803781"/>
                </a:lnTo>
                <a:lnTo>
                  <a:pt x="560705" y="1766316"/>
                </a:lnTo>
                <a:lnTo>
                  <a:pt x="534162" y="1727835"/>
                </a:lnTo>
                <a:lnTo>
                  <a:pt x="509397" y="1688084"/>
                </a:lnTo>
                <a:lnTo>
                  <a:pt x="486156" y="1647317"/>
                </a:lnTo>
                <a:lnTo>
                  <a:pt x="464820" y="1605534"/>
                </a:lnTo>
                <a:lnTo>
                  <a:pt x="445135" y="1562735"/>
                </a:lnTo>
                <a:lnTo>
                  <a:pt x="427355" y="1519047"/>
                </a:lnTo>
                <a:lnTo>
                  <a:pt x="411480" y="1474470"/>
                </a:lnTo>
                <a:lnTo>
                  <a:pt x="397383" y="1429131"/>
                </a:lnTo>
                <a:lnTo>
                  <a:pt x="385318" y="1382903"/>
                </a:lnTo>
                <a:lnTo>
                  <a:pt x="375158" y="1336040"/>
                </a:lnTo>
                <a:lnTo>
                  <a:pt x="367030" y="1288542"/>
                </a:lnTo>
                <a:lnTo>
                  <a:pt x="361061" y="1240282"/>
                </a:lnTo>
                <a:lnTo>
                  <a:pt x="0" y="997331"/>
                </a:lnTo>
                <a:close/>
              </a:path>
            </a:pathLst>
          </a:custGeom>
          <a:ln w="24383">
            <a:solidFill>
              <a:srgbClr val="B87A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528" y="784511"/>
            <a:ext cx="4359047" cy="29180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1578</Words>
  <Application>Microsoft Office PowerPoint</Application>
  <PresentationFormat>Custom</PresentationFormat>
  <Paragraphs>233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CAPSTONE PROJECT 3 Credit Card Default Prediction  Supervised ML Classification Model</vt:lpstr>
      <vt:lpstr>Understanding the concept</vt:lpstr>
      <vt:lpstr>Content</vt:lpstr>
      <vt:lpstr>Introduction</vt:lpstr>
      <vt:lpstr>Overview and Objective</vt:lpstr>
      <vt:lpstr>Data Summary</vt:lpstr>
      <vt:lpstr>Approach Overview</vt:lpstr>
      <vt:lpstr>Basic Data Exploration</vt:lpstr>
      <vt:lpstr>Exploratory Data Analysis</vt:lpstr>
      <vt:lpstr>EDA- Gender Wise Defaulter Prediction</vt:lpstr>
      <vt:lpstr>EDA - Education wise defaulter prediction</vt:lpstr>
      <vt:lpstr>EDA – Marital status wise defaulter prediction</vt:lpstr>
      <vt:lpstr>EDA– AGE wise Defaulter Prediction</vt:lpstr>
      <vt:lpstr>REPAYMENT STATUS</vt:lpstr>
      <vt:lpstr>REPAYMENT STATUS</vt:lpstr>
      <vt:lpstr>LIMIT BALANCE</vt:lpstr>
      <vt:lpstr>PAIR PLOTS PAIR PLOT OF PAY</vt:lpstr>
      <vt:lpstr>Correlation between parameters</vt:lpstr>
      <vt:lpstr>SMOTE(Synthetic Minority Oversampling Technique)</vt:lpstr>
      <vt:lpstr>Modeling Overview</vt:lpstr>
      <vt:lpstr>Logistic Modelling</vt:lpstr>
      <vt:lpstr>Confusion Matrix of Logistic Model</vt:lpstr>
      <vt:lpstr>Decision Tree</vt:lpstr>
      <vt:lpstr>Confusion Matrix of Decision tree Classifier</vt:lpstr>
      <vt:lpstr>RANDOM FOREST CLASSIFIER</vt:lpstr>
      <vt:lpstr>Confusion Matrix of Random Forest Classifier:-</vt:lpstr>
      <vt:lpstr>XGBOOST CLASSIFIER</vt:lpstr>
      <vt:lpstr>Confusion Matrix of XG Boost Classifier</vt:lpstr>
      <vt:lpstr>MODEL EVALUTION</vt:lpstr>
      <vt:lpstr>ROC CURVE</vt:lpstr>
      <vt:lpstr>Challenges</vt:lpstr>
      <vt:lpstr>Conclusion</vt:lpstr>
      <vt:lpstr>Slide 33</vt:lpstr>
      <vt:lpstr>T H A N 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3 Credit Card Default Prediction  Supervised ML Classification Model</dc:title>
  <cp:lastModifiedBy>Chetan Rajput</cp:lastModifiedBy>
  <cp:revision>3</cp:revision>
  <dcterms:created xsi:type="dcterms:W3CDTF">2022-04-29T02:32:27Z</dcterms:created>
  <dcterms:modified xsi:type="dcterms:W3CDTF">2022-05-02T13:43:59Z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2022-04-29T00:00:00Z</vt:filetime>
  </property>
</Properties>
</file>