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1" r:id="rId6"/>
    <p:sldId id="262" r:id="rId7"/>
    <p:sldId id="264" r:id="rId8"/>
    <p:sldId id="265" r:id="rId9"/>
    <p:sldId id="266" r:id="rId10"/>
    <p:sldId id="267" r:id="rId11"/>
    <p:sldId id="295" r:id="rId12"/>
    <p:sldId id="298" r:id="rId13"/>
    <p:sldId id="301" r:id="rId14"/>
    <p:sldId id="299" r:id="rId15"/>
    <p:sldId id="287" r:id="rId16"/>
    <p:sldId id="300" r:id="rId17"/>
    <p:sldId id="297"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12" autoAdjust="0"/>
    <p:restoredTop sz="94660"/>
  </p:normalViewPr>
  <p:slideViewPr>
    <p:cSldViewPr snapToGrid="0">
      <p:cViewPr varScale="1">
        <p:scale>
          <a:sx n="91" d="100"/>
          <a:sy n="91"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9A641FE-C536-432A-9D79-B070A728C1E5}" type="datetimeFigureOut">
              <a:rPr lang="en-US" smtClean="0"/>
              <a:pPr/>
              <a:t>6/1/2022</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64203C21-DA1C-49EF-90A7-B7707669CC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96438" y="513844"/>
            <a:ext cx="3151123" cy="452755"/>
          </a:xfrm>
          <a:prstGeom prst="rect">
            <a:avLst/>
          </a:prstGeom>
        </p:spPr>
        <p:txBody>
          <a:bodyPr wrap="square" lIns="0" tIns="0" rIns="0" bIns="0">
            <a:spAutoFit/>
          </a:bodyPr>
          <a:lstStyle>
            <a:lvl1pPr>
              <a:defRPr sz="2800" b="1" i="0">
                <a:solidFill>
                  <a:srgbClr val="CC0000"/>
                </a:solidFill>
                <a:latin typeface="Arial"/>
                <a:cs typeface="Arial"/>
              </a:defRPr>
            </a:lvl1pPr>
          </a:lstStyle>
          <a:p>
            <a:endParaRPr/>
          </a:p>
        </p:txBody>
      </p:sp>
      <p:sp>
        <p:nvSpPr>
          <p:cNvPr id="3" name="Holder 3"/>
          <p:cNvSpPr>
            <a:spLocks noGrp="1"/>
          </p:cNvSpPr>
          <p:nvPr>
            <p:ph type="subTitle" idx="4"/>
          </p:nvPr>
        </p:nvSpPr>
        <p:spPr>
          <a:xfrm>
            <a:off x="3050781" y="3284329"/>
            <a:ext cx="3042437" cy="990600"/>
          </a:xfrm>
          <a:prstGeom prst="rect">
            <a:avLst/>
          </a:prstGeom>
        </p:spPr>
        <p:txBody>
          <a:bodyPr wrap="square" lIns="0" tIns="0" rIns="0" bIns="0">
            <a:spAutoFit/>
          </a:bodyPr>
          <a:lstStyle>
            <a:lvl1pPr>
              <a:defRPr sz="2000" b="1" i="0">
                <a:solidFill>
                  <a:srgbClr val="134F5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134F5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6294"/>
            <a:ext cx="348220" cy="358139"/>
          </a:xfrm>
          <a:prstGeom prst="rect">
            <a:avLst/>
          </a:prstGeom>
        </p:spPr>
      </p:pic>
      <p:sp>
        <p:nvSpPr>
          <p:cNvPr id="2" name="Holder 2"/>
          <p:cNvSpPr>
            <a:spLocks noGrp="1"/>
          </p:cNvSpPr>
          <p:nvPr>
            <p:ph type="title"/>
          </p:nvPr>
        </p:nvSpPr>
        <p:spPr>
          <a:xfrm>
            <a:off x="2827273" y="513844"/>
            <a:ext cx="3489452" cy="452755"/>
          </a:xfrm>
          <a:prstGeom prst="rect">
            <a:avLst/>
          </a:prstGeom>
        </p:spPr>
        <p:txBody>
          <a:bodyPr wrap="square" lIns="0" tIns="0" rIns="0" bIns="0">
            <a:spAutoFit/>
          </a:bodyPr>
          <a:lstStyle>
            <a:lvl1pPr>
              <a:defRPr sz="2800" b="1" i="0">
                <a:solidFill>
                  <a:srgbClr val="CC0000"/>
                </a:solidFill>
                <a:latin typeface="Arial"/>
                <a:cs typeface="Arial"/>
              </a:defRPr>
            </a:lvl1pPr>
          </a:lstStyle>
          <a:p>
            <a:endParaRPr/>
          </a:p>
        </p:txBody>
      </p:sp>
      <p:sp>
        <p:nvSpPr>
          <p:cNvPr id="3" name="Holder 3"/>
          <p:cNvSpPr>
            <a:spLocks noGrp="1"/>
          </p:cNvSpPr>
          <p:nvPr>
            <p:ph type="body" idx="1"/>
          </p:nvPr>
        </p:nvSpPr>
        <p:spPr>
          <a:xfrm>
            <a:off x="656859" y="1324016"/>
            <a:ext cx="7830281" cy="1427480"/>
          </a:xfrm>
          <a:prstGeom prst="rect">
            <a:avLst/>
          </a:prstGeom>
        </p:spPr>
        <p:txBody>
          <a:bodyPr wrap="square" lIns="0" tIns="0" rIns="0" bIns="0">
            <a:spAutoFit/>
          </a:bodyPr>
          <a:lstStyle>
            <a:lvl1pPr>
              <a:defRPr sz="2000" b="1" i="0">
                <a:solidFill>
                  <a:srgbClr val="134F5C"/>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090" y="283779"/>
            <a:ext cx="7613614" cy="1622239"/>
          </a:xfrm>
          <a:prstGeom prst="rect">
            <a:avLst/>
          </a:prstGeom>
          <a:ln>
            <a:solidFill>
              <a:schemeClr val="bg1"/>
            </a:solidFill>
          </a:ln>
        </p:spPr>
        <p:txBody>
          <a:bodyPr vert="horz" wrap="square" lIns="0" tIns="5715" rIns="0" bIns="0" rtlCol="0">
            <a:spAutoFit/>
          </a:bodyPr>
          <a:lstStyle/>
          <a:p>
            <a:pPr marL="12700" marR="5080" indent="1051560">
              <a:lnSpc>
                <a:spcPct val="101200"/>
              </a:lnSpc>
              <a:spcBef>
                <a:spcPts val="45"/>
              </a:spcBef>
            </a:pPr>
            <a:r>
              <a:rPr lang="en-US" sz="4000" b="1" spc="-5" dirty="0" smtClean="0">
                <a:solidFill>
                  <a:srgbClr val="CC0000"/>
                </a:solidFill>
                <a:latin typeface="Arial" pitchFamily="34" charset="0"/>
                <a:cs typeface="Arial" pitchFamily="34" charset="0"/>
              </a:rPr>
              <a:t>   </a:t>
            </a:r>
            <a:r>
              <a:rPr sz="4000" b="1" u="sng" spc="-5" smtClean="0">
                <a:solidFill>
                  <a:srgbClr val="CC0000"/>
                </a:solidFill>
                <a:cs typeface="Arial" pitchFamily="34" charset="0"/>
              </a:rPr>
              <a:t>C</a:t>
            </a:r>
            <a:r>
              <a:rPr lang="en-US" sz="4000" b="1" u="sng" spc="-5" dirty="0" smtClean="0">
                <a:solidFill>
                  <a:srgbClr val="CC0000"/>
                </a:solidFill>
                <a:cs typeface="Arial" pitchFamily="34" charset="0"/>
              </a:rPr>
              <a:t>APSTONE PROJECT</a:t>
            </a:r>
            <a:r>
              <a:rPr sz="4000" b="1" u="sng" spc="-5" smtClean="0">
                <a:solidFill>
                  <a:srgbClr val="CC0000"/>
                </a:solidFill>
                <a:cs typeface="Arial" pitchFamily="34" charset="0"/>
              </a:rPr>
              <a:t> </a:t>
            </a:r>
            <a:r>
              <a:rPr lang="en-US" sz="3600" b="1" u="sng" spc="-5" dirty="0" smtClean="0">
                <a:solidFill>
                  <a:srgbClr val="CC0000"/>
                </a:solidFill>
                <a:latin typeface="Arial" pitchFamily="34" charset="0"/>
                <a:cs typeface="Arial" pitchFamily="34" charset="0"/>
              </a:rPr>
              <a:t>5</a:t>
            </a:r>
            <a:r>
              <a:rPr sz="3600" b="1" u="sng" smtClean="0">
                <a:solidFill>
                  <a:srgbClr val="CC0000"/>
                </a:solidFill>
                <a:latin typeface="Arial" pitchFamily="34" charset="0"/>
                <a:cs typeface="Arial" pitchFamily="34" charset="0"/>
              </a:rPr>
              <a:t> </a:t>
            </a:r>
            <a:r>
              <a:rPr sz="3600" b="1" u="sng" spc="5" smtClean="0">
                <a:solidFill>
                  <a:srgbClr val="CC0000"/>
                </a:solidFill>
                <a:latin typeface="Arial" pitchFamily="34" charset="0"/>
                <a:cs typeface="Arial" pitchFamily="34" charset="0"/>
              </a:rPr>
              <a:t> </a:t>
            </a:r>
            <a:r>
              <a:rPr lang="en-US" sz="3600" b="1" u="sng" spc="5" dirty="0" smtClean="0">
                <a:solidFill>
                  <a:srgbClr val="CC0000"/>
                </a:solidFill>
                <a:latin typeface="Arial" pitchFamily="34" charset="0"/>
                <a:cs typeface="Arial" pitchFamily="34" charset="0"/>
              </a:rPr>
              <a:t>          </a:t>
            </a:r>
          </a:p>
          <a:p>
            <a:pPr marL="12700" marR="5080" indent="1051560">
              <a:lnSpc>
                <a:spcPct val="101200"/>
              </a:lnSpc>
              <a:spcBef>
                <a:spcPts val="45"/>
              </a:spcBef>
            </a:pPr>
            <a:r>
              <a:rPr lang="en-US" sz="3200" b="1" spc="5" dirty="0" smtClean="0">
                <a:solidFill>
                  <a:schemeClr val="tx2"/>
                </a:solidFill>
                <a:latin typeface="Arial" pitchFamily="34" charset="0"/>
                <a:cs typeface="Arial" pitchFamily="34" charset="0"/>
              </a:rPr>
              <a:t>         </a:t>
            </a:r>
            <a:r>
              <a:rPr lang="en-US" sz="3200" b="1" u="sng" spc="5" dirty="0" smtClean="0">
                <a:latin typeface="Arial" pitchFamily="34" charset="0"/>
                <a:cs typeface="Arial" pitchFamily="34" charset="0"/>
              </a:rPr>
              <a:t>DL + ML Project  </a:t>
            </a:r>
          </a:p>
          <a:p>
            <a:pPr marL="12700" marR="5080" indent="1051560">
              <a:lnSpc>
                <a:spcPct val="101200"/>
              </a:lnSpc>
              <a:spcBef>
                <a:spcPts val="45"/>
              </a:spcBef>
            </a:pPr>
            <a:r>
              <a:rPr lang="en-US" sz="3200" b="1" spc="5" dirty="0" smtClean="0">
                <a:latin typeface="Arial" pitchFamily="34" charset="0"/>
                <a:cs typeface="Arial" pitchFamily="34" charset="0"/>
              </a:rPr>
              <a:t> </a:t>
            </a:r>
            <a:r>
              <a:rPr lang="en-US" sz="3200" b="1" u="sng" spc="5" dirty="0" smtClean="0">
                <a:latin typeface="Arial" pitchFamily="34" charset="0"/>
                <a:cs typeface="Arial" pitchFamily="34" charset="0"/>
              </a:rPr>
              <a:t>Face Emotion Recognition</a:t>
            </a:r>
          </a:p>
        </p:txBody>
      </p:sp>
      <p:sp>
        <p:nvSpPr>
          <p:cNvPr id="3" name="object 3"/>
          <p:cNvSpPr txBox="1">
            <a:spLocks noGrp="1"/>
          </p:cNvSpPr>
          <p:nvPr>
            <p:ph type="subTitle" idx="4"/>
          </p:nvPr>
        </p:nvSpPr>
        <p:spPr>
          <a:xfrm>
            <a:off x="2165131" y="2638097"/>
            <a:ext cx="4235669" cy="2111155"/>
          </a:xfrm>
          <a:prstGeom prst="rect">
            <a:avLst/>
          </a:prstGeom>
        </p:spPr>
        <p:txBody>
          <a:bodyPr vert="horz" wrap="square" lIns="0" tIns="9525" rIns="0" bIns="0" rtlCol="0">
            <a:spAutoFit/>
          </a:bodyPr>
          <a:lstStyle/>
          <a:p>
            <a:pPr marL="1270" algn="ctr">
              <a:lnSpc>
                <a:spcPct val="100000"/>
              </a:lnSpc>
              <a:spcBef>
                <a:spcPts val="715"/>
              </a:spcBef>
            </a:pPr>
            <a:r>
              <a:rPr lang="en-US" sz="2800" u="heavy" dirty="0" smtClean="0">
                <a:solidFill>
                  <a:schemeClr val="tx1"/>
                </a:solidFill>
                <a:uFill>
                  <a:solidFill>
                    <a:srgbClr val="124F5C"/>
                  </a:solidFill>
                </a:uFill>
                <a:latin typeface="Arial" pitchFamily="34" charset="0"/>
                <a:cs typeface="Arial" pitchFamily="34" charset="0"/>
              </a:rPr>
              <a:t>Team Members</a:t>
            </a:r>
            <a:endParaRPr lang="en-US" sz="2800" dirty="0" smtClean="0">
              <a:solidFill>
                <a:schemeClr val="tx1"/>
              </a:solidFill>
              <a:latin typeface="Arial" pitchFamily="34" charset="0"/>
              <a:cs typeface="Arial" pitchFamily="34" charset="0"/>
            </a:endParaRPr>
          </a:p>
          <a:p>
            <a:pPr algn="ctr">
              <a:lnSpc>
                <a:spcPct val="100000"/>
              </a:lnSpc>
              <a:spcBef>
                <a:spcPts val="520"/>
              </a:spcBef>
              <a:tabLst>
                <a:tab pos="897890" algn="l"/>
                <a:tab pos="2081530" algn="l"/>
              </a:tabLst>
            </a:pPr>
            <a:r>
              <a:rPr lang="en-US" sz="2400" dirty="0" smtClean="0">
                <a:solidFill>
                  <a:schemeClr val="tx1"/>
                </a:solidFill>
                <a:latin typeface="Arial" pitchFamily="34" charset="0"/>
                <a:cs typeface="Arial" pitchFamily="34" charset="0"/>
              </a:rPr>
              <a:t>Anas Mustafa</a:t>
            </a:r>
          </a:p>
          <a:p>
            <a:pPr marL="635" algn="ctr">
              <a:lnSpc>
                <a:spcPct val="100000"/>
              </a:lnSpc>
              <a:spcBef>
                <a:spcPts val="455"/>
              </a:spcBef>
              <a:tabLst>
                <a:tab pos="871219" algn="l"/>
              </a:tabLst>
            </a:pPr>
            <a:r>
              <a:rPr lang="en-US" sz="2400" dirty="0" smtClean="0">
                <a:solidFill>
                  <a:schemeClr val="tx1"/>
                </a:solidFill>
                <a:latin typeface="Arial" pitchFamily="34" charset="0"/>
                <a:cs typeface="Arial" pitchFamily="34" charset="0"/>
              </a:rPr>
              <a:t>Chetan Rajput</a:t>
            </a:r>
          </a:p>
          <a:p>
            <a:pPr marL="1905" algn="ctr">
              <a:lnSpc>
                <a:spcPct val="100000"/>
              </a:lnSpc>
              <a:spcBef>
                <a:spcPts val="470"/>
              </a:spcBef>
              <a:tabLst>
                <a:tab pos="1167130" algn="l"/>
              </a:tabLst>
            </a:pPr>
            <a:r>
              <a:rPr lang="en-US" sz="2400" dirty="0" smtClean="0">
                <a:solidFill>
                  <a:schemeClr val="tx1"/>
                </a:solidFill>
                <a:latin typeface="Arial" pitchFamily="34" charset="0"/>
                <a:cs typeface="Arial" pitchFamily="34" charset="0"/>
              </a:rPr>
              <a:t>Sarthak Rastogi</a:t>
            </a:r>
          </a:p>
          <a:p>
            <a:pPr marL="470534" marR="5080" indent="-457834">
              <a:lnSpc>
                <a:spcPct val="100800"/>
              </a:lnSpc>
              <a:spcBef>
                <a:spcPts val="75"/>
              </a:spcBef>
            </a:pPr>
            <a:endParaRPr sz="230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290" y="157656"/>
            <a:ext cx="8171429" cy="997068"/>
          </a:xfrm>
          <a:prstGeom prst="rect">
            <a:avLst/>
          </a:prstGeom>
        </p:spPr>
        <p:txBody>
          <a:bodyPr vert="horz" wrap="square" lIns="0" tIns="12065" rIns="0" bIns="0" rtlCol="0">
            <a:spAutoFit/>
          </a:bodyPr>
          <a:lstStyle/>
          <a:p>
            <a:pPr marL="12700">
              <a:spcBef>
                <a:spcPts val="95"/>
              </a:spcBef>
            </a:pPr>
            <a:r>
              <a:rPr lang="en-US" sz="3200" u="sng" dirty="0" smtClean="0"/>
              <a:t>Model Architecture</a:t>
            </a:r>
            <a:r>
              <a:rPr lang="en-US" sz="3200" dirty="0" smtClean="0"/>
              <a:t/>
            </a:r>
            <a:br>
              <a:rPr lang="en-US" sz="3200" dirty="0" smtClean="0"/>
            </a:br>
            <a:endParaRPr sz="3200" u="sng">
              <a:latin typeface="+mj-lt"/>
            </a:endParaRPr>
          </a:p>
        </p:txBody>
      </p:sp>
      <p:sp>
        <p:nvSpPr>
          <p:cNvPr id="3" name="object 3"/>
          <p:cNvSpPr txBox="1"/>
          <p:nvPr/>
        </p:nvSpPr>
        <p:spPr>
          <a:xfrm>
            <a:off x="206920" y="1048030"/>
            <a:ext cx="4333550" cy="312650"/>
          </a:xfrm>
          <a:prstGeom prst="rect">
            <a:avLst/>
          </a:prstGeom>
        </p:spPr>
        <p:txBody>
          <a:bodyPr vert="horz" wrap="square" lIns="0" tIns="12700" rIns="0" bIns="0" rtlCol="0">
            <a:spAutoFit/>
          </a:bodyPr>
          <a:lstStyle/>
          <a:p>
            <a:pPr marL="12700" marR="234315">
              <a:lnSpc>
                <a:spcPct val="114999"/>
              </a:lnSpc>
              <a:spcBef>
                <a:spcPts val="100"/>
              </a:spcBef>
              <a:buFont typeface="Arial" pitchFamily="34" charset="0"/>
              <a:buChar char="•"/>
            </a:pPr>
            <a:endParaRPr>
              <a:solidFill>
                <a:schemeClr val="accent5">
                  <a:lumMod val="50000"/>
                </a:schemeClr>
              </a:solidFill>
              <a:cs typeface="Arial"/>
            </a:endParaRPr>
          </a:p>
        </p:txBody>
      </p:sp>
      <p:pic>
        <p:nvPicPr>
          <p:cNvPr id="24586" name="Picture 10" descr="model.png.png"/>
          <p:cNvPicPr>
            <a:picLocks noChangeAspect="1" noChangeArrowheads="1"/>
          </p:cNvPicPr>
          <p:nvPr/>
        </p:nvPicPr>
        <p:blipFill>
          <a:blip r:embed="rId2"/>
          <a:srcRect/>
          <a:stretch>
            <a:fillRect/>
          </a:stretch>
        </p:blipFill>
        <p:spPr bwMode="auto">
          <a:xfrm>
            <a:off x="277617" y="1038577"/>
            <a:ext cx="8571508" cy="39624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45" y="135472"/>
            <a:ext cx="3489452" cy="492443"/>
          </a:xfrm>
        </p:spPr>
        <p:txBody>
          <a:bodyPr/>
          <a:lstStyle/>
          <a:p>
            <a:r>
              <a:rPr lang="en-US" sz="3200" u="sng" dirty="0" smtClean="0">
                <a:latin typeface="+mj-lt"/>
              </a:rPr>
              <a:t>MODEL EVALUTION</a:t>
            </a:r>
            <a:endParaRPr lang="en-US" sz="3200" u="sng" dirty="0">
              <a:latin typeface="+mj-lt"/>
            </a:endParaRPr>
          </a:p>
        </p:txBody>
      </p:sp>
      <p:sp>
        <p:nvSpPr>
          <p:cNvPr id="3" name="Text Placeholder 2"/>
          <p:cNvSpPr>
            <a:spLocks noGrp="1"/>
          </p:cNvSpPr>
          <p:nvPr>
            <p:ph type="body" idx="1"/>
          </p:nvPr>
        </p:nvSpPr>
        <p:spPr>
          <a:xfrm>
            <a:off x="5768621" y="1324016"/>
            <a:ext cx="2856089" cy="3077766"/>
          </a:xfrm>
        </p:spPr>
        <p:txBody>
          <a:bodyPr/>
          <a:lstStyle/>
          <a:p>
            <a:r>
              <a:rPr lang="en-US" dirty="0" smtClean="0">
                <a:solidFill>
                  <a:schemeClr val="tx1"/>
                </a:solidFill>
                <a:latin typeface="+mn-lt"/>
              </a:rPr>
              <a:t>Here are the results of the model on test dataset:</a:t>
            </a:r>
          </a:p>
          <a:p>
            <a:r>
              <a:rPr lang="en-US" dirty="0" smtClean="0">
                <a:solidFill>
                  <a:schemeClr val="tx1"/>
                </a:solidFill>
                <a:latin typeface="+mn-lt"/>
              </a:rPr>
              <a:t> </a:t>
            </a:r>
          </a:p>
          <a:p>
            <a:r>
              <a:rPr lang="en-US" dirty="0" smtClean="0">
                <a:solidFill>
                  <a:schemeClr val="tx1"/>
                </a:solidFill>
                <a:latin typeface="+mn-lt"/>
              </a:rPr>
              <a:t>It gave an overall accuracy of 0.68 which is close to the results for validation sets, it means the model is working similarly for the unseen data as well.</a:t>
            </a:r>
          </a:p>
          <a:p>
            <a:endParaRPr lang="en-US" dirty="0"/>
          </a:p>
        </p:txBody>
      </p:sp>
      <p:pic>
        <p:nvPicPr>
          <p:cNvPr id="6" name="image10.jpeg"/>
          <p:cNvPicPr/>
          <p:nvPr/>
        </p:nvPicPr>
        <p:blipFill>
          <a:blip r:embed="rId2" cstate="print"/>
          <a:stretch>
            <a:fillRect/>
          </a:stretch>
        </p:blipFill>
        <p:spPr>
          <a:xfrm>
            <a:off x="239429" y="1275956"/>
            <a:ext cx="4885727" cy="30251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60" y="180622"/>
            <a:ext cx="6339307" cy="1477328"/>
          </a:xfrm>
        </p:spPr>
        <p:txBody>
          <a:bodyPr/>
          <a:lstStyle/>
          <a:p>
            <a:r>
              <a:rPr lang="en-US" sz="3200" u="sng" dirty="0" smtClean="0"/>
              <a:t>Real Time Emotion Detection</a:t>
            </a:r>
            <a:r>
              <a:rPr lang="en-US" sz="3200" dirty="0" smtClean="0"/>
              <a:t/>
            </a:r>
            <a:br>
              <a:rPr lang="en-US" sz="3200" dirty="0" smtClean="0"/>
            </a:br>
            <a:endParaRPr lang="en-US" sz="3200" dirty="0"/>
          </a:p>
        </p:txBody>
      </p:sp>
      <p:sp>
        <p:nvSpPr>
          <p:cNvPr id="3" name="Text Placeholder 2"/>
          <p:cNvSpPr>
            <a:spLocks noGrp="1"/>
          </p:cNvSpPr>
          <p:nvPr>
            <p:ph type="body" idx="1"/>
          </p:nvPr>
        </p:nvSpPr>
        <p:spPr>
          <a:xfrm>
            <a:off x="3443110" y="1391749"/>
            <a:ext cx="5350933" cy="2277547"/>
          </a:xfrm>
        </p:spPr>
        <p:txBody>
          <a:bodyPr/>
          <a:lstStyle/>
          <a:p>
            <a:pPr lvl="3">
              <a:buFont typeface="Arial" pitchFamily="34" charset="0"/>
              <a:buChar char="•"/>
            </a:pPr>
            <a:r>
              <a:rPr lang="en-US" sz="2000" dirty="0" smtClean="0">
                <a:solidFill>
                  <a:schemeClr val="tx1"/>
                </a:solidFill>
              </a:rPr>
              <a:t> With the help of </a:t>
            </a:r>
            <a:r>
              <a:rPr lang="en-US" sz="2000" dirty="0" err="1" smtClean="0">
                <a:solidFill>
                  <a:schemeClr val="tx1"/>
                </a:solidFill>
              </a:rPr>
              <a:t>OpenCV</a:t>
            </a:r>
            <a:r>
              <a:rPr lang="en-US" sz="2000" dirty="0" smtClean="0">
                <a:solidFill>
                  <a:schemeClr val="tx1"/>
                </a:solidFill>
              </a:rPr>
              <a:t>-Python, a    </a:t>
            </a:r>
          </a:p>
          <a:p>
            <a:pPr lvl="3"/>
            <a:r>
              <a:rPr lang="en-US" sz="2000" dirty="0" smtClean="0">
                <a:solidFill>
                  <a:schemeClr val="tx1"/>
                </a:solidFill>
              </a:rPr>
              <a:t>   real time emotion detection was  </a:t>
            </a:r>
          </a:p>
          <a:p>
            <a:pPr lvl="3"/>
            <a:r>
              <a:rPr lang="en-US" sz="2000" dirty="0" smtClean="0">
                <a:solidFill>
                  <a:schemeClr val="tx1"/>
                </a:solidFill>
              </a:rPr>
              <a:t>   conducted locally.</a:t>
            </a:r>
            <a:endParaRPr lang="en-US" sz="1400" dirty="0" smtClean="0">
              <a:solidFill>
                <a:schemeClr val="tx1"/>
              </a:solidFill>
            </a:endParaRPr>
          </a:p>
          <a:p>
            <a:endParaRPr lang="en-US" sz="2400" dirty="0" smtClean="0">
              <a:solidFill>
                <a:schemeClr val="tx1"/>
              </a:solidFill>
              <a:latin typeface="+mn-lt"/>
            </a:endParaRPr>
          </a:p>
          <a:p>
            <a:pPr lvl="3">
              <a:buFont typeface="Arial" pitchFamily="34" charset="0"/>
              <a:buChar char="•"/>
            </a:pPr>
            <a:r>
              <a:rPr lang="en-US" sz="2000" dirty="0" smtClean="0">
                <a:solidFill>
                  <a:schemeClr val="tx1"/>
                </a:solidFill>
              </a:rPr>
              <a:t> Next a web app was created using      </a:t>
            </a:r>
          </a:p>
          <a:p>
            <a:pPr lvl="3"/>
            <a:r>
              <a:rPr lang="en-US" sz="2000" dirty="0" smtClean="0">
                <a:solidFill>
                  <a:schemeClr val="tx1"/>
                </a:solidFill>
              </a:rPr>
              <a:t>  </a:t>
            </a:r>
            <a:r>
              <a:rPr lang="en-US" sz="2000" dirty="0" err="1" smtClean="0">
                <a:solidFill>
                  <a:schemeClr val="tx1"/>
                </a:solidFill>
              </a:rPr>
              <a:t>Streamlit</a:t>
            </a:r>
            <a:r>
              <a:rPr lang="en-US" sz="2000" dirty="0" smtClean="0">
                <a:solidFill>
                  <a:schemeClr val="tx1"/>
                </a:solidFill>
              </a:rPr>
              <a:t> framework for the same.</a:t>
            </a:r>
            <a:endParaRPr lang="en-US" sz="1400" dirty="0" smtClean="0">
              <a:solidFill>
                <a:schemeClr val="tx1"/>
              </a:solidFill>
            </a:endParaRPr>
          </a:p>
          <a:p>
            <a:endParaRPr lang="en-US" sz="2400" dirty="0">
              <a:solidFill>
                <a:schemeClr val="tx1"/>
              </a:solidFill>
              <a:latin typeface="+mn-lt"/>
            </a:endParaRPr>
          </a:p>
        </p:txBody>
      </p:sp>
      <p:pic>
        <p:nvPicPr>
          <p:cNvPr id="5" name="Picture 4"/>
          <p:cNvPicPr/>
          <p:nvPr/>
        </p:nvPicPr>
        <p:blipFill>
          <a:blip r:embed="rId2"/>
          <a:srcRect l="36455" t="18971" r="11783" b="9325"/>
          <a:stretch>
            <a:fillRect/>
          </a:stretch>
        </p:blipFill>
        <p:spPr bwMode="auto">
          <a:xfrm>
            <a:off x="170148" y="851338"/>
            <a:ext cx="4254707" cy="356300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rcRect l="35896" t="19293" r="11916" b="14469"/>
          <a:stretch>
            <a:fillRect/>
          </a:stretch>
        </p:blipFill>
        <p:spPr bwMode="auto">
          <a:xfrm>
            <a:off x="-1" y="0"/>
            <a:ext cx="3069021" cy="2478656"/>
          </a:xfrm>
          <a:prstGeom prst="rect">
            <a:avLst/>
          </a:prstGeom>
          <a:noFill/>
          <a:ln w="9525">
            <a:noFill/>
            <a:miter lim="800000"/>
            <a:headEnd/>
            <a:tailEnd/>
          </a:ln>
        </p:spPr>
      </p:pic>
      <p:pic>
        <p:nvPicPr>
          <p:cNvPr id="11" name="Picture 10"/>
          <p:cNvPicPr/>
          <p:nvPr/>
        </p:nvPicPr>
        <p:blipFill>
          <a:blip r:embed="rId3"/>
          <a:srcRect l="36184" t="19614" r="11589" b="14469"/>
          <a:stretch>
            <a:fillRect/>
          </a:stretch>
        </p:blipFill>
        <p:spPr bwMode="auto">
          <a:xfrm>
            <a:off x="3026980" y="0"/>
            <a:ext cx="3132084" cy="2488115"/>
          </a:xfrm>
          <a:prstGeom prst="rect">
            <a:avLst/>
          </a:prstGeom>
          <a:noFill/>
          <a:ln w="9525">
            <a:noFill/>
            <a:miter lim="800000"/>
            <a:headEnd/>
            <a:tailEnd/>
          </a:ln>
        </p:spPr>
      </p:pic>
      <p:pic>
        <p:nvPicPr>
          <p:cNvPr id="12" name="Picture 11"/>
          <p:cNvPicPr/>
          <p:nvPr/>
        </p:nvPicPr>
        <p:blipFill>
          <a:blip r:embed="rId4"/>
          <a:srcRect l="36440" t="18971" r="11770" b="14148"/>
          <a:stretch>
            <a:fillRect/>
          </a:stretch>
        </p:blipFill>
        <p:spPr bwMode="auto">
          <a:xfrm>
            <a:off x="6097774" y="0"/>
            <a:ext cx="3046226" cy="2501462"/>
          </a:xfrm>
          <a:prstGeom prst="rect">
            <a:avLst/>
          </a:prstGeom>
          <a:noFill/>
          <a:ln w="9525">
            <a:noFill/>
            <a:miter lim="800000"/>
            <a:headEnd/>
            <a:tailEnd/>
          </a:ln>
        </p:spPr>
      </p:pic>
      <p:pic>
        <p:nvPicPr>
          <p:cNvPr id="13" name="Picture 12"/>
          <p:cNvPicPr/>
          <p:nvPr/>
        </p:nvPicPr>
        <p:blipFill>
          <a:blip r:embed="rId5"/>
          <a:srcRect l="36219" t="19325" r="11589" b="14968"/>
          <a:stretch>
            <a:fillRect/>
          </a:stretch>
        </p:blipFill>
        <p:spPr bwMode="auto">
          <a:xfrm>
            <a:off x="4025462" y="2490952"/>
            <a:ext cx="5118538" cy="2652548"/>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1" y="2459422"/>
            <a:ext cx="4046482" cy="268407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22" y="276777"/>
            <a:ext cx="6716889" cy="984885"/>
          </a:xfrm>
        </p:spPr>
        <p:txBody>
          <a:bodyPr/>
          <a:lstStyle/>
          <a:p>
            <a:r>
              <a:rPr lang="en-US" sz="3200" u="sng" dirty="0" smtClean="0"/>
              <a:t>Web App and Deployment</a:t>
            </a:r>
            <a:r>
              <a:rPr lang="en-US" sz="3200" dirty="0" smtClean="0"/>
              <a:t/>
            </a:r>
            <a:br>
              <a:rPr lang="en-US" sz="3200" dirty="0" smtClean="0"/>
            </a:br>
            <a:endParaRPr lang="en-US" sz="3200" dirty="0"/>
          </a:p>
        </p:txBody>
      </p:sp>
      <p:sp>
        <p:nvSpPr>
          <p:cNvPr id="3" name="Text Placeholder 2"/>
          <p:cNvSpPr>
            <a:spLocks noGrp="1"/>
          </p:cNvSpPr>
          <p:nvPr>
            <p:ph type="body" idx="1"/>
          </p:nvPr>
        </p:nvSpPr>
        <p:spPr>
          <a:xfrm>
            <a:off x="361244" y="1140177"/>
            <a:ext cx="7958667" cy="3726323"/>
          </a:xfrm>
        </p:spPr>
        <p:txBody>
          <a:bodyPr/>
          <a:lstStyle/>
          <a:p>
            <a:r>
              <a:rPr lang="en-US" sz="1800" dirty="0" err="1" smtClean="0">
                <a:solidFill>
                  <a:schemeClr val="tx1"/>
                </a:solidFill>
                <a:latin typeface="+mn-lt"/>
              </a:rPr>
              <a:t>Heroku</a:t>
            </a:r>
            <a:endParaRPr lang="en-US" sz="1800" dirty="0" smtClean="0">
              <a:solidFill>
                <a:schemeClr val="tx1"/>
              </a:solidFill>
              <a:latin typeface="+mn-lt"/>
            </a:endParaRPr>
          </a:p>
          <a:p>
            <a:endParaRPr lang="en-US" sz="1800" dirty="0" smtClean="0">
              <a:solidFill>
                <a:schemeClr val="tx1"/>
              </a:solidFill>
              <a:latin typeface="+mn-lt"/>
            </a:endParaRPr>
          </a:p>
          <a:p>
            <a:r>
              <a:rPr lang="en-US" sz="1800" dirty="0" smtClean="0">
                <a:solidFill>
                  <a:schemeClr val="tx1"/>
                </a:solidFill>
                <a:latin typeface="+mn-lt"/>
              </a:rPr>
              <a:t>Challenges:</a:t>
            </a:r>
          </a:p>
          <a:p>
            <a:r>
              <a:rPr lang="en-US" sz="1800" b="0" dirty="0" err="1" smtClean="0">
                <a:solidFill>
                  <a:schemeClr val="tx1"/>
                </a:solidFill>
                <a:latin typeface="+mn-lt"/>
              </a:rPr>
              <a:t>Heroku</a:t>
            </a:r>
            <a:r>
              <a:rPr lang="en-US" sz="1800" b="0" dirty="0" smtClean="0">
                <a:solidFill>
                  <a:schemeClr val="tx1"/>
                </a:solidFill>
                <a:latin typeface="+mn-lt"/>
              </a:rPr>
              <a:t> provides free services to deploy models on it’s cloud platform but reducing the size of the slug generated by all the dependencies and model itself was a challenge. Since the slug size is large than soft limit provided by </a:t>
            </a:r>
            <a:r>
              <a:rPr lang="en-US" sz="1800" b="0" dirty="0" err="1" smtClean="0">
                <a:solidFill>
                  <a:schemeClr val="tx1"/>
                </a:solidFill>
                <a:latin typeface="+mn-lt"/>
              </a:rPr>
              <a:t>Heroku</a:t>
            </a:r>
            <a:r>
              <a:rPr lang="en-US" sz="1800" b="0" dirty="0" smtClean="0">
                <a:solidFill>
                  <a:schemeClr val="tx1"/>
                </a:solidFill>
                <a:latin typeface="+mn-lt"/>
              </a:rPr>
              <a:t> which is 300 MB, the booting time is really slow.</a:t>
            </a:r>
          </a:p>
          <a:p>
            <a:r>
              <a:rPr lang="en-US" sz="1800" b="0" dirty="0" smtClean="0">
                <a:solidFill>
                  <a:schemeClr val="tx1"/>
                </a:solidFill>
                <a:latin typeface="+mn-lt"/>
              </a:rPr>
              <a:t> </a:t>
            </a:r>
            <a:endParaRPr lang="en-US" sz="1800" dirty="0" smtClean="0">
              <a:solidFill>
                <a:schemeClr val="tx1"/>
              </a:solidFill>
              <a:latin typeface="+mn-lt"/>
            </a:endParaRPr>
          </a:p>
          <a:p>
            <a:r>
              <a:rPr lang="en-US" sz="1800" dirty="0" smtClean="0">
                <a:solidFill>
                  <a:schemeClr val="tx1"/>
                </a:solidFill>
                <a:latin typeface="+mn-lt"/>
              </a:rPr>
              <a:t>AWS EC2 Instance</a:t>
            </a:r>
          </a:p>
          <a:p>
            <a:r>
              <a:rPr lang="en-US" sz="1800" b="0" dirty="0" smtClean="0">
                <a:solidFill>
                  <a:schemeClr val="tx1"/>
                </a:solidFill>
                <a:latin typeface="+mn-lt"/>
              </a:rPr>
              <a:t> </a:t>
            </a:r>
          </a:p>
          <a:p>
            <a:r>
              <a:rPr lang="en-US" sz="1800" b="0" dirty="0" smtClean="0">
                <a:solidFill>
                  <a:schemeClr val="tx1"/>
                </a:solidFill>
                <a:latin typeface="+mn-lt"/>
              </a:rPr>
              <a:t>Amazon Web Services is not a free platform but provides free tier services for twelve months, the model was deployed on a </a:t>
            </a:r>
            <a:r>
              <a:rPr lang="en-US" sz="1800" b="0" dirty="0" err="1" smtClean="0">
                <a:solidFill>
                  <a:schemeClr val="tx1"/>
                </a:solidFill>
                <a:latin typeface="+mn-lt"/>
              </a:rPr>
              <a:t>Ubuntu</a:t>
            </a:r>
            <a:r>
              <a:rPr lang="en-US" sz="1800" b="0" dirty="0" smtClean="0">
                <a:solidFill>
                  <a:schemeClr val="tx1"/>
                </a:solidFill>
                <a:latin typeface="+mn-lt"/>
              </a:rPr>
              <a:t> virtual machine instance. The computing is really fast.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8396" y="225450"/>
            <a:ext cx="2443480" cy="504625"/>
          </a:xfrm>
          <a:prstGeom prst="rect">
            <a:avLst/>
          </a:prstGeom>
        </p:spPr>
        <p:txBody>
          <a:bodyPr vert="horz" wrap="square" lIns="0" tIns="12065" rIns="0" bIns="0" rtlCol="0">
            <a:spAutoFit/>
          </a:bodyPr>
          <a:lstStyle/>
          <a:p>
            <a:pPr marL="12700">
              <a:lnSpc>
                <a:spcPct val="100000"/>
              </a:lnSpc>
              <a:spcBef>
                <a:spcPts val="95"/>
              </a:spcBef>
            </a:pPr>
            <a:r>
              <a:rPr sz="3200" u="sng" spc="-10" dirty="0">
                <a:latin typeface="Arial" pitchFamily="34" charset="0"/>
                <a:cs typeface="Arial" pitchFamily="34" charset="0"/>
              </a:rPr>
              <a:t>Conclusion</a:t>
            </a:r>
            <a:endParaRPr sz="3200" u="sng">
              <a:latin typeface="Arial" pitchFamily="34" charset="0"/>
              <a:cs typeface="Arial" pitchFamily="34" charset="0"/>
            </a:endParaRPr>
          </a:p>
        </p:txBody>
      </p:sp>
      <p:sp>
        <p:nvSpPr>
          <p:cNvPr id="3" name="object 3"/>
          <p:cNvSpPr txBox="1"/>
          <p:nvPr/>
        </p:nvSpPr>
        <p:spPr>
          <a:xfrm>
            <a:off x="248745" y="863610"/>
            <a:ext cx="8429297" cy="4252831"/>
          </a:xfrm>
          <a:prstGeom prst="rect">
            <a:avLst/>
          </a:prstGeom>
        </p:spPr>
        <p:txBody>
          <a:bodyPr vert="horz" wrap="square" lIns="0" tIns="82550" rIns="0" bIns="0" rtlCol="0">
            <a:spAutoFit/>
          </a:bodyPr>
          <a:lstStyle/>
          <a:p>
            <a:pPr lvl="0">
              <a:buFont typeface="Arial" pitchFamily="34" charset="0"/>
              <a:buChar char="•"/>
            </a:pPr>
            <a:r>
              <a:rPr lang="en-US" dirty="0" smtClean="0"/>
              <a:t> Face Emotion Recognition is a crucial application of deep learning algorithms which can  </a:t>
            </a:r>
          </a:p>
          <a:p>
            <a:pPr lvl="0"/>
            <a:r>
              <a:rPr lang="en-US" dirty="0" smtClean="0"/>
              <a:t>  be extended to every industry.</a:t>
            </a:r>
          </a:p>
          <a:p>
            <a:endParaRPr lang="en-US" dirty="0" smtClean="0"/>
          </a:p>
          <a:p>
            <a:pPr lvl="0">
              <a:buFont typeface="Arial" pitchFamily="34" charset="0"/>
              <a:buChar char="•"/>
            </a:pPr>
            <a:r>
              <a:rPr lang="en-US" dirty="0" smtClean="0"/>
              <a:t> Future work in relation to this project can include tracking and analyzing the emotions of  </a:t>
            </a:r>
          </a:p>
          <a:p>
            <a:pPr lvl="0"/>
            <a:r>
              <a:rPr lang="en-US" dirty="0" smtClean="0"/>
              <a:t>  the students. For example If a student is continuously predicted to be sad for a class of an </a:t>
            </a:r>
          </a:p>
          <a:p>
            <a:pPr lvl="0"/>
            <a:r>
              <a:rPr lang="en-US" dirty="0" smtClean="0"/>
              <a:t>  hour, he/she could be flagged and a report of all the students could be generated at the </a:t>
            </a:r>
          </a:p>
          <a:p>
            <a:pPr lvl="0"/>
            <a:r>
              <a:rPr lang="en-US" dirty="0" smtClean="0"/>
              <a:t>  end of the lecture for better analysis and further customized lesson plans.</a:t>
            </a:r>
          </a:p>
          <a:p>
            <a:pPr lvl="0"/>
            <a:r>
              <a:rPr lang="en-US" dirty="0" smtClean="0"/>
              <a:t> </a:t>
            </a:r>
          </a:p>
          <a:p>
            <a:pPr lvl="0">
              <a:buFont typeface="Arial" pitchFamily="34" charset="0"/>
              <a:buChar char="•"/>
            </a:pPr>
            <a:r>
              <a:rPr lang="en-US" dirty="0" smtClean="0"/>
              <a:t> Another important point to conclude is CNN models could achieve extraordinary results  </a:t>
            </a:r>
          </a:p>
          <a:p>
            <a:pPr lvl="0"/>
            <a:r>
              <a:rPr lang="en-US" dirty="0" smtClean="0"/>
              <a:t>  if appropriate and good amount of training data is provided. For example for this  </a:t>
            </a:r>
          </a:p>
          <a:p>
            <a:pPr lvl="0"/>
            <a:r>
              <a:rPr lang="en-US" dirty="0" smtClean="0"/>
              <a:t>  particular case, the training data should include images of students while studying.</a:t>
            </a:r>
          </a:p>
          <a:p>
            <a:r>
              <a:rPr lang="en-US" dirty="0" smtClean="0"/>
              <a:t> </a:t>
            </a:r>
          </a:p>
          <a:p>
            <a:pPr lvl="0">
              <a:buFont typeface="Arial" pitchFamily="34" charset="0"/>
              <a:buChar char="•"/>
            </a:pPr>
            <a:r>
              <a:rPr lang="en-US" dirty="0" smtClean="0"/>
              <a:t> The model gave 71% accuracy for training data and 66% for validation data. On the other </a:t>
            </a:r>
          </a:p>
          <a:p>
            <a:pPr lvl="0"/>
            <a:r>
              <a:rPr lang="en-US" dirty="0" smtClean="0"/>
              <a:t>  hand it gave 68% accuracy for the test.</a:t>
            </a:r>
          </a:p>
          <a:p>
            <a:pPr marL="12700" marR="283845">
              <a:lnSpc>
                <a:spcPct val="114999"/>
              </a:lnSpc>
              <a:buSzPct val="93750"/>
              <a:tabLst>
                <a:tab pos="226060" algn="l"/>
              </a:tabLst>
            </a:pPr>
            <a:endParaRPr sz="18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6252" y="389665"/>
            <a:ext cx="3489452" cy="492443"/>
          </a:xfrm>
        </p:spPr>
        <p:txBody>
          <a:bodyPr/>
          <a:lstStyle/>
          <a:p>
            <a:r>
              <a:rPr lang="en-US" sz="3200" u="sng" dirty="0" smtClean="0"/>
              <a:t>References</a:t>
            </a:r>
            <a:endParaRPr lang="en-US" sz="3200" u="sng" dirty="0"/>
          </a:p>
        </p:txBody>
      </p:sp>
      <p:sp>
        <p:nvSpPr>
          <p:cNvPr id="3" name="Text Placeholder 2"/>
          <p:cNvSpPr>
            <a:spLocks noGrp="1"/>
          </p:cNvSpPr>
          <p:nvPr>
            <p:ph type="body" idx="1"/>
          </p:nvPr>
        </p:nvSpPr>
        <p:spPr>
          <a:xfrm>
            <a:off x="487525" y="1436905"/>
            <a:ext cx="7830281" cy="1846659"/>
          </a:xfrm>
        </p:spPr>
        <p:txBody>
          <a:bodyPr/>
          <a:lstStyle/>
          <a:p>
            <a:pPr lvl="0">
              <a:buFont typeface="Arial" pitchFamily="34" charset="0"/>
              <a:buChar char="•"/>
            </a:pPr>
            <a:r>
              <a:rPr lang="en-US" b="0" dirty="0" smtClean="0">
                <a:solidFill>
                  <a:schemeClr val="tx1"/>
                </a:solidFill>
                <a:latin typeface="+mn-lt"/>
              </a:rPr>
              <a:t>  Analytics </a:t>
            </a:r>
            <a:r>
              <a:rPr lang="en-US" b="0" dirty="0" err="1" smtClean="0">
                <a:solidFill>
                  <a:schemeClr val="tx1"/>
                </a:solidFill>
                <a:latin typeface="+mn-lt"/>
              </a:rPr>
              <a:t>Vidhya</a:t>
            </a:r>
            <a:endParaRPr lang="en-US" b="0" dirty="0" smtClean="0">
              <a:solidFill>
                <a:schemeClr val="tx1"/>
              </a:solidFill>
              <a:latin typeface="+mn-lt"/>
            </a:endParaRPr>
          </a:p>
          <a:p>
            <a:pPr lvl="0">
              <a:buFont typeface="Arial" pitchFamily="34" charset="0"/>
              <a:buChar char="•"/>
            </a:pPr>
            <a:r>
              <a:rPr lang="en-US" b="0" dirty="0" smtClean="0">
                <a:solidFill>
                  <a:schemeClr val="tx1"/>
                </a:solidFill>
                <a:latin typeface="+mn-lt"/>
              </a:rPr>
              <a:t>  </a:t>
            </a:r>
            <a:r>
              <a:rPr lang="en-US" b="0" dirty="0" err="1" smtClean="0">
                <a:solidFill>
                  <a:schemeClr val="tx1"/>
                </a:solidFill>
                <a:latin typeface="+mn-lt"/>
              </a:rPr>
              <a:t>GeeksforGeeks</a:t>
            </a:r>
            <a:endParaRPr lang="en-US" b="0" dirty="0" smtClean="0">
              <a:solidFill>
                <a:schemeClr val="tx1"/>
              </a:solidFill>
              <a:latin typeface="+mn-lt"/>
            </a:endParaRPr>
          </a:p>
          <a:p>
            <a:pPr lvl="0">
              <a:buFont typeface="Arial" pitchFamily="34" charset="0"/>
              <a:buChar char="•"/>
            </a:pPr>
            <a:r>
              <a:rPr lang="en-US" b="0" dirty="0" smtClean="0">
                <a:solidFill>
                  <a:schemeClr val="tx1"/>
                </a:solidFill>
                <a:latin typeface="+mn-lt"/>
              </a:rPr>
              <a:t>  Towards Data Science</a:t>
            </a:r>
          </a:p>
          <a:p>
            <a:pPr lvl="0">
              <a:buFont typeface="Arial" pitchFamily="34" charset="0"/>
              <a:buChar char="•"/>
            </a:pPr>
            <a:r>
              <a:rPr lang="en-US" b="0" dirty="0" smtClean="0">
                <a:solidFill>
                  <a:schemeClr val="tx1"/>
                </a:solidFill>
                <a:latin typeface="+mn-lt"/>
              </a:rPr>
              <a:t>  Built in Data Science</a:t>
            </a:r>
          </a:p>
          <a:p>
            <a:pPr lvl="0">
              <a:buFont typeface="Arial" pitchFamily="34" charset="0"/>
              <a:buChar char="•"/>
            </a:pPr>
            <a:r>
              <a:rPr lang="en-US" b="0" dirty="0" smtClean="0">
                <a:solidFill>
                  <a:schemeClr val="tx1"/>
                </a:solidFill>
                <a:latin typeface="+mn-lt"/>
              </a:rPr>
              <a:t>  Analytics India Magazine</a:t>
            </a:r>
          </a:p>
          <a:p>
            <a:endParaRPr lang="en-US" b="0" dirty="0"/>
          </a:p>
        </p:txBody>
      </p:sp>
      <p:pic>
        <p:nvPicPr>
          <p:cNvPr id="5" name="Picture 4"/>
          <p:cNvPicPr/>
          <p:nvPr/>
        </p:nvPicPr>
        <p:blipFill>
          <a:blip r:embed="rId2"/>
          <a:srcRect l="35896" t="19293" r="11916" b="14469"/>
          <a:stretch>
            <a:fillRect/>
          </a:stretch>
        </p:blipFill>
        <p:spPr bwMode="auto">
          <a:xfrm>
            <a:off x="3962400" y="1082567"/>
            <a:ext cx="4981904" cy="368913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7273" y="513844"/>
            <a:ext cx="3489452" cy="2167901"/>
          </a:xfrm>
          <a:prstGeom prst="rect">
            <a:avLst/>
          </a:prstGeom>
        </p:spPr>
        <p:txBody>
          <a:bodyPr vert="horz" wrap="square" lIns="0" tIns="13335" rIns="0" bIns="0" rtlCol="0">
            <a:spAutoFit/>
          </a:bodyPr>
          <a:lstStyle/>
          <a:p>
            <a:pPr marL="454025">
              <a:lnSpc>
                <a:spcPct val="100000"/>
              </a:lnSpc>
              <a:spcBef>
                <a:spcPts val="105"/>
              </a:spcBef>
              <a:tabLst>
                <a:tab pos="2124075" algn="l"/>
              </a:tabLst>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smtClean="0"/>
              <a:t>T</a:t>
            </a:r>
            <a:r>
              <a:rPr spc="-155" smtClean="0"/>
              <a:t> </a:t>
            </a:r>
            <a:r>
              <a:rPr dirty="0"/>
              <a:t>H</a:t>
            </a:r>
            <a:r>
              <a:rPr spc="-160" dirty="0"/>
              <a:t> </a:t>
            </a:r>
            <a:r>
              <a:rPr dirty="0"/>
              <a:t>A</a:t>
            </a:r>
            <a:r>
              <a:rPr spc="-150" dirty="0"/>
              <a:t> </a:t>
            </a:r>
            <a:r>
              <a:rPr dirty="0"/>
              <a:t>N</a:t>
            </a:r>
            <a:r>
              <a:rPr spc="-150" dirty="0"/>
              <a:t> </a:t>
            </a:r>
            <a:r>
              <a:rPr dirty="0"/>
              <a:t>K	</a:t>
            </a:r>
            <a:r>
              <a:rPr spc="270" dirty="0"/>
              <a:t>YO</a:t>
            </a:r>
            <a:r>
              <a:rPr spc="265" dirty="0"/>
              <a:t>U</a:t>
            </a:r>
            <a:r>
              <a:rPr spc="270" dirty="0"/>
              <a:t>!</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9076" y="0"/>
            <a:ext cx="1967636" cy="566822"/>
          </a:xfrm>
          <a:prstGeom prst="rect">
            <a:avLst/>
          </a:prstGeom>
        </p:spPr>
        <p:txBody>
          <a:bodyPr vert="horz" wrap="square" lIns="0" tIns="12700" rIns="0" bIns="0" rtlCol="0">
            <a:spAutoFit/>
          </a:bodyPr>
          <a:lstStyle/>
          <a:p>
            <a:pPr marL="12700">
              <a:spcBef>
                <a:spcPts val="100"/>
              </a:spcBef>
            </a:pPr>
            <a:r>
              <a:rPr lang="en-US" sz="3600" u="sng" dirty="0" smtClean="0">
                <a:latin typeface="Arial" pitchFamily="34" charset="0"/>
                <a:cs typeface="Arial" pitchFamily="34" charset="0"/>
              </a:rPr>
              <a:t>Content</a:t>
            </a:r>
            <a:endParaRPr sz="3600" u="sng" spc="-5" dirty="0">
              <a:latin typeface="Arial" pitchFamily="34" charset="0"/>
              <a:cs typeface="Arial" pitchFamily="34" charset="0"/>
            </a:endParaRPr>
          </a:p>
        </p:txBody>
      </p:sp>
      <p:sp>
        <p:nvSpPr>
          <p:cNvPr id="4" name="TextBox 3"/>
          <p:cNvSpPr txBox="1"/>
          <p:nvPr/>
        </p:nvSpPr>
        <p:spPr>
          <a:xfrm>
            <a:off x="237067" y="609600"/>
            <a:ext cx="4921955" cy="4801314"/>
          </a:xfrm>
          <a:prstGeom prst="rect">
            <a:avLst/>
          </a:prstGeom>
          <a:noFill/>
        </p:spPr>
        <p:txBody>
          <a:bodyPr wrap="square" rtlCol="0">
            <a:spAutoFit/>
          </a:bodyPr>
          <a:lstStyle/>
          <a:p>
            <a:pPr lvl="0">
              <a:buFont typeface="Arial" pitchFamily="34" charset="0"/>
              <a:buChar char="•"/>
            </a:pPr>
            <a:r>
              <a:rPr lang="en-US" sz="2400" b="1" dirty="0" smtClean="0"/>
              <a:t> Problem Statement</a:t>
            </a:r>
          </a:p>
          <a:p>
            <a:pPr lvl="0">
              <a:buFont typeface="Arial" pitchFamily="34" charset="0"/>
              <a:buChar char="•"/>
            </a:pPr>
            <a:r>
              <a:rPr lang="en-US" sz="2400" b="1" dirty="0" smtClean="0"/>
              <a:t> Introduction</a:t>
            </a:r>
          </a:p>
          <a:p>
            <a:pPr lvl="0">
              <a:buFont typeface="Arial" pitchFamily="34" charset="0"/>
              <a:buChar char="•"/>
            </a:pPr>
            <a:r>
              <a:rPr lang="en-US" sz="2400" b="1" dirty="0" smtClean="0"/>
              <a:t> Data Summary</a:t>
            </a:r>
          </a:p>
          <a:p>
            <a:pPr lvl="0">
              <a:buFont typeface="Arial" pitchFamily="34" charset="0"/>
              <a:buChar char="•"/>
            </a:pPr>
            <a:r>
              <a:rPr lang="en-US" sz="2400" b="1" dirty="0" smtClean="0"/>
              <a:t> Approach</a:t>
            </a:r>
          </a:p>
          <a:p>
            <a:pPr lvl="0">
              <a:buFont typeface="Arial" pitchFamily="34" charset="0"/>
              <a:buChar char="•"/>
            </a:pPr>
            <a:r>
              <a:rPr lang="en-US" sz="2400" b="1" dirty="0" smtClean="0"/>
              <a:t> Exploratory Data Analysis</a:t>
            </a:r>
          </a:p>
          <a:p>
            <a:pPr lvl="0">
              <a:buFont typeface="Arial" pitchFamily="34" charset="0"/>
              <a:buChar char="•"/>
            </a:pPr>
            <a:r>
              <a:rPr lang="en-US" sz="2400" b="1" dirty="0" smtClean="0"/>
              <a:t> Data Augmentation</a:t>
            </a:r>
          </a:p>
          <a:p>
            <a:pPr lvl="0">
              <a:buFont typeface="Arial" pitchFamily="34" charset="0"/>
              <a:buChar char="•"/>
            </a:pPr>
            <a:r>
              <a:rPr lang="en-US" sz="2400" b="1" dirty="0" smtClean="0"/>
              <a:t> </a:t>
            </a:r>
            <a:r>
              <a:rPr lang="en-US" sz="2400" b="1" dirty="0" err="1" smtClean="0"/>
              <a:t>Convolutional</a:t>
            </a:r>
            <a:r>
              <a:rPr lang="en-US" sz="2400" b="1" dirty="0" smtClean="0"/>
              <a:t> Neural Networks</a:t>
            </a:r>
          </a:p>
          <a:p>
            <a:pPr lvl="0">
              <a:buFont typeface="Arial" pitchFamily="34" charset="0"/>
              <a:buChar char="•"/>
            </a:pPr>
            <a:r>
              <a:rPr lang="en-US" sz="2400" b="1" dirty="0" smtClean="0"/>
              <a:t> Model Architecture</a:t>
            </a:r>
          </a:p>
          <a:p>
            <a:pPr lvl="0">
              <a:buFont typeface="Arial" pitchFamily="34" charset="0"/>
              <a:buChar char="•"/>
            </a:pPr>
            <a:r>
              <a:rPr lang="en-US" sz="2400" b="1" dirty="0" smtClean="0"/>
              <a:t> Model Performance and Evaluation</a:t>
            </a:r>
          </a:p>
          <a:p>
            <a:pPr lvl="0">
              <a:buFont typeface="Arial" pitchFamily="34" charset="0"/>
              <a:buChar char="•"/>
            </a:pPr>
            <a:r>
              <a:rPr lang="en-US" sz="2400" b="1" dirty="0" smtClean="0"/>
              <a:t> Real Time Emotion Detection</a:t>
            </a:r>
          </a:p>
          <a:p>
            <a:pPr lvl="0">
              <a:buFont typeface="Arial" pitchFamily="34" charset="0"/>
              <a:buChar char="•"/>
            </a:pPr>
            <a:r>
              <a:rPr lang="en-US" sz="2400" b="1" dirty="0" smtClean="0"/>
              <a:t> Web App and Deployment</a:t>
            </a:r>
          </a:p>
          <a:p>
            <a:pPr lvl="0">
              <a:buFont typeface="Arial" pitchFamily="34" charset="0"/>
              <a:buChar char="•"/>
            </a:pPr>
            <a:r>
              <a:rPr lang="en-US" sz="2400" b="1" dirty="0" smtClean="0"/>
              <a:t> Conclusion</a:t>
            </a:r>
          </a:p>
          <a:p>
            <a:endParaRPr lang="en-US" dirty="0"/>
          </a:p>
        </p:txBody>
      </p:sp>
      <p:pic>
        <p:nvPicPr>
          <p:cNvPr id="34818" name="Picture 2" descr="face-emotion-detection · GitHub Topics · GitHub"/>
          <p:cNvPicPr>
            <a:picLocks noChangeAspect="1" noChangeArrowheads="1"/>
          </p:cNvPicPr>
          <p:nvPr/>
        </p:nvPicPr>
        <p:blipFill>
          <a:blip r:embed="rId2"/>
          <a:srcRect/>
          <a:stretch>
            <a:fillRect/>
          </a:stretch>
        </p:blipFill>
        <p:spPr bwMode="auto">
          <a:xfrm>
            <a:off x="5000978" y="846665"/>
            <a:ext cx="3973689" cy="388338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401" y="287304"/>
            <a:ext cx="4147710" cy="997068"/>
          </a:xfrm>
          <a:prstGeom prst="rect">
            <a:avLst/>
          </a:prstGeom>
        </p:spPr>
        <p:txBody>
          <a:bodyPr vert="horz" wrap="square" lIns="0" tIns="12065" rIns="0" bIns="0" rtlCol="0">
            <a:spAutoFit/>
          </a:bodyPr>
          <a:lstStyle/>
          <a:p>
            <a:pPr marL="12700">
              <a:spcBef>
                <a:spcPts val="95"/>
              </a:spcBef>
            </a:pPr>
            <a:r>
              <a:rPr lang="en-US" sz="3200" u="sng" dirty="0" smtClean="0"/>
              <a:t>Problem Statement</a:t>
            </a:r>
            <a:r>
              <a:rPr lang="en-US" sz="3200" dirty="0" smtClean="0"/>
              <a:t/>
            </a:r>
            <a:br>
              <a:rPr lang="en-US" sz="3200" dirty="0" smtClean="0"/>
            </a:br>
            <a:endParaRPr sz="3200" u="sng">
              <a:latin typeface="Arial" pitchFamily="34" charset="0"/>
              <a:cs typeface="Arial" pitchFamily="34" charset="0"/>
            </a:endParaRPr>
          </a:p>
        </p:txBody>
      </p:sp>
      <p:sp>
        <p:nvSpPr>
          <p:cNvPr id="3" name="object 3"/>
          <p:cNvSpPr txBox="1"/>
          <p:nvPr/>
        </p:nvSpPr>
        <p:spPr>
          <a:xfrm>
            <a:off x="4334224" y="1053760"/>
            <a:ext cx="4572709" cy="4383251"/>
          </a:xfrm>
          <a:prstGeom prst="rect">
            <a:avLst/>
          </a:prstGeom>
        </p:spPr>
        <p:txBody>
          <a:bodyPr vert="horz" wrap="square" lIns="0" tIns="53340" rIns="0" bIns="0" rtlCol="0">
            <a:spAutoFit/>
          </a:bodyPr>
          <a:lstStyle/>
          <a:p>
            <a:r>
              <a:rPr lang="en-US" sz="2000" b="1" dirty="0" smtClean="0"/>
              <a:t>Key Point:</a:t>
            </a:r>
            <a:endParaRPr lang="en-US" sz="2000" dirty="0" smtClean="0"/>
          </a:p>
          <a:p>
            <a:r>
              <a:rPr lang="en-US" sz="2000" dirty="0" smtClean="0"/>
              <a:t>One of the many challenges in web based learning is how to ensure quality learning for students. Digital platforms might overpower physical classrooms in terms of content quality but when it comes to understanding whether students are able to grasp the content in a live class scenario is yet an open-end challenge.</a:t>
            </a:r>
          </a:p>
          <a:p>
            <a:pPr>
              <a:buFont typeface="Arial" pitchFamily="34" charset="0"/>
              <a:buChar char="•"/>
            </a:pPr>
            <a:r>
              <a:rPr lang="en-US" sz="2000" dirty="0" smtClean="0"/>
              <a:t>  Unable to identify students who need  </a:t>
            </a:r>
          </a:p>
          <a:p>
            <a:r>
              <a:rPr lang="en-US" sz="2000" dirty="0" smtClean="0"/>
              <a:t>    special attention.</a:t>
            </a:r>
          </a:p>
          <a:p>
            <a:pPr>
              <a:buFont typeface="Arial" pitchFamily="34" charset="0"/>
              <a:buChar char="•"/>
            </a:pPr>
            <a:r>
              <a:rPr lang="en-US" sz="2000" dirty="0" smtClean="0"/>
              <a:t>  Lack of attention.</a:t>
            </a:r>
          </a:p>
          <a:p>
            <a:pPr>
              <a:buFont typeface="Arial" pitchFamily="34" charset="0"/>
              <a:buChar char="•"/>
            </a:pPr>
            <a:r>
              <a:rPr lang="en-US" sz="2000" dirty="0" smtClean="0"/>
              <a:t>  Lack of surveillance.</a:t>
            </a:r>
          </a:p>
          <a:p>
            <a:pPr marL="330200" indent="-318135">
              <a:lnSpc>
                <a:spcPct val="100000"/>
              </a:lnSpc>
              <a:spcBef>
                <a:spcPts val="420"/>
              </a:spcBef>
              <a:buSzPct val="77777"/>
              <a:buChar char="●"/>
              <a:tabLst>
                <a:tab pos="330200" algn="l"/>
                <a:tab pos="330835" algn="l"/>
              </a:tabLst>
            </a:pPr>
            <a:endParaRPr sz="1800">
              <a:solidFill>
                <a:schemeClr val="accent5">
                  <a:lumMod val="50000"/>
                </a:schemeClr>
              </a:solidFill>
              <a:latin typeface="Arial MT"/>
              <a:cs typeface="Arial MT"/>
            </a:endParaRPr>
          </a:p>
        </p:txBody>
      </p:sp>
      <p:pic>
        <p:nvPicPr>
          <p:cNvPr id="33794" name="Picture 2" descr="E-learning - ESICM"/>
          <p:cNvPicPr>
            <a:picLocks noChangeAspect="1" noChangeArrowheads="1"/>
          </p:cNvPicPr>
          <p:nvPr/>
        </p:nvPicPr>
        <p:blipFill>
          <a:blip r:embed="rId2"/>
          <a:srcRect/>
          <a:stretch>
            <a:fillRect/>
          </a:stretch>
        </p:blipFill>
        <p:spPr bwMode="auto">
          <a:xfrm>
            <a:off x="225777" y="1117601"/>
            <a:ext cx="3714044" cy="363502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5278" y="513082"/>
            <a:ext cx="2392680" cy="513080"/>
          </a:xfrm>
          <a:prstGeom prst="rect">
            <a:avLst/>
          </a:prstGeom>
        </p:spPr>
        <p:txBody>
          <a:bodyPr vert="horz" wrap="square" lIns="0" tIns="12065" rIns="0" bIns="0" rtlCol="0">
            <a:spAutoFit/>
          </a:bodyPr>
          <a:lstStyle/>
          <a:p>
            <a:pPr marL="12700">
              <a:lnSpc>
                <a:spcPct val="100000"/>
              </a:lnSpc>
              <a:spcBef>
                <a:spcPts val="95"/>
              </a:spcBef>
            </a:pPr>
            <a:r>
              <a:rPr sz="3200" u="sng" spc="-10" dirty="0"/>
              <a:t>I</a:t>
            </a:r>
            <a:r>
              <a:rPr sz="3200" u="sng" spc="-5" dirty="0"/>
              <a:t>n</a:t>
            </a:r>
            <a:r>
              <a:rPr sz="3200" u="sng" spc="-10" dirty="0"/>
              <a:t>tr</a:t>
            </a:r>
            <a:r>
              <a:rPr sz="3200" u="sng" spc="-5" dirty="0"/>
              <a:t>odu</a:t>
            </a:r>
            <a:r>
              <a:rPr sz="3200" u="sng" spc="-10" dirty="0"/>
              <a:t>ction</a:t>
            </a:r>
            <a:endParaRPr sz="3200" u="sng"/>
          </a:p>
        </p:txBody>
      </p:sp>
      <p:sp>
        <p:nvSpPr>
          <p:cNvPr id="3" name="object 3"/>
          <p:cNvSpPr txBox="1"/>
          <p:nvPr/>
        </p:nvSpPr>
        <p:spPr>
          <a:xfrm>
            <a:off x="484714" y="1263831"/>
            <a:ext cx="7824470" cy="1551707"/>
          </a:xfrm>
          <a:prstGeom prst="rect">
            <a:avLst/>
          </a:prstGeom>
        </p:spPr>
        <p:txBody>
          <a:bodyPr vert="horz" wrap="square" lIns="0" tIns="12700" rIns="0" bIns="0" rtlCol="0">
            <a:spAutoFit/>
          </a:bodyPr>
          <a:lstStyle/>
          <a:p>
            <a:r>
              <a:rPr lang="en-US" sz="2000" b="1" dirty="0" smtClean="0"/>
              <a:t>What is FER?</a:t>
            </a:r>
            <a:endParaRPr lang="en-US" sz="2000" dirty="0" smtClean="0"/>
          </a:p>
          <a:p>
            <a:r>
              <a:rPr lang="en-US" sz="2000" b="1" dirty="0" smtClean="0"/>
              <a:t> </a:t>
            </a:r>
            <a:endParaRPr lang="en-US" sz="2000" dirty="0" smtClean="0"/>
          </a:p>
          <a:p>
            <a:r>
              <a:rPr lang="en-US" sz="2000" dirty="0" smtClean="0"/>
              <a:t>Facial Emotion Recognition (FER) is the technology that analyses facial expressions from both static images and videos in order to reveal information on one's emotional state</a:t>
            </a:r>
            <a:r>
              <a:rPr lang="en-US" dirty="0" smtClean="0"/>
              <a:t>.</a:t>
            </a:r>
            <a:endParaRPr sz="1800">
              <a:solidFill>
                <a:schemeClr val="accent5">
                  <a:lumMod val="50000"/>
                </a:schemeClr>
              </a:solidFill>
              <a:latin typeface="Arial MT"/>
              <a:cs typeface="Arial MT"/>
            </a:endParaRPr>
          </a:p>
        </p:txBody>
      </p:sp>
      <p:pic>
        <p:nvPicPr>
          <p:cNvPr id="4" name="image3.jpeg"/>
          <p:cNvPicPr/>
          <p:nvPr/>
        </p:nvPicPr>
        <p:blipFill>
          <a:blip r:embed="rId2" cstate="print"/>
          <a:stretch>
            <a:fillRect/>
          </a:stretch>
        </p:blipFill>
        <p:spPr>
          <a:xfrm>
            <a:off x="1862667" y="3107562"/>
            <a:ext cx="5475111" cy="1765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513844"/>
            <a:ext cx="2519045" cy="452755"/>
          </a:xfrm>
          <a:prstGeom prst="rect">
            <a:avLst/>
          </a:prstGeom>
        </p:spPr>
        <p:txBody>
          <a:bodyPr vert="horz" wrap="square" lIns="0" tIns="12700" rIns="0" bIns="0" rtlCol="0">
            <a:spAutoFit/>
          </a:bodyPr>
          <a:lstStyle/>
          <a:p>
            <a:pPr marL="12700">
              <a:lnSpc>
                <a:spcPct val="100000"/>
              </a:lnSpc>
              <a:spcBef>
                <a:spcPts val="100"/>
              </a:spcBef>
            </a:pPr>
            <a:r>
              <a:rPr u="sng" spc="-5" dirty="0"/>
              <a:t>Data</a:t>
            </a:r>
            <a:r>
              <a:rPr u="sng" spc="-50" dirty="0"/>
              <a:t> </a:t>
            </a:r>
            <a:r>
              <a:rPr u="sng" spc="-5" dirty="0"/>
              <a:t>Summary</a:t>
            </a:r>
          </a:p>
        </p:txBody>
      </p:sp>
      <p:sp>
        <p:nvSpPr>
          <p:cNvPr id="3" name="object 3"/>
          <p:cNvSpPr txBox="1"/>
          <p:nvPr/>
        </p:nvSpPr>
        <p:spPr>
          <a:xfrm>
            <a:off x="360536" y="1420096"/>
            <a:ext cx="7797800" cy="366766"/>
          </a:xfrm>
          <a:prstGeom prst="rect">
            <a:avLst/>
          </a:prstGeom>
        </p:spPr>
        <p:txBody>
          <a:bodyPr vert="horz" wrap="square" lIns="0" tIns="58419" rIns="0" bIns="0" rtlCol="0">
            <a:spAutoFit/>
          </a:bodyPr>
          <a:lstStyle/>
          <a:p>
            <a:pPr marL="330200" indent="-318135">
              <a:lnSpc>
                <a:spcPct val="100000"/>
              </a:lnSpc>
              <a:spcBef>
                <a:spcPts val="459"/>
              </a:spcBef>
              <a:buSzPct val="70000"/>
              <a:tabLst>
                <a:tab pos="330200" algn="l"/>
                <a:tab pos="330835" algn="l"/>
              </a:tabLst>
            </a:pPr>
            <a:endParaRPr sz="2000">
              <a:solidFill>
                <a:schemeClr val="accent5">
                  <a:lumMod val="50000"/>
                </a:schemeClr>
              </a:solidFill>
              <a:cs typeface="Arial MT"/>
            </a:endParaRPr>
          </a:p>
        </p:txBody>
      </p:sp>
      <p:sp>
        <p:nvSpPr>
          <p:cNvPr id="30721" name="Rectangle 1"/>
          <p:cNvSpPr>
            <a:spLocks noChangeArrowheads="1"/>
          </p:cNvSpPr>
          <p:nvPr/>
        </p:nvSpPr>
        <p:spPr bwMode="auto">
          <a:xfrm>
            <a:off x="237066" y="1422400"/>
            <a:ext cx="8568267" cy="2846933"/>
          </a:xfrm>
          <a:prstGeom prst="rect">
            <a:avLst/>
          </a:prstGeom>
          <a:noFill/>
          <a:ln w="9525">
            <a:noFill/>
            <a:miter lim="800000"/>
            <a:headEnd/>
            <a:tailEnd/>
          </a:ln>
          <a:effectLst/>
        </p:spPr>
        <p:txBody>
          <a:bodyPr vert="horz" wrap="square" lIns="277725"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134F5C"/>
                </a:solidFill>
                <a:effectLst/>
                <a:latin typeface="Arial" pitchFamily="34" charset="0"/>
                <a:ea typeface="Arial" pitchFamily="34" charset="0"/>
                <a:cs typeface="Arial" pitchFamily="34" charset="0"/>
              </a:rPr>
              <a:t>FER2013 (Facial Expression Recognition 2013) Dataset</a:t>
            </a:r>
          </a:p>
          <a:p>
            <a:pPr marL="0" marR="0" lvl="0" indent="0" algn="l" defTabSz="914400" rtl="0" eaLnBrk="1" fontAlgn="base" latinLnBrk="0" hangingPunct="1">
              <a:lnSpc>
                <a:spcPct val="100000"/>
              </a:lnSpc>
              <a:spcBef>
                <a:spcPct val="0"/>
              </a:spcBef>
              <a:spcAft>
                <a:spcPct val="0"/>
              </a:spcAft>
              <a:buClrTx/>
              <a:buSzTx/>
              <a:buFontTx/>
              <a:buNone/>
              <a:tabLst/>
            </a:pPr>
            <a:endParaRPr lang="en-US" sz="2100" b="1" dirty="0" smtClean="0">
              <a:solidFill>
                <a:srgbClr val="134F5C"/>
              </a:solidFill>
              <a:latin typeface="Arial" pitchFamily="34" charset="0"/>
              <a:ea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ea typeface="Arial MT"/>
                <a:cs typeface="Arial MT"/>
              </a:rPr>
              <a:t>The data consists of 35887 grayscale images of faces at a resolution of 48x48 pixels. The faces have been automatically registered such that they are more or less </a:t>
            </a:r>
            <a:r>
              <a:rPr kumimoji="0" lang="en-US" sz="2000" b="0" i="0" u="none" strike="noStrike" cap="none" normalizeH="0" baseline="0" dirty="0" err="1" smtClean="0">
                <a:ln>
                  <a:noFill/>
                </a:ln>
                <a:effectLst/>
                <a:ea typeface="Arial MT"/>
                <a:cs typeface="Arial MT"/>
              </a:rPr>
              <a:t>centred</a:t>
            </a:r>
            <a:r>
              <a:rPr kumimoji="0" lang="en-US" sz="2000" b="0" i="0" u="none" strike="noStrike" cap="none" normalizeH="0" baseline="0" dirty="0" smtClean="0">
                <a:ln>
                  <a:noFill/>
                </a:ln>
                <a:effectLst/>
                <a:ea typeface="Arial MT"/>
                <a:cs typeface="Arial MT"/>
              </a:rPr>
              <a:t> in each image and take up around the same amount of area.</a:t>
            </a:r>
            <a:endParaRPr kumimoji="0" lang="en-US" sz="10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ea typeface="Arial MT"/>
                <a:cs typeface="Arial MT"/>
              </a:rPr>
              <a:t>It has seven categories based on the emotion expressed in the facial expression (0=Angry, 1=Disgust, 2=Fear, 3=Happy, 4=Sad, 5=Surprise, 6=Neutral). There are 28,709 examples in the training set and 3,589 examples in the public and private test sets.</a:t>
            </a:r>
            <a:endParaRPr kumimoji="0" lang="en-US" sz="2400" b="0" i="0" u="none" strike="noStrike" cap="none" normalizeH="0" baseline="0" dirty="0" smtClean="0">
              <a:ln>
                <a:noFill/>
              </a:ln>
              <a:effectLst/>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6133" y="136634"/>
            <a:ext cx="4244623"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latin typeface="Arial" pitchFamily="34" charset="0"/>
                <a:cs typeface="Arial" pitchFamily="34" charset="0"/>
              </a:rPr>
              <a:t>  </a:t>
            </a:r>
            <a:r>
              <a:rPr sz="3200" u="sng" spc="-5" smtClean="0">
                <a:latin typeface="Arial" pitchFamily="34" charset="0"/>
                <a:cs typeface="Arial" pitchFamily="34" charset="0"/>
              </a:rPr>
              <a:t>Approach</a:t>
            </a:r>
            <a:r>
              <a:rPr sz="3200" u="sng" spc="-65" smtClean="0">
                <a:latin typeface="Arial" pitchFamily="34" charset="0"/>
                <a:cs typeface="Arial" pitchFamily="34" charset="0"/>
              </a:rPr>
              <a:t> </a:t>
            </a:r>
            <a:r>
              <a:rPr sz="3200" u="sng" dirty="0">
                <a:latin typeface="Arial" pitchFamily="34" charset="0"/>
                <a:cs typeface="Arial" pitchFamily="34" charset="0"/>
              </a:rPr>
              <a:t>Overview</a:t>
            </a:r>
          </a:p>
        </p:txBody>
      </p:sp>
      <p:sp>
        <p:nvSpPr>
          <p:cNvPr id="3" name="object 3"/>
          <p:cNvSpPr txBox="1"/>
          <p:nvPr/>
        </p:nvSpPr>
        <p:spPr>
          <a:xfrm>
            <a:off x="2562578" y="1027288"/>
            <a:ext cx="4820356" cy="4158563"/>
          </a:xfrm>
          <a:prstGeom prst="rect">
            <a:avLst/>
          </a:prstGeom>
        </p:spPr>
        <p:txBody>
          <a:bodyPr vert="horz" wrap="square" lIns="0" tIns="12700" rIns="0" bIns="0" rtlCol="0">
            <a:spAutoFit/>
          </a:bodyPr>
          <a:lstStyle/>
          <a:p>
            <a:pPr marL="330200" marR="5080" indent="-318135">
              <a:lnSpc>
                <a:spcPct val="114999"/>
              </a:lnSpc>
              <a:buSzPct val="77777"/>
              <a:tabLst>
                <a:tab pos="330200" algn="l"/>
                <a:tab pos="330835" algn="l"/>
              </a:tabLst>
            </a:pPr>
            <a:r>
              <a:rPr lang="en-US" sz="2200" b="1" dirty="0" smtClean="0"/>
              <a:t>            Exploratory Data Analysis</a:t>
            </a:r>
          </a:p>
          <a:p>
            <a:pPr marL="330200" marR="5080" indent="-318135">
              <a:lnSpc>
                <a:spcPct val="114999"/>
              </a:lnSpc>
              <a:buSzPct val="77777"/>
              <a:tabLst>
                <a:tab pos="330200" algn="l"/>
                <a:tab pos="330835" algn="l"/>
              </a:tabLst>
            </a:pPr>
            <a:r>
              <a:rPr lang="en-US" sz="2200" b="1" dirty="0" smtClean="0"/>
              <a:t>                         </a:t>
            </a:r>
          </a:p>
          <a:p>
            <a:r>
              <a:rPr lang="en-US" sz="2200" b="1" dirty="0" smtClean="0"/>
              <a:t>                 Data Preprocessing</a:t>
            </a:r>
          </a:p>
          <a:p>
            <a:endParaRPr lang="en-US" sz="2200" dirty="0" smtClean="0"/>
          </a:p>
          <a:p>
            <a:r>
              <a:rPr lang="en-US" sz="2200" b="1" dirty="0" smtClean="0"/>
              <a:t>           Image Data Augmentation</a:t>
            </a:r>
          </a:p>
          <a:p>
            <a:endParaRPr lang="en-US" sz="2200" b="1" dirty="0" smtClean="0"/>
          </a:p>
          <a:p>
            <a:r>
              <a:rPr lang="en-US" sz="2200" b="1" dirty="0" smtClean="0"/>
              <a:t>                     Model Training</a:t>
            </a:r>
            <a:endParaRPr lang="en-US" sz="2200" dirty="0" smtClean="0"/>
          </a:p>
          <a:p>
            <a:r>
              <a:rPr lang="en-US" sz="2200" dirty="0" smtClean="0"/>
              <a:t/>
            </a:r>
            <a:br>
              <a:rPr lang="en-US" sz="2200" dirty="0" smtClean="0"/>
            </a:br>
            <a:r>
              <a:rPr lang="en-US" sz="2200" dirty="0" smtClean="0"/>
              <a:t>  </a:t>
            </a:r>
            <a:r>
              <a:rPr lang="en-US" sz="2200" b="1" dirty="0" smtClean="0"/>
              <a:t>Model Performance and Evaluation</a:t>
            </a:r>
            <a:endParaRPr lang="en-US" sz="2200" dirty="0" smtClean="0"/>
          </a:p>
          <a:p>
            <a:endParaRPr lang="en-US" sz="2200" b="1" dirty="0" smtClean="0"/>
          </a:p>
          <a:p>
            <a:r>
              <a:rPr lang="en-US" sz="2200" b="1" dirty="0" smtClean="0"/>
              <a:t>                  Model Deployment</a:t>
            </a:r>
            <a:endParaRPr lang="en-US" sz="2200" dirty="0" smtClean="0"/>
          </a:p>
          <a:p>
            <a:pPr marL="330200" marR="5080" indent="-318135">
              <a:lnSpc>
                <a:spcPct val="114999"/>
              </a:lnSpc>
              <a:buSzPct val="77777"/>
              <a:tabLst>
                <a:tab pos="330200" algn="l"/>
                <a:tab pos="330835" algn="l"/>
              </a:tabLst>
            </a:pPr>
            <a:endParaRPr sz="2000">
              <a:solidFill>
                <a:schemeClr val="accent5">
                  <a:lumMod val="50000"/>
                </a:schemeClr>
              </a:solidFill>
              <a:cs typeface="Arial MT"/>
            </a:endParaRPr>
          </a:p>
        </p:txBody>
      </p:sp>
      <p:sp>
        <p:nvSpPr>
          <p:cNvPr id="32" name="Down Arrow 31"/>
          <p:cNvSpPr/>
          <p:nvPr/>
        </p:nvSpPr>
        <p:spPr>
          <a:xfrm>
            <a:off x="4617154" y="1456267"/>
            <a:ext cx="270934" cy="372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4645376" y="2161821"/>
            <a:ext cx="270934" cy="372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4656666" y="2805290"/>
            <a:ext cx="270934" cy="372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4634090" y="3493910"/>
            <a:ext cx="270934" cy="372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4667953" y="4159956"/>
            <a:ext cx="270934" cy="372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136634"/>
            <a:ext cx="7526655" cy="505267"/>
          </a:xfrm>
          <a:prstGeom prst="rect">
            <a:avLst/>
          </a:prstGeom>
        </p:spPr>
        <p:txBody>
          <a:bodyPr vert="horz" wrap="square" lIns="0" tIns="12700" rIns="0" bIns="0" rtlCol="0">
            <a:spAutoFit/>
          </a:bodyPr>
          <a:lstStyle/>
          <a:p>
            <a:pPr marL="12700">
              <a:lnSpc>
                <a:spcPct val="100000"/>
              </a:lnSpc>
              <a:spcBef>
                <a:spcPts val="100"/>
              </a:spcBef>
            </a:pPr>
            <a:r>
              <a:rPr lang="en-US" sz="3200" u="sng" spc="-5" dirty="0" smtClean="0">
                <a:latin typeface="+mj-lt"/>
              </a:rPr>
              <a:t>Exploratory Data Analysis</a:t>
            </a:r>
            <a:endParaRPr sz="3200" u="sng" spc="-5" dirty="0">
              <a:latin typeface="+mj-lt"/>
            </a:endParaRPr>
          </a:p>
        </p:txBody>
      </p:sp>
      <p:pic>
        <p:nvPicPr>
          <p:cNvPr id="8" name="image4.png"/>
          <p:cNvPicPr/>
          <p:nvPr/>
        </p:nvPicPr>
        <p:blipFill>
          <a:blip r:embed="rId2" cstate="print"/>
          <a:stretch>
            <a:fillRect/>
          </a:stretch>
        </p:blipFill>
        <p:spPr>
          <a:xfrm>
            <a:off x="216501" y="823934"/>
            <a:ext cx="4728032" cy="3093309"/>
          </a:xfrm>
          <a:prstGeom prst="rect">
            <a:avLst/>
          </a:prstGeom>
        </p:spPr>
      </p:pic>
      <p:graphicFrame>
        <p:nvGraphicFramePr>
          <p:cNvPr id="9" name="Table 8"/>
          <p:cNvGraphicFramePr>
            <a:graphicFrameLocks noGrp="1"/>
          </p:cNvGraphicFramePr>
          <p:nvPr/>
        </p:nvGraphicFramePr>
        <p:xfrm>
          <a:off x="5862707" y="1003228"/>
          <a:ext cx="2807159" cy="2801127"/>
        </p:xfrm>
        <a:graphic>
          <a:graphicData uri="http://schemas.openxmlformats.org/drawingml/2006/table">
            <a:tbl>
              <a:tblPr/>
              <a:tblGrid>
                <a:gridCol w="535729"/>
                <a:gridCol w="1107322"/>
                <a:gridCol w="1164108"/>
              </a:tblGrid>
              <a:tr h="400161">
                <a:tc>
                  <a:txBody>
                    <a:bodyPr/>
                    <a:lstStyle/>
                    <a:p>
                      <a:pPr marL="85725" marR="0">
                        <a:spcBef>
                          <a:spcPts val="665"/>
                        </a:spcBef>
                        <a:spcAft>
                          <a:spcPts val="0"/>
                        </a:spcAft>
                      </a:pPr>
                      <a:r>
                        <a:rPr lang="en-US" sz="1300" dirty="0">
                          <a:latin typeface="Arial MT"/>
                          <a:ea typeface="Arial MT"/>
                          <a:cs typeface="Arial MT"/>
                        </a:rPr>
                        <a:t>0</a:t>
                      </a:r>
                      <a:endParaRPr lang="en-US" sz="1100" dirty="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Angry</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4953</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r h="400161">
                <a:tc>
                  <a:txBody>
                    <a:bodyPr/>
                    <a:lstStyle/>
                    <a:p>
                      <a:pPr marL="85725" marR="0">
                        <a:spcBef>
                          <a:spcPts val="665"/>
                        </a:spcBef>
                        <a:spcAft>
                          <a:spcPts val="0"/>
                        </a:spcAft>
                      </a:pPr>
                      <a:r>
                        <a:rPr lang="en-US" sz="1300">
                          <a:latin typeface="Arial MT"/>
                          <a:ea typeface="Arial MT"/>
                          <a:cs typeface="Arial MT"/>
                        </a:rPr>
                        <a:t>1</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dirty="0">
                          <a:latin typeface="Arial MT"/>
                          <a:ea typeface="Arial MT"/>
                          <a:cs typeface="Arial MT"/>
                        </a:rPr>
                        <a:t>Disgust</a:t>
                      </a:r>
                      <a:endParaRPr lang="en-US" sz="1100" dirty="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547</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r h="400161">
                <a:tc>
                  <a:txBody>
                    <a:bodyPr/>
                    <a:lstStyle/>
                    <a:p>
                      <a:pPr marL="85725" marR="0">
                        <a:spcBef>
                          <a:spcPts val="665"/>
                        </a:spcBef>
                        <a:spcAft>
                          <a:spcPts val="0"/>
                        </a:spcAft>
                      </a:pPr>
                      <a:r>
                        <a:rPr lang="en-US" sz="1300">
                          <a:latin typeface="Arial MT"/>
                          <a:ea typeface="Arial MT"/>
                          <a:cs typeface="Arial MT"/>
                        </a:rPr>
                        <a:t>2</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Fear</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5121</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r h="400161">
                <a:tc>
                  <a:txBody>
                    <a:bodyPr/>
                    <a:lstStyle/>
                    <a:p>
                      <a:pPr marL="85725" marR="0">
                        <a:spcBef>
                          <a:spcPts val="665"/>
                        </a:spcBef>
                        <a:spcAft>
                          <a:spcPts val="0"/>
                        </a:spcAft>
                      </a:pPr>
                      <a:r>
                        <a:rPr lang="en-US" sz="1300">
                          <a:latin typeface="Arial MT"/>
                          <a:ea typeface="Arial MT"/>
                          <a:cs typeface="Arial MT"/>
                        </a:rPr>
                        <a:t>3</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Happy</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8989</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r h="400161">
                <a:tc>
                  <a:txBody>
                    <a:bodyPr/>
                    <a:lstStyle/>
                    <a:p>
                      <a:pPr marL="85725" marR="0">
                        <a:spcBef>
                          <a:spcPts val="665"/>
                        </a:spcBef>
                        <a:spcAft>
                          <a:spcPts val="0"/>
                        </a:spcAft>
                      </a:pPr>
                      <a:r>
                        <a:rPr lang="en-US" sz="1300">
                          <a:latin typeface="Arial MT"/>
                          <a:ea typeface="Arial MT"/>
                          <a:cs typeface="Arial MT"/>
                        </a:rPr>
                        <a:t>4</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dirty="0">
                          <a:latin typeface="Arial MT"/>
                          <a:ea typeface="Arial MT"/>
                          <a:cs typeface="Arial MT"/>
                        </a:rPr>
                        <a:t>Sad</a:t>
                      </a:r>
                      <a:endParaRPr lang="en-US" sz="1100" dirty="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6077</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r h="400161">
                <a:tc>
                  <a:txBody>
                    <a:bodyPr/>
                    <a:lstStyle/>
                    <a:p>
                      <a:pPr marL="85725" marR="0">
                        <a:spcBef>
                          <a:spcPts val="665"/>
                        </a:spcBef>
                        <a:spcAft>
                          <a:spcPts val="0"/>
                        </a:spcAft>
                      </a:pPr>
                      <a:r>
                        <a:rPr lang="en-US" sz="1300">
                          <a:latin typeface="Arial MT"/>
                          <a:ea typeface="Arial MT"/>
                          <a:cs typeface="Arial MT"/>
                        </a:rPr>
                        <a:t>5</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Surprise</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a:latin typeface="Arial MT"/>
                          <a:ea typeface="Arial MT"/>
                          <a:cs typeface="Arial MT"/>
                        </a:rPr>
                        <a:t>4002</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r h="400161">
                <a:tc>
                  <a:txBody>
                    <a:bodyPr/>
                    <a:lstStyle/>
                    <a:p>
                      <a:pPr marL="85725" marR="0">
                        <a:spcBef>
                          <a:spcPts val="665"/>
                        </a:spcBef>
                        <a:spcAft>
                          <a:spcPts val="0"/>
                        </a:spcAft>
                      </a:pPr>
                      <a:r>
                        <a:rPr lang="en-US" sz="1300">
                          <a:latin typeface="Arial MT"/>
                          <a:ea typeface="Arial MT"/>
                          <a:cs typeface="Arial MT"/>
                        </a:rPr>
                        <a:t>6</a:t>
                      </a:r>
                      <a:endParaRPr lang="en-US" sz="110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dirty="0">
                          <a:latin typeface="Arial MT"/>
                          <a:ea typeface="Arial MT"/>
                          <a:cs typeface="Arial MT"/>
                        </a:rPr>
                        <a:t>Neutral</a:t>
                      </a:r>
                      <a:endParaRPr lang="en-US" sz="1100" dirty="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85725" marR="0">
                        <a:spcBef>
                          <a:spcPts val="665"/>
                        </a:spcBef>
                        <a:spcAft>
                          <a:spcPts val="0"/>
                        </a:spcAft>
                      </a:pPr>
                      <a:r>
                        <a:rPr lang="en-US" sz="1300" dirty="0">
                          <a:latin typeface="Arial MT"/>
                          <a:ea typeface="Arial MT"/>
                          <a:cs typeface="Arial MT"/>
                        </a:rPr>
                        <a:t>6198</a:t>
                      </a:r>
                      <a:endParaRPr lang="en-US" sz="1100" dirty="0">
                        <a:latin typeface="Arial MT"/>
                        <a:ea typeface="Arial MT"/>
                        <a:cs typeface="Arial MT"/>
                      </a:endParaRPr>
                    </a:p>
                  </a:txBody>
                  <a:tcPr marL="0" marR="0" marT="0" marB="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r>
            </a:tbl>
          </a:graphicData>
        </a:graphic>
      </p:graphicFrame>
      <p:sp>
        <p:nvSpPr>
          <p:cNvPr id="10" name="TextBox 9"/>
          <p:cNvSpPr txBox="1"/>
          <p:nvPr/>
        </p:nvSpPr>
        <p:spPr>
          <a:xfrm>
            <a:off x="0" y="4271107"/>
            <a:ext cx="8968154" cy="400110"/>
          </a:xfrm>
          <a:prstGeom prst="rect">
            <a:avLst/>
          </a:prstGeom>
          <a:noFill/>
        </p:spPr>
        <p:txBody>
          <a:bodyPr wrap="square" rtlCol="0">
            <a:spAutoFit/>
          </a:bodyPr>
          <a:lstStyle/>
          <a:p>
            <a:pPr>
              <a:buFont typeface="Arial" pitchFamily="34" charset="0"/>
              <a:buChar char="•"/>
            </a:pPr>
            <a:r>
              <a:rPr lang="en-US" sz="2000" dirty="0" smtClean="0"/>
              <a:t> We have highest numbers of images for happy emotion followed by neutral &amp; sad.</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178676"/>
            <a:ext cx="8106409" cy="997068"/>
          </a:xfrm>
          <a:prstGeom prst="rect">
            <a:avLst/>
          </a:prstGeom>
        </p:spPr>
        <p:txBody>
          <a:bodyPr vert="horz" wrap="square" lIns="0" tIns="12065" rIns="0" bIns="0" rtlCol="0">
            <a:spAutoFit/>
          </a:bodyPr>
          <a:lstStyle/>
          <a:p>
            <a:pPr marL="12700">
              <a:spcBef>
                <a:spcPts val="95"/>
              </a:spcBef>
            </a:pPr>
            <a:r>
              <a:rPr lang="en-US" sz="3200" u="sng" dirty="0" smtClean="0"/>
              <a:t>Data Augmentation</a:t>
            </a:r>
            <a:r>
              <a:rPr lang="en-US" sz="3200" dirty="0" smtClean="0"/>
              <a:t/>
            </a:r>
            <a:br>
              <a:rPr lang="en-US" sz="3200" dirty="0" smtClean="0"/>
            </a:br>
            <a:endParaRPr sz="3200" u="sng">
              <a:latin typeface="+mj-lt"/>
            </a:endParaRPr>
          </a:p>
        </p:txBody>
      </p:sp>
      <p:sp>
        <p:nvSpPr>
          <p:cNvPr id="25602" name="AutoShape 2" descr="data:image/png;base64,iVBORw0KGgoAAAANSUhEUgAAAnAAAAHwCAYAAAAmS1LmAAAABHNCSVQICAgIfAhkiAAAAAlwSFlzAAALEgAACxIB0t1+/AAAADh0RVh0U29mdHdhcmUAbWF0cGxvdGxpYiB2ZXJzaW9uMy4yLjIsIGh0dHA6Ly9tYXRwbG90bGliLm9yZy+WH4yJAAAgAElEQVR4nO3de5hdVX3/8ffXTEK4yTVYyEQT5aJJ5BoulmL9AeWmBauoYJEgKNWC1YpBtD6CKBUtFAVaSipIUAv4wypRUcwPBfWRW4DIVSRCMBOBhAS5yS3h+/vjrIknw0wyIXPOyRrer+c5z+y99lp7rX3Omcwna+99TmQmkiRJqscrOj0ASZIkrR4DnCRJUmUMcJIkSZUxwEmSJFXGACdJklQZA5wkSVJlDHDSWigiromID7zEtq+OiCcjYsRQj6upj1Mi4psr2X5nRLzlJe47I2Lrlzw4tUREXBQRX2jh/l8VET+PiCci4sw13NdREfHLoRqbtDYywEktEhHzIuLpEqYeKn8AN2hRP/v2rmfm7zNzg8xcNtR9DVZmTsrMa9rdbw3hLyKOiYjflKDycERcGREblm0XRcRz5T3T+/h12bZTRDzefHwRsUtE/DEixnfmaJaP46iIWNY05vsj4usRse1q7OZY4BHglZl5whCPb61/X0irywAntdbfZuYGwI7ATsCnOjwedVBE/DXwr8Dhmbkh8Abgsj7VvlwCeO9jB4DMvBU4F/jvaBgJXAh8NjPnte8oBnRdea9vBOwLPA3cHBGTB9n+NcBduZZ9unxEdHV6DFJ/DHBSG2TmQ8BVNIIcABGxR0T8qsyg/HqgU44R8bqI+GlELI6IRyLiWxGxcdn2DeDVwPfLzMeJETG+zDh0lTpbRcTMiFgSEXMj4oNN+z4lIr4dEReXGaE7I2JK0/ZPRsSCsu2eiNinaWijVtJu+axg6ePyiLis1L0lInZYxVN2UETcV4733yJi+b9VEXF0RNwdEY9GxFUR8ZpS/vNS5dfluXhPRFwbEe8s2/csz8tby/o+ETFnVfst214fEbPKc3hPRLy7adtFEfEfEfHDcnw3RMTrBjiuXWkEnVsBMnNJZs7IzCdW8Xz0+hywJY3Zqk8DT9IIdf2KiK9GxPwyc3dzROzVtG1Vr/1O5bV6IiIuA0YPZoCZuSwzf5eZ/whcC5zStM9+3/MRcREwFTixvHb7RsRuEXFdqftgRJwbEaNK/RXe46Ws38sO+ntflPK3RcScsv9fRcT2TW3mlff+bcBTEdG1it8Fqf0y04cPHy14APOAfctyN3A78NWyPhZYDBxE4z9Sf1PWx5Tt1wAfKMtbl+3rAGOAnwNf6a+fsj4eSKCrrP8c+E8af4B3BBYBe5dtpwDPlHGMAL4IXF+2bQfMB7Zq2u/rVtWun2M/BXgeOBQYCXwCuB8YOcDzlsDPgE1phNPfNj0XhwBzacxcdQGfAX7Vp+3WTeunAueU5U8DvwO+1LTtq6vaL7B+eR7eX7btRONU38Sy/aLy2u1Wtn8LuHSAY9uLxszU54A9gXX6bL8I+MIq3ld7An8EHgdev4q6RwCblXGdADwEjB7Eaz8KeAD45/KaHVpew37HBhwF/LKf8qOBhwf5nl/h2IFdgD3K2McDdwMf6+893s/vzArj6ed9sROwENi9HPtUGu/ZdZrev3OAccC6rOR3wYePTj2cgZNa63sR8QSNf/wXAieX8iOAKzPzysx8ITNnAbNp/HFbQWbOzcxZmflsZi4C/h3468F0HhHjaPzB/2RmPpOZc4CvAUc2VftlGccy4BtA7+zYMhqhcWJEjMzMeZn5u0G068/NmXl5Zj5fxj+axh/ngXwpG7NTvwe+Ahxeyj8EfDEz787MpTROR+7YPFvWx7X8+bl6M42Q0rv+12X7qvb7NmBeZn49M5dmY/bsO8C7mvr5bmbeWNp+i6aZ1maZ+QvgHcDOwA+BxRHx77HiDSefKLNCvY8ZfXZzB7AUuD0zfzPAcff2983MXFzGfSaN13O7pioDvYZ70AhuX8nM5zPzcuCmlfU1gD/QCOKwGu/5MvabM/P6MvZ5wPkM8n0/CMcC52fmDdmYMZwBPMuK78mzM3N+Zj7Nqn8XpLYzwEmt9fZsXOv0FuD1wOal/DXAu5r/UAN/ReP02AqicXfepeX0zePAN5v2sypbAUtyxVN0D9CYDen1UNPyn4DREdGVmXOBj9GYqVlYxrDVqtoNMI75vQuZ+QLQU8Y2kPlNyw801X0N8NWm52wJEH2Op9l1wLYR8SoaoepiYFxEbE5jxqz39NrK9vsaYPc+r9XfA3/R1E/f52LAm1Uy80eZ+bc0gs0hNGaLmk/9nZGZGzc9pvbZxZk0gmd3RBw2UD8AEfGJclr4sTLujVjxvTPQa7gVsCAzm69He2BlfQ1gLI3nElbjPV/Gvm1E/CAaNwA9TiNUD/Z9vyqvAU7oM5ZxrPiebH7Prup3QWo7A5zUBpl5LY1TRGeUovnAN/r8oV4/M0/vp/m/0jgF9MbMfCWNmYxo3v1Kuv4DsGmUuxyLVwMLBjnu/8nMv6LxBy+BLw2mXT/G9S5E43q27jK2VdanMd7euvOBf+jzvK2bmb8aYPx/Am4GPgrckZnPAb8CPg78LjMfGcR+5wPX9tm2QWZ+eLWfhRXH9kJmXg38FBjUhf7RuK7wYOAfgA/TCJ2bDlB3L+BE4N3AJpm5MfAYK753BvIgMDYimuu+ejBj7OPvgF+U5dV5zwOcB/wG2Ka87z/dNPanys/1muo3B+pVmQ+c1mcs62XmJU11Vvi9GsLfBWlIGOCk9vkK8DfRuID/m8DfRsT+ETEiIkZHxFsiorufdhvSuFj9sYgYC0zrs/1h4LX9dZiZ82kEli+WPrYHjin9r1REbBcRe0fEOjSulXoaeGFwh/oiu0TEO8rszsdonK66fiX1p0XEJuUU8Ef5852a/wV8KiImlTFuFBHNpzL7ey6uBY7nz6dLr+mzvqr9/oDGLN77ImJkeewaEW8Y9NEXEXFIRBxWji0iYjcapwVX9lz0tl0fmA78c2Y+kplXArOAswZosiGNU62LgK6I+CzwykEO9brS9p/K8b6DxozlKpX384SIOIfGzPPnyqbVec/3jv9x4MmIeD2NwApAuZRgAXBE2dfRwEA3jsCL3xf/DXwoInYvr8P6EfHWPv/RaT6mofxdkIaEAU5qk/JH52IaH/swn8bps0/T+AM7n0Yw6+938nM0rpl6jMZ1U//bZ/sXgc+UU0Gf6Kf94TQuuv4D8F3g5Mz8f4MY8jrA6TQu2H8I2IKX/jEoVwDvAR4F3ge8o1wPt7L6N9O4kPyHwAUAmfldGjMfl5bTancABza1OwWYUZ6L3jtFr6URBn4+wPpK91tOP+8HHEbjOXyo1F1ndZ8EGsf/QeBeGuHkm8C/Zea3mur03onZ++idJfxX4Dd96n4MODAi/qafvq4CfkzjJpAHaASP+f3Ue5EyU/kOGqd3l9B47fq+7/p6U0Q8WY7rGhphcdfMvL3sc3Xe89C42eW9wBM0Alffj1v5YGm/GJhE4z8qAzmFpvdFZs4u7c+l8ZrMLcc6kKH8XZCGRKx4iYMkDa2IOIXGHYBHdHoskjRcOAMnSZJUGQOcJElSZTyFKkmSVBln4CRJkipjgJMkSarMQJ+aPmxtvvnmOX78+E4PQ5IkaZVuvvnmRzJzTN/yl12AGz9+PLNnz+70MCRJklYpIvr9GjtPoUqSJFXGACdJklQZA5wkSVJlXnbXwEmSpLXf888/T09PD88880ynh9IWo0ePpru7m5EjRw6qvgFOkiStdXp6ethwww0ZP348EdHp4bRUZrJ48WJ6enqYMGHCoNp4ClWSJK11nnnmGTbbbLNhH94AIoLNNttstWYbDXCSJGmt9HIIb71W91gNcJIkqQojRoxgxx13ZNKkSeywww6ceeaZvPDCC6tsN23aNCZNmsS0adNeUr8bbLABAPPmzeN//ud/XtI+hprXwEmSpCqsu+66zJkzB4CFCxfy3ve+l8cff5zPfe5zK203ffp0lixZwogRI9ao/94A9973vnfQbZYuXUpX19DHLWfgJElSdbbYYgumT5/OueeeS2aybNkypk2bxq677sr222/P+eefD8DBBx/Mk08+yS677MJll13G97//fXbffXd22mkn9t13Xx5++GEATjnlFM4444zl+588eTLz5s1boc+TTjqJX/ziF+y4446cddZZA/Z5zTXXsNdee3HwwQczceJEnnrqKd761reyww47MHnyZC677LI1Pn5n4CRJUpVe+9rXsmzZMhYuXMgVV1zBRhttxE033cSzzz7LnnvuyX777cfMmTPZYIMNls/cPfroo1x//fVEBF/72tf48pe/zJlnnjmo/k4//XTOOOMMfvCDHwCNmb3++gS45ZZbuOOOO5gwYQLf+c532GqrrfjhD38IwGOPPbbGx26AkyRJ1fvJT37CbbfdxuWXXw40QtK99977oo/l6Onp4T3veQ8PPvggzz333KA/tmN1+hw1ahS77bbb8n2/8Y1v5IQTTuCTn/wkb3vb29hrr71ecp+9PIUqSZKqdN999zFixAi22GILMpNzzjmHOXPmMGfOHO6///7ls2HNPvKRj3D88cdz++23c/755y//6I6urq4VbogYzEd6rKzP9ddff3m9bbfdlltuuYU3vvGNfOYzn+HUU09d00M3wEmSpPosWrSID33oQxx//PFEBPvvvz/nnXcezz//PAC//e1veeqpp17U7rHHHmPs2LEAzJgxY3n5+PHjueWWW4DG6c/777//RW033HBDnnjiieXrg+3zD3/4A+uttx5HHHEE06ZNW97PmvAUqiRJqsLTTz/NjjvuyPPPP09XVxfve9/7+PjHPw7ABz7wAebNm8fOO+9MZjJmzBi+973vvWgfp5xyCu9617vYZJNN2HvvvZcHtXe+851cfPHFTJo0id13351tt932RW233357RowYwQ477MBRRx3FRz/60UH1efvttzNt2jRe8YpXMHLkSM4777w1fi4iM9d4JzWZMmVKzp49u9PDkCRJK3H33Xfzhje8odPDaKv+jjkibs7MKX3regpVkiSpMgY4SZKkyhjgJEmSKuNNDC12wo8u7vQQ9BKdeeCRnR6CJEn9cgZOkiSpMgY4SZKkyhjgJEmS1sCPf/xjtttuO7beemtOP/30tvTpNXCSJGlYGOrrzgdzLfSyZcs47rjjmDVrFt3d3ey6664cfPDBTJw4cUjH0pczcJIkSS/RjTfeyNZbb81rX/taRo0axWGHHcYVV1zR8n5bFuAi4sKIWBgRd/Sz7YSIyIjYvKxHRJwdEXMj4raI2Lmp7tSIuLc8pjaV7xIRt5c2Z0dEtOpYJEmS+rNgwQLGjRu3fL27u5sFCxa0vN9WzsBdBBzQtzAixgH7Ab9vKj4Q2KY8jgXOK3U3BU4Gdgd2A06OiE1Km/OADza1e1FfkiRJw1HLAlxm/hxY0s+ms4ATgeYvYT0EuDgbrgc2jogtgf2BWZm5JDMfBWYBB5Rtr8zM67PxZa4XA29v1bFIkiT1Z+zYscyfP3/5ek9PD2PHjm15v229Bi4iDgEWZOav+2waC8xvWu8pZSsr7+mnXJIkqW123XVX7r33Xu6//36ee+45Lr30Ug4++OCW99u2u1AjYj3g0zROn7ZVRBxL49Qsr371q9vdvSRJGqa6uro499xz2X///Vm2bBlHH300kyZNan2/Le/hz14HTAB+Xe436AZuiYjdgAXAuKa63aVsAfCWPuXXlPLufur3KzOnA9MBpkyZkgPVkyRJ9erUVyAedNBBHHTQQW3ts22nUDPz9szcIjPHZ+Z4Gqc9d87Mh4CZwJHlbtQ9gMcy80HgKmC/iNik3LywH3BV2fZ4ROxR7j49Emj9PbuSJElrgVZ+jMglwHXAdhHRExHHrKT6lcB9wFzgv4F/BMjMJcDngZvK49RSRqnztdLmd8CPWnEckiRJa5uWnULNzMNXsX1803ICxw1Q70Lgwn7KZwOT12yUkiRJ9fGbGCRJkipjgJMkSaqMAU6SJKkyBjhJkqQ1cPTRR7PFFlsweXL7Ls1v5+fASZIktczC804c0v1t8eEvD6reUUcdxfHHH8+RR7bvc+icgZMkSVoDb37zm9l0003b2qcBTpIkqTIGOEmSpMoY4CRJkipjgJMkSaqMAU6SJGkNHH744bzpTW/innvuobu7mwsuuKDlffoxIpIkaVgY7Md+DLVLLrmk7X06AydJklQZA5wkSVJlDHCSJEmVMcBJkqS1UmZ2eghts7rHaoCTJElrndGjR7N48eKXRYjLTBYvXszo0aMH3ca7UCVJ0lqnu7ubnp4eFi1a1OmhtMXo0aPp7u4edH0DnCRJWuuMHDmSCRMmdHoYay1PoUqSJFXGACdJklQZA5wkSVJlDHCSJEmVMcBJkiRVxgAnSZJUGQOcJElSZQxwkiRJlTHASZIkVcYAJ0mSVBkDnCRJUmUMcJIkSZUxwEmSJFXGACdJklQZA5wkSVJlDHCSJEmVMcBJkiRVxgAnSZJUGQOcJElSZQxwkiRJlTHASZIkVcYAJ0mSVBkDnCRJUmUMcJIkSZUxwEmSJFXGACdJklQZA5wkSVJlDHCSJEmVMcBJkiRVxgAnSZJUmZYFuIi4MCIWRsQdTWX/FhG/iYjbIuK7EbFx07ZPRcTciLgnIvZvKj+glM2NiJOayidExA2l/LKIGNWqY5EkSVqbtHIG7iLggD5ls4DJmbk98FvgUwARMRE4DJhU2vxnRIyIiBHAfwAHAhOBw0tdgC8BZ2Xm1sCjwDEtPBZJkqS1RssCXGb+HFjSp+wnmbm0rF4PdJflQ4BLM/PZzLwfmAvsVh5zM/O+zHwOuBQ4JCIC2Bu4vLSfAby9VcciSZK0NunkNXBHAz8qy2OB+U3bekrZQOWbAX9sCoO95f2KiGMjYnZEzF60aNEQDV+SJKkzOhLgIuJfgKXAt9rRX2ZOz8wpmTllzJgx7ehSkiSpZbra3WFEHAW8DdgnM7MULwDGNVXrLmUMUL4Y2DgiusosXHN9SZKkYa2tM3ARcQBwInBwZv6padNM4LCIWCciJgDbADcCNwHblDtOR9G40WFmCX4/Aw4t7acCV7TrOCRJkjqplR8jcglwHbBdRPRExDHAucCGwKyImBMR/wWQmXcC3wbuAn4MHJeZy8rs2vHAVcDdwLdLXYBPAh+PiLk0rom7oFXHIkmStDZp2SnUzDy8n+IBQ1Zmngac1k/5lcCV/ZTfR+MuVUmSpJcVv4lBkiSpMgY4SZKkyhjgJEmSKmOAkyRJqowBTpIkqTIGOEmSpMoY4CRJkipjgJMkSaqMAU6SJKkyBjhJkqTKGOAkSZIqY4CTJEmqjAFOkiSpMgY4SZKkyhjgJEmSKmOAkyRJqowBTpIkqTIGOEmSpMoY4CRJkipjgJMkSaqMAU6SJKkyBjhJkqTKGOAkSZIqY4CTJEmqjAFOkiSpMgY4SZKkyhjgJEmSKmOAkyRJqowBTpIkqTIGOEmSpMoY4CRJkipjgJMkSaqMAU6SJKkyBjhJkqTKGOAkSZIqY4CTJEmqjAFOkiSpMgY4SZKkyhjgJEmSKmOAkyRJqowBTpIkqTIGOEmSpMoY4CRJkipjgJMkSaqMAU6SJKkyBjhJkqTKGOAkSZIqY4CTJEmqTMsCXERcGBELI+KOprJNI2JWRNxbfm5SyiMizo6IuRFxW0Ts3NRmaql/b0RMbSrfJSJuL23Ojoho1bFIkiStTVo5A3cRcECfspOAqzNzG+Dqsg5wILBNeRwLnAeNwAecDOwO7Aac3Bv6Sp0PNrXr25ckSdKw1LIAl5k/B5b0KT4EmFGWZwBvbyq/OBuuBzaOiC2B/YFZmbkkMx8FZgEHlG2vzMzrMzOBi5v2JUmSNKy1+xq4V2Xmg2X5IeBVZXksML+pXk8pW1l5Tz/lkiRJw17HbmIoM2fZjr4i4tiImB0RsxctWtSOLiVJklqm3QHu4XL6k/JzYSlfAIxrqtddylZW3t1Peb8yc3pmTsnMKWPGjFnjg5AkSeqkdge4mUDvnaRTgSuayo8sd6PuATxWTrVeBewXEZuUmxf2A64q2x6PiD3K3adHNu1LkiRpWOtq1Y4j4hLgLcDmEdFD427S04FvR8QxwAPAu0v1K4GDgLnAn4D3A2Tmkoj4PHBTqXdqZvbeGPGPNO50XRf4UXlIkiQNey0LcJl5+ACb9umnbgLHDbCfC4EL+ymfDUxekzFKkiTVyG9ikCRJqowBTpIkqTIGOEmSpMoY4CRJkipjgJMkSaqMAU6SJKkyBjhJkqTKGOAkSZIqY4CTJEmqjAFOkiSpMgY4SZKkyhjgJEmSKmOAkyRJqowBTpIkqTIGOEmSpMoY4CRJkipjgJMkSaqMAU6SJKkyBjhJkqTKGOAkSZIqY4CTJEmqjAFOkiSpMgY4SZKkyhjgJEmSKtPV6QFIklbfCT+6uNND0Et05oFHdnoIGgacgZMkSaqMAU6SJKkyBjhJkqTKGOAkSZIqY4CTJEmqjAFOkiSpMgY4SZKkyhjgJEmSKmOAkyRJqowBTpIkqTIGOEmSpMoY4CRJkipjgJMkSaqMAU6SJKkyBjhJkqTKGOAkSZIqY4CTJEmqjAFOkiSpMgY4SZKkyhjgJEmSKmOAkyRJqowBTpIkqTIGOEmSpMoY4CRJkirTkQAXEf8cEXdGxB0RcUlEjI6ICRFxQ0TMjYjLImJUqbtOWZ9bto9v2s+nSvk9EbF/J45FkiSp3doe4CJiLPBPwJTMnAyMAA4DvgSclZlbA48Cx5QmxwCPlvKzSj0iYmJpNwk4APjPiBjRzmORJEnqhE6dQu0C1o2ILmA94EFgb+Dysn0G8PayfEhZp2zfJyKilF+amc9m5v3AXGC3No1fkiSpY9oe4DJzAXAG8Hsawe0x4Gbgj5m5tFTrAcaW5bHA/NJ2aam/WXN5P20kSZKGrU6cQt2ExuzZBGArYH0ap0Bb2eexETE7ImYvWrSolV1JkiS1XCdOoe4L3J+ZizLzeeB/gT2BjcspVYBuYEFZXgCMAyjbNwIWN5f302YFmTk9M6dk5pQxY8YM9fFIkiS11aACXERcPZiyQfo9sEdErFeuZdsHuAv4GXBoqTMVuKIszyzrlO0/zcws5YeVu1QnANsAN77EMUmSJFWja2UbI2I0jZsMNi+nPqNseiUv8XqzzLwhIi4HbgGWArcC04EfApdGxBdK2QWlyQXANyJiLrCExp2nZOadEfFtGuFvKXBcZi57KWOSJEmqyUoDHPAPwMdoXKt2M38OcI8D577UTjPzZODkPsX30c9dpJn5DPCuAfZzGnDaSx2HJElSjVYa4DLzq8BXI+IjmXlOm8YkSZKklVjVDBwAmXlORPwlML65TWZe3KJxSZIkaQCDCnAR8Q3gdcAcoPc6swQMcJIkSW02qAAHTAEmlrs/JUmS1EGD/Ry4O4C/aOVAJEmSNDiDnYHbHLgrIm4Enu0tzMyDWzIqSZIkDWiwAe6UVg5CkiRJgzfYu1CvbfVAJEmSNDiDvQv1CRp3nQKMAkYCT2XmK1s1MEmSJPVvsDNwG/Yul+8vPQTYo1WDkiRJ0sAGexfqctnwPWD/FoxHkiRJqzDYU6jvaFp9BY3PhXumJSOSJEnSSg32LtS/bVpeCsyjcRpVkiRJbTbYa+De3+qBSJIkaXAGdQ1cRHRHxHcjYmF5fCciuls9OEmSJL3YYG9i+DowE9iqPL5fyiRJktRmgw1wYzLz65m5tDwuAsa0cFySJEkawGAD3OKIOCIiRpTHEcDiVg5MkiRJ/RtsgDsaeDfwEPAgcChwVIvGJEmSpJUY7MeInApMzcxHASJiU+AMGsFOkiRJbTTYGbjte8MbQGYuAXZqzZAkSZK0MoMNcK+IiE16V8oM3GBn7yRJkjSEBhvCzgSui4j/W9bfBZzWmiFJkiRpZQb7TQwXR8RsYO9S9I7MvKt1w5IkSdJABn0atAQ2Q5skSVKHDfYaOEmSJK0lDHCSJEmVMcBJkiRVxgAnSZJUGQOcJElSZQxwkiRJlTHASZIkVcYAJ0mSVBkDnCRJUmUMcJIkSZUxwEmSJFXGACdJklQZA5wkSVJlDHCSJEmVMcBJkiRVxgAnSZJUGQOcJElSZQxwkiRJlTHASZIkVcYAJ0mSVBkDnCRJUmUMcJIkSZUxwEmSJFXGACdJklSZjgS4iNg4Ii6PiN9ExN0R8aaI2DQiZkXEveXnJqVuRMTZETE3Im6LiJ2b9jO11L83IqZ24lgkSZLarVMzcF8FfpyZrwd2AO4GTgKuzsxtgKvLOsCBwDblcSxwHkBEbAqcDOwO7Aac3Bv6JEmShrO2B7iI2Ah4M3ABQGY+l5l/BA4BZpRqM4C3l+VDgIuz4Xpg44jYEtgfmJWZSzLzUWAWcEAbD0WSJKkjOjEDNwFYBHw9Im6NiK9FxPrAqzLzwVLnIeBVZXksML+pfU8pG6hckiRpWOtEgOsCdgbOy8ydgKf48+lSADIzgRyqDiPi2IiYHRGzFy1aNFS7lSRJ6ohOBLgeoCczbyjrl9MIdA+XU6OUnwvL9gXAuKb23aVsoPIXyczpmTklM6eMGTNmyA5EkiSpE9oe4DLzIWB+RGxXivYB7gJmAr13kk4FrijLM4Ejy92oewCPlVOtVwH7RcQm5eaF/UqZJEnSsNbVoX4/AnwrIkYB9wHvpxEmvx0RxwAPAO8uda8EDgLmAn8qdcnMJRHxeeCmUu/UzFzSvkOQJEnqjI4EuMycA0zpZ9M+/dRN4LgB9nMhcOHQjk6SJGnt5jcxSJIkVcYAJ0mSVBkDnCRJUmUMcJIkSZUxwEmSJFXGACdJklQZA5wkSVJlDHCSJEmVMcBJkiRVxgAnSZJUGQOcJElSZQxwkiRJlTHASZIkVcYAJ0mSVBkDnCRJUmUMcJIkSZUxwEmSJFXGACdJklQZA5wkSVJlDHCSJEmVMcBJkiRVxgAnSZJUGQOcJElSZQxwkiRJlTHASZIkVcYAJ0mSVBkDnCRJUmUMcJIkSZUxwEmSJFXGACdJklQZA5wkSVJlDHCSJEmVMcBJkiRVxgAnSZJUGQOcJElSZU2Hfs0AAAt8SURBVAxwkiRJlTHASZIkVcYAJ0mSVBkDnCRJUmUMcJIkSZUxwEmSJFXGACdJklQZA5wkSVJlDHCSJEmVMcBJkiRVxgAnSZJUGQOcJElSZQxwkiRJlTHASZIkVaZjAS4iRkTErRHxg7I+ISJuiIi5EXFZRIwq5euU9bll+/imfXyqlN8TEft35kgkSZLaq5MzcB8F7m5a/xJwVmZuDTwKHFPKjwEeLeVnlXpExETgMGAScADwnxExok1jlyRJ6piOBLiI6AbeCnytrAewN3B5qTIDeHtZPqSsU7bvU+ofAlyamc9m5v3AXGC39hyBJElS53RqBu4rwInAC2V9M+CPmbm0rPcAY8vyWGA+QNn+WKm/vLyfNiuIiGMjYnZEzF60aNFQHockSVLbtT3ARcTbgIWZeXO7+szM6Zk5JTOnjBkzpl3dSpIktURXB/rcEzg4Ig4CRgOvBL4KbBwRXWWWrRtYUOovAMYBPRHRBWwELG4q79XcRpIkadhq+wxcZn4qM7szczyNmxB+mpl/D/wMOLRUmwpcUZZnlnXK9p9mZpbyw8pdqhOAbYAb23QYkiRJHdOJGbiBfBK4NCK+ANwKXFDKLwC+ERFzgSU0Qh+ZeWdEfBu4C1gKHJeZy9o/bEmSpPbqaIDLzGuAa8ryffRzF2lmPgO8a4D2pwGntW6EkiRJax+/iUGSJKkya9MpVGmtsvC8Ezs9BK2BLT785U4PQZJaxhk4SZKkyhjgJEmSKmOAkyRJqowBTpIkqTIGOEmSpMoY4CRJkipjgJMkSaqMAU6SJKkyBjhJkqTKGOAkSZIqY4CTJEmqjAFOkiSpMgY4SZKkyhjgJEmSKmOAkyRJqowBTpIkqTIGOEmSpMoY4CRJkipjgJMkSaqMAU6SJKkyBjhJkqTKGOAkSZIqY4CTJEmqjAFOkiSpMgY4SZKkynR1egCSJL2cLDzvxE4PQWtgiw9/udNDAJyBkyRJqo4BTpIkqTIGOEmSpMoY4CRJkipjgJMkSaqMAU6SJKkyBjhJkqTKGOAkSZIqY4CTJEmqjAFOkiSpMgY4SZKkyhjgJEmSKmOAkyRJqowBTpIkqTIGOEmSpMoY4CRJkipjgJMkSaqMAU6SJKkyBjhJkqTKGOAkSZIq0/YAFxHjIuJnEXFXRNwZER8t5ZtGxKyIuLf83KSUR0ScHRFzI+K2iNi5aV9TS/17I2Jqu49FkiSpEzoxA7cUOCEzJwJ7AMdFxETgJODqzNwGuLqsAxwIbFMexwLnQSPwAScDuwO7ASf3hj5JkqThrO0BLjMfzMxbyvITwN3AWOAQYEapNgN4e1k+BLg4G64HNo6ILYH9gVmZuSQzHwVmAQe08VAkSZI6oqPXwEXEeGAn4AbgVZn5YNn0EPCqsjwWmN/UrKeUDVQuSZI0rHUswEXEBsB3gI9l5uPN2zIzgRzCvo6NiNkRMXvRokVDtVtJkqSO6EiAi4iRNMLbtzLzf0vxw+XUKOXnwlK+ABjX1Ly7lA1U/iKZOT0zp2TmlDFjxgzdgUiSJHVAJ+5CDeAC4O7M/PemTTOB3jtJpwJXNJUfWe5G3QN4rJxqvQrYLyI2KTcv7FfKJEmShrWuDvS5J/A+4PaImFPKPg2cDnw7Io4BHgDeXbZdCRwEzAX+BLwfIDOXRMTngZtKvVMzc0l7DkGSJKlz2h7gMvOXQAyweZ9+6idw3AD7uhC4cOhGJ0mStPbzmxgkSZIqY4CTJEmqjAFOkiSpMgY4SZKkyhjgJEmSKmOAkyRJqowBTpIkqTIGOEmSpMoY4CRJkipjgJMkSaqMAU6SJKkyBjhJkqTKGOAkSZIqY4CTJEmqjAFOkiSpMgY4SZKkyhjgJEmSKmOAkyRJqowBTpIkqTIGOEmSpMoY4CRJkipjgJMkSaqMAU6SJKkyBjhJkqTKGOAkSZIqY4CTJEmqjAFOkiSpMgY4SZKkyhjgJEmSKmOAkyRJqowBTpIkqTIGOEmSpMoY4CRJkipjgJMkSaqMAU6SJKkyBjhJkqTKGOAkSZIqY4CTJEmqjAFOkiSpMgY4SZKkyhjgJEmSKmOAkyRJqowBTpIkqTIGOEmSpMoY4CRJkipjgJMkSaqMAU6SJKkyBjhJkqTKGOAkSZIqU32Ai4gDIuKeiJgbESd1ejySJEmtVnWAi4gRwH8ABwITgcMjYmJnRyVJktRaVQc4YDdgbmbel5nPAZcCh3R4TJIkSS1Ve4AbC8xvWu8pZZIkScNWZGanx/CSRcShwAGZ+YGy/j5g98w8vk+9Y4Fjy+p2wD1tHahqtTnwSKcHIWnY8d8WrY7XZOaYvoVdnRjJEFoAjGta7y5lK8jM6cD0dg1Kw0NEzM7MKZ0eh6ThxX9bNBRqP4V6E7BNREyIiFHAYcDMDo9JkiSppaqegcvMpRFxPHAVMAK4MDPv7PCwJEmSWqrqAAeQmVcCV3Z6HBqWPO0uqRX8t0VrrOqbGCRJkl6Oar8GTpIk6WXHAKdhKSKWRcScpsf4FvY1LyI2b9X+Ja39IiIj4ptN610RsSgifrCKdm9ZVR2pP9VfAycN4OnM3LHTg5D0svEUMDki1s3Mp4G/oZ+PtZKGijNwetmIiF0i4tqIuDkiroqILUv5NRFxVkTMjoi7I2LXiPjfiLg3Ir7Q1P57pe2d5cOh++vjiIi4scz6nV++r1fSy8OVwFvL8uHAJb0bImK3iLguIm6NiF9FxHZ9G0fE+hFxYfk35NaI8KshNSADnIardZtOn343IkYC5wCHZuYuwIXAaU31nysfrPlfwBXAccBk4KiI2KzUObq0nQL8U1M5ABHxBuA9wJ5l9m8Z8PctPEZJa5dLgcMiYjSwPXBD07bfAHtl5k7AZ4F/7af9vwA/zczdgP8D/FtErN/iMatSnkLVcLXCKdSImEwjkM2KCGh8buCDTfV7PwD6duDOzHywtLuPxrd9LKYR2v6u1BsHbFPKe+0D7ALcVPpYF1g4tIclaW2VmbeV620P58Ufb7URMCMitgESGNnPLvYDDo6IT5T10cCrgbtbMmBVzQCnl4ugEczeNMD2Z8vPF5qWe9e7IuItwL7AmzLzTxFxDY1/XPv2MSMzPzVko5ZUm5nAGcBbgOZZ+s8DP8vMvysh75p+2gbwzsz0+7q1Sp5C1cvFPcCYiHgTQESMjIhJq9F+I+DREt5eD+zRT52rgUMjYovSx6YR8Zo1HbikqlwIfC4zb+9TvhF/vqnhqAHaXgV8JMoUfkTs1JIRalgwwOllITOfAw4FvhQRvwbmAH+5Grv4MY2ZuLuB04Hr++njLuAzwE8i4jZgFrDlmo5dUj0ysyczz+5n05eBL0bErQx89uvzNE6t3hYRd5Z1qV9+E4MkSVJlnIGTJEmqjAFOkiSpMgY4SZKkyhjgJEmSKmOAkyRJqowBTpIGISL+pXwP7m3lK9p2L9+je0/T17ZdXuqeHRGf7dP2Pzo3eknDjd/EIEmrUD4A+m3Azpn5bERsDowqm/8+M2f3afIZYE5EfLOsfwDwQ1klDRkDnCSt2pbAI5n5LEBmPgJQPjD/RTLz8Yj4F+DcUvTZzPxjOwYq6eXBD/KVpFWIiA2AXwLrAf8PuCwzry3fibsl8HSpOiszpzW1uw5Ylpl/1eYhSxrmnIGTpFXIzCcjYhdgL+D/AJdFxEllc3+nUImIbhrh7oWI2CAzn2zfiCUNd87ASdJqiohDganAhsAnBghw3wFmAm8ARjTPzEnSmnIGTpJWISK2A17IzHtL0Y7AA8DkAeofCGwBXEzjtOttEfH1zLyrHeOVNPw5AydJq1BOn54DbAwsBeYCxwKXs+I1cI/QuFv118ChmXl7af8O4PjM3LvNQ5c0TBngJEmSKuMH+UqSJFXGACdJklQZA5wkSVJlDHCSJEmVMcBJkiRVxgAnSZJUGQOcJElSZQxwkiRJlfn/C6df9yFJbq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83822" y="1038577"/>
            <a:ext cx="8229600" cy="1600438"/>
          </a:xfrm>
          <a:prstGeom prst="rect">
            <a:avLst/>
          </a:prstGeom>
          <a:noFill/>
        </p:spPr>
        <p:txBody>
          <a:bodyPr wrap="square" rtlCol="0">
            <a:spAutoFit/>
          </a:bodyPr>
          <a:lstStyle/>
          <a:p>
            <a:r>
              <a:rPr lang="en-US" sz="2000" dirty="0" smtClean="0"/>
              <a:t>Image augmentation is a method of altering original images by applying various transformations to them, resulting in many altered copies of the same image. Depending on the augmentation techniques used, such as shifting, rotating, flipping, and so on, each copy is unique in certain ways.</a:t>
            </a:r>
          </a:p>
          <a:p>
            <a:endParaRPr lang="en-US" dirty="0"/>
          </a:p>
        </p:txBody>
      </p:sp>
      <p:pic>
        <p:nvPicPr>
          <p:cNvPr id="7" name="image5.jpeg"/>
          <p:cNvPicPr/>
          <p:nvPr/>
        </p:nvPicPr>
        <p:blipFill>
          <a:blip r:embed="rId2" cstate="print"/>
          <a:stretch>
            <a:fillRect/>
          </a:stretch>
        </p:blipFill>
        <p:spPr>
          <a:xfrm>
            <a:off x="1363133" y="2715749"/>
            <a:ext cx="5943600" cy="21052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873" y="146744"/>
            <a:ext cx="8214359" cy="997709"/>
          </a:xfrm>
          <a:prstGeom prst="rect">
            <a:avLst/>
          </a:prstGeom>
        </p:spPr>
        <p:txBody>
          <a:bodyPr vert="horz" wrap="square" lIns="0" tIns="12700" rIns="0" bIns="0" rtlCol="0">
            <a:spAutoFit/>
          </a:bodyPr>
          <a:lstStyle/>
          <a:p>
            <a:pPr marL="12700">
              <a:spcBef>
                <a:spcPts val="100"/>
              </a:spcBef>
            </a:pPr>
            <a:r>
              <a:rPr lang="en-US" sz="3200" u="sng" dirty="0" err="1" smtClean="0"/>
              <a:t>Convolutional</a:t>
            </a:r>
            <a:r>
              <a:rPr lang="en-US" sz="3200" u="sng" dirty="0" smtClean="0"/>
              <a:t> Neural Networks</a:t>
            </a:r>
            <a:r>
              <a:rPr lang="en-US" sz="3200" dirty="0" smtClean="0"/>
              <a:t/>
            </a:r>
            <a:br>
              <a:rPr lang="en-US" sz="3200" dirty="0" smtClean="0"/>
            </a:br>
            <a:endParaRPr sz="3200" u="sng">
              <a:latin typeface="+mj-lt"/>
            </a:endParaRPr>
          </a:p>
        </p:txBody>
      </p:sp>
      <p:sp>
        <p:nvSpPr>
          <p:cNvPr id="3" name="object 3"/>
          <p:cNvSpPr txBox="1"/>
          <p:nvPr/>
        </p:nvSpPr>
        <p:spPr>
          <a:xfrm>
            <a:off x="0" y="840828"/>
            <a:ext cx="8940800" cy="2534027"/>
          </a:xfrm>
          <a:prstGeom prst="rect">
            <a:avLst/>
          </a:prstGeom>
        </p:spPr>
        <p:txBody>
          <a:bodyPr vert="horz" wrap="square" lIns="0" tIns="12700" rIns="0" bIns="0" rtlCol="0">
            <a:spAutoFit/>
          </a:bodyPr>
          <a:lstStyle/>
          <a:p>
            <a:pPr lvl="1"/>
            <a:r>
              <a:rPr lang="en-US" sz="2000" dirty="0" err="1" smtClean="0"/>
              <a:t>Convolutional</a:t>
            </a:r>
            <a:r>
              <a:rPr lang="en-US" sz="2000" dirty="0" smtClean="0"/>
              <a:t> neural networks use principles from linear algebra, notably matrix multiplication, to discover patterns inside an image, making them more scalable for image classification and object recognition tasks.</a:t>
            </a:r>
            <a:endParaRPr lang="en-US" sz="1400" dirty="0" smtClean="0"/>
          </a:p>
          <a:p>
            <a:pPr lvl="1"/>
            <a:r>
              <a:rPr lang="en-US" sz="2000" dirty="0" smtClean="0"/>
              <a:t>They have three main types of layers, which are:</a:t>
            </a:r>
            <a:endParaRPr lang="en-US" sz="1400" dirty="0" smtClean="0"/>
          </a:p>
          <a:p>
            <a:pPr lvl="2">
              <a:buFont typeface="Arial" pitchFamily="34" charset="0"/>
              <a:buChar char="•"/>
            </a:pPr>
            <a:r>
              <a:rPr lang="en-US" sz="2000" dirty="0" err="1" smtClean="0"/>
              <a:t>Convolutional</a:t>
            </a:r>
            <a:r>
              <a:rPr lang="en-US" sz="2000" dirty="0" smtClean="0"/>
              <a:t> layer</a:t>
            </a:r>
            <a:endParaRPr lang="en-US" sz="1400" dirty="0" smtClean="0"/>
          </a:p>
          <a:p>
            <a:pPr lvl="2">
              <a:buFont typeface="Arial" pitchFamily="34" charset="0"/>
              <a:buChar char="•"/>
            </a:pPr>
            <a:r>
              <a:rPr lang="en-US" sz="2000" dirty="0" smtClean="0"/>
              <a:t>Pooling layer</a:t>
            </a:r>
            <a:endParaRPr lang="en-US" sz="1400" dirty="0" smtClean="0"/>
          </a:p>
          <a:p>
            <a:pPr lvl="2">
              <a:buFont typeface="Arial" pitchFamily="34" charset="0"/>
              <a:buChar char="•"/>
            </a:pPr>
            <a:r>
              <a:rPr lang="en-US" sz="2000" dirty="0" smtClean="0"/>
              <a:t>Fully-connected (FC) layer</a:t>
            </a:r>
            <a:endParaRPr lang="en-US" sz="1400" dirty="0" smtClean="0"/>
          </a:p>
          <a:p>
            <a:pPr marL="12700" marR="459740">
              <a:lnSpc>
                <a:spcPct val="115100"/>
              </a:lnSpc>
              <a:spcBef>
                <a:spcPts val="100"/>
              </a:spcBef>
            </a:pPr>
            <a:endParaRPr sz="2000">
              <a:latin typeface="Arial"/>
              <a:cs typeface="Arial"/>
            </a:endParaRPr>
          </a:p>
        </p:txBody>
      </p:sp>
      <p:pic>
        <p:nvPicPr>
          <p:cNvPr id="6" name="image6.jpeg"/>
          <p:cNvPicPr/>
          <p:nvPr/>
        </p:nvPicPr>
        <p:blipFill>
          <a:blip r:embed="rId2" cstate="print"/>
          <a:stretch>
            <a:fillRect/>
          </a:stretch>
        </p:blipFill>
        <p:spPr>
          <a:xfrm>
            <a:off x="1008419" y="3036711"/>
            <a:ext cx="7172318" cy="18852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TotalTime>
  <Words>640</Words>
  <PresentationFormat>On-screen Show (16:9)</PresentationFormat>
  <Paragraphs>121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Content</vt:lpstr>
      <vt:lpstr>Problem Statement </vt:lpstr>
      <vt:lpstr>Introduction</vt:lpstr>
      <vt:lpstr>Data Summary</vt:lpstr>
      <vt:lpstr>  Approach Overview</vt:lpstr>
      <vt:lpstr>Exploratory Data Analysis</vt:lpstr>
      <vt:lpstr>Data Augmentation </vt:lpstr>
      <vt:lpstr>Convolutional Neural Networks </vt:lpstr>
      <vt:lpstr>Model Architecture </vt:lpstr>
      <vt:lpstr>MODEL EVALUTION</vt:lpstr>
      <vt:lpstr>Real Time Emotion Detection </vt:lpstr>
      <vt:lpstr>Slide 13</vt:lpstr>
      <vt:lpstr>Web App and Deployment </vt:lpstr>
      <vt:lpstr>Conclusion</vt:lpstr>
      <vt:lpstr>References</vt:lpstr>
      <vt:lpstr>    T H A N 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bisma</dc:creator>
  <cp:lastModifiedBy>Chetan Rajput</cp:lastModifiedBy>
  <cp:revision>13</cp:revision>
  <dcterms:modified xsi:type="dcterms:W3CDTF">2022-06-01T05:42:47Z</dcterms:modified>
</cp:coreProperties>
</file>