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2" roundtripDataSignature="AMtx7mhHceaaHH1BNW5SX8OyDnpYY/M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B83D80-7455-4552-AA0D-2D3D77331528}">
  <a:tblStyle styleId="{24B83D80-7455-4552-AA0D-2D3D7733152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9" name="Google Shape;21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1792288" y="612775"/>
            <a:ext cx="5486400" cy="4114800"/>
          </a:xfrm>
          <a:prstGeom prst="rect">
            <a:avLst/>
          </a:prstGeom>
          <a:noFill/>
          <a:ln>
            <a:noFill/>
          </a:ln>
        </p:spPr>
      </p:sp>
      <p:sp>
        <p:nvSpPr>
          <p:cNvPr id="68" name="Google Shape;68;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descr="data_analytics_powerpoint_presentation_slides_slide01.jpg" id="90" name="Google Shape;90;p1"/>
          <p:cNvPicPr preferRelativeResize="0"/>
          <p:nvPr/>
        </p:nvPicPr>
        <p:blipFill rotWithShape="1">
          <a:blip r:embed="rId3">
            <a:alphaModFix/>
          </a:blip>
          <a:srcRect b="10000" l="0" r="0" t="0"/>
          <a:stretch/>
        </p:blipFill>
        <p:spPr>
          <a:xfrm>
            <a:off x="0" y="-228600"/>
            <a:ext cx="9144000" cy="6324600"/>
          </a:xfrm>
          <a:prstGeom prst="rect">
            <a:avLst/>
          </a:prstGeom>
          <a:noFill/>
          <a:ln>
            <a:noFill/>
          </a:ln>
        </p:spPr>
      </p:pic>
      <p:sp>
        <p:nvSpPr>
          <p:cNvPr id="91" name="Google Shape;91;p1"/>
          <p:cNvSpPr txBox="1"/>
          <p:nvPr/>
        </p:nvSpPr>
        <p:spPr>
          <a:xfrm>
            <a:off x="8382000" y="6248400"/>
            <a:ext cx="685800" cy="461665"/>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  AI</a:t>
            </a:r>
            <a:endParaRPr sz="2400">
              <a:solidFill>
                <a:schemeClr val="lt1"/>
              </a:solidFill>
              <a:latin typeface="Calibri"/>
              <a:ea typeface="Calibri"/>
              <a:cs typeface="Calibri"/>
              <a:sym typeface="Calibri"/>
            </a:endParaRPr>
          </a:p>
        </p:txBody>
      </p:sp>
      <p:sp>
        <p:nvSpPr>
          <p:cNvPr id="92" name="Google Shape;92;p1"/>
          <p:cNvSpPr txBox="1"/>
          <p:nvPr/>
        </p:nvSpPr>
        <p:spPr>
          <a:xfrm>
            <a:off x="762000" y="6019800"/>
            <a:ext cx="3833998" cy="707886"/>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Calibri"/>
                <a:ea typeface="Calibri"/>
                <a:cs typeface="Calibri"/>
                <a:sym typeface="Calibri"/>
              </a:rPr>
              <a:t>On Hotel Booking</a:t>
            </a:r>
            <a:endParaRPr sz="4000">
              <a:solidFill>
                <a:schemeClr val="lt1"/>
              </a:solidFill>
              <a:latin typeface="Calibri"/>
              <a:ea typeface="Calibri"/>
              <a:cs typeface="Calibri"/>
              <a:sym typeface="Calibri"/>
            </a:endParaRPr>
          </a:p>
        </p:txBody>
      </p:sp>
      <p:sp>
        <p:nvSpPr>
          <p:cNvPr id="93" name="Google Shape;93;p1"/>
          <p:cNvSpPr txBox="1"/>
          <p:nvPr/>
        </p:nvSpPr>
        <p:spPr>
          <a:xfrm>
            <a:off x="4495800" y="152400"/>
            <a:ext cx="3715376" cy="707886"/>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Calibri"/>
                <a:ea typeface="Calibri"/>
                <a:cs typeface="Calibri"/>
                <a:sym typeface="Calibri"/>
              </a:rPr>
              <a:t>Capstone Project</a:t>
            </a:r>
            <a:endParaRPr sz="4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Table of Contents </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en-US"/>
              <a:t>● </a:t>
            </a:r>
            <a:r>
              <a:rPr lang="en-US"/>
              <a:t>Cancellation </a:t>
            </a:r>
            <a:r>
              <a:rPr lang="en-US"/>
              <a:t>status</a:t>
            </a:r>
            <a:endParaRPr/>
          </a:p>
          <a:p>
            <a:pPr indent="-342900" lvl="0" marL="342900" rtl="0" algn="l">
              <a:spcBef>
                <a:spcPts val="640"/>
              </a:spcBef>
              <a:spcAft>
                <a:spcPts val="0"/>
              </a:spcAft>
              <a:buClr>
                <a:schemeClr val="dk1"/>
              </a:buClr>
              <a:buSzPts val="3200"/>
              <a:buNone/>
            </a:pPr>
            <a:r>
              <a:rPr lang="en-US"/>
              <a:t>● Special Requests</a:t>
            </a:r>
            <a:endParaRPr/>
          </a:p>
          <a:p>
            <a:pPr indent="-342900" lvl="0" marL="342900" rtl="0" algn="l">
              <a:spcBef>
                <a:spcPts val="640"/>
              </a:spcBef>
              <a:spcAft>
                <a:spcPts val="0"/>
              </a:spcAft>
              <a:buClr>
                <a:schemeClr val="dk1"/>
              </a:buClr>
              <a:buSzPts val="3200"/>
              <a:buNone/>
            </a:pPr>
            <a:r>
              <a:rPr lang="en-US"/>
              <a:t>● Booking ratio between Resort &amp; City hotel</a:t>
            </a:r>
            <a:endParaRPr/>
          </a:p>
          <a:p>
            <a:pPr indent="-342900" lvl="0" marL="342900" rtl="0" algn="l">
              <a:spcBef>
                <a:spcPts val="640"/>
              </a:spcBef>
              <a:spcAft>
                <a:spcPts val="0"/>
              </a:spcAft>
              <a:buClr>
                <a:schemeClr val="dk1"/>
              </a:buClr>
              <a:buSzPts val="3200"/>
              <a:buNone/>
            </a:pPr>
            <a:r>
              <a:rPr lang="en-US"/>
              <a:t>● Number of people who booked the hotel</a:t>
            </a:r>
            <a:endParaRPr/>
          </a:p>
          <a:p>
            <a:pPr indent="-342900" lvl="0" marL="342900" rtl="0" algn="l">
              <a:spcBef>
                <a:spcPts val="640"/>
              </a:spcBef>
              <a:spcAft>
                <a:spcPts val="0"/>
              </a:spcAft>
              <a:buClr>
                <a:schemeClr val="dk1"/>
              </a:buClr>
              <a:buSzPts val="3200"/>
              <a:buNone/>
            </a:pPr>
            <a:r>
              <a:rPr lang="en-US"/>
              <a:t>● Country origin of most guests</a:t>
            </a:r>
            <a:endParaRPr/>
          </a:p>
          <a:p>
            <a:pPr indent="-342900" lvl="0" marL="342900" rtl="0" algn="l">
              <a:spcBef>
                <a:spcPts val="640"/>
              </a:spcBef>
              <a:spcAft>
                <a:spcPts val="0"/>
              </a:spcAft>
              <a:buClr>
                <a:schemeClr val="dk1"/>
              </a:buClr>
              <a:buSzPts val="3200"/>
              <a:buNone/>
            </a:pPr>
            <a:r>
              <a:rPr lang="en-US"/>
              <a:t>● Booking per year</a:t>
            </a:r>
            <a:endParaRPr/>
          </a:p>
          <a:p>
            <a:pPr indent="-342900" lvl="0" marL="342900" rtl="0" algn="l">
              <a:spcBef>
                <a:spcPts val="640"/>
              </a:spcBef>
              <a:spcAft>
                <a:spcPts val="0"/>
              </a:spcAft>
              <a:buClr>
                <a:schemeClr val="dk1"/>
              </a:buClr>
              <a:buSzPts val="3200"/>
              <a:buNone/>
            </a:pPr>
            <a:r>
              <a:rPr lang="en-US"/>
              <a:t>● Busiest month for hotels</a:t>
            </a:r>
            <a:endParaRPr/>
          </a:p>
          <a:p>
            <a:pPr indent="-342900" lvl="0" marL="342900" rtl="0" algn="l">
              <a:spcBef>
                <a:spcPts val="640"/>
              </a:spcBef>
              <a:spcAft>
                <a:spcPts val="0"/>
              </a:spcAft>
              <a:buClr>
                <a:schemeClr val="dk1"/>
              </a:buClr>
              <a:buSzPts val="3200"/>
              <a:buNone/>
            </a:pPr>
            <a:r>
              <a:rPr lang="en-US"/>
              <a:t>● Meal Type</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Number of Travellers in various month</a:t>
            </a:r>
            <a:endParaRPr/>
          </a:p>
          <a:p>
            <a:pPr indent="-342900" lvl="0" marL="342900" rtl="0" algn="l">
              <a:spcBef>
                <a:spcPts val="640"/>
              </a:spcBef>
              <a:spcAft>
                <a:spcPts val="0"/>
              </a:spcAft>
              <a:buClr>
                <a:schemeClr val="dk1"/>
              </a:buClr>
              <a:buSzPts val="3200"/>
              <a:buChar char="•"/>
            </a:pPr>
            <a:r>
              <a:rPr lang="en-US"/>
              <a:t>Room Type</a:t>
            </a:r>
            <a:endParaRPr/>
          </a:p>
          <a:p>
            <a:pPr indent="-342900" lvl="0" marL="342900" rtl="0" algn="l">
              <a:spcBef>
                <a:spcPts val="640"/>
              </a:spcBef>
              <a:spcAft>
                <a:spcPts val="0"/>
              </a:spcAft>
              <a:buClr>
                <a:schemeClr val="dk1"/>
              </a:buClr>
              <a:buSzPts val="3200"/>
              <a:buChar char="•"/>
            </a:pPr>
            <a:r>
              <a:rPr lang="en-US"/>
              <a:t>Repeated Guest</a:t>
            </a:r>
            <a:endParaRPr/>
          </a:p>
          <a:p>
            <a:pPr indent="-342900" lvl="0" marL="342900" rtl="0" algn="l">
              <a:spcBef>
                <a:spcPts val="640"/>
              </a:spcBef>
              <a:spcAft>
                <a:spcPts val="0"/>
              </a:spcAft>
              <a:buClr>
                <a:schemeClr val="dk1"/>
              </a:buClr>
              <a:buSzPts val="3200"/>
              <a:buChar char="•"/>
            </a:pPr>
            <a:r>
              <a:rPr lang="en-US"/>
              <a:t>Reservation Status</a:t>
            </a:r>
            <a:endParaRPr/>
          </a:p>
          <a:p>
            <a:pPr indent="-342900" lvl="0" marL="342900" rtl="0" algn="l">
              <a:spcBef>
                <a:spcPts val="640"/>
              </a:spcBef>
              <a:spcAft>
                <a:spcPts val="0"/>
              </a:spcAft>
              <a:buClr>
                <a:schemeClr val="dk1"/>
              </a:buClr>
              <a:buSzPts val="3200"/>
              <a:buChar char="•"/>
            </a:pPr>
            <a:r>
              <a:rPr lang="en-US"/>
              <a:t>Weekends vs Weekdays</a:t>
            </a:r>
            <a:endParaRPr/>
          </a:p>
          <a:p>
            <a:pPr indent="-342900" lvl="0" marL="342900" rtl="0" algn="l">
              <a:spcBef>
                <a:spcPts val="640"/>
              </a:spcBef>
              <a:spcAft>
                <a:spcPts val="0"/>
              </a:spcAft>
              <a:buClr>
                <a:schemeClr val="dk1"/>
              </a:buClr>
              <a:buSzPts val="3200"/>
              <a:buChar char="•"/>
            </a:pPr>
            <a:r>
              <a:rPr lang="en-US"/>
              <a:t>Checking Travellers</a:t>
            </a:r>
            <a:endParaRPr/>
          </a:p>
          <a:p>
            <a:pPr indent="-342900" lvl="0" marL="342900" rtl="0" algn="l">
              <a:spcBef>
                <a:spcPts val="640"/>
              </a:spcBef>
              <a:spcAft>
                <a:spcPts val="0"/>
              </a:spcAft>
              <a:buClr>
                <a:schemeClr val="dk1"/>
              </a:buClr>
              <a:buSzPts val="3200"/>
              <a:buChar char="•"/>
            </a:pPr>
            <a:r>
              <a:rPr lang="en-US"/>
              <a:t>Booking</a:t>
            </a:r>
            <a:endParaRPr/>
          </a:p>
          <a:p>
            <a:pPr indent="-342900" lvl="0" marL="342900" rtl="0" algn="l">
              <a:spcBef>
                <a:spcPts val="640"/>
              </a:spcBef>
              <a:spcAft>
                <a:spcPts val="0"/>
              </a:spcAft>
              <a:buClr>
                <a:schemeClr val="dk1"/>
              </a:buClr>
              <a:buSzPts val="3200"/>
              <a:buChar char="•"/>
            </a:pPr>
            <a:r>
              <a:rPr lang="en-US"/>
              <a:t>Satisfactory of Customers</a:t>
            </a:r>
            <a:endParaRPr/>
          </a:p>
          <a:p>
            <a:pPr indent="-342900" lvl="0" marL="342900" rtl="0" algn="l">
              <a:spcBef>
                <a:spcPts val="640"/>
              </a:spcBef>
              <a:spcAft>
                <a:spcPts val="0"/>
              </a:spcAft>
              <a:buClr>
                <a:schemeClr val="dk1"/>
              </a:buClr>
              <a:buSzPts val="3200"/>
              <a:buChar char="•"/>
            </a:pPr>
            <a:r>
              <a:rPr lang="en-US"/>
              <a:t>Challenges</a:t>
            </a:r>
            <a:endParaRPr/>
          </a:p>
          <a:p>
            <a:pPr indent="-342900" lvl="0" marL="342900" rtl="0" algn="l">
              <a:spcBef>
                <a:spcPts val="640"/>
              </a:spcBef>
              <a:spcAft>
                <a:spcPts val="0"/>
              </a:spcAft>
              <a:buClr>
                <a:schemeClr val="dk1"/>
              </a:buClr>
              <a:buSzPts val="3200"/>
              <a:buChar char="•"/>
            </a:pPr>
            <a:r>
              <a:rPr lang="en-US"/>
              <a:t>Conclusion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rPr>
              <a:t>Booking</a:t>
            </a:r>
            <a:r>
              <a:rPr lang="en-US">
                <a:solidFill>
                  <a:schemeClr val="lt1"/>
                </a:solidFill>
                <a:latin typeface="Calibri"/>
                <a:ea typeface="Calibri"/>
                <a:cs typeface="Calibri"/>
                <a:sym typeface="Calibri"/>
              </a:rPr>
              <a:t> status </a:t>
            </a:r>
            <a:endParaRPr/>
          </a:p>
        </p:txBody>
      </p:sp>
      <p:pic>
        <p:nvPicPr>
          <p:cNvPr id="161" name="Google Shape;161;p12"/>
          <p:cNvPicPr preferRelativeResize="0"/>
          <p:nvPr>
            <p:ph idx="1" type="body"/>
          </p:nvPr>
        </p:nvPicPr>
        <p:blipFill rotWithShape="1">
          <a:blip r:embed="rId3">
            <a:alphaModFix/>
          </a:blip>
          <a:srcRect b="0" l="0" r="0" t="0"/>
          <a:stretch/>
        </p:blipFill>
        <p:spPr>
          <a:xfrm>
            <a:off x="2362200" y="1676400"/>
            <a:ext cx="4191000" cy="3668871"/>
          </a:xfrm>
          <a:prstGeom prst="rect">
            <a:avLst/>
          </a:prstGeom>
          <a:noFill/>
          <a:ln>
            <a:noFill/>
          </a:ln>
        </p:spPr>
      </p:pic>
      <p:sp>
        <p:nvSpPr>
          <p:cNvPr id="162" name="Google Shape;162;p12"/>
          <p:cNvSpPr txBox="1"/>
          <p:nvPr/>
        </p:nvSpPr>
        <p:spPr>
          <a:xfrm>
            <a:off x="1600200" y="5791200"/>
            <a:ext cx="6098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Majority of the booked Hotel is City Hotel than Resort Hotel.</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HOW MANY BOOKING WERE CANCELLED?</a:t>
            </a:r>
            <a:endParaRPr/>
          </a:p>
        </p:txBody>
      </p:sp>
      <p:pic>
        <p:nvPicPr>
          <p:cNvPr id="168" name="Google Shape;168;p13"/>
          <p:cNvPicPr preferRelativeResize="0"/>
          <p:nvPr>
            <p:ph idx="1" type="body"/>
          </p:nvPr>
        </p:nvPicPr>
        <p:blipFill rotWithShape="1">
          <a:blip r:embed="rId3">
            <a:alphaModFix/>
          </a:blip>
          <a:srcRect b="0" l="0" r="0" t="0"/>
          <a:stretch/>
        </p:blipFill>
        <p:spPr>
          <a:xfrm>
            <a:off x="2133600" y="1752600"/>
            <a:ext cx="4953000" cy="3962400"/>
          </a:xfrm>
          <a:prstGeom prst="rect">
            <a:avLst/>
          </a:prstGeom>
          <a:noFill/>
          <a:ln>
            <a:noFill/>
          </a:ln>
        </p:spPr>
      </p:pic>
      <p:sp>
        <p:nvSpPr>
          <p:cNvPr id="169" name="Google Shape;169;p13"/>
          <p:cNvSpPr txBox="1"/>
          <p:nvPr/>
        </p:nvSpPr>
        <p:spPr>
          <a:xfrm>
            <a:off x="2209800" y="6019800"/>
            <a:ext cx="46901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During the year we have 37% of cancelations.</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Special requests</a:t>
            </a:r>
            <a:endParaRPr/>
          </a:p>
        </p:txBody>
      </p:sp>
      <p:pic>
        <p:nvPicPr>
          <p:cNvPr id="175" name="Google Shape;175;p14"/>
          <p:cNvPicPr preferRelativeResize="0"/>
          <p:nvPr>
            <p:ph idx="1" type="body"/>
          </p:nvPr>
        </p:nvPicPr>
        <p:blipFill rotWithShape="1">
          <a:blip r:embed="rId3">
            <a:alphaModFix/>
          </a:blip>
          <a:srcRect b="0" l="0" r="0" t="0"/>
          <a:stretch/>
        </p:blipFill>
        <p:spPr>
          <a:xfrm>
            <a:off x="1524000" y="1600200"/>
            <a:ext cx="6400800" cy="4038600"/>
          </a:xfrm>
          <a:prstGeom prst="rect">
            <a:avLst/>
          </a:prstGeom>
          <a:noFill/>
          <a:ln>
            <a:noFill/>
          </a:ln>
        </p:spPr>
      </p:pic>
      <p:sp>
        <p:nvSpPr>
          <p:cNvPr id="176" name="Google Shape;176;p14"/>
          <p:cNvSpPr txBox="1"/>
          <p:nvPr/>
        </p:nvSpPr>
        <p:spPr>
          <a:xfrm>
            <a:off x="0" y="5715001"/>
            <a:ext cx="9144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As we can see here among all one special booking request were made almost 27% of total  bookings.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Two special request were made nearly 10% among all and 3 special request is nearly 2%.</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Booking ratio between Resort &amp; City hotel </a:t>
            </a:r>
            <a:endParaRPr/>
          </a:p>
        </p:txBody>
      </p:sp>
      <p:pic>
        <p:nvPicPr>
          <p:cNvPr id="182" name="Google Shape;182;p15"/>
          <p:cNvPicPr preferRelativeResize="0"/>
          <p:nvPr>
            <p:ph idx="1" type="body"/>
          </p:nvPr>
        </p:nvPicPr>
        <p:blipFill rotWithShape="1">
          <a:blip r:embed="rId3">
            <a:alphaModFix/>
          </a:blip>
          <a:srcRect b="0" l="0" r="0" t="0"/>
          <a:stretch/>
        </p:blipFill>
        <p:spPr>
          <a:xfrm>
            <a:off x="2667000" y="1752600"/>
            <a:ext cx="3810000" cy="3421380"/>
          </a:xfrm>
          <a:prstGeom prst="rect">
            <a:avLst/>
          </a:prstGeom>
          <a:noFill/>
          <a:ln>
            <a:noFill/>
          </a:ln>
        </p:spPr>
      </p:pic>
      <p:sp>
        <p:nvSpPr>
          <p:cNvPr id="183" name="Google Shape;183;p15"/>
          <p:cNvSpPr txBox="1"/>
          <p:nvPr/>
        </p:nvSpPr>
        <p:spPr>
          <a:xfrm>
            <a:off x="152400" y="5181600"/>
            <a:ext cx="9144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What do we see here?</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It seems that a huge proportion of hotels was city hotel.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Resort hotel tend to be on the expensive side and most people will just</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stick with city hotel. Also, resort hotels tend to be appropriate for larger group of people.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The number of people who booked the hotel</a:t>
            </a:r>
            <a:endParaRPr/>
          </a:p>
        </p:txBody>
      </p:sp>
      <p:sp>
        <p:nvSpPr>
          <p:cNvPr id="189" name="Google Shape;18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r>
              <a:rPr b="1" i="1" lang="en-US"/>
              <a:t>Looking into adults</a:t>
            </a:r>
            <a:endParaRPr/>
          </a:p>
          <a:p>
            <a:pPr indent="-342900" lvl="0" marL="342900" rtl="0" algn="l">
              <a:spcBef>
                <a:spcPts val="480"/>
              </a:spcBef>
              <a:spcAft>
                <a:spcPts val="0"/>
              </a:spcAft>
              <a:buClr>
                <a:schemeClr val="dk1"/>
              </a:buClr>
              <a:buSzPts val="2400"/>
              <a:buNone/>
            </a:pPr>
            <a:r>
              <a:rPr i="1" lang="en-US" sz="2400"/>
              <a:t> </a:t>
            </a:r>
            <a:endParaRPr/>
          </a:p>
          <a:p>
            <a:pPr indent="-342900" lvl="0" marL="342900" rtl="0" algn="l">
              <a:spcBef>
                <a:spcPts val="480"/>
              </a:spcBef>
              <a:spcAft>
                <a:spcPts val="0"/>
              </a:spcAft>
              <a:buClr>
                <a:schemeClr val="dk1"/>
              </a:buClr>
              <a:buSzPts val="2400"/>
              <a:buNone/>
            </a:pPr>
            <a:r>
              <a:t/>
            </a:r>
            <a:endParaRPr i="1" sz="2400"/>
          </a:p>
        </p:txBody>
      </p:sp>
      <p:graphicFrame>
        <p:nvGraphicFramePr>
          <p:cNvPr id="190" name="Google Shape;190;p16"/>
          <p:cNvGraphicFramePr/>
          <p:nvPr/>
        </p:nvGraphicFramePr>
        <p:xfrm>
          <a:off x="1066800" y="2438400"/>
          <a:ext cx="3000000" cy="3000000"/>
        </p:xfrm>
        <a:graphic>
          <a:graphicData uri="http://schemas.openxmlformats.org/drawingml/2006/table">
            <a:tbl>
              <a:tblPr bandRow="1" firstRow="1">
                <a:noFill/>
                <a:tableStyleId>{24B83D80-7455-4552-AA0D-2D3D77331528}</a:tableStyleId>
              </a:tblPr>
              <a:tblGrid>
                <a:gridCol w="3048000"/>
                <a:gridCol w="3048000"/>
              </a:tblGrid>
              <a:tr h="370850">
                <a:tc>
                  <a:txBody>
                    <a:bodyPr/>
                    <a:lstStyle/>
                    <a:p>
                      <a:pPr indent="0" lvl="0" marL="0" marR="0" rtl="0" algn="l">
                        <a:spcBef>
                          <a:spcPts val="0"/>
                        </a:spcBef>
                        <a:spcAft>
                          <a:spcPts val="0"/>
                        </a:spcAft>
                        <a:buNone/>
                      </a:pPr>
                      <a:r>
                        <a:rPr lang="en-US" sz="1800" u="none" cap="none" strike="noStrike"/>
                        <a:t>Hotels</a:t>
                      </a:r>
                      <a:endParaRPr sz="1800"/>
                    </a:p>
                  </a:txBody>
                  <a:tcPr marT="45725" marB="45725" marR="91450" marL="91450"/>
                </a:tc>
                <a:tc>
                  <a:txBody>
                    <a:bodyPr/>
                    <a:lstStyle/>
                    <a:p>
                      <a:pPr indent="0" lvl="0" marL="0" marR="0" rtl="0" algn="l">
                        <a:spcBef>
                          <a:spcPts val="0"/>
                        </a:spcBef>
                        <a:spcAft>
                          <a:spcPts val="0"/>
                        </a:spcAft>
                        <a:buNone/>
                      </a:pPr>
                      <a:r>
                        <a:rPr lang="en-US" sz="1800"/>
                        <a:t>Count </a:t>
                      </a:r>
                      <a:endParaRPr sz="1800"/>
                    </a:p>
                  </a:txBody>
                  <a:tcPr marT="45725" marB="45725" marR="91450" marL="91450"/>
                </a:tc>
              </a:tr>
              <a:tr h="370850">
                <a:tc>
                  <a:txBody>
                    <a:bodyPr/>
                    <a:lstStyle/>
                    <a:p>
                      <a:pPr indent="0" lvl="0" marL="0" marR="0" rtl="0" algn="l">
                        <a:spcBef>
                          <a:spcPts val="0"/>
                        </a:spcBef>
                        <a:spcAft>
                          <a:spcPts val="0"/>
                        </a:spcAft>
                        <a:buNone/>
                      </a:pPr>
                      <a:r>
                        <a:rPr lang="en-US" sz="1800"/>
                        <a:t>City hotel</a:t>
                      </a:r>
                      <a:endParaRPr sz="1800"/>
                    </a:p>
                  </a:txBody>
                  <a:tcPr marT="45725" marB="45725" marR="91450" marL="91450"/>
                </a:tc>
                <a:tc>
                  <a:txBody>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79330.0</a:t>
                      </a:r>
                      <a:endParaRPr sz="1800"/>
                    </a:p>
                  </a:txBody>
                  <a:tcPr marT="45725" marB="45725" marR="91450" marL="91450"/>
                </a:tc>
              </a:tr>
              <a:tr h="370850">
                <a:tc>
                  <a:txBody>
                    <a:bodyPr/>
                    <a:lstStyle/>
                    <a:p>
                      <a:pPr indent="0" lvl="0" marL="0" marR="0" rtl="0" algn="l">
                        <a:spcBef>
                          <a:spcPts val="0"/>
                        </a:spcBef>
                        <a:spcAft>
                          <a:spcPts val="0"/>
                        </a:spcAft>
                        <a:buNone/>
                      </a:pPr>
                      <a:r>
                        <a:rPr lang="en-US" sz="1800"/>
                        <a:t>Resort hotel </a:t>
                      </a:r>
                      <a:endParaRPr sz="1800"/>
                    </a:p>
                  </a:txBody>
                  <a:tcPr marT="45725" marB="45725" marR="91450" marL="91450"/>
                </a:tc>
                <a:tc>
                  <a:txBody>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40060.0</a:t>
                      </a:r>
                      <a:endParaRPr sz="1800"/>
                    </a:p>
                  </a:txBody>
                  <a:tcPr marT="45725" marB="45725" marR="91450" marL="91450"/>
                </a:tc>
              </a:tr>
            </a:tbl>
          </a:graphicData>
        </a:graphic>
      </p:graphicFrame>
      <p:sp>
        <p:nvSpPr>
          <p:cNvPr id="191" name="Google Shape;191;p16"/>
          <p:cNvSpPr txBox="1"/>
          <p:nvPr/>
        </p:nvSpPr>
        <p:spPr>
          <a:xfrm>
            <a:off x="533400" y="3810000"/>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 </a:t>
            </a:r>
            <a:r>
              <a:rPr b="1" i="1" lang="en-US" sz="3200">
                <a:solidFill>
                  <a:schemeClr val="dk1"/>
                </a:solidFill>
                <a:latin typeface="Calibri"/>
                <a:ea typeface="Calibri"/>
                <a:cs typeface="Calibri"/>
                <a:sym typeface="Calibri"/>
              </a:rPr>
              <a:t>Looking into children</a:t>
            </a:r>
            <a:endParaRPr sz="3200">
              <a:solidFill>
                <a:schemeClr val="dk1"/>
              </a:solidFill>
              <a:latin typeface="Calibri"/>
              <a:ea typeface="Calibri"/>
              <a:cs typeface="Calibri"/>
              <a:sym typeface="Calibri"/>
            </a:endParaRPr>
          </a:p>
        </p:txBody>
      </p:sp>
      <p:graphicFrame>
        <p:nvGraphicFramePr>
          <p:cNvPr id="192" name="Google Shape;192;p16"/>
          <p:cNvGraphicFramePr/>
          <p:nvPr/>
        </p:nvGraphicFramePr>
        <p:xfrm>
          <a:off x="1066800" y="4648200"/>
          <a:ext cx="3000000" cy="3000000"/>
        </p:xfrm>
        <a:graphic>
          <a:graphicData uri="http://schemas.openxmlformats.org/drawingml/2006/table">
            <a:tbl>
              <a:tblPr bandRow="1" firstRow="1">
                <a:noFill/>
                <a:tableStyleId>{24B83D80-7455-4552-AA0D-2D3D77331528}</a:tableStyleId>
              </a:tblPr>
              <a:tblGrid>
                <a:gridCol w="3048000"/>
                <a:gridCol w="3048000"/>
              </a:tblGrid>
              <a:tr h="370850">
                <a:tc>
                  <a:txBody>
                    <a:bodyPr/>
                    <a:lstStyle/>
                    <a:p>
                      <a:pPr indent="0" lvl="0" marL="0" marR="0" rtl="0" algn="l">
                        <a:spcBef>
                          <a:spcPts val="0"/>
                        </a:spcBef>
                        <a:spcAft>
                          <a:spcPts val="0"/>
                        </a:spcAft>
                        <a:buNone/>
                      </a:pPr>
                      <a:r>
                        <a:rPr lang="en-US" sz="1800"/>
                        <a:t>Hotels </a:t>
                      </a:r>
                      <a:endParaRPr sz="1800"/>
                    </a:p>
                  </a:txBody>
                  <a:tcPr marT="45725" marB="45725" marR="91450" marL="91450"/>
                </a:tc>
                <a:tc>
                  <a:txBody>
                    <a:bodyPr/>
                    <a:lstStyle/>
                    <a:p>
                      <a:pPr indent="0" lvl="0" marL="0" marR="0" rtl="0" algn="l">
                        <a:spcBef>
                          <a:spcPts val="0"/>
                        </a:spcBef>
                        <a:spcAft>
                          <a:spcPts val="0"/>
                        </a:spcAft>
                        <a:buNone/>
                      </a:pPr>
                      <a:r>
                        <a:rPr lang="en-US" sz="1800"/>
                        <a:t>Count </a:t>
                      </a:r>
                      <a:endParaRPr sz="1800"/>
                    </a:p>
                  </a:txBody>
                  <a:tcPr marT="45725" marB="45725" marR="91450" marL="91450"/>
                </a:tc>
              </a:tr>
              <a:tr h="370850">
                <a:tc>
                  <a:txBody>
                    <a:bodyPr/>
                    <a:lstStyle/>
                    <a:p>
                      <a:pPr indent="0" lvl="0" marL="0" marR="0" rtl="0" algn="l">
                        <a:spcBef>
                          <a:spcPts val="0"/>
                        </a:spcBef>
                        <a:spcAft>
                          <a:spcPts val="0"/>
                        </a:spcAft>
                        <a:buNone/>
                      </a:pPr>
                      <a:r>
                        <a:rPr lang="en-US" sz="1800"/>
                        <a:t>City hotel </a:t>
                      </a:r>
                      <a:endParaRPr sz="1800"/>
                    </a:p>
                  </a:txBody>
                  <a:tcPr marT="45725" marB="45725" marR="91450" marL="91450"/>
                </a:tc>
                <a:tc>
                  <a:txBody>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79330.0</a:t>
                      </a:r>
                      <a:endParaRPr sz="1800"/>
                    </a:p>
                  </a:txBody>
                  <a:tcPr marT="45725" marB="45725" marR="91450" marL="91450"/>
                </a:tc>
              </a:tr>
              <a:tr h="370850">
                <a:tc>
                  <a:txBody>
                    <a:bodyPr/>
                    <a:lstStyle/>
                    <a:p>
                      <a:pPr indent="0" lvl="0" marL="0" marR="0" rtl="0" algn="l">
                        <a:spcBef>
                          <a:spcPts val="0"/>
                        </a:spcBef>
                        <a:spcAft>
                          <a:spcPts val="0"/>
                        </a:spcAft>
                        <a:buNone/>
                      </a:pPr>
                      <a:r>
                        <a:rPr lang="en-US" sz="1800"/>
                        <a:t>Resort hotel </a:t>
                      </a:r>
                      <a:endParaRPr sz="1800"/>
                    </a:p>
                  </a:txBody>
                  <a:tcPr marT="45725" marB="45725" marR="91450" marL="91450"/>
                </a:tc>
                <a:tc>
                  <a:txBody>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40060.0</a:t>
                      </a:r>
                      <a:endParaRPr sz="1800"/>
                    </a:p>
                  </a:txBody>
                  <a:tcPr marT="45725" marB="45725" marR="91450" marL="91450"/>
                </a:tc>
              </a:tr>
            </a:tbl>
          </a:graphicData>
        </a:graphic>
      </p:graphicFrame>
      <p:sp>
        <p:nvSpPr>
          <p:cNvPr id="193" name="Google Shape;193;p16"/>
          <p:cNvSpPr txBox="1"/>
          <p:nvPr/>
        </p:nvSpPr>
        <p:spPr>
          <a:xfrm>
            <a:off x="0" y="6019800"/>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It seems that mean values for adults and children are higher.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 means that resort hotels are better choice for large families.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 Country origin of most guests</a:t>
            </a:r>
            <a:endParaRPr/>
          </a:p>
        </p:txBody>
      </p:sp>
      <p:pic>
        <p:nvPicPr>
          <p:cNvPr id="199" name="Google Shape;199;p17"/>
          <p:cNvPicPr preferRelativeResize="0"/>
          <p:nvPr>
            <p:ph idx="1" type="body"/>
          </p:nvPr>
        </p:nvPicPr>
        <p:blipFill rotWithShape="1">
          <a:blip r:embed="rId3">
            <a:alphaModFix/>
          </a:blip>
          <a:srcRect b="0" l="0" r="0" t="0"/>
          <a:stretch/>
        </p:blipFill>
        <p:spPr>
          <a:xfrm>
            <a:off x="1524000" y="1752600"/>
            <a:ext cx="5867400" cy="3802539"/>
          </a:xfrm>
          <a:prstGeom prst="rect">
            <a:avLst/>
          </a:prstGeom>
          <a:noFill/>
          <a:ln>
            <a:noFill/>
          </a:ln>
        </p:spPr>
      </p:pic>
      <p:sp>
        <p:nvSpPr>
          <p:cNvPr id="200" name="Google Shape;200;p17"/>
          <p:cNvSpPr txBox="1"/>
          <p:nvPr/>
        </p:nvSpPr>
        <p:spPr>
          <a:xfrm>
            <a:off x="1" y="5657671"/>
            <a:ext cx="9144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As we can see, </a:t>
            </a:r>
            <a:r>
              <a:rPr b="1" lang="en-US" sz="1800">
                <a:solidFill>
                  <a:schemeClr val="dk1"/>
                </a:solidFill>
                <a:latin typeface="Calibri"/>
                <a:ea typeface="Calibri"/>
                <a:cs typeface="Calibri"/>
                <a:sym typeface="Calibri"/>
              </a:rPr>
              <a:t>Portugal</a:t>
            </a:r>
            <a:r>
              <a:rPr lang="en-US" sz="1800">
                <a:solidFill>
                  <a:schemeClr val="dk1"/>
                </a:solidFill>
                <a:latin typeface="Calibri"/>
                <a:ea typeface="Calibri"/>
                <a:cs typeface="Calibri"/>
                <a:sym typeface="Calibri"/>
              </a:rPr>
              <a:t> tops the list with 40.69% of the guests.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The European countries tops the table, seems like they are more interested in traveling as compare to others country.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Booking per year</a:t>
            </a:r>
            <a:endParaRPr/>
          </a:p>
        </p:txBody>
      </p:sp>
      <p:pic>
        <p:nvPicPr>
          <p:cNvPr id="206" name="Google Shape;206;p18"/>
          <p:cNvPicPr preferRelativeResize="0"/>
          <p:nvPr>
            <p:ph idx="1" type="body"/>
          </p:nvPr>
        </p:nvPicPr>
        <p:blipFill rotWithShape="1">
          <a:blip r:embed="rId3">
            <a:alphaModFix/>
          </a:blip>
          <a:srcRect b="0" l="0" r="0" t="0"/>
          <a:stretch/>
        </p:blipFill>
        <p:spPr>
          <a:xfrm>
            <a:off x="1752600" y="1981200"/>
            <a:ext cx="4724400" cy="3642360"/>
          </a:xfrm>
          <a:prstGeom prst="rect">
            <a:avLst/>
          </a:prstGeom>
          <a:noFill/>
          <a:ln>
            <a:noFill/>
          </a:ln>
        </p:spPr>
      </p:pic>
      <p:sp>
        <p:nvSpPr>
          <p:cNvPr id="207" name="Google Shape;207;p18"/>
          <p:cNvSpPr txBox="1"/>
          <p:nvPr/>
        </p:nvSpPr>
        <p:spPr>
          <a:xfrm>
            <a:off x="838200" y="5715000"/>
            <a:ext cx="73906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There has been many arrivals in the year 2016 than the remaining years.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We can also say that there has been increase in the arrivals as years passes.</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Busiest month for hotels</a:t>
            </a:r>
            <a:endParaRPr/>
          </a:p>
        </p:txBody>
      </p:sp>
      <p:pic>
        <p:nvPicPr>
          <p:cNvPr id="213" name="Google Shape;213;p19"/>
          <p:cNvPicPr preferRelativeResize="0"/>
          <p:nvPr>
            <p:ph idx="1" type="body"/>
          </p:nvPr>
        </p:nvPicPr>
        <p:blipFill rotWithShape="1">
          <a:blip r:embed="rId3">
            <a:alphaModFix/>
          </a:blip>
          <a:srcRect b="0" l="0" r="0" t="0"/>
          <a:stretch/>
        </p:blipFill>
        <p:spPr>
          <a:xfrm>
            <a:off x="685800" y="1752600"/>
            <a:ext cx="7620000" cy="3657600"/>
          </a:xfrm>
          <a:prstGeom prst="rect">
            <a:avLst/>
          </a:prstGeom>
          <a:noFill/>
          <a:ln>
            <a:noFill/>
          </a:ln>
        </p:spPr>
      </p:pic>
      <p:sp>
        <p:nvSpPr>
          <p:cNvPr id="214" name="Google Shape;214;p19"/>
          <p:cNvSpPr txBox="1"/>
          <p:nvPr/>
        </p:nvSpPr>
        <p:spPr>
          <a:xfrm>
            <a:off x="152400" y="6248400"/>
            <a:ext cx="899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month of least occupation is January with 4.96% of the reservations.</a:t>
            </a:r>
            <a:endParaRPr/>
          </a:p>
        </p:txBody>
      </p:sp>
      <p:sp>
        <p:nvSpPr>
          <p:cNvPr id="215" name="Google Shape;215;p19"/>
          <p:cNvSpPr txBox="1"/>
          <p:nvPr/>
        </p:nvSpPr>
        <p:spPr>
          <a:xfrm>
            <a:off x="152400" y="5715000"/>
            <a:ext cx="72017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Busiest month for hotel is August with 11.62% of the reservations.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INTRODUCTION</a:t>
            </a:r>
            <a:endParaRPr/>
          </a:p>
        </p:txBody>
      </p:sp>
      <p:sp>
        <p:nvSpPr>
          <p:cNvPr id="99" name="Google Shape;9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This data set contains booking information for a city hotel and a resort hotel.</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Includes information such as when the booking was made, length of stay, the number of adults, children, and/or babies.</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The number of available parking spaces, among other things. </a:t>
            </a:r>
            <a:endParaRPr/>
          </a:p>
          <a:p>
            <a:pPr indent="-342900" lvl="0" marL="342900" rtl="0" algn="l">
              <a:spcBef>
                <a:spcPts val="496"/>
              </a:spcBef>
              <a:spcAft>
                <a:spcPts val="0"/>
              </a:spcAft>
              <a:buClr>
                <a:schemeClr val="dk1"/>
              </a:buClr>
              <a:buSzPct val="100000"/>
              <a:buNone/>
            </a:pPr>
            <a:r>
              <a:rPr lang="en-US"/>
              <a:t>       </a:t>
            </a:r>
            <a:r>
              <a:rPr lang="en-US" sz="1900"/>
              <a:t>(All personally identifying information has been removed from the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Meal Type </a:t>
            </a:r>
            <a:endParaRPr/>
          </a:p>
        </p:txBody>
      </p:sp>
      <p:pic>
        <p:nvPicPr>
          <p:cNvPr id="222" name="Google Shape;222;p20"/>
          <p:cNvPicPr preferRelativeResize="0"/>
          <p:nvPr>
            <p:ph idx="1" type="body"/>
          </p:nvPr>
        </p:nvPicPr>
        <p:blipFill rotWithShape="1">
          <a:blip r:embed="rId3">
            <a:alphaModFix/>
          </a:blip>
          <a:srcRect b="0" l="0" r="0" t="0"/>
          <a:stretch/>
        </p:blipFill>
        <p:spPr>
          <a:xfrm>
            <a:off x="838200" y="1905000"/>
            <a:ext cx="7391400" cy="3733800"/>
          </a:xfrm>
          <a:prstGeom prst="rect">
            <a:avLst/>
          </a:prstGeom>
          <a:noFill/>
          <a:ln>
            <a:noFill/>
          </a:ln>
        </p:spPr>
      </p:pic>
      <p:sp>
        <p:nvSpPr>
          <p:cNvPr id="223" name="Google Shape;223;p20"/>
          <p:cNvSpPr txBox="1"/>
          <p:nvPr/>
        </p:nvSpPr>
        <p:spPr>
          <a:xfrm>
            <a:off x="609600" y="5791200"/>
            <a:ext cx="497443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most eaten meal is BB with the count 80000.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The least eaten meal is FB with count below 100.</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Number of Travellers in Various Months</a:t>
            </a:r>
            <a:endParaRPr/>
          </a:p>
        </p:txBody>
      </p:sp>
      <p:pic>
        <p:nvPicPr>
          <p:cNvPr id="229" name="Google Shape;229;p21"/>
          <p:cNvPicPr preferRelativeResize="0"/>
          <p:nvPr>
            <p:ph idx="1" type="body"/>
          </p:nvPr>
        </p:nvPicPr>
        <p:blipFill rotWithShape="1">
          <a:blip r:embed="rId3">
            <a:alphaModFix/>
          </a:blip>
          <a:srcRect b="10203" l="16883" r="2596" t="4081"/>
          <a:stretch/>
        </p:blipFill>
        <p:spPr>
          <a:xfrm>
            <a:off x="2590800" y="2362200"/>
            <a:ext cx="4724400" cy="3200400"/>
          </a:xfrm>
          <a:prstGeom prst="rect">
            <a:avLst/>
          </a:prstGeom>
          <a:noFill/>
          <a:ln>
            <a:noFill/>
          </a:ln>
        </p:spPr>
      </p:pic>
      <p:sp>
        <p:nvSpPr>
          <p:cNvPr id="230" name="Google Shape;230;p21"/>
          <p:cNvSpPr txBox="1"/>
          <p:nvPr/>
        </p:nvSpPr>
        <p:spPr>
          <a:xfrm>
            <a:off x="1143000" y="2286000"/>
            <a:ext cx="136597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January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December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November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February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March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September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June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April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October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May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July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August</a:t>
            </a:r>
            <a:endParaRPr sz="1800">
              <a:solidFill>
                <a:schemeClr val="dk1"/>
              </a:solidFill>
              <a:latin typeface="Calibri"/>
              <a:ea typeface="Calibri"/>
              <a:cs typeface="Calibri"/>
              <a:sym typeface="Calibri"/>
            </a:endParaRPr>
          </a:p>
        </p:txBody>
      </p:sp>
      <p:sp>
        <p:nvSpPr>
          <p:cNvPr id="231" name="Google Shape;231;p21"/>
          <p:cNvSpPr txBox="1"/>
          <p:nvPr/>
        </p:nvSpPr>
        <p:spPr>
          <a:xfrm>
            <a:off x="2590800" y="5410200"/>
            <a:ext cx="304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232" name="Google Shape;232;p21"/>
          <p:cNvSpPr txBox="1"/>
          <p:nvPr/>
        </p:nvSpPr>
        <p:spPr>
          <a:xfrm>
            <a:off x="2971800" y="5410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2000</a:t>
            </a:r>
            <a:endParaRPr sz="1800">
              <a:solidFill>
                <a:schemeClr val="dk1"/>
              </a:solidFill>
              <a:latin typeface="Calibri"/>
              <a:ea typeface="Calibri"/>
              <a:cs typeface="Calibri"/>
              <a:sym typeface="Calibri"/>
            </a:endParaRPr>
          </a:p>
        </p:txBody>
      </p:sp>
      <p:sp>
        <p:nvSpPr>
          <p:cNvPr id="233" name="Google Shape;233;p21"/>
          <p:cNvSpPr txBox="1"/>
          <p:nvPr/>
        </p:nvSpPr>
        <p:spPr>
          <a:xfrm>
            <a:off x="3581400" y="5410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4000</a:t>
            </a:r>
            <a:endParaRPr sz="1800">
              <a:solidFill>
                <a:schemeClr val="dk1"/>
              </a:solidFill>
              <a:latin typeface="Calibri"/>
              <a:ea typeface="Calibri"/>
              <a:cs typeface="Calibri"/>
              <a:sym typeface="Calibri"/>
            </a:endParaRPr>
          </a:p>
        </p:txBody>
      </p:sp>
      <p:sp>
        <p:nvSpPr>
          <p:cNvPr id="234" name="Google Shape;234;p21"/>
          <p:cNvSpPr txBox="1"/>
          <p:nvPr/>
        </p:nvSpPr>
        <p:spPr>
          <a:xfrm>
            <a:off x="4191000" y="5410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6000</a:t>
            </a:r>
            <a:endParaRPr sz="1800">
              <a:solidFill>
                <a:schemeClr val="dk1"/>
              </a:solidFill>
              <a:latin typeface="Calibri"/>
              <a:ea typeface="Calibri"/>
              <a:cs typeface="Calibri"/>
              <a:sym typeface="Calibri"/>
            </a:endParaRPr>
          </a:p>
        </p:txBody>
      </p:sp>
      <p:sp>
        <p:nvSpPr>
          <p:cNvPr id="235" name="Google Shape;235;p21"/>
          <p:cNvSpPr txBox="1"/>
          <p:nvPr/>
        </p:nvSpPr>
        <p:spPr>
          <a:xfrm>
            <a:off x="4876800" y="5410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8000</a:t>
            </a:r>
            <a:endParaRPr sz="1800">
              <a:solidFill>
                <a:schemeClr val="dk1"/>
              </a:solidFill>
              <a:latin typeface="Calibri"/>
              <a:ea typeface="Calibri"/>
              <a:cs typeface="Calibri"/>
              <a:sym typeface="Calibri"/>
            </a:endParaRPr>
          </a:p>
        </p:txBody>
      </p:sp>
      <p:sp>
        <p:nvSpPr>
          <p:cNvPr id="236" name="Google Shape;236;p21"/>
          <p:cNvSpPr txBox="1"/>
          <p:nvPr/>
        </p:nvSpPr>
        <p:spPr>
          <a:xfrm>
            <a:off x="5486400" y="54102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10000</a:t>
            </a:r>
            <a:endParaRPr sz="1800">
              <a:solidFill>
                <a:schemeClr val="dk1"/>
              </a:solidFill>
              <a:latin typeface="Calibri"/>
              <a:ea typeface="Calibri"/>
              <a:cs typeface="Calibri"/>
              <a:sym typeface="Calibri"/>
            </a:endParaRPr>
          </a:p>
        </p:txBody>
      </p:sp>
      <p:sp>
        <p:nvSpPr>
          <p:cNvPr id="237" name="Google Shape;237;p21"/>
          <p:cNvSpPr txBox="1"/>
          <p:nvPr/>
        </p:nvSpPr>
        <p:spPr>
          <a:xfrm>
            <a:off x="6248400" y="54102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12000</a:t>
            </a:r>
            <a:endParaRPr sz="1800">
              <a:solidFill>
                <a:schemeClr val="dk1"/>
              </a:solidFill>
              <a:latin typeface="Calibri"/>
              <a:ea typeface="Calibri"/>
              <a:cs typeface="Calibri"/>
              <a:sym typeface="Calibri"/>
            </a:endParaRPr>
          </a:p>
        </p:txBody>
      </p:sp>
      <p:sp>
        <p:nvSpPr>
          <p:cNvPr id="238" name="Google Shape;238;p21"/>
          <p:cNvSpPr txBox="1"/>
          <p:nvPr/>
        </p:nvSpPr>
        <p:spPr>
          <a:xfrm>
            <a:off x="6934200" y="54102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14000</a:t>
            </a:r>
            <a:endParaRPr sz="1800">
              <a:solidFill>
                <a:schemeClr val="dk1"/>
              </a:solidFill>
              <a:latin typeface="Calibri"/>
              <a:ea typeface="Calibri"/>
              <a:cs typeface="Calibri"/>
              <a:sym typeface="Calibri"/>
            </a:endParaRPr>
          </a:p>
        </p:txBody>
      </p:sp>
      <p:sp>
        <p:nvSpPr>
          <p:cNvPr id="239" name="Google Shape;239;p21"/>
          <p:cNvSpPr txBox="1"/>
          <p:nvPr/>
        </p:nvSpPr>
        <p:spPr>
          <a:xfrm>
            <a:off x="838200" y="5934670"/>
            <a:ext cx="54023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maximum number of people Travelled in </a:t>
            </a:r>
            <a:r>
              <a:rPr b="1" lang="en-US" sz="1800">
                <a:solidFill>
                  <a:schemeClr val="dk1"/>
                </a:solidFill>
                <a:latin typeface="Calibri"/>
                <a:ea typeface="Calibri"/>
                <a:cs typeface="Calibri"/>
                <a:sym typeface="Calibri"/>
              </a:rPr>
              <a:t>August</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The minimum number of people Travelled in </a:t>
            </a:r>
            <a:r>
              <a:rPr b="1" lang="en-US" sz="1800">
                <a:solidFill>
                  <a:schemeClr val="dk1"/>
                </a:solidFill>
                <a:latin typeface="Calibri"/>
                <a:ea typeface="Calibri"/>
                <a:cs typeface="Calibri"/>
                <a:sym typeface="Calibri"/>
              </a:rPr>
              <a:t>January</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Room Type</a:t>
            </a:r>
            <a:endParaRPr/>
          </a:p>
        </p:txBody>
      </p:sp>
      <p:pic>
        <p:nvPicPr>
          <p:cNvPr id="245" name="Google Shape;245;p22"/>
          <p:cNvPicPr preferRelativeResize="0"/>
          <p:nvPr>
            <p:ph idx="1" type="body"/>
          </p:nvPr>
        </p:nvPicPr>
        <p:blipFill rotWithShape="1">
          <a:blip r:embed="rId3">
            <a:alphaModFix/>
          </a:blip>
          <a:srcRect b="0" l="0" r="0" t="0"/>
          <a:stretch/>
        </p:blipFill>
        <p:spPr>
          <a:xfrm>
            <a:off x="838200" y="2057400"/>
            <a:ext cx="7391400" cy="3657600"/>
          </a:xfrm>
          <a:prstGeom prst="rect">
            <a:avLst/>
          </a:prstGeom>
          <a:noFill/>
          <a:ln>
            <a:noFill/>
          </a:ln>
        </p:spPr>
      </p:pic>
      <p:sp>
        <p:nvSpPr>
          <p:cNvPr id="246" name="Google Shape;246;p22"/>
          <p:cNvSpPr txBox="1"/>
          <p:nvPr/>
        </p:nvSpPr>
        <p:spPr>
          <a:xfrm>
            <a:off x="1295400" y="6248400"/>
            <a:ext cx="5945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Room Type </a:t>
            </a:r>
            <a:r>
              <a:rPr b="1" lang="en-US" sz="1800">
                <a:solidFill>
                  <a:schemeClr val="dk1"/>
                </a:solidFill>
                <a:latin typeface="Calibri"/>
                <a:ea typeface="Calibri"/>
                <a:cs typeface="Calibri"/>
                <a:sym typeface="Calibri"/>
              </a:rPr>
              <a:t>“A” </a:t>
            </a:r>
            <a:r>
              <a:rPr lang="en-US" sz="1800">
                <a:solidFill>
                  <a:schemeClr val="dk1"/>
                </a:solidFill>
                <a:latin typeface="Calibri"/>
                <a:ea typeface="Calibri"/>
                <a:cs typeface="Calibri"/>
                <a:sym typeface="Calibri"/>
              </a:rPr>
              <a:t>is selected by people almost everytime.</a:t>
            </a:r>
            <a:endParaRPr b="1"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Repeated Guest</a:t>
            </a:r>
            <a:endParaRPr/>
          </a:p>
        </p:txBody>
      </p:sp>
      <p:pic>
        <p:nvPicPr>
          <p:cNvPr id="252" name="Google Shape;252;p23"/>
          <p:cNvPicPr preferRelativeResize="0"/>
          <p:nvPr>
            <p:ph idx="1" type="body"/>
          </p:nvPr>
        </p:nvPicPr>
        <p:blipFill rotWithShape="1">
          <a:blip r:embed="rId3">
            <a:alphaModFix/>
          </a:blip>
          <a:srcRect b="0" l="0" r="0" t="0"/>
          <a:stretch/>
        </p:blipFill>
        <p:spPr>
          <a:xfrm>
            <a:off x="2057400" y="2209800"/>
            <a:ext cx="4724400" cy="3581400"/>
          </a:xfrm>
          <a:prstGeom prst="rect">
            <a:avLst/>
          </a:prstGeom>
          <a:noFill/>
          <a:ln>
            <a:noFill/>
          </a:ln>
        </p:spPr>
      </p:pic>
      <p:sp>
        <p:nvSpPr>
          <p:cNvPr id="253" name="Google Shape;253;p23"/>
          <p:cNvSpPr txBox="1"/>
          <p:nvPr/>
        </p:nvSpPr>
        <p:spPr>
          <a:xfrm>
            <a:off x="1371600" y="6019800"/>
            <a:ext cx="60729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Repetition of a particular guest is seems to be very </a:t>
            </a:r>
            <a:r>
              <a:rPr b="1" lang="en-US" sz="1800">
                <a:solidFill>
                  <a:schemeClr val="dk1"/>
                </a:solidFill>
                <a:latin typeface="Calibri"/>
                <a:ea typeface="Calibri"/>
                <a:cs typeface="Calibri"/>
                <a:sym typeface="Calibri"/>
              </a:rPr>
              <a:t>rare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Reservation Status</a:t>
            </a:r>
            <a:endParaRPr/>
          </a:p>
        </p:txBody>
      </p:sp>
      <p:pic>
        <p:nvPicPr>
          <p:cNvPr id="259" name="Google Shape;259;p24"/>
          <p:cNvPicPr preferRelativeResize="0"/>
          <p:nvPr>
            <p:ph idx="1" type="body"/>
          </p:nvPr>
        </p:nvPicPr>
        <p:blipFill rotWithShape="1">
          <a:blip r:embed="rId3">
            <a:alphaModFix/>
          </a:blip>
          <a:srcRect b="0" l="0" r="0" t="0"/>
          <a:stretch/>
        </p:blipFill>
        <p:spPr>
          <a:xfrm>
            <a:off x="1524000" y="1981200"/>
            <a:ext cx="5867400" cy="3825399"/>
          </a:xfrm>
          <a:prstGeom prst="rect">
            <a:avLst/>
          </a:prstGeom>
          <a:noFill/>
          <a:ln>
            <a:noFill/>
          </a:ln>
        </p:spPr>
      </p:pic>
      <p:sp>
        <p:nvSpPr>
          <p:cNvPr id="260" name="Google Shape;260;p24"/>
          <p:cNvSpPr txBox="1"/>
          <p:nvPr/>
        </p:nvSpPr>
        <p:spPr>
          <a:xfrm>
            <a:off x="1219200" y="6172200"/>
            <a:ext cx="6773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cancelation of reservation is seems to be 50% which is very high.</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Room Types</a:t>
            </a:r>
            <a:endParaRPr/>
          </a:p>
        </p:txBody>
      </p:sp>
      <p:pic>
        <p:nvPicPr>
          <p:cNvPr id="266" name="Google Shape;266;p25"/>
          <p:cNvPicPr preferRelativeResize="0"/>
          <p:nvPr>
            <p:ph idx="1" type="body"/>
          </p:nvPr>
        </p:nvPicPr>
        <p:blipFill rotWithShape="1">
          <a:blip r:embed="rId3">
            <a:alphaModFix/>
          </a:blip>
          <a:srcRect b="8471" l="12069" r="1723" t="2287"/>
          <a:stretch/>
        </p:blipFill>
        <p:spPr>
          <a:xfrm>
            <a:off x="2895600" y="2362200"/>
            <a:ext cx="3810000" cy="2895600"/>
          </a:xfrm>
          <a:prstGeom prst="rect">
            <a:avLst/>
          </a:prstGeom>
          <a:noFill/>
          <a:ln>
            <a:noFill/>
          </a:ln>
        </p:spPr>
      </p:pic>
      <p:sp>
        <p:nvSpPr>
          <p:cNvPr id="267" name="Google Shape;267;p25"/>
          <p:cNvSpPr txBox="1"/>
          <p:nvPr/>
        </p:nvSpPr>
        <p:spPr>
          <a:xfrm>
            <a:off x="3200400" y="5257800"/>
            <a:ext cx="7264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single</a:t>
            </a:r>
            <a:endParaRPr sz="1800">
              <a:solidFill>
                <a:schemeClr val="dk1"/>
              </a:solidFill>
              <a:latin typeface="Calibri"/>
              <a:ea typeface="Calibri"/>
              <a:cs typeface="Calibri"/>
              <a:sym typeface="Calibri"/>
            </a:endParaRPr>
          </a:p>
        </p:txBody>
      </p:sp>
      <p:sp>
        <p:nvSpPr>
          <p:cNvPr id="268" name="Google Shape;268;p25"/>
          <p:cNvSpPr txBox="1"/>
          <p:nvPr/>
        </p:nvSpPr>
        <p:spPr>
          <a:xfrm>
            <a:off x="4419600" y="5257800"/>
            <a:ext cx="814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couple</a:t>
            </a:r>
            <a:endParaRPr sz="1800">
              <a:solidFill>
                <a:schemeClr val="dk1"/>
              </a:solidFill>
              <a:latin typeface="Calibri"/>
              <a:ea typeface="Calibri"/>
              <a:cs typeface="Calibri"/>
              <a:sym typeface="Calibri"/>
            </a:endParaRPr>
          </a:p>
        </p:txBody>
      </p:sp>
      <p:sp>
        <p:nvSpPr>
          <p:cNvPr id="269" name="Google Shape;269;p25"/>
          <p:cNvSpPr txBox="1"/>
          <p:nvPr/>
        </p:nvSpPr>
        <p:spPr>
          <a:xfrm>
            <a:off x="5715000" y="5257800"/>
            <a:ext cx="755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family</a:t>
            </a:r>
            <a:endParaRPr sz="1800">
              <a:solidFill>
                <a:schemeClr val="dk1"/>
              </a:solidFill>
              <a:latin typeface="Calibri"/>
              <a:ea typeface="Calibri"/>
              <a:cs typeface="Calibri"/>
              <a:sym typeface="Calibri"/>
            </a:endParaRPr>
          </a:p>
        </p:txBody>
      </p:sp>
      <p:sp>
        <p:nvSpPr>
          <p:cNvPr id="270" name="Google Shape;270;p25"/>
          <p:cNvSpPr txBox="1"/>
          <p:nvPr/>
        </p:nvSpPr>
        <p:spPr>
          <a:xfrm>
            <a:off x="2590800" y="49530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271" name="Google Shape;271;p25"/>
          <p:cNvSpPr txBox="1"/>
          <p:nvPr/>
        </p:nvSpPr>
        <p:spPr>
          <a:xfrm>
            <a:off x="2057400" y="43434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20000</a:t>
            </a:r>
            <a:endParaRPr sz="1800">
              <a:solidFill>
                <a:schemeClr val="dk1"/>
              </a:solidFill>
              <a:latin typeface="Calibri"/>
              <a:ea typeface="Calibri"/>
              <a:cs typeface="Calibri"/>
              <a:sym typeface="Calibri"/>
            </a:endParaRPr>
          </a:p>
        </p:txBody>
      </p:sp>
      <p:sp>
        <p:nvSpPr>
          <p:cNvPr id="272" name="Google Shape;272;p25"/>
          <p:cNvSpPr txBox="1"/>
          <p:nvPr/>
        </p:nvSpPr>
        <p:spPr>
          <a:xfrm>
            <a:off x="2057400" y="37338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40000</a:t>
            </a:r>
            <a:endParaRPr sz="1800">
              <a:solidFill>
                <a:schemeClr val="dk1"/>
              </a:solidFill>
              <a:latin typeface="Calibri"/>
              <a:ea typeface="Calibri"/>
              <a:cs typeface="Calibri"/>
              <a:sym typeface="Calibri"/>
            </a:endParaRPr>
          </a:p>
        </p:txBody>
      </p:sp>
      <p:sp>
        <p:nvSpPr>
          <p:cNvPr id="273" name="Google Shape;273;p25"/>
          <p:cNvSpPr txBox="1"/>
          <p:nvPr/>
        </p:nvSpPr>
        <p:spPr>
          <a:xfrm>
            <a:off x="2057400" y="32004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60000</a:t>
            </a:r>
            <a:endParaRPr sz="1800">
              <a:solidFill>
                <a:schemeClr val="dk1"/>
              </a:solidFill>
              <a:latin typeface="Calibri"/>
              <a:ea typeface="Calibri"/>
              <a:cs typeface="Calibri"/>
              <a:sym typeface="Calibri"/>
            </a:endParaRPr>
          </a:p>
        </p:txBody>
      </p:sp>
      <p:sp>
        <p:nvSpPr>
          <p:cNvPr id="274" name="Google Shape;274;p25"/>
          <p:cNvSpPr txBox="1"/>
          <p:nvPr/>
        </p:nvSpPr>
        <p:spPr>
          <a:xfrm>
            <a:off x="2057400" y="2667000"/>
            <a:ext cx="769763"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80000</a:t>
            </a:r>
            <a:endParaRPr sz="1800">
              <a:solidFill>
                <a:schemeClr val="dk1"/>
              </a:solidFill>
              <a:latin typeface="Calibri"/>
              <a:ea typeface="Calibri"/>
              <a:cs typeface="Calibri"/>
              <a:sym typeface="Calibri"/>
            </a:endParaRPr>
          </a:p>
        </p:txBody>
      </p:sp>
      <p:sp>
        <p:nvSpPr>
          <p:cNvPr id="275" name="Google Shape;275;p25"/>
          <p:cNvSpPr txBox="1"/>
          <p:nvPr/>
        </p:nvSpPr>
        <p:spPr>
          <a:xfrm>
            <a:off x="1143000" y="5943600"/>
            <a:ext cx="5623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Clearly Majority of the rooms booked are </a:t>
            </a:r>
            <a:r>
              <a:rPr b="1" lang="en-US" sz="1800">
                <a:solidFill>
                  <a:schemeClr val="dk1"/>
                </a:solidFill>
                <a:latin typeface="Calibri"/>
                <a:ea typeface="Calibri"/>
                <a:cs typeface="Calibri"/>
                <a:sym typeface="Calibri"/>
              </a:rPr>
              <a:t>couple</a:t>
            </a:r>
            <a:r>
              <a:rPr lang="en-US" sz="1800">
                <a:solidFill>
                  <a:schemeClr val="dk1"/>
                </a:solidFill>
                <a:latin typeface="Calibri"/>
                <a:ea typeface="Calibri"/>
                <a:cs typeface="Calibri"/>
                <a:sym typeface="Calibri"/>
              </a:rPr>
              <a:t> rooms.</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Average stays on weekends</a:t>
            </a:r>
            <a:endParaRPr/>
          </a:p>
        </p:txBody>
      </p:sp>
      <p:pic>
        <p:nvPicPr>
          <p:cNvPr id="281" name="Google Shape;281;p26"/>
          <p:cNvPicPr preferRelativeResize="0"/>
          <p:nvPr>
            <p:ph idx="1" type="body"/>
          </p:nvPr>
        </p:nvPicPr>
        <p:blipFill rotWithShape="1">
          <a:blip r:embed="rId3">
            <a:alphaModFix/>
          </a:blip>
          <a:srcRect b="0" l="0" r="0" t="0"/>
          <a:stretch/>
        </p:blipFill>
        <p:spPr>
          <a:xfrm>
            <a:off x="1143000" y="2042001"/>
            <a:ext cx="6248400" cy="3642360"/>
          </a:xfrm>
          <a:prstGeom prst="rect">
            <a:avLst/>
          </a:prstGeom>
          <a:noFill/>
          <a:ln>
            <a:noFill/>
          </a:ln>
        </p:spPr>
      </p:pic>
      <p:sp>
        <p:nvSpPr>
          <p:cNvPr id="282" name="Google Shape;282;p26"/>
          <p:cNvSpPr txBox="1"/>
          <p:nvPr/>
        </p:nvSpPr>
        <p:spPr>
          <a:xfrm>
            <a:off x="0" y="6019800"/>
            <a:ext cx="8839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PEOPLE GENERALLY PREFER LONG STAYS ON WEEKDAYS RATHER THAN WEEKENDS.</a:t>
            </a:r>
            <a:endParaRPr sz="1800">
              <a:solidFill>
                <a:schemeClr val="dk1"/>
              </a:solidFill>
              <a:latin typeface="Calibri"/>
              <a:ea typeface="Calibri"/>
              <a:cs typeface="Calibri"/>
              <a:sym typeface="Calibri"/>
            </a:endParaRPr>
          </a:p>
        </p:txBody>
      </p:sp>
      <p:sp>
        <p:nvSpPr>
          <p:cNvPr id="283" name="Google Shape;283;p26"/>
          <p:cNvSpPr txBox="1"/>
          <p:nvPr/>
        </p:nvSpPr>
        <p:spPr>
          <a:xfrm>
            <a:off x="-76200" y="6324600"/>
            <a:ext cx="899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The count for booking on </a:t>
            </a:r>
            <a:r>
              <a:rPr b="1" lang="en-US" sz="1800">
                <a:solidFill>
                  <a:schemeClr val="dk1"/>
                </a:solidFill>
                <a:latin typeface="Calibri"/>
                <a:ea typeface="Calibri"/>
                <a:cs typeface="Calibri"/>
                <a:sym typeface="Calibri"/>
              </a:rPr>
              <a:t>weekdays </a:t>
            </a:r>
            <a:r>
              <a:rPr lang="en-US" sz="1800">
                <a:solidFill>
                  <a:schemeClr val="dk1"/>
                </a:solidFill>
                <a:latin typeface="Calibri"/>
                <a:ea typeface="Calibri"/>
                <a:cs typeface="Calibri"/>
                <a:sym typeface="Calibri"/>
              </a:rPr>
              <a:t>is higher than that of weekends with more than </a:t>
            </a:r>
            <a:r>
              <a:rPr b="1" lang="en-US" sz="1800">
                <a:solidFill>
                  <a:schemeClr val="dk1"/>
                </a:solidFill>
                <a:latin typeface="Calibri"/>
                <a:ea typeface="Calibri"/>
                <a:cs typeface="Calibri"/>
                <a:sym typeface="Calibri"/>
              </a:rPr>
              <a:t>50000.</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Average stays on Weekdays</a:t>
            </a:r>
            <a:endParaRPr/>
          </a:p>
        </p:txBody>
      </p:sp>
      <p:pic>
        <p:nvPicPr>
          <p:cNvPr id="289" name="Google Shape;289;p27"/>
          <p:cNvPicPr preferRelativeResize="0"/>
          <p:nvPr>
            <p:ph idx="1" type="body"/>
          </p:nvPr>
        </p:nvPicPr>
        <p:blipFill rotWithShape="1">
          <a:blip r:embed="rId3">
            <a:alphaModFix/>
          </a:blip>
          <a:srcRect b="0" l="0" r="0" t="0"/>
          <a:stretch/>
        </p:blipFill>
        <p:spPr>
          <a:xfrm>
            <a:off x="1066800" y="1981200"/>
            <a:ext cx="6781800" cy="3825399"/>
          </a:xfrm>
          <a:prstGeom prst="rect">
            <a:avLst/>
          </a:prstGeom>
          <a:noFill/>
          <a:ln>
            <a:noFill/>
          </a:ln>
        </p:spPr>
      </p:pic>
      <p:sp>
        <p:nvSpPr>
          <p:cNvPr id="290" name="Google Shape;290;p27"/>
          <p:cNvSpPr txBox="1"/>
          <p:nvPr/>
        </p:nvSpPr>
        <p:spPr>
          <a:xfrm>
            <a:off x="0" y="6324600"/>
            <a:ext cx="57281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People stays on weekdays is more </a:t>
            </a:r>
            <a:r>
              <a:rPr lang="en-US" sz="1800">
                <a:solidFill>
                  <a:schemeClr val="dk1"/>
                </a:solidFill>
                <a:latin typeface="Calibri"/>
                <a:ea typeface="Calibri"/>
                <a:cs typeface="Calibri"/>
                <a:sym typeface="Calibri"/>
              </a:rPr>
              <a:t>than</a:t>
            </a:r>
            <a:r>
              <a:rPr lang="en-US" sz="1800">
                <a:solidFill>
                  <a:schemeClr val="dk1"/>
                </a:solidFill>
                <a:latin typeface="Calibri"/>
                <a:ea typeface="Calibri"/>
                <a:cs typeface="Calibri"/>
                <a:sym typeface="Calibri"/>
              </a:rPr>
              <a:t> that of weekdays.</a:t>
            </a:r>
            <a:endParaRPr sz="1800">
              <a:solidFill>
                <a:schemeClr val="dk1"/>
              </a:solidFill>
              <a:latin typeface="Calibri"/>
              <a:ea typeface="Calibri"/>
              <a:cs typeface="Calibri"/>
              <a:sym typeface="Calibri"/>
            </a:endParaRPr>
          </a:p>
        </p:txBody>
      </p:sp>
      <p:sp>
        <p:nvSpPr>
          <p:cNvPr id="291" name="Google Shape;291;p27"/>
          <p:cNvSpPr txBox="1"/>
          <p:nvPr/>
        </p:nvSpPr>
        <p:spPr>
          <a:xfrm>
            <a:off x="0" y="6019800"/>
            <a:ext cx="507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People in </a:t>
            </a:r>
            <a:r>
              <a:rPr b="1" lang="en-US" sz="1800">
                <a:solidFill>
                  <a:schemeClr val="dk1"/>
                </a:solidFill>
                <a:latin typeface="Calibri"/>
                <a:ea typeface="Calibri"/>
                <a:cs typeface="Calibri"/>
                <a:sym typeface="Calibri"/>
              </a:rPr>
              <a:t>weekdays </a:t>
            </a:r>
            <a:r>
              <a:rPr lang="en-US" sz="1800">
                <a:solidFill>
                  <a:schemeClr val="dk1"/>
                </a:solidFill>
                <a:latin typeface="Calibri"/>
                <a:ea typeface="Calibri"/>
                <a:cs typeface="Calibri"/>
                <a:sym typeface="Calibri"/>
              </a:rPr>
              <a:t>prefer to stay for </a:t>
            </a:r>
            <a:r>
              <a:rPr b="1" lang="en-US" sz="1800">
                <a:solidFill>
                  <a:schemeClr val="dk1"/>
                </a:solidFill>
                <a:latin typeface="Calibri"/>
                <a:ea typeface="Calibri"/>
                <a:cs typeface="Calibri"/>
                <a:sym typeface="Calibri"/>
              </a:rPr>
              <a:t>1-3</a:t>
            </a:r>
            <a:r>
              <a:rPr lang="en-US" sz="1800">
                <a:solidFill>
                  <a:schemeClr val="dk1"/>
                </a:solidFill>
                <a:latin typeface="Calibri"/>
                <a:ea typeface="Calibri"/>
                <a:cs typeface="Calibri"/>
                <a:sym typeface="Calibri"/>
              </a:rPr>
              <a:t> days.</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Checking details</a:t>
            </a:r>
            <a:endParaRPr/>
          </a:p>
        </p:txBody>
      </p:sp>
      <p:sp>
        <p:nvSpPr>
          <p:cNvPr id="297" name="Google Shape;29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Checking the travelers without children</a:t>
            </a:r>
            <a:endParaRPr b="1"/>
          </a:p>
        </p:txBody>
      </p:sp>
      <p:graphicFrame>
        <p:nvGraphicFramePr>
          <p:cNvPr id="298" name="Google Shape;298;p28"/>
          <p:cNvGraphicFramePr/>
          <p:nvPr/>
        </p:nvGraphicFramePr>
        <p:xfrm>
          <a:off x="2438400" y="2590800"/>
          <a:ext cx="3000000" cy="3000000"/>
        </p:xfrm>
        <a:graphic>
          <a:graphicData uri="http://schemas.openxmlformats.org/drawingml/2006/table">
            <a:tbl>
              <a:tblPr bandRow="1" firstRow="1">
                <a:noFill/>
                <a:tableStyleId>{24B83D80-7455-4552-AA0D-2D3D77331528}</a:tableStyleId>
              </a:tblPr>
              <a:tblGrid>
                <a:gridCol w="1562100"/>
                <a:gridCol w="15621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          </a:t>
                      </a:r>
                      <a:r>
                        <a:rPr lang="en-US" sz="1800"/>
                        <a:t>13</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r h="370850">
                <a:tc>
                  <a:txBody>
                    <a:bodyPr/>
                    <a:lstStyle/>
                    <a:p>
                      <a:pPr indent="0" lvl="0" marL="0" marR="0" rtl="0" algn="l">
                        <a:spcBef>
                          <a:spcPts val="0"/>
                        </a:spcBef>
                        <a:spcAft>
                          <a:spcPts val="0"/>
                        </a:spcAft>
                        <a:buNone/>
                      </a:pPr>
                      <a:r>
                        <a:rPr lang="en-US" sz="1800"/>
                        <a:t>          </a:t>
                      </a:r>
                      <a:r>
                        <a:rPr lang="en-US" sz="1800"/>
                        <a:t>45</a:t>
                      </a:r>
                      <a:endParaRPr sz="1800"/>
                    </a:p>
                  </a:txBody>
                  <a:tcPr marT="45725" marB="45725" marR="91450" marL="91450"/>
                </a:tc>
                <a:tc>
                  <a:txBody>
                    <a:bodyPr/>
                    <a:lstStyle/>
                    <a:p>
                      <a:pPr indent="0" lvl="0" marL="0" marR="0" rtl="0" algn="l">
                        <a:spcBef>
                          <a:spcPts val="0"/>
                        </a:spcBef>
                        <a:spcAft>
                          <a:spcPts val="0"/>
                        </a:spcAft>
                        <a:buNone/>
                      </a:pPr>
                      <a:r>
                        <a:rPr lang="en-US" sz="1800"/>
                        <a:t>           2</a:t>
                      </a:r>
                      <a:endParaRPr sz="1800"/>
                    </a:p>
                  </a:txBody>
                  <a:tcPr marT="45725" marB="45725" marR="91450" marL="91450"/>
                </a:tc>
              </a:tr>
              <a:tr h="370850">
                <a:tc>
                  <a:txBody>
                    <a:bodyPr/>
                    <a:lstStyle/>
                    <a:p>
                      <a:pPr indent="0" lvl="0" marL="0" marR="0" rtl="0" algn="l">
                        <a:spcBef>
                          <a:spcPts val="0"/>
                        </a:spcBef>
                        <a:spcAft>
                          <a:spcPts val="0"/>
                        </a:spcAft>
                        <a:buNone/>
                      </a:pPr>
                      <a:r>
                        <a:rPr lang="en-US" sz="1800"/>
                        <a:t>          55</a:t>
                      </a:r>
                      <a:endParaRPr sz="1800"/>
                    </a:p>
                  </a:txBody>
                  <a:tcPr marT="45725" marB="45725" marR="91450" marL="91450"/>
                </a:tc>
                <a:tc>
                  <a:txBody>
                    <a:bodyPr/>
                    <a:lstStyle/>
                    <a:p>
                      <a:pPr indent="0" lvl="0" marL="0" marR="0" rtl="0" algn="l">
                        <a:spcBef>
                          <a:spcPts val="0"/>
                        </a:spcBef>
                        <a:spcAft>
                          <a:spcPts val="0"/>
                        </a:spcAft>
                        <a:buNone/>
                      </a:pPr>
                      <a:r>
                        <a:rPr lang="en-US" sz="1800"/>
                        <a:t>           3</a:t>
                      </a:r>
                      <a:endParaRPr sz="1800"/>
                    </a:p>
                  </a:txBody>
                  <a:tcPr marT="45725" marB="45725" marR="91450" marL="91450"/>
                </a:tc>
              </a:tr>
              <a:tr h="370850">
                <a:tc>
                  <a:txBody>
                    <a:bodyPr/>
                    <a:lstStyle/>
                    <a:p>
                      <a:pPr indent="0" lvl="0" marL="0" marR="0" rtl="0" algn="l">
                        <a:spcBef>
                          <a:spcPts val="0"/>
                        </a:spcBef>
                        <a:spcAft>
                          <a:spcPts val="0"/>
                        </a:spcAft>
                        <a:buNone/>
                      </a:pPr>
                      <a:r>
                        <a:rPr lang="en-US" sz="1800"/>
                        <a:t>           . .</a:t>
                      </a:r>
                      <a:endParaRPr sz="1800"/>
                    </a:p>
                  </a:txBody>
                  <a:tcPr marT="45725" marB="45725" marR="91450" marL="91450"/>
                </a:tc>
                <a:tc>
                  <a:txBody>
                    <a:bodyPr/>
                    <a:lstStyle/>
                    <a:p>
                      <a:pPr indent="0" lvl="0" marL="0" marR="0" rtl="0" algn="l">
                        <a:spcBef>
                          <a:spcPts val="0"/>
                        </a:spcBef>
                        <a:spcAft>
                          <a:spcPts val="0"/>
                        </a:spcAft>
                        <a:buNone/>
                      </a:pPr>
                      <a:r>
                        <a:rPr lang="en-US" sz="1800"/>
                        <a:t>          . . </a:t>
                      </a:r>
                      <a:endParaRPr sz="1800"/>
                    </a:p>
                  </a:txBody>
                  <a:tcPr marT="45725" marB="45725" marR="91450" marL="91450"/>
                </a:tc>
              </a:tr>
              <a:tr h="370850">
                <a:tc>
                  <a:txBody>
                    <a:bodyPr/>
                    <a:lstStyle/>
                    <a:p>
                      <a:pPr indent="0" lvl="0" marL="0" marR="0" rtl="0" algn="l">
                        <a:spcBef>
                          <a:spcPts val="0"/>
                        </a:spcBef>
                        <a:spcAft>
                          <a:spcPts val="0"/>
                        </a:spcAft>
                        <a:buNone/>
                      </a:pPr>
                      <a:r>
                        <a:rPr lang="en-US" sz="1800"/>
                        <a:t>       119298</a:t>
                      </a:r>
                      <a:endParaRPr sz="1800"/>
                    </a:p>
                  </a:txBody>
                  <a:tcPr marT="45725" marB="45725" marR="91450" marL="91450"/>
                </a:tc>
                <a:tc>
                  <a:txBody>
                    <a:bodyPr/>
                    <a:lstStyle/>
                    <a:p>
                      <a:pPr indent="0" lvl="0" marL="0" marR="0" rtl="0" algn="l">
                        <a:spcBef>
                          <a:spcPts val="0"/>
                        </a:spcBef>
                        <a:spcAft>
                          <a:spcPts val="0"/>
                        </a:spcAft>
                        <a:buNone/>
                      </a:pPr>
                      <a:r>
                        <a:rPr lang="en-US" sz="1800"/>
                        <a:t>           2</a:t>
                      </a:r>
                      <a:endParaRPr sz="1800"/>
                    </a:p>
                  </a:txBody>
                  <a:tcPr marT="45725" marB="45725" marR="91450" marL="91450"/>
                </a:tc>
              </a:tr>
              <a:tr h="370850">
                <a:tc>
                  <a:txBody>
                    <a:bodyPr/>
                    <a:lstStyle/>
                    <a:p>
                      <a:pPr indent="0" lvl="0" marL="0" marR="0" rtl="0" algn="l">
                        <a:spcBef>
                          <a:spcPts val="0"/>
                        </a:spcBef>
                        <a:spcAft>
                          <a:spcPts val="0"/>
                        </a:spcAft>
                        <a:buNone/>
                      </a:pPr>
                      <a:r>
                        <a:rPr lang="en-US" sz="1800"/>
                        <a:t>       119318</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r h="370850">
                <a:tc>
                  <a:txBody>
                    <a:bodyPr/>
                    <a:lstStyle/>
                    <a:p>
                      <a:pPr indent="0" lvl="0" marL="0" marR="0" rtl="0" algn="l">
                        <a:spcBef>
                          <a:spcPts val="0"/>
                        </a:spcBef>
                        <a:spcAft>
                          <a:spcPts val="0"/>
                        </a:spcAft>
                        <a:buNone/>
                      </a:pPr>
                      <a:r>
                        <a:rPr lang="en-US" sz="1800"/>
                        <a:t>       119319</a:t>
                      </a:r>
                      <a:endParaRPr sz="1800"/>
                    </a:p>
                  </a:txBody>
                  <a:tcPr marT="45725" marB="45725" marR="91450" marL="91450"/>
                </a:tc>
                <a:tc>
                  <a:txBody>
                    <a:bodyPr/>
                    <a:lstStyle/>
                    <a:p>
                      <a:pPr indent="0" lvl="0" marL="0" marR="0" rtl="0" algn="l">
                        <a:spcBef>
                          <a:spcPts val="0"/>
                        </a:spcBef>
                        <a:spcAft>
                          <a:spcPts val="0"/>
                        </a:spcAft>
                        <a:buNone/>
                      </a:pPr>
                      <a:r>
                        <a:rPr lang="en-US" sz="1800"/>
                        <a:t>           2</a:t>
                      </a:r>
                      <a:endParaRPr sz="1800"/>
                    </a:p>
                  </a:txBody>
                  <a:tcPr marT="45725" marB="45725" marR="91450" marL="91450"/>
                </a:tc>
              </a:tr>
            </a:tbl>
          </a:graphicData>
        </a:graphic>
      </p:graphicFrame>
      <p:sp>
        <p:nvSpPr>
          <p:cNvPr id="299" name="Google Shape;299;p28"/>
          <p:cNvSpPr txBox="1"/>
          <p:nvPr/>
        </p:nvSpPr>
        <p:spPr>
          <a:xfrm>
            <a:off x="1371600" y="6172200"/>
            <a:ext cx="5619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There are around 23,0027 rooms booked as single room</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457200" y="274638"/>
            <a:ext cx="8229600" cy="1143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solidFill>
                  <a:schemeClr val="dk1"/>
                </a:solidFill>
                <a:latin typeface="Calibri"/>
                <a:ea typeface="Calibri"/>
                <a:cs typeface="Calibri"/>
                <a:sym typeface="Calibri"/>
              </a:rPr>
              <a:t>Checking the travelers without babies</a:t>
            </a:r>
            <a:endParaRPr/>
          </a:p>
        </p:txBody>
      </p:sp>
      <p:sp>
        <p:nvSpPr>
          <p:cNvPr id="305" name="Google Shape;30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None/>
            </a:pPr>
            <a:r>
              <a:t/>
            </a:r>
            <a:endParaRPr b="1"/>
          </a:p>
        </p:txBody>
      </p:sp>
      <p:graphicFrame>
        <p:nvGraphicFramePr>
          <p:cNvPr id="306" name="Google Shape;306;p29"/>
          <p:cNvGraphicFramePr/>
          <p:nvPr/>
        </p:nvGraphicFramePr>
        <p:xfrm>
          <a:off x="1295400" y="2895600"/>
          <a:ext cx="3000000" cy="3000000"/>
        </p:xfrm>
        <a:graphic>
          <a:graphicData uri="http://schemas.openxmlformats.org/drawingml/2006/table">
            <a:tbl>
              <a:tblPr bandRow="1" firstRow="1">
                <a:noFill/>
                <a:tableStyleId>{24B83D80-7455-4552-AA0D-2D3D77331528}</a:tableStyleId>
              </a:tblPr>
              <a:tblGrid>
                <a:gridCol w="3048000"/>
                <a:gridCol w="3048000"/>
              </a:tblGrid>
              <a:tr h="370850">
                <a:tc>
                  <a:txBody>
                    <a:bodyPr/>
                    <a:lstStyle/>
                    <a:p>
                      <a:pPr indent="0" lvl="0" marL="0" marR="0" rtl="0" algn="l">
                        <a:spcBef>
                          <a:spcPts val="0"/>
                        </a:spcBef>
                        <a:spcAft>
                          <a:spcPts val="0"/>
                        </a:spcAft>
                        <a:buNone/>
                      </a:pPr>
                      <a:r>
                        <a:rPr lang="en-US" sz="1800"/>
                        <a:t>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                       </a:t>
                      </a:r>
                      <a:r>
                        <a:rPr lang="en-US" sz="1800"/>
                        <a:t>  0</a:t>
                      </a:r>
                      <a:endParaRPr sz="1800"/>
                    </a:p>
                  </a:txBody>
                  <a:tcPr marT="45725" marB="45725" marR="91450" marL="91450"/>
                </a:tc>
                <a:tc>
                  <a:txBody>
                    <a:bodyPr/>
                    <a:lstStyle/>
                    <a:p>
                      <a:pPr indent="0" lvl="0" marL="0" marR="0" rtl="0" algn="l">
                        <a:spcBef>
                          <a:spcPts val="0"/>
                        </a:spcBef>
                        <a:spcAft>
                          <a:spcPts val="0"/>
                        </a:spcAft>
                        <a:buNone/>
                      </a:pPr>
                      <a:r>
                        <a:rPr lang="en-US" sz="1800"/>
                        <a:t>                 118473</a:t>
                      </a:r>
                      <a:endParaRPr sz="1800"/>
                    </a:p>
                  </a:txBody>
                  <a:tcPr marT="45725" marB="45725" marR="91450" marL="91450"/>
                </a:tc>
              </a:tr>
              <a:tr h="370850">
                <a:tc>
                  <a:txBody>
                    <a:bodyPr/>
                    <a:lstStyle/>
                    <a:p>
                      <a:pPr indent="0" lvl="0" marL="0" marR="0" rtl="0" algn="l">
                        <a:spcBef>
                          <a:spcPts val="0"/>
                        </a:spcBef>
                        <a:spcAft>
                          <a:spcPts val="0"/>
                        </a:spcAft>
                        <a:buNone/>
                      </a:pPr>
                      <a:r>
                        <a:rPr lang="en-US" sz="1800"/>
                        <a:t>                         1</a:t>
                      </a:r>
                      <a:endParaRPr sz="1800"/>
                    </a:p>
                  </a:txBody>
                  <a:tcPr marT="45725" marB="45725" marR="91450" marL="91450"/>
                </a:tc>
                <a:tc>
                  <a:txBody>
                    <a:bodyPr/>
                    <a:lstStyle/>
                    <a:p>
                      <a:pPr indent="0" lvl="0" marL="0" marR="0" rtl="0" algn="l">
                        <a:spcBef>
                          <a:spcPts val="0"/>
                        </a:spcBef>
                        <a:spcAft>
                          <a:spcPts val="0"/>
                        </a:spcAft>
                        <a:buNone/>
                      </a:pPr>
                      <a:r>
                        <a:rPr lang="en-US" sz="1800"/>
                        <a:t>                    900 </a:t>
                      </a:r>
                      <a:endParaRPr sz="1800"/>
                    </a:p>
                  </a:txBody>
                  <a:tcPr marT="45725" marB="45725" marR="91450" marL="91450"/>
                </a:tc>
              </a:tr>
              <a:tr h="370850">
                <a:tc>
                  <a:txBody>
                    <a:bodyPr/>
                    <a:lstStyle/>
                    <a:p>
                      <a:pPr indent="0" lvl="0" marL="0" marR="0" rtl="0" algn="l">
                        <a:spcBef>
                          <a:spcPts val="0"/>
                        </a:spcBef>
                        <a:spcAft>
                          <a:spcPts val="0"/>
                        </a:spcAft>
                        <a:buNone/>
                      </a:pPr>
                      <a:r>
                        <a:rPr lang="en-US" sz="1800"/>
                        <a:t>                         2</a:t>
                      </a:r>
                      <a:endParaRPr sz="1800"/>
                    </a:p>
                  </a:txBody>
                  <a:tcPr marT="45725" marB="45725" marR="91450" marL="91450"/>
                </a:tc>
                <a:tc>
                  <a:txBody>
                    <a:bodyPr/>
                    <a:lstStyle/>
                    <a:p>
                      <a:pPr indent="0" lvl="0" marL="0" marR="0" rtl="0" algn="l">
                        <a:spcBef>
                          <a:spcPts val="0"/>
                        </a:spcBef>
                        <a:spcAft>
                          <a:spcPts val="0"/>
                        </a:spcAft>
                        <a:buNone/>
                      </a:pPr>
                      <a:r>
                        <a:rPr lang="en-US" sz="1800"/>
                        <a:t>                     15</a:t>
                      </a:r>
                      <a:endParaRPr sz="1800"/>
                    </a:p>
                  </a:txBody>
                  <a:tcPr marT="45725" marB="45725" marR="91450" marL="91450"/>
                </a:tc>
              </a:tr>
              <a:tr h="370850">
                <a:tc>
                  <a:txBody>
                    <a:bodyPr/>
                    <a:lstStyle/>
                    <a:p>
                      <a:pPr indent="0" lvl="0" marL="0" marR="0" rtl="0" algn="l">
                        <a:spcBef>
                          <a:spcPts val="0"/>
                        </a:spcBef>
                        <a:spcAft>
                          <a:spcPts val="0"/>
                        </a:spcAft>
                        <a:buNone/>
                      </a:pPr>
                      <a:r>
                        <a:rPr lang="en-US" sz="1800"/>
                        <a:t>                        10</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r h="370850">
                <a:tc>
                  <a:txBody>
                    <a:bodyPr/>
                    <a:lstStyle/>
                    <a:p>
                      <a:pPr indent="0" lvl="0" marL="0" marR="0" rtl="0" algn="l">
                        <a:spcBef>
                          <a:spcPts val="0"/>
                        </a:spcBef>
                        <a:spcAft>
                          <a:spcPts val="0"/>
                        </a:spcAft>
                        <a:buNone/>
                      </a:pPr>
                      <a:r>
                        <a:rPr lang="en-US" sz="1800"/>
                        <a:t>                         9</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Data Summary</a:t>
            </a:r>
            <a:endParaRPr/>
          </a:p>
        </p:txBody>
      </p:sp>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endParaRPr/>
          </a:p>
        </p:txBody>
      </p:sp>
      <p:sp>
        <p:nvSpPr>
          <p:cNvPr id="106" name="Google Shape;106;p3"/>
          <p:cNvSpPr txBox="1"/>
          <p:nvPr/>
        </p:nvSpPr>
        <p:spPr>
          <a:xfrm>
            <a:off x="2819400" y="2057400"/>
            <a:ext cx="2972673" cy="646331"/>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Data Set Name</a:t>
            </a:r>
            <a:endParaRPr sz="3600">
              <a:solidFill>
                <a:schemeClr val="lt1"/>
              </a:solidFill>
              <a:latin typeface="Calibri"/>
              <a:ea typeface="Calibri"/>
              <a:cs typeface="Calibri"/>
              <a:sym typeface="Calibri"/>
            </a:endParaRPr>
          </a:p>
        </p:txBody>
      </p:sp>
      <p:sp>
        <p:nvSpPr>
          <p:cNvPr id="107" name="Google Shape;107;p3"/>
          <p:cNvSpPr txBox="1"/>
          <p:nvPr/>
        </p:nvSpPr>
        <p:spPr>
          <a:xfrm>
            <a:off x="533400" y="4953000"/>
            <a:ext cx="1330814" cy="646331"/>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Shape</a:t>
            </a:r>
            <a:endParaRPr sz="3600">
              <a:solidFill>
                <a:schemeClr val="lt1"/>
              </a:solidFill>
              <a:latin typeface="Calibri"/>
              <a:ea typeface="Calibri"/>
              <a:cs typeface="Calibri"/>
              <a:sym typeface="Calibri"/>
            </a:endParaRPr>
          </a:p>
        </p:txBody>
      </p:sp>
      <p:sp>
        <p:nvSpPr>
          <p:cNvPr id="108" name="Google Shape;108;p3"/>
          <p:cNvSpPr txBox="1"/>
          <p:nvPr/>
        </p:nvSpPr>
        <p:spPr>
          <a:xfrm>
            <a:off x="990600" y="3124200"/>
            <a:ext cx="7467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Hotel Booking Database including booking information for a city hotel and a resort hotel of various countries from 2015 – 2017.</a:t>
            </a:r>
            <a:endParaRPr sz="2400">
              <a:solidFill>
                <a:schemeClr val="dk1"/>
              </a:solidFill>
              <a:latin typeface="Calibri"/>
              <a:ea typeface="Calibri"/>
              <a:cs typeface="Calibri"/>
              <a:sym typeface="Calibri"/>
            </a:endParaRPr>
          </a:p>
        </p:txBody>
      </p:sp>
      <p:sp>
        <p:nvSpPr>
          <p:cNvPr id="109" name="Google Shape;109;p3"/>
          <p:cNvSpPr txBox="1"/>
          <p:nvPr/>
        </p:nvSpPr>
        <p:spPr>
          <a:xfrm>
            <a:off x="533400" y="5791200"/>
            <a:ext cx="182146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Row - 119390</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Column - 32 </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57200" y="274638"/>
            <a:ext cx="8229600" cy="1143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solidFill>
                  <a:schemeClr val="dk1"/>
                </a:solidFill>
                <a:latin typeface="Calibri"/>
                <a:ea typeface="Calibri"/>
                <a:cs typeface="Calibri"/>
                <a:sym typeface="Calibri"/>
              </a:rPr>
              <a:t>Checking the adult traveler count</a:t>
            </a:r>
            <a:endParaRPr/>
          </a:p>
        </p:txBody>
      </p:sp>
      <p:sp>
        <p:nvSpPr>
          <p:cNvPr id="312" name="Google Shape;31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p:txBody>
      </p:sp>
      <p:graphicFrame>
        <p:nvGraphicFramePr>
          <p:cNvPr id="313" name="Google Shape;313;p30"/>
          <p:cNvGraphicFramePr/>
          <p:nvPr/>
        </p:nvGraphicFramePr>
        <p:xfrm>
          <a:off x="1524000" y="2133600"/>
          <a:ext cx="3000000" cy="3000000"/>
        </p:xfrm>
        <a:graphic>
          <a:graphicData uri="http://schemas.openxmlformats.org/drawingml/2006/table">
            <a:tbl>
              <a:tblPr bandRow="1" firstRow="1">
                <a:noFill/>
                <a:tableStyleId>{24B83D80-7455-4552-AA0D-2D3D77331528}</a:tableStyleId>
              </a:tblPr>
              <a:tblGrid>
                <a:gridCol w="3048000"/>
                <a:gridCol w="3048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                           2</a:t>
                      </a:r>
                      <a:endParaRPr sz="1800"/>
                    </a:p>
                  </a:txBody>
                  <a:tcPr marT="45725" marB="45725" marR="91450" marL="91450"/>
                </a:tc>
                <a:tc>
                  <a:txBody>
                    <a:bodyPr/>
                    <a:lstStyle/>
                    <a:p>
                      <a:pPr indent="0" lvl="0" marL="0" marR="0" rtl="0" algn="l">
                        <a:spcBef>
                          <a:spcPts val="0"/>
                        </a:spcBef>
                        <a:spcAft>
                          <a:spcPts val="0"/>
                        </a:spcAft>
                        <a:buNone/>
                      </a:pPr>
                      <a:r>
                        <a:rPr lang="en-US" sz="1800"/>
                        <a:t>                  89680</a:t>
                      </a:r>
                      <a:endParaRPr sz="1800"/>
                    </a:p>
                  </a:txBody>
                  <a:tcPr marT="45725" marB="45725" marR="91450" marL="91450"/>
                </a:tc>
              </a:tr>
              <a:tr h="370850">
                <a:tc>
                  <a:txBody>
                    <a:bodyPr/>
                    <a:lstStyle/>
                    <a:p>
                      <a:pPr indent="0" lvl="0" marL="0" marR="0" rtl="0" algn="l">
                        <a:spcBef>
                          <a:spcPts val="0"/>
                        </a:spcBef>
                        <a:spcAft>
                          <a:spcPts val="0"/>
                        </a:spcAft>
                        <a:buNone/>
                      </a:pPr>
                      <a:r>
                        <a:rPr lang="en-US" sz="1800"/>
                        <a:t>                           1</a:t>
                      </a:r>
                      <a:endParaRPr sz="1800"/>
                    </a:p>
                  </a:txBody>
                  <a:tcPr marT="45725" marB="45725" marR="91450" marL="91450"/>
                </a:tc>
                <a:tc>
                  <a:txBody>
                    <a:bodyPr/>
                    <a:lstStyle/>
                    <a:p>
                      <a:pPr indent="0" lvl="0" marL="0" marR="0" rtl="0" algn="l">
                        <a:spcBef>
                          <a:spcPts val="0"/>
                        </a:spcBef>
                        <a:spcAft>
                          <a:spcPts val="0"/>
                        </a:spcAft>
                        <a:buNone/>
                      </a:pPr>
                      <a:r>
                        <a:rPr lang="en-US" sz="1800"/>
                        <a:t>                  23027</a:t>
                      </a:r>
                      <a:endParaRPr sz="1800"/>
                    </a:p>
                  </a:txBody>
                  <a:tcPr marT="45725" marB="45725" marR="91450" marL="91450"/>
                </a:tc>
              </a:tr>
              <a:tr h="370850">
                <a:tc>
                  <a:txBody>
                    <a:bodyPr/>
                    <a:lstStyle/>
                    <a:p>
                      <a:pPr indent="0" lvl="0" marL="0" marR="0" rtl="0" algn="l">
                        <a:spcBef>
                          <a:spcPts val="0"/>
                        </a:spcBef>
                        <a:spcAft>
                          <a:spcPts val="0"/>
                        </a:spcAft>
                        <a:buNone/>
                      </a:pPr>
                      <a:r>
                        <a:rPr lang="en-US" sz="1800"/>
                        <a:t>                           3</a:t>
                      </a:r>
                      <a:endParaRPr sz="1800"/>
                    </a:p>
                  </a:txBody>
                  <a:tcPr marT="45725" marB="45725" marR="91450" marL="91450"/>
                </a:tc>
                <a:tc>
                  <a:txBody>
                    <a:bodyPr/>
                    <a:lstStyle/>
                    <a:p>
                      <a:pPr indent="0" lvl="0" marL="0" marR="0" rtl="0" algn="l">
                        <a:spcBef>
                          <a:spcPts val="0"/>
                        </a:spcBef>
                        <a:spcAft>
                          <a:spcPts val="0"/>
                        </a:spcAft>
                        <a:buNone/>
                      </a:pPr>
                      <a:r>
                        <a:rPr lang="en-US" sz="1800"/>
                        <a:t>                   6202</a:t>
                      </a:r>
                      <a:endParaRPr sz="1800"/>
                    </a:p>
                  </a:txBody>
                  <a:tcPr marT="45725" marB="45725" marR="91450" marL="91450"/>
                </a:tc>
              </a:tr>
              <a:tr h="370850">
                <a:tc>
                  <a:txBody>
                    <a:bodyPr/>
                    <a:lstStyle/>
                    <a:p>
                      <a:pPr indent="0" lvl="0" marL="0" marR="0" rtl="0" algn="l">
                        <a:spcBef>
                          <a:spcPts val="0"/>
                        </a:spcBef>
                        <a:spcAft>
                          <a:spcPts val="0"/>
                        </a:spcAft>
                        <a:buNone/>
                      </a:pPr>
                      <a:r>
                        <a:rPr lang="en-US" sz="1800"/>
                        <a:t>                           4</a:t>
                      </a:r>
                      <a:endParaRPr sz="1800"/>
                    </a:p>
                  </a:txBody>
                  <a:tcPr marT="45725" marB="45725" marR="91450" marL="91450"/>
                </a:tc>
                <a:tc>
                  <a:txBody>
                    <a:bodyPr/>
                    <a:lstStyle/>
                    <a:p>
                      <a:pPr indent="0" lvl="0" marL="0" marR="0" rtl="0" algn="l">
                        <a:spcBef>
                          <a:spcPts val="0"/>
                        </a:spcBef>
                        <a:spcAft>
                          <a:spcPts val="0"/>
                        </a:spcAft>
                        <a:buNone/>
                      </a:pPr>
                      <a:r>
                        <a:rPr lang="en-US" sz="1800"/>
                        <a:t>                      62</a:t>
                      </a:r>
                      <a:endParaRPr sz="1800"/>
                    </a:p>
                  </a:txBody>
                  <a:tcPr marT="45725" marB="45725" marR="91450" marL="91450"/>
                </a:tc>
              </a:tr>
              <a:tr h="370850">
                <a:tc>
                  <a:txBody>
                    <a:bodyPr/>
                    <a:lstStyle/>
                    <a:p>
                      <a:pPr indent="0" lvl="0" marL="0" marR="0" rtl="0" algn="l">
                        <a:spcBef>
                          <a:spcPts val="0"/>
                        </a:spcBef>
                        <a:spcAft>
                          <a:spcPts val="0"/>
                        </a:spcAft>
                        <a:buNone/>
                      </a:pPr>
                      <a:r>
                        <a:rPr lang="en-US" sz="1800"/>
                        <a:t>                          26</a:t>
                      </a:r>
                      <a:endParaRPr sz="1800"/>
                    </a:p>
                  </a:txBody>
                  <a:tcPr marT="45725" marB="45725" marR="91450" marL="91450"/>
                </a:tc>
                <a:tc>
                  <a:txBody>
                    <a:bodyPr/>
                    <a:lstStyle/>
                    <a:p>
                      <a:pPr indent="0" lvl="0" marL="0" marR="0" rtl="0" algn="l">
                        <a:spcBef>
                          <a:spcPts val="0"/>
                        </a:spcBef>
                        <a:spcAft>
                          <a:spcPts val="0"/>
                        </a:spcAft>
                        <a:buNone/>
                      </a:pPr>
                      <a:r>
                        <a:rPr lang="en-US" sz="1800"/>
                        <a:t>                       5</a:t>
                      </a:r>
                      <a:endParaRPr sz="1800"/>
                    </a:p>
                  </a:txBody>
                  <a:tcPr marT="45725" marB="45725" marR="91450" marL="91450"/>
                </a:tc>
              </a:tr>
              <a:tr h="370850">
                <a:tc>
                  <a:txBody>
                    <a:bodyPr/>
                    <a:lstStyle/>
                    <a:p>
                      <a:pPr indent="0" lvl="0" marL="0" marR="0" rtl="0" algn="l">
                        <a:spcBef>
                          <a:spcPts val="0"/>
                        </a:spcBef>
                        <a:spcAft>
                          <a:spcPts val="0"/>
                        </a:spcAft>
                        <a:buNone/>
                      </a:pPr>
                      <a:r>
                        <a:rPr lang="en-US" sz="1800"/>
                        <a:t>                          10</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r h="370850">
                <a:tc>
                  <a:txBody>
                    <a:bodyPr/>
                    <a:lstStyle/>
                    <a:p>
                      <a:pPr indent="0" lvl="0" marL="0" marR="0" rtl="0" algn="l">
                        <a:spcBef>
                          <a:spcPts val="0"/>
                        </a:spcBef>
                        <a:spcAft>
                          <a:spcPts val="0"/>
                        </a:spcAft>
                        <a:buNone/>
                      </a:pPr>
                      <a:r>
                        <a:rPr lang="en-US" sz="1800"/>
                        <a:t>                           6</a:t>
                      </a:r>
                      <a:endParaRPr sz="1800"/>
                    </a:p>
                  </a:txBody>
                  <a:tcPr marT="45725" marB="45725" marR="91450" marL="91450"/>
                </a:tc>
                <a:tc>
                  <a:txBody>
                    <a:bodyPr/>
                    <a:lstStyle/>
                    <a:p>
                      <a:pPr indent="0" lvl="0" marL="0" marR="0" rtl="0" algn="l">
                        <a:spcBef>
                          <a:spcPts val="0"/>
                        </a:spcBef>
                        <a:spcAft>
                          <a:spcPts val="0"/>
                        </a:spcAft>
                        <a:buNone/>
                      </a:pPr>
                      <a:r>
                        <a:rPr lang="en-US" sz="1800"/>
                        <a:t>                       1</a:t>
                      </a:r>
                      <a:endParaRPr sz="1800"/>
                    </a:p>
                  </a:txBody>
                  <a:tcPr marT="45725" marB="45725" marR="91450" marL="91450"/>
                </a:tc>
              </a:tr>
            </a:tbl>
          </a:graphicData>
        </a:graphic>
      </p:graphicFrame>
      <p:sp>
        <p:nvSpPr>
          <p:cNvPr id="314" name="Google Shape;314;p30"/>
          <p:cNvSpPr txBox="1"/>
          <p:nvPr/>
        </p:nvSpPr>
        <p:spPr>
          <a:xfrm>
            <a:off x="1066800" y="5791200"/>
            <a:ext cx="550092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There are around 89,680 room booked as couple room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There are around 6683 room booked as family room</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Booking</a:t>
            </a:r>
            <a:endParaRPr/>
          </a:p>
        </p:txBody>
      </p:sp>
      <p:pic>
        <p:nvPicPr>
          <p:cNvPr id="320" name="Google Shape;320;p31"/>
          <p:cNvPicPr preferRelativeResize="0"/>
          <p:nvPr>
            <p:ph idx="1" type="body"/>
          </p:nvPr>
        </p:nvPicPr>
        <p:blipFill rotWithShape="1">
          <a:blip r:embed="rId3">
            <a:alphaModFix/>
          </a:blip>
          <a:srcRect b="9301" l="11666" r="1667" t="2326"/>
          <a:stretch/>
        </p:blipFill>
        <p:spPr>
          <a:xfrm>
            <a:off x="3048000" y="2590800"/>
            <a:ext cx="3962400" cy="2895600"/>
          </a:xfrm>
          <a:prstGeom prst="rect">
            <a:avLst/>
          </a:prstGeom>
          <a:noFill/>
          <a:ln>
            <a:noFill/>
          </a:ln>
        </p:spPr>
      </p:pic>
      <p:sp>
        <p:nvSpPr>
          <p:cNvPr id="321" name="Google Shape;321;p31"/>
          <p:cNvSpPr txBox="1"/>
          <p:nvPr/>
        </p:nvSpPr>
        <p:spPr>
          <a:xfrm>
            <a:off x="3276600" y="5486400"/>
            <a:ext cx="1611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Online Booking</a:t>
            </a:r>
            <a:endParaRPr sz="1800">
              <a:solidFill>
                <a:schemeClr val="dk1"/>
              </a:solidFill>
              <a:latin typeface="Calibri"/>
              <a:ea typeface="Calibri"/>
              <a:cs typeface="Calibri"/>
              <a:sym typeface="Calibri"/>
            </a:endParaRPr>
          </a:p>
        </p:txBody>
      </p:sp>
      <p:sp>
        <p:nvSpPr>
          <p:cNvPr id="322" name="Google Shape;322;p31"/>
          <p:cNvSpPr txBox="1"/>
          <p:nvPr/>
        </p:nvSpPr>
        <p:spPr>
          <a:xfrm>
            <a:off x="5410200" y="5486400"/>
            <a:ext cx="1628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Offline Booking</a:t>
            </a:r>
            <a:endParaRPr sz="1800">
              <a:solidFill>
                <a:schemeClr val="dk1"/>
              </a:solidFill>
              <a:latin typeface="Calibri"/>
              <a:ea typeface="Calibri"/>
              <a:cs typeface="Calibri"/>
              <a:sym typeface="Calibri"/>
            </a:endParaRPr>
          </a:p>
        </p:txBody>
      </p:sp>
      <p:sp>
        <p:nvSpPr>
          <p:cNvPr id="323" name="Google Shape;323;p31"/>
          <p:cNvSpPr txBox="1"/>
          <p:nvPr/>
        </p:nvSpPr>
        <p:spPr>
          <a:xfrm>
            <a:off x="2667000" y="51054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24" name="Google Shape;324;p31"/>
          <p:cNvSpPr txBox="1"/>
          <p:nvPr/>
        </p:nvSpPr>
        <p:spPr>
          <a:xfrm>
            <a:off x="2209800" y="45720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10000</a:t>
            </a:r>
            <a:endParaRPr sz="1800">
              <a:solidFill>
                <a:schemeClr val="dk1"/>
              </a:solidFill>
              <a:latin typeface="Calibri"/>
              <a:ea typeface="Calibri"/>
              <a:cs typeface="Calibri"/>
              <a:sym typeface="Calibri"/>
            </a:endParaRPr>
          </a:p>
        </p:txBody>
      </p:sp>
      <p:sp>
        <p:nvSpPr>
          <p:cNvPr id="325" name="Google Shape;325;p31"/>
          <p:cNvSpPr txBox="1"/>
          <p:nvPr/>
        </p:nvSpPr>
        <p:spPr>
          <a:xfrm>
            <a:off x="2209800" y="41148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20000</a:t>
            </a:r>
            <a:endParaRPr sz="1800">
              <a:solidFill>
                <a:schemeClr val="dk1"/>
              </a:solidFill>
              <a:latin typeface="Calibri"/>
              <a:ea typeface="Calibri"/>
              <a:cs typeface="Calibri"/>
              <a:sym typeface="Calibri"/>
            </a:endParaRPr>
          </a:p>
        </p:txBody>
      </p:sp>
      <p:sp>
        <p:nvSpPr>
          <p:cNvPr id="326" name="Google Shape;326;p31"/>
          <p:cNvSpPr txBox="1"/>
          <p:nvPr/>
        </p:nvSpPr>
        <p:spPr>
          <a:xfrm>
            <a:off x="2209800" y="36576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30000</a:t>
            </a:r>
            <a:endParaRPr sz="1800">
              <a:solidFill>
                <a:schemeClr val="dk1"/>
              </a:solidFill>
              <a:latin typeface="Calibri"/>
              <a:ea typeface="Calibri"/>
              <a:cs typeface="Calibri"/>
              <a:sym typeface="Calibri"/>
            </a:endParaRPr>
          </a:p>
        </p:txBody>
      </p:sp>
      <p:sp>
        <p:nvSpPr>
          <p:cNvPr id="327" name="Google Shape;327;p31"/>
          <p:cNvSpPr txBox="1"/>
          <p:nvPr/>
        </p:nvSpPr>
        <p:spPr>
          <a:xfrm>
            <a:off x="2209800" y="32004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40000</a:t>
            </a:r>
            <a:endParaRPr sz="1800">
              <a:solidFill>
                <a:schemeClr val="dk1"/>
              </a:solidFill>
              <a:latin typeface="Calibri"/>
              <a:ea typeface="Calibri"/>
              <a:cs typeface="Calibri"/>
              <a:sym typeface="Calibri"/>
            </a:endParaRPr>
          </a:p>
        </p:txBody>
      </p:sp>
      <p:sp>
        <p:nvSpPr>
          <p:cNvPr id="328" name="Google Shape;328;p31"/>
          <p:cNvSpPr txBox="1"/>
          <p:nvPr/>
        </p:nvSpPr>
        <p:spPr>
          <a:xfrm>
            <a:off x="2209800" y="28194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50000</a:t>
            </a:r>
            <a:endParaRPr sz="1800">
              <a:solidFill>
                <a:schemeClr val="dk1"/>
              </a:solidFill>
              <a:latin typeface="Calibri"/>
              <a:ea typeface="Calibri"/>
              <a:cs typeface="Calibri"/>
              <a:sym typeface="Calibri"/>
            </a:endParaRPr>
          </a:p>
        </p:txBody>
      </p:sp>
      <p:sp>
        <p:nvSpPr>
          <p:cNvPr id="329" name="Google Shape;329;p31"/>
          <p:cNvSpPr txBox="1"/>
          <p:nvPr/>
        </p:nvSpPr>
        <p:spPr>
          <a:xfrm>
            <a:off x="914400" y="6019800"/>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Majority of the customers book through online rather than offline booking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Satisfactory of customers</a:t>
            </a:r>
            <a:endParaRPr/>
          </a:p>
        </p:txBody>
      </p:sp>
      <p:pic>
        <p:nvPicPr>
          <p:cNvPr id="335" name="Google Shape;335;p32"/>
          <p:cNvPicPr preferRelativeResize="0"/>
          <p:nvPr>
            <p:ph idx="1" type="body"/>
          </p:nvPr>
        </p:nvPicPr>
        <p:blipFill rotWithShape="1">
          <a:blip r:embed="rId3">
            <a:alphaModFix/>
          </a:blip>
          <a:srcRect b="9756" l="14516" r="3225" t="4878"/>
          <a:stretch/>
        </p:blipFill>
        <p:spPr>
          <a:xfrm>
            <a:off x="2743200" y="2514600"/>
            <a:ext cx="3886200" cy="2667000"/>
          </a:xfrm>
          <a:prstGeom prst="rect">
            <a:avLst/>
          </a:prstGeom>
          <a:noFill/>
          <a:ln>
            <a:noFill/>
          </a:ln>
        </p:spPr>
      </p:pic>
      <p:sp>
        <p:nvSpPr>
          <p:cNvPr id="336" name="Google Shape;336;p32"/>
          <p:cNvSpPr txBox="1"/>
          <p:nvPr/>
        </p:nvSpPr>
        <p:spPr>
          <a:xfrm>
            <a:off x="3124200" y="5181600"/>
            <a:ext cx="9771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Satisfied</a:t>
            </a:r>
            <a:endParaRPr sz="1800">
              <a:solidFill>
                <a:schemeClr val="dk1"/>
              </a:solidFill>
              <a:latin typeface="Calibri"/>
              <a:ea typeface="Calibri"/>
              <a:cs typeface="Calibri"/>
              <a:sym typeface="Calibri"/>
            </a:endParaRPr>
          </a:p>
        </p:txBody>
      </p:sp>
      <p:sp>
        <p:nvSpPr>
          <p:cNvPr id="337" name="Google Shape;337;p32"/>
          <p:cNvSpPr txBox="1"/>
          <p:nvPr/>
        </p:nvSpPr>
        <p:spPr>
          <a:xfrm>
            <a:off x="4876800" y="5181600"/>
            <a:ext cx="17313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Change of Room</a:t>
            </a:r>
            <a:endParaRPr sz="1800">
              <a:solidFill>
                <a:schemeClr val="dk1"/>
              </a:solidFill>
              <a:latin typeface="Calibri"/>
              <a:ea typeface="Calibri"/>
              <a:cs typeface="Calibri"/>
              <a:sym typeface="Calibri"/>
            </a:endParaRPr>
          </a:p>
        </p:txBody>
      </p:sp>
      <p:sp>
        <p:nvSpPr>
          <p:cNvPr id="338" name="Google Shape;338;p32"/>
          <p:cNvSpPr txBox="1"/>
          <p:nvPr/>
        </p:nvSpPr>
        <p:spPr>
          <a:xfrm>
            <a:off x="2514600" y="48768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39" name="Google Shape;339;p32"/>
          <p:cNvSpPr txBox="1"/>
          <p:nvPr/>
        </p:nvSpPr>
        <p:spPr>
          <a:xfrm>
            <a:off x="2057400" y="41148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20000</a:t>
            </a:r>
            <a:endParaRPr sz="1800">
              <a:solidFill>
                <a:schemeClr val="dk1"/>
              </a:solidFill>
              <a:latin typeface="Calibri"/>
              <a:ea typeface="Calibri"/>
              <a:cs typeface="Calibri"/>
              <a:sym typeface="Calibri"/>
            </a:endParaRPr>
          </a:p>
        </p:txBody>
      </p:sp>
      <p:sp>
        <p:nvSpPr>
          <p:cNvPr id="340" name="Google Shape;340;p32"/>
          <p:cNvSpPr txBox="1"/>
          <p:nvPr/>
        </p:nvSpPr>
        <p:spPr>
          <a:xfrm>
            <a:off x="2057400" y="37338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40000</a:t>
            </a:r>
            <a:endParaRPr sz="1800">
              <a:solidFill>
                <a:schemeClr val="dk1"/>
              </a:solidFill>
              <a:latin typeface="Calibri"/>
              <a:ea typeface="Calibri"/>
              <a:cs typeface="Calibri"/>
              <a:sym typeface="Calibri"/>
            </a:endParaRPr>
          </a:p>
        </p:txBody>
      </p:sp>
      <p:sp>
        <p:nvSpPr>
          <p:cNvPr id="341" name="Google Shape;341;p32"/>
          <p:cNvSpPr txBox="1"/>
          <p:nvPr/>
        </p:nvSpPr>
        <p:spPr>
          <a:xfrm>
            <a:off x="1981200" y="3352800"/>
            <a:ext cx="8226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60000</a:t>
            </a:r>
            <a:endParaRPr sz="1800">
              <a:solidFill>
                <a:schemeClr val="dk1"/>
              </a:solidFill>
              <a:latin typeface="Calibri"/>
              <a:ea typeface="Calibri"/>
              <a:cs typeface="Calibri"/>
              <a:sym typeface="Calibri"/>
            </a:endParaRPr>
          </a:p>
        </p:txBody>
      </p:sp>
      <p:sp>
        <p:nvSpPr>
          <p:cNvPr id="342" name="Google Shape;342;p32"/>
          <p:cNvSpPr txBox="1"/>
          <p:nvPr/>
        </p:nvSpPr>
        <p:spPr>
          <a:xfrm>
            <a:off x="1981200" y="3048000"/>
            <a:ext cx="8226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80000</a:t>
            </a:r>
            <a:endParaRPr sz="1800">
              <a:solidFill>
                <a:schemeClr val="dk1"/>
              </a:solidFill>
              <a:latin typeface="Calibri"/>
              <a:ea typeface="Calibri"/>
              <a:cs typeface="Calibri"/>
              <a:sym typeface="Calibri"/>
            </a:endParaRPr>
          </a:p>
        </p:txBody>
      </p:sp>
      <p:sp>
        <p:nvSpPr>
          <p:cNvPr id="343" name="Google Shape;343;p32"/>
          <p:cNvSpPr txBox="1"/>
          <p:nvPr/>
        </p:nvSpPr>
        <p:spPr>
          <a:xfrm>
            <a:off x="2057400" y="4495800"/>
            <a:ext cx="769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10000</a:t>
            </a:r>
            <a:endParaRPr sz="1800">
              <a:solidFill>
                <a:schemeClr val="dk1"/>
              </a:solidFill>
              <a:latin typeface="Calibri"/>
              <a:ea typeface="Calibri"/>
              <a:cs typeface="Calibri"/>
              <a:sym typeface="Calibri"/>
            </a:endParaRPr>
          </a:p>
        </p:txBody>
      </p:sp>
      <p:sp>
        <p:nvSpPr>
          <p:cNvPr id="344" name="Google Shape;344;p32"/>
          <p:cNvSpPr txBox="1"/>
          <p:nvPr/>
        </p:nvSpPr>
        <p:spPr>
          <a:xfrm>
            <a:off x="1143000" y="6019800"/>
            <a:ext cx="66605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Majority of the customers has got the room type they have booked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Challenges</a:t>
            </a:r>
            <a:endParaRPr/>
          </a:p>
        </p:txBody>
      </p:sp>
      <p:sp>
        <p:nvSpPr>
          <p:cNvPr id="350" name="Google Shape;350;p33"/>
          <p:cNvSpPr txBox="1"/>
          <p:nvPr>
            <p:ph idx="1" type="body"/>
          </p:nvPr>
        </p:nvSpPr>
        <p:spPr>
          <a:xfrm>
            <a:off x="457200" y="2133600"/>
            <a:ext cx="8229600" cy="3992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Lots of column to work on takes lot of time to identify which column to select to start with.</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Lots of NaN values in data set.</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Needed to import few Library manually like for country identification.</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conclusion</a:t>
            </a:r>
            <a:endParaRPr/>
          </a:p>
        </p:txBody>
      </p:sp>
      <p:sp>
        <p:nvSpPr>
          <p:cNvPr id="356" name="Google Shape;356;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During Summer Season the hotels are expected to get more no of bookings than any other seasons. So, if You want to enjoy privacy You can book in remaining seasons.</a:t>
            </a:r>
            <a:endParaRPr/>
          </a:p>
          <a:p>
            <a:pPr indent="-342900" lvl="0" marL="342900" rtl="0" algn="l">
              <a:spcBef>
                <a:spcPts val="592"/>
              </a:spcBef>
              <a:spcAft>
                <a:spcPts val="0"/>
              </a:spcAft>
              <a:buClr>
                <a:schemeClr val="dk1"/>
              </a:buClr>
              <a:buSzPct val="100000"/>
              <a:buChar char="•"/>
            </a:pPr>
            <a:r>
              <a:rPr lang="en-US"/>
              <a:t>Majority of the Bookings happen through online                    as it is very easy and efficient way.</a:t>
            </a:r>
            <a:endParaRPr/>
          </a:p>
          <a:p>
            <a:pPr indent="-342900" lvl="0" marL="342900" rtl="0" algn="l">
              <a:spcBef>
                <a:spcPts val="592"/>
              </a:spcBef>
              <a:spcAft>
                <a:spcPts val="0"/>
              </a:spcAft>
              <a:buClr>
                <a:schemeClr val="dk1"/>
              </a:buClr>
              <a:buSzPct val="100000"/>
              <a:buChar char="•"/>
            </a:pPr>
            <a:r>
              <a:rPr lang="en-US"/>
              <a:t>We can clearly see the average stay is between 1-3 days we must try to extend the duration as there is high chance to get attractive deals from the hotels.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70056-thank you slide-16-9.png" id="362" name="Google Shape;362;p35"/>
          <p:cNvPicPr preferRelativeResize="0"/>
          <p:nvPr>
            <p:ph idx="1" type="body"/>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Columns used</a:t>
            </a:r>
            <a:endParaRPr/>
          </a:p>
        </p:txBody>
      </p:sp>
      <p:sp>
        <p:nvSpPr>
          <p:cNvPr id="115" name="Google Shape;11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hotel  -  H1 city hotel, H2 Resort hotel</a:t>
            </a:r>
            <a:endParaRPr/>
          </a:p>
          <a:p>
            <a:pPr indent="-342900" lvl="0" marL="342900" rtl="0" algn="l">
              <a:spcBef>
                <a:spcPts val="560"/>
              </a:spcBef>
              <a:spcAft>
                <a:spcPts val="0"/>
              </a:spcAft>
              <a:buClr>
                <a:schemeClr val="dk1"/>
              </a:buClr>
              <a:buSzPts val="2800"/>
              <a:buChar char="•"/>
            </a:pPr>
            <a:r>
              <a:rPr lang="en-US" sz="2800"/>
              <a:t>is_canceled - 1:Canceled, 0:Not canceled</a:t>
            </a:r>
            <a:endParaRPr/>
          </a:p>
          <a:p>
            <a:pPr indent="-342900" lvl="0" marL="342900" rtl="0" algn="l">
              <a:spcBef>
                <a:spcPts val="560"/>
              </a:spcBef>
              <a:spcAft>
                <a:spcPts val="0"/>
              </a:spcAft>
              <a:buClr>
                <a:schemeClr val="dk1"/>
              </a:buClr>
              <a:buSzPts val="2800"/>
              <a:buChar char="•"/>
            </a:pPr>
            <a:r>
              <a:rPr lang="en-US" sz="2800"/>
              <a:t>Lead_time - Time between booking &amp; arrival</a:t>
            </a:r>
            <a:endParaRPr/>
          </a:p>
          <a:p>
            <a:pPr indent="-342900" lvl="0" marL="342900" rtl="0" algn="l">
              <a:spcBef>
                <a:spcPts val="560"/>
              </a:spcBef>
              <a:spcAft>
                <a:spcPts val="0"/>
              </a:spcAft>
              <a:buClr>
                <a:schemeClr val="dk1"/>
              </a:buClr>
              <a:buSzPts val="2800"/>
              <a:buChar char="•"/>
            </a:pPr>
            <a:r>
              <a:rPr lang="en-US" sz="2800"/>
              <a:t>Arrival_date_year - year of arrival date</a:t>
            </a:r>
            <a:endParaRPr/>
          </a:p>
          <a:p>
            <a:pPr indent="-342900" lvl="0" marL="342900" rtl="0" algn="l">
              <a:spcBef>
                <a:spcPts val="560"/>
              </a:spcBef>
              <a:spcAft>
                <a:spcPts val="0"/>
              </a:spcAft>
              <a:buClr>
                <a:schemeClr val="dk1"/>
              </a:buClr>
              <a:buSzPts val="2800"/>
              <a:buChar char="•"/>
            </a:pPr>
            <a:r>
              <a:rPr lang="en-US" sz="2800"/>
              <a:t>Arrival_date_month - month of arrival date</a:t>
            </a:r>
            <a:endParaRPr/>
          </a:p>
          <a:p>
            <a:pPr indent="-342900" lvl="0" marL="342900" rtl="0" algn="l">
              <a:spcBef>
                <a:spcPts val="560"/>
              </a:spcBef>
              <a:spcAft>
                <a:spcPts val="0"/>
              </a:spcAft>
              <a:buClr>
                <a:schemeClr val="dk1"/>
              </a:buClr>
              <a:buSzPts val="2800"/>
              <a:buChar char="•"/>
            </a:pPr>
            <a:r>
              <a:rPr lang="en-US" sz="2800"/>
              <a:t>Arrival_date_week_number – Week number of year for arrival date</a:t>
            </a:r>
            <a:endParaRPr/>
          </a:p>
          <a:p>
            <a:pPr indent="-342900" lvl="0" marL="342900" rtl="0" algn="l">
              <a:spcBef>
                <a:spcPts val="560"/>
              </a:spcBef>
              <a:spcAft>
                <a:spcPts val="0"/>
              </a:spcAft>
              <a:buClr>
                <a:schemeClr val="dk1"/>
              </a:buClr>
              <a:buSzPts val="2800"/>
              <a:buChar char="•"/>
            </a:pPr>
            <a:r>
              <a:rPr lang="en-US" sz="2800"/>
              <a:t>Arrival_date_day_of_month – Day of arrival date</a:t>
            </a:r>
            <a:endParaRPr/>
          </a:p>
          <a:p>
            <a:pPr indent="-342900" lvl="0" marL="342900" rtl="0" algn="l">
              <a:spcBef>
                <a:spcPts val="560"/>
              </a:spcBef>
              <a:spcAft>
                <a:spcPts val="0"/>
              </a:spcAft>
              <a:buClr>
                <a:schemeClr val="dk1"/>
              </a:buClr>
              <a:buSzPts val="2800"/>
              <a:buChar char="•"/>
            </a:pPr>
            <a:r>
              <a:rPr lang="en-US" sz="2800"/>
              <a:t>Stays_in_weekend_nights – stay in weekend nights</a:t>
            </a:r>
            <a:endParaRPr/>
          </a:p>
          <a:p>
            <a:pPr indent="-342900" lvl="0" marL="342900" rtl="0" algn="l">
              <a:spcBef>
                <a:spcPts val="560"/>
              </a:spcBef>
              <a:spcAft>
                <a:spcPts val="0"/>
              </a:spcAft>
              <a:buClr>
                <a:schemeClr val="dk1"/>
              </a:buClr>
              <a:buSzPts val="2800"/>
              <a:buNone/>
            </a:pPr>
            <a:r>
              <a:rPr lang="en-US" sz="2800"/>
              <a:t> </a:t>
            </a:r>
            <a:endParaRPr/>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Columns used</a:t>
            </a:r>
            <a:endParaRPr/>
          </a:p>
        </p:txBody>
      </p:sp>
      <p:sp>
        <p:nvSpPr>
          <p:cNvPr id="121" name="Google Shape;121;p5"/>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Stays_in_week_nights - stays in week nights</a:t>
            </a:r>
            <a:endParaRPr/>
          </a:p>
          <a:p>
            <a:pPr indent="-342900" lvl="0" marL="342900" rtl="0" algn="l">
              <a:spcBef>
                <a:spcPts val="480"/>
              </a:spcBef>
              <a:spcAft>
                <a:spcPts val="0"/>
              </a:spcAft>
              <a:buClr>
                <a:schemeClr val="dk1"/>
              </a:buClr>
              <a:buSzPts val="2400"/>
              <a:buChar char="•"/>
            </a:pPr>
            <a:r>
              <a:rPr lang="en-US" sz="2400"/>
              <a:t>adults – total number of adults in hotel</a:t>
            </a:r>
            <a:endParaRPr/>
          </a:p>
          <a:p>
            <a:pPr indent="-342900" lvl="0" marL="342900" rtl="0" algn="l">
              <a:spcBef>
                <a:spcPts val="480"/>
              </a:spcBef>
              <a:spcAft>
                <a:spcPts val="0"/>
              </a:spcAft>
              <a:buClr>
                <a:schemeClr val="dk1"/>
              </a:buClr>
              <a:buSzPts val="2400"/>
              <a:buChar char="•"/>
            </a:pPr>
            <a:r>
              <a:rPr lang="en-US" sz="2400"/>
              <a:t>Children – total number of children in hotel</a:t>
            </a:r>
            <a:endParaRPr/>
          </a:p>
          <a:p>
            <a:pPr indent="-342900" lvl="0" marL="342900" rtl="0" algn="l">
              <a:spcBef>
                <a:spcPts val="480"/>
              </a:spcBef>
              <a:spcAft>
                <a:spcPts val="0"/>
              </a:spcAft>
              <a:buClr>
                <a:schemeClr val="dk1"/>
              </a:buClr>
              <a:buSzPts val="2400"/>
              <a:buChar char="•"/>
            </a:pPr>
            <a:r>
              <a:rPr lang="en-US" sz="2400"/>
              <a:t>babies – total number of babies in hotel</a:t>
            </a:r>
            <a:endParaRPr/>
          </a:p>
          <a:p>
            <a:pPr indent="-342900" lvl="0" marL="342900" rtl="0" algn="l">
              <a:spcBef>
                <a:spcPts val="480"/>
              </a:spcBef>
              <a:spcAft>
                <a:spcPts val="0"/>
              </a:spcAft>
              <a:buClr>
                <a:schemeClr val="dk1"/>
              </a:buClr>
              <a:buSzPts val="2400"/>
              <a:buChar char="•"/>
            </a:pPr>
            <a:r>
              <a:rPr lang="en-US" sz="2400"/>
              <a:t>Meal – Bed &amp; Breakfast (BB), Half Board (HB), Full Board (FB), Undefined contain no meal package  </a:t>
            </a:r>
            <a:endParaRPr/>
          </a:p>
          <a:p>
            <a:pPr indent="-342900" lvl="0" marL="342900" rtl="0" algn="l">
              <a:spcBef>
                <a:spcPts val="480"/>
              </a:spcBef>
              <a:spcAft>
                <a:spcPts val="0"/>
              </a:spcAft>
              <a:buClr>
                <a:schemeClr val="dk1"/>
              </a:buClr>
              <a:buSzPts val="2400"/>
              <a:buChar char="•"/>
            </a:pPr>
            <a:r>
              <a:rPr lang="en-US" sz="2400"/>
              <a:t>Country – country of customers </a:t>
            </a:r>
            <a:endParaRPr/>
          </a:p>
          <a:p>
            <a:pPr indent="-342900" lvl="0" marL="342900" rtl="0" algn="l">
              <a:spcBef>
                <a:spcPts val="480"/>
              </a:spcBef>
              <a:spcAft>
                <a:spcPts val="0"/>
              </a:spcAft>
              <a:buClr>
                <a:schemeClr val="dk1"/>
              </a:buClr>
              <a:buSzPts val="2400"/>
              <a:buChar char="•"/>
            </a:pPr>
            <a:r>
              <a:rPr lang="en-US" sz="2400"/>
              <a:t>Market segment – A group of people who share one or more common characteristics used for business</a:t>
            </a:r>
            <a:endParaRPr/>
          </a:p>
          <a:p>
            <a:pPr indent="-342900" lvl="0" marL="342900" rtl="0" algn="l">
              <a:spcBef>
                <a:spcPts val="480"/>
              </a:spcBef>
              <a:spcAft>
                <a:spcPts val="0"/>
              </a:spcAft>
              <a:buClr>
                <a:schemeClr val="dk1"/>
              </a:buClr>
              <a:buSzPts val="2400"/>
              <a:buChar char="•"/>
            </a:pPr>
            <a:r>
              <a:rPr lang="en-US" sz="2400"/>
              <a:t>distribution_channel –Chain of business through which a service passes until it reaches the final buyer</a:t>
            </a:r>
            <a:endParaRPr/>
          </a:p>
          <a:p>
            <a:pPr indent="-342900" lvl="0" marL="342900" rtl="0" algn="l">
              <a:spcBef>
                <a:spcPts val="560"/>
              </a:spcBef>
              <a:spcAft>
                <a:spcPts val="0"/>
              </a:spcAft>
              <a:buClr>
                <a:schemeClr val="dk1"/>
              </a:buClr>
              <a:buSzPts val="2800"/>
              <a:buNone/>
            </a:pPr>
            <a:r>
              <a:t/>
            </a:r>
            <a:endParaRPr sz="28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lang="en-US" sz="2400"/>
              <a:t>     </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 type="body"/>
          </p:nvPr>
        </p:nvSpPr>
        <p:spPr>
          <a:xfrm>
            <a:off x="470850" y="545000"/>
            <a:ext cx="8202300" cy="5510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Previous_cancellations – previous cancellation by customer</a:t>
            </a:r>
            <a:endParaRPr/>
          </a:p>
          <a:p>
            <a:pPr indent="-342900" lvl="0" marL="342900" rtl="0" algn="l">
              <a:spcBef>
                <a:spcPts val="480"/>
              </a:spcBef>
              <a:spcAft>
                <a:spcPts val="0"/>
              </a:spcAft>
              <a:buClr>
                <a:schemeClr val="dk1"/>
              </a:buClr>
              <a:buSzPts val="2400"/>
              <a:buChar char="•"/>
            </a:pPr>
            <a:r>
              <a:rPr lang="en-US" sz="2400"/>
              <a:t>Previous_booking_not_canceled- confirmed booked by customer </a:t>
            </a:r>
            <a:endParaRPr/>
          </a:p>
          <a:p>
            <a:pPr indent="-342900" lvl="0" marL="342900" rtl="0" algn="l">
              <a:spcBef>
                <a:spcPts val="480"/>
              </a:spcBef>
              <a:spcAft>
                <a:spcPts val="0"/>
              </a:spcAft>
              <a:buClr>
                <a:schemeClr val="dk1"/>
              </a:buClr>
              <a:buSzPts val="2400"/>
              <a:buChar char="•"/>
            </a:pPr>
            <a:r>
              <a:rPr lang="en-US" sz="2400"/>
              <a:t>reserved_room_type – Pre-booked by customers</a:t>
            </a:r>
            <a:endParaRPr/>
          </a:p>
          <a:p>
            <a:pPr indent="-342900" lvl="0" marL="342900" rtl="0" algn="l">
              <a:spcBef>
                <a:spcPts val="480"/>
              </a:spcBef>
              <a:spcAft>
                <a:spcPts val="0"/>
              </a:spcAft>
              <a:buClr>
                <a:schemeClr val="dk1"/>
              </a:buClr>
              <a:buSzPts val="2400"/>
              <a:buChar char="•"/>
            </a:pPr>
            <a:r>
              <a:rPr lang="en-US" sz="2400"/>
              <a:t>assigned_room_type – single / couple / family</a:t>
            </a:r>
            <a:endParaRPr/>
          </a:p>
          <a:p>
            <a:pPr indent="-342900" lvl="0" marL="342900" rtl="0" algn="l">
              <a:spcBef>
                <a:spcPts val="480"/>
              </a:spcBef>
              <a:spcAft>
                <a:spcPts val="0"/>
              </a:spcAft>
              <a:buClr>
                <a:schemeClr val="dk1"/>
              </a:buClr>
              <a:buSzPts val="2400"/>
              <a:buChar char="•"/>
            </a:pPr>
            <a:r>
              <a:rPr lang="en-US" sz="2400"/>
              <a:t>booking_charges – booking charges we charged</a:t>
            </a:r>
            <a:endParaRPr/>
          </a:p>
          <a:p>
            <a:pPr indent="-342900" lvl="0" marL="342900" rtl="0" algn="l">
              <a:spcBef>
                <a:spcPts val="480"/>
              </a:spcBef>
              <a:spcAft>
                <a:spcPts val="0"/>
              </a:spcAft>
              <a:buClr>
                <a:schemeClr val="dk1"/>
              </a:buClr>
              <a:buSzPts val="2400"/>
              <a:buChar char="•"/>
            </a:pPr>
            <a:r>
              <a:rPr lang="en-US" sz="2400"/>
              <a:t>deposit_type – No Deposit, Non Refund, Refundable</a:t>
            </a:r>
            <a:endParaRPr/>
          </a:p>
          <a:p>
            <a:pPr indent="-342900" lvl="0" marL="342900" rtl="0" algn="l">
              <a:spcBef>
                <a:spcPts val="480"/>
              </a:spcBef>
              <a:spcAft>
                <a:spcPts val="0"/>
              </a:spcAft>
              <a:buClr>
                <a:schemeClr val="dk1"/>
              </a:buClr>
              <a:buSzPts val="2400"/>
              <a:buChar char="•"/>
            </a:pPr>
            <a:r>
              <a:rPr lang="en-US" sz="2400"/>
              <a:t>agent- ID of travel agency </a:t>
            </a:r>
            <a:endParaRPr/>
          </a:p>
          <a:p>
            <a:pPr indent="-342900" lvl="0" marL="342900" rtl="0" algn="l">
              <a:spcBef>
                <a:spcPts val="480"/>
              </a:spcBef>
              <a:spcAft>
                <a:spcPts val="0"/>
              </a:spcAft>
              <a:buClr>
                <a:schemeClr val="dk1"/>
              </a:buClr>
              <a:buSzPts val="2400"/>
              <a:buChar char="•"/>
            </a:pPr>
            <a:r>
              <a:rPr lang="en-US" sz="2400"/>
              <a:t>company- ID of the company</a:t>
            </a:r>
            <a:endParaRPr/>
          </a:p>
          <a:p>
            <a:pPr indent="-342900" lvl="0" marL="342900" rtl="0" algn="l">
              <a:spcBef>
                <a:spcPts val="480"/>
              </a:spcBef>
              <a:spcAft>
                <a:spcPts val="0"/>
              </a:spcAft>
              <a:buClr>
                <a:schemeClr val="dk1"/>
              </a:buClr>
              <a:buSzPts val="2400"/>
              <a:buChar char="•"/>
            </a:pPr>
            <a:r>
              <a:rPr lang="en-US" sz="2400"/>
              <a:t>days_in_waiting_list – Number of days in waiting </a:t>
            </a:r>
            <a:endParaRPr/>
          </a:p>
        </p:txBody>
      </p:sp>
      <p:sp>
        <p:nvSpPr>
          <p:cNvPr id="127" name="Google Shape;127;p6"/>
          <p:cNvSpPr txBox="1"/>
          <p:nvPr/>
        </p:nvSpPr>
        <p:spPr>
          <a:xfrm>
            <a:off x="1211125" y="756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 type="body"/>
          </p:nvPr>
        </p:nvSpPr>
        <p:spPr>
          <a:xfrm>
            <a:off x="454175" y="348203"/>
            <a:ext cx="8232600" cy="577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Required_car_parking_space – required car parking space by the customer</a:t>
            </a:r>
            <a:endParaRPr/>
          </a:p>
          <a:p>
            <a:pPr indent="-342900" lvl="0" marL="342900" rtl="0" algn="l">
              <a:spcBef>
                <a:spcPts val="480"/>
              </a:spcBef>
              <a:spcAft>
                <a:spcPts val="0"/>
              </a:spcAft>
              <a:buClr>
                <a:schemeClr val="dk1"/>
              </a:buClr>
              <a:buSzPts val="2400"/>
              <a:buChar char="•"/>
            </a:pPr>
            <a:r>
              <a:rPr lang="en-US" sz="2400"/>
              <a:t>Total_of_special_request – number of special request requested</a:t>
            </a:r>
            <a:endParaRPr/>
          </a:p>
          <a:p>
            <a:pPr indent="-342900" lvl="0" marL="342900" rtl="0" algn="l">
              <a:spcBef>
                <a:spcPts val="480"/>
              </a:spcBef>
              <a:spcAft>
                <a:spcPts val="0"/>
              </a:spcAft>
              <a:buClr>
                <a:schemeClr val="dk1"/>
              </a:buClr>
              <a:buSzPts val="2400"/>
              <a:buChar char="•"/>
            </a:pPr>
            <a:r>
              <a:rPr lang="en-US" sz="2400"/>
              <a:t>reservation_status -  Canceled, Check out</a:t>
            </a:r>
            <a:endParaRPr/>
          </a:p>
          <a:p>
            <a:pPr indent="-342900" lvl="0" marL="342900" rtl="0" algn="l">
              <a:spcBef>
                <a:spcPts val="480"/>
              </a:spcBef>
              <a:spcAft>
                <a:spcPts val="0"/>
              </a:spcAft>
              <a:buClr>
                <a:schemeClr val="dk1"/>
              </a:buClr>
              <a:buSzPts val="2400"/>
              <a:buChar char="•"/>
            </a:pPr>
            <a:r>
              <a:rPr lang="en-US" sz="2400"/>
              <a:t>reservation_status_date – Canceled / check out</a:t>
            </a:r>
            <a:endParaRPr/>
          </a:p>
          <a:p>
            <a:pPr indent="-342900" lvl="0" marL="342900" rtl="0" algn="l">
              <a:spcBef>
                <a:spcPts val="480"/>
              </a:spcBef>
              <a:spcAft>
                <a:spcPts val="0"/>
              </a:spcAft>
              <a:buClr>
                <a:schemeClr val="dk1"/>
              </a:buClr>
              <a:buSzPts val="2400"/>
              <a:buChar char="•"/>
            </a:pPr>
            <a:r>
              <a:rPr lang="en-US" sz="2400"/>
              <a:t>Is_repeated_guest – contain data of repeated guest</a:t>
            </a:r>
            <a:endParaRPr/>
          </a:p>
          <a:p>
            <a:pPr indent="-342900" lvl="0" marL="342900" rtl="0" algn="l">
              <a:spcBef>
                <a:spcPts val="480"/>
              </a:spcBef>
              <a:spcAft>
                <a:spcPts val="0"/>
              </a:spcAft>
              <a:buClr>
                <a:schemeClr val="dk1"/>
              </a:buClr>
              <a:buSzPts val="2400"/>
              <a:buChar char="•"/>
            </a:pPr>
            <a:r>
              <a:rPr lang="en-US" sz="2400"/>
              <a:t>Customer_type – Contract / Group / Transient</a:t>
            </a:r>
            <a:endParaRPr/>
          </a:p>
          <a:p>
            <a:pPr indent="-3429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The Past 5 Years…</a:t>
            </a:r>
            <a:endParaRPr/>
          </a:p>
        </p:txBody>
      </p:sp>
      <p:sp>
        <p:nvSpPr>
          <p:cNvPr id="138" name="Google Shape;138;p8"/>
          <p:cNvSpPr txBox="1"/>
          <p:nvPr>
            <p:ph idx="1" type="body"/>
          </p:nvPr>
        </p:nvSpPr>
        <p:spPr>
          <a:xfrm>
            <a:off x="457200" y="18288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lang="en-US"/>
              <a:t>    High demand from leisure and business travelers and international tourists Revenue growth at average annual rate of 4.2% Demand for hotel rooms has outpaced supply, leading to higher room rates IBIS predicts strong growth in extended-stay hotels, boutique hotels, spa and health retreats and resorts. The industry has grown rapidly Increases in travel spending, corporate profit and consumer spending this lets suppliers charge more and operate with lower vacancy rates.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Problem statements</a:t>
            </a:r>
            <a:endParaRPr/>
          </a:p>
        </p:txBody>
      </p:sp>
      <p:sp>
        <p:nvSpPr>
          <p:cNvPr id="144" name="Google Shape;14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Have you ever wondered when the best time of year to book a hotel room is? Or the optimal length of stay in order to get the best daily rate? </a:t>
            </a:r>
            <a:endParaRPr/>
          </a:p>
          <a:p>
            <a:pPr indent="-342900" lvl="0" marL="342900" rtl="0" algn="l">
              <a:spcBef>
                <a:spcPts val="592"/>
              </a:spcBef>
              <a:spcAft>
                <a:spcPts val="0"/>
              </a:spcAft>
              <a:buClr>
                <a:schemeClr val="dk1"/>
              </a:buClr>
              <a:buSzPct val="100000"/>
              <a:buChar char="•"/>
            </a:pPr>
            <a:r>
              <a:rPr lang="en-US"/>
              <a:t>What if you wanted to predict whether or not a </a:t>
            </a:r>
            <a:r>
              <a:rPr lang="en-US" sz="2600"/>
              <a:t>hotel</a:t>
            </a:r>
            <a:r>
              <a:rPr lang="en-US"/>
              <a:t> was likely to receive a disproportionately high number of special requests? </a:t>
            </a:r>
            <a:endParaRPr/>
          </a:p>
          <a:p>
            <a:pPr indent="-342900" lvl="0" marL="342900" rtl="0" algn="l">
              <a:spcBef>
                <a:spcPts val="592"/>
              </a:spcBef>
              <a:spcAft>
                <a:spcPts val="0"/>
              </a:spcAft>
              <a:buClr>
                <a:schemeClr val="dk1"/>
              </a:buClr>
              <a:buSzPct val="100000"/>
              <a:buChar char="•"/>
            </a:pPr>
            <a:r>
              <a:rPr lang="en-US"/>
              <a:t>This hotel booking dataset can help you explore those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2021-09-25T06:55:07Z</dcterms:created>
  <dc:creator>ASUS</dc:creator>
</cp:coreProperties>
</file>