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7472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3208" y="220421"/>
            <a:ext cx="45599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rgbClr val="CC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539" y="1089868"/>
            <a:ext cx="8084921" cy="2445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972" y="272796"/>
            <a:ext cx="8819515" cy="1746885"/>
          </a:xfrm>
          <a:custGeom>
            <a:avLst/>
            <a:gdLst/>
            <a:ahLst/>
            <a:cxnLst/>
            <a:rect l="l" t="t" r="r" b="b"/>
            <a:pathLst>
              <a:path w="8819515" h="1746885">
                <a:moveTo>
                  <a:pt x="0" y="1746503"/>
                </a:moveTo>
                <a:lnTo>
                  <a:pt x="8819388" y="1746503"/>
                </a:lnTo>
                <a:lnTo>
                  <a:pt x="8819388" y="0"/>
                </a:lnTo>
                <a:lnTo>
                  <a:pt x="0" y="0"/>
                </a:lnTo>
                <a:lnTo>
                  <a:pt x="0" y="17465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CAPSTONE</a:t>
            </a:r>
            <a:r>
              <a:rPr dirty="0" spc="-80"/>
              <a:t> </a:t>
            </a:r>
            <a:r>
              <a:rPr dirty="0" spc="-25"/>
              <a:t>PROJECT</a:t>
            </a:r>
            <a:r>
              <a:rPr dirty="0" spc="-75"/>
              <a:t> </a:t>
            </a:r>
            <a:r>
              <a:rPr dirty="0" sz="3600" spc="-5"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073" y="841375"/>
            <a:ext cx="8738870" cy="3771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NETFLIX</a:t>
            </a:r>
            <a:r>
              <a:rPr dirty="0" u="heavy" sz="3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MOVIES</a:t>
            </a:r>
            <a:r>
              <a:rPr dirty="0" u="heavy" sz="3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TV</a:t>
            </a:r>
            <a:r>
              <a:rPr dirty="0" u="heavy" sz="3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SHOWS</a:t>
            </a:r>
            <a:r>
              <a:rPr dirty="0" u="heavy" sz="3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CLUSTERING</a:t>
            </a:r>
            <a:endParaRPr sz="3600">
              <a:latin typeface="Calibri"/>
              <a:cs typeface="Calibri"/>
            </a:endParaRPr>
          </a:p>
          <a:p>
            <a:pPr marL="1064260">
              <a:lnSpc>
                <a:spcPct val="100000"/>
              </a:lnSpc>
              <a:spcBef>
                <a:spcPts val="35"/>
              </a:spcBef>
            </a:pPr>
            <a:r>
              <a:rPr dirty="0" u="heavy" sz="3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Unsupervised</a:t>
            </a:r>
            <a:r>
              <a:rPr dirty="0" u="heavy" sz="3600" spc="-7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ML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Classification</a:t>
            </a:r>
            <a:r>
              <a:rPr dirty="0" u="heavy" sz="3600" spc="-8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 algn="ctr" marL="2839085" marR="3303270">
              <a:lnSpc>
                <a:spcPct val="116599"/>
              </a:lnSpc>
              <a:spcBef>
                <a:spcPts val="2360"/>
              </a:spcBef>
            </a:pP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Team</a:t>
            </a:r>
            <a:r>
              <a:rPr dirty="0" u="heavy" sz="28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Anas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Mustafa 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Chetan Rajput 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Sarthak Rastogi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151841"/>
            <a:ext cx="3790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EDA-</a:t>
            </a:r>
            <a:r>
              <a:rPr dirty="0" sz="3200" spc="-50"/>
              <a:t> </a:t>
            </a:r>
            <a:r>
              <a:rPr dirty="0" sz="3200"/>
              <a:t>Top</a:t>
            </a:r>
            <a:r>
              <a:rPr dirty="0" sz="3200" spc="-50"/>
              <a:t> </a:t>
            </a:r>
            <a:r>
              <a:rPr dirty="0" sz="3200"/>
              <a:t>10</a:t>
            </a:r>
            <a:r>
              <a:rPr dirty="0" sz="3200" spc="-30"/>
              <a:t> </a:t>
            </a:r>
            <a:r>
              <a:rPr dirty="0" sz="3200" spc="-5"/>
              <a:t>Countries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2904" y="4199704"/>
            <a:ext cx="8149590" cy="75057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United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content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huge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margin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000" spc="-10">
                <a:latin typeface="Calibri"/>
                <a:cs typeface="Calibri"/>
              </a:rPr>
              <a:t>followed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India.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450" y="775454"/>
            <a:ext cx="7403098" cy="33815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87" y="107137"/>
            <a:ext cx="732726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Number</a:t>
            </a:r>
            <a:r>
              <a:rPr dirty="0" u="heavy" sz="3200" spc="-1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Of</a:t>
            </a:r>
            <a:r>
              <a:rPr dirty="0" u="heavy" sz="3200" spc="-1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Tv</a:t>
            </a:r>
            <a:r>
              <a:rPr dirty="0" u="heavy" sz="3200" spc="-1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Shows</a:t>
            </a:r>
            <a:r>
              <a:rPr dirty="0" u="heavy" sz="3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And</a:t>
            </a:r>
            <a:r>
              <a:rPr dirty="0" u="heavy" sz="3200" spc="-3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Movies </a:t>
            </a: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In</a:t>
            </a:r>
            <a:r>
              <a:rPr dirty="0" u="heavy" sz="3200" spc="-2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Top</a:t>
            </a:r>
            <a:r>
              <a:rPr dirty="0" u="heavy" sz="3200" spc="-1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 sz="3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10 </a:t>
            </a:r>
            <a:r>
              <a:rPr dirty="0" u="none" sz="3200" spc="-705">
                <a:solidFill>
                  <a:srgbClr val="C00000"/>
                </a:solidFill>
              </a:rPr>
              <a:t> </a:t>
            </a:r>
            <a:r>
              <a:rPr dirty="0" u="heavy" sz="3200" spc="-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Countries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616" y="1564589"/>
            <a:ext cx="2377440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14935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Most </a:t>
            </a:r>
            <a:r>
              <a:rPr dirty="0" sz="2000">
                <a:latin typeface="Calibri"/>
                <a:cs typeface="Calibri"/>
              </a:rPr>
              <a:t>of the </a:t>
            </a:r>
            <a:r>
              <a:rPr dirty="0" sz="2000" spc="-5">
                <a:latin typeface="Calibri"/>
                <a:cs typeface="Calibri"/>
              </a:rPr>
              <a:t>countries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-5">
                <a:latin typeface="Calibri"/>
                <a:cs typeface="Calibri"/>
              </a:rPr>
              <a:t> movies </a:t>
            </a:r>
            <a:r>
              <a:rPr dirty="0" sz="2000">
                <a:latin typeface="Calibri"/>
                <a:cs typeface="Calibri"/>
              </a:rPr>
              <a:t> than </a:t>
            </a:r>
            <a:r>
              <a:rPr dirty="0" sz="2000" spc="-5">
                <a:latin typeface="Calibri"/>
                <a:cs typeface="Calibri"/>
              </a:rPr>
              <a:t>TV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>
                <a:latin typeface="Calibri"/>
                <a:cs typeface="Calibri"/>
              </a:rPr>
              <a:t>but </a:t>
            </a:r>
            <a:r>
              <a:rPr dirty="0" sz="2000" spc="-20">
                <a:latin typeface="Calibri"/>
                <a:cs typeface="Calibri"/>
              </a:rPr>
              <a:t>for 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South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Korea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Japan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it's the </a:t>
            </a:r>
            <a:r>
              <a:rPr dirty="0" sz="2000" spc="-5">
                <a:latin typeface="Calibri"/>
                <a:cs typeface="Calibri"/>
              </a:rPr>
              <a:t>opposite. </a:t>
            </a:r>
            <a:r>
              <a:rPr dirty="0" sz="2000">
                <a:latin typeface="Calibri"/>
                <a:cs typeface="Calibri"/>
              </a:rPr>
              <a:t>It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maybe </a:t>
            </a:r>
            <a:r>
              <a:rPr dirty="0" sz="2000" spc="-5">
                <a:latin typeface="Calibri"/>
                <a:cs typeface="Calibri"/>
              </a:rPr>
              <a:t>because </a:t>
            </a:r>
            <a:r>
              <a:rPr dirty="0" sz="2000" spc="5">
                <a:latin typeface="Calibri"/>
                <a:cs typeface="Calibri"/>
              </a:rPr>
              <a:t>K- 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Dramas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Anime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 </a:t>
            </a:r>
            <a:r>
              <a:rPr dirty="0" sz="2000" spc="-5">
                <a:latin typeface="Calibri"/>
                <a:cs typeface="Calibri"/>
              </a:rPr>
              <a:t>popular </a:t>
            </a:r>
            <a:r>
              <a:rPr dirty="0" sz="2000">
                <a:latin typeface="Calibri"/>
                <a:cs typeface="Calibri"/>
              </a:rPr>
              <a:t>in these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two </a:t>
            </a:r>
            <a:r>
              <a:rPr dirty="0" sz="2000">
                <a:latin typeface="Calibri"/>
                <a:cs typeface="Calibri"/>
              </a:rPr>
              <a:t>countries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respectively.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092" y="962929"/>
            <a:ext cx="6497398" cy="41112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71" y="142443"/>
            <a:ext cx="63665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Top</a:t>
            </a:r>
            <a:r>
              <a:rPr dirty="0" sz="3200" spc="-20"/>
              <a:t> </a:t>
            </a:r>
            <a:r>
              <a:rPr dirty="0" sz="3200" spc="-5"/>
              <a:t>Movies </a:t>
            </a:r>
            <a:r>
              <a:rPr dirty="0" sz="3200"/>
              <a:t>&amp;</a:t>
            </a:r>
            <a:r>
              <a:rPr dirty="0" sz="3200" spc="-5"/>
              <a:t> TV</a:t>
            </a:r>
            <a:r>
              <a:rPr dirty="0" sz="3200" spc="-15"/>
              <a:t> </a:t>
            </a:r>
            <a:r>
              <a:rPr dirty="0" sz="3200"/>
              <a:t>Shows</a:t>
            </a:r>
            <a:r>
              <a:rPr dirty="0" sz="3200" spc="-15"/>
              <a:t> </a:t>
            </a:r>
            <a:r>
              <a:rPr dirty="0" sz="3200"/>
              <a:t>Rating</a:t>
            </a:r>
            <a:r>
              <a:rPr dirty="0" sz="3200" spc="-35"/>
              <a:t> </a:t>
            </a:r>
            <a:r>
              <a:rPr dirty="0" sz="3200"/>
              <a:t>Based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-12700" y="4221276"/>
            <a:ext cx="40874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15900" algn="l"/>
              </a:tabLst>
            </a:pPr>
            <a:r>
              <a:rPr dirty="0" sz="2000">
                <a:latin typeface="Calibri"/>
                <a:cs typeface="Calibri"/>
              </a:rPr>
              <a:t>Most</a:t>
            </a:r>
            <a:r>
              <a:rPr dirty="0" sz="2000" spc="-5">
                <a:latin typeface="Calibri"/>
                <a:cs typeface="Calibri"/>
              </a:rPr>
              <a:t> number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 </a:t>
            </a:r>
            <a:r>
              <a:rPr dirty="0" sz="2000">
                <a:latin typeface="Calibri"/>
                <a:cs typeface="Calibri"/>
              </a:rPr>
              <a:t>rated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TV-MA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i.e.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Adult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Rating.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51916"/>
            <a:ext cx="9144000" cy="3325495"/>
            <a:chOff x="0" y="851916"/>
            <a:chExt cx="9144000" cy="3325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51916"/>
              <a:ext cx="4520184" cy="3292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9035" y="862583"/>
              <a:ext cx="4664963" cy="33147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82744" y="4225848"/>
            <a:ext cx="432435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57480" algn="l"/>
              </a:tabLst>
            </a:pPr>
            <a:r>
              <a:rPr dirty="0" sz="2000" spc="-10">
                <a:latin typeface="Calibri"/>
                <a:cs typeface="Calibri"/>
              </a:rPr>
              <a:t>Most</a:t>
            </a:r>
            <a:r>
              <a:rPr dirty="0" sz="2000" spc="-5">
                <a:latin typeface="Calibri"/>
                <a:cs typeface="Calibri"/>
              </a:rPr>
              <a:t> number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 Shows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rated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TV-</a:t>
            </a:r>
            <a:r>
              <a:rPr dirty="0" sz="2000">
                <a:latin typeface="Calibri"/>
                <a:cs typeface="Calibri"/>
              </a:rPr>
              <a:t> MA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i.e.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Adult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Rating.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84" y="86359"/>
            <a:ext cx="8282305" cy="1004569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dirty="0" sz="3200" spc="-5"/>
              <a:t>Number </a:t>
            </a:r>
            <a:r>
              <a:rPr dirty="0" sz="3200"/>
              <a:t>of </a:t>
            </a:r>
            <a:r>
              <a:rPr dirty="0" sz="3200" spc="-5"/>
              <a:t>TV Shows </a:t>
            </a:r>
            <a:r>
              <a:rPr dirty="0" sz="3200"/>
              <a:t>&amp; </a:t>
            </a:r>
            <a:r>
              <a:rPr dirty="0" sz="3200" spc="-5"/>
              <a:t>Movies </a:t>
            </a:r>
            <a:r>
              <a:rPr dirty="0" sz="3200"/>
              <a:t>Release in last 15 </a:t>
            </a:r>
            <a:r>
              <a:rPr dirty="0" u="none" sz="3200" spc="-710"/>
              <a:t> </a:t>
            </a:r>
            <a:r>
              <a:rPr dirty="0" sz="3200"/>
              <a:t>Years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8033" y="4304791"/>
            <a:ext cx="376936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lr>
                <a:srgbClr val="0F243E"/>
              </a:buClr>
              <a:buFont typeface="Microsoft Sans Serif"/>
              <a:buChar char="•"/>
              <a:tabLst>
                <a:tab pos="215900" algn="l"/>
              </a:tabLst>
            </a:pPr>
            <a:r>
              <a:rPr dirty="0" sz="2000" spc="-5">
                <a:latin typeface="Calibri"/>
                <a:cs typeface="Calibri"/>
              </a:rPr>
              <a:t>Year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2020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highest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TV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Shows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released.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59" y="1178217"/>
            <a:ext cx="8839200" cy="3119755"/>
            <a:chOff x="38159" y="1178217"/>
            <a:chExt cx="8839200" cy="3119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4099" y="1210383"/>
              <a:ext cx="4683148" cy="30869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59" y="1178217"/>
              <a:ext cx="4121173" cy="30781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75961" y="4311192"/>
            <a:ext cx="356235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5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15900" algn="l"/>
              </a:tabLst>
            </a:pPr>
            <a:r>
              <a:rPr dirty="0" sz="2000" spc="-40">
                <a:latin typeface="Calibri"/>
                <a:cs typeface="Calibri"/>
              </a:rPr>
              <a:t>Year </a:t>
            </a:r>
            <a:r>
              <a:rPr dirty="0" sz="2000">
                <a:latin typeface="Calibri"/>
                <a:cs typeface="Calibri"/>
              </a:rPr>
              <a:t>2017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highest movie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released.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00330"/>
            <a:ext cx="53486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EDA–</a:t>
            </a:r>
            <a:r>
              <a:rPr dirty="0" sz="3200" spc="-5"/>
              <a:t> Top</a:t>
            </a:r>
            <a:r>
              <a:rPr dirty="0" sz="3200" spc="-40"/>
              <a:t> </a:t>
            </a:r>
            <a:r>
              <a:rPr dirty="0" sz="3200"/>
              <a:t>10</a:t>
            </a:r>
            <a:r>
              <a:rPr dirty="0" sz="3200" spc="-25"/>
              <a:t> </a:t>
            </a:r>
            <a:r>
              <a:rPr dirty="0" sz="3200" spc="-5"/>
              <a:t>Genre’s</a:t>
            </a:r>
            <a:r>
              <a:rPr dirty="0" sz="3200" spc="-55"/>
              <a:t> </a:t>
            </a:r>
            <a:r>
              <a:rPr dirty="0" sz="3200" spc="-5"/>
              <a:t>On</a:t>
            </a:r>
            <a:r>
              <a:rPr dirty="0" sz="3200" spc="-35"/>
              <a:t> </a:t>
            </a:r>
            <a:r>
              <a:rPr dirty="0" sz="3200"/>
              <a:t>Netflix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0621" y="4182872"/>
            <a:ext cx="6952615" cy="69024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219075" algn="l"/>
              </a:tabLst>
            </a:pPr>
            <a:r>
              <a:rPr dirty="0" sz="2000" spc="-10">
                <a:latin typeface="Calibri"/>
                <a:cs typeface="Calibri"/>
              </a:rPr>
              <a:t>Drama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most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popular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followed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comedy.</a:t>
            </a:r>
            <a:endParaRPr sz="2000">
              <a:latin typeface="Calibri"/>
              <a:cs typeface="Calibri"/>
            </a:endParaRPr>
          </a:p>
          <a:p>
            <a:pPr marL="217170" indent="-205104">
              <a:lnSpc>
                <a:spcPct val="100000"/>
              </a:lnSpc>
              <a:spcBef>
                <a:spcPts val="215"/>
              </a:spcBef>
              <a:buFont typeface="Microsoft Sans Serif"/>
              <a:buChar char="•"/>
              <a:tabLst>
                <a:tab pos="217804" algn="l"/>
              </a:tabLst>
            </a:pPr>
            <a:r>
              <a:rPr dirty="0" sz="2000" spc="-10">
                <a:latin typeface="Calibri"/>
                <a:cs typeface="Calibri"/>
              </a:rPr>
              <a:t>Romantic</a:t>
            </a:r>
            <a:r>
              <a:rPr dirty="0" sz="2000" spc="-5">
                <a:latin typeface="Calibri"/>
                <a:cs typeface="Calibri"/>
              </a:rPr>
              <a:t> Movies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&amp;</a:t>
            </a:r>
            <a:r>
              <a:rPr dirty="0" sz="2000" spc="-5">
                <a:latin typeface="Calibri"/>
                <a:cs typeface="Calibri"/>
              </a:rPr>
              <a:t> International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 spc="-10">
                <a:latin typeface="Calibri"/>
                <a:cs typeface="Calibri"/>
              </a:rPr>
              <a:t> shows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least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popularity</a:t>
            </a:r>
            <a:r>
              <a:rPr dirty="0" sz="2000" spc="-5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16" y="877670"/>
            <a:ext cx="7809874" cy="31848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320" y="649605"/>
            <a:ext cx="7432675" cy="26034"/>
          </a:xfrm>
          <a:custGeom>
            <a:avLst/>
            <a:gdLst/>
            <a:ahLst/>
            <a:cxnLst/>
            <a:rect l="l" t="t" r="r" b="b"/>
            <a:pathLst>
              <a:path w="7432675" h="26034">
                <a:moveTo>
                  <a:pt x="7432586" y="0"/>
                </a:moveTo>
                <a:lnTo>
                  <a:pt x="0" y="0"/>
                </a:lnTo>
                <a:lnTo>
                  <a:pt x="0" y="25908"/>
                </a:lnTo>
                <a:lnTo>
                  <a:pt x="7432586" y="25908"/>
                </a:lnTo>
                <a:lnTo>
                  <a:pt x="743258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33" y="184531"/>
            <a:ext cx="74612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47265" algn="l"/>
              </a:tabLst>
            </a:pPr>
            <a:r>
              <a:rPr dirty="0" u="none" sz="3200"/>
              <a:t>EDA-</a:t>
            </a:r>
            <a:r>
              <a:rPr dirty="0" u="none" sz="3200" spc="-40"/>
              <a:t> </a:t>
            </a:r>
            <a:r>
              <a:rPr dirty="0" u="none" sz="3200" spc="-5"/>
              <a:t>Top</a:t>
            </a:r>
            <a:r>
              <a:rPr dirty="0" u="none" sz="3200" spc="-25"/>
              <a:t> </a:t>
            </a:r>
            <a:r>
              <a:rPr dirty="0" u="none" sz="3200"/>
              <a:t>10	</a:t>
            </a:r>
            <a:r>
              <a:rPr dirty="0" u="none" sz="3200" spc="-5"/>
              <a:t>Genres</a:t>
            </a:r>
            <a:r>
              <a:rPr dirty="0" u="none" sz="3200" spc="-45"/>
              <a:t> </a:t>
            </a:r>
            <a:r>
              <a:rPr dirty="0" u="none" sz="3200"/>
              <a:t>For</a:t>
            </a:r>
            <a:r>
              <a:rPr dirty="0" u="none" sz="3200" spc="-15"/>
              <a:t> </a:t>
            </a:r>
            <a:r>
              <a:rPr dirty="0" u="none" sz="3200" spc="-5"/>
              <a:t>Tv</a:t>
            </a:r>
            <a:r>
              <a:rPr dirty="0" u="none" sz="3200" spc="-20"/>
              <a:t> </a:t>
            </a:r>
            <a:r>
              <a:rPr dirty="0" u="none" sz="3200"/>
              <a:t>Shows</a:t>
            </a:r>
            <a:r>
              <a:rPr dirty="0" u="none" sz="3200" spc="-30"/>
              <a:t> </a:t>
            </a:r>
            <a:r>
              <a:rPr dirty="0" u="none" sz="3200"/>
              <a:t>&amp;</a:t>
            </a:r>
            <a:r>
              <a:rPr dirty="0" u="none" sz="3200" spc="-20"/>
              <a:t> </a:t>
            </a:r>
            <a:r>
              <a:rPr dirty="0" u="none" sz="3200" spc="-5"/>
              <a:t>Movies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007355" y="3936288"/>
            <a:ext cx="386651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6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 Sho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44145" marR="5080" indent="-144145">
              <a:lnSpc>
                <a:spcPct val="100000"/>
              </a:lnSpc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10">
                <a:latin typeface="Calibri"/>
                <a:cs typeface="Calibri"/>
              </a:rPr>
              <a:t>Drama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popular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genre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followed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International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TV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shows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613" y="3967073"/>
            <a:ext cx="40652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Movies</a:t>
            </a:r>
            <a:endParaRPr sz="1800">
              <a:latin typeface="Calibri"/>
              <a:cs typeface="Calibri"/>
            </a:endParaRPr>
          </a:p>
          <a:p>
            <a:pPr marL="144145" marR="5080" indent="-14414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10">
                <a:latin typeface="Calibri"/>
                <a:cs typeface="Calibri"/>
              </a:rPr>
              <a:t>Drama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most popular </a:t>
            </a:r>
            <a:r>
              <a:rPr dirty="0" sz="1800" spc="-10">
                <a:latin typeface="Calibri"/>
                <a:cs typeface="Calibri"/>
              </a:rPr>
              <a:t>genre followed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comedy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movies.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7" y="873733"/>
            <a:ext cx="4235476" cy="30672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436364" y="664463"/>
            <a:ext cx="4582795" cy="4491355"/>
            <a:chOff x="4436364" y="664463"/>
            <a:chExt cx="4582795" cy="44913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7700" y="778763"/>
              <a:ext cx="4561332" cy="32522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47794" y="675893"/>
              <a:ext cx="20955" cy="4468495"/>
            </a:xfrm>
            <a:custGeom>
              <a:avLst/>
              <a:gdLst/>
              <a:ahLst/>
              <a:cxnLst/>
              <a:rect l="l" t="t" r="r" b="b"/>
              <a:pathLst>
                <a:path w="20954" h="4468495">
                  <a:moveTo>
                    <a:pt x="0" y="0"/>
                  </a:moveTo>
                  <a:lnTo>
                    <a:pt x="20827" y="4468090"/>
                  </a:lnTo>
                </a:path>
              </a:pathLst>
            </a:custGeom>
            <a:ln w="2286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" y="121157"/>
            <a:ext cx="80213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/>
              <a:t>EDA</a:t>
            </a:r>
            <a:r>
              <a:rPr dirty="0" sz="3200" spc="-25"/>
              <a:t> </a:t>
            </a:r>
            <a:r>
              <a:rPr dirty="0" sz="3200"/>
              <a:t>–</a:t>
            </a:r>
            <a:r>
              <a:rPr dirty="0" sz="3200" spc="5"/>
              <a:t> </a:t>
            </a:r>
            <a:r>
              <a:rPr dirty="0" sz="3200" spc="-5"/>
              <a:t>Director’s</a:t>
            </a:r>
            <a:r>
              <a:rPr dirty="0" sz="3200" spc="-25"/>
              <a:t> </a:t>
            </a:r>
            <a:r>
              <a:rPr dirty="0" sz="3200" spc="-5"/>
              <a:t>With</a:t>
            </a:r>
            <a:r>
              <a:rPr dirty="0" sz="3200" spc="-10"/>
              <a:t> </a:t>
            </a:r>
            <a:r>
              <a:rPr dirty="0" sz="3200" spc="-5"/>
              <a:t>Most</a:t>
            </a:r>
            <a:r>
              <a:rPr dirty="0" sz="3200" spc="-10"/>
              <a:t> </a:t>
            </a:r>
            <a:r>
              <a:rPr dirty="0" sz="3200" spc="-5"/>
              <a:t>Movies</a:t>
            </a:r>
            <a:r>
              <a:rPr dirty="0" sz="3200"/>
              <a:t> &amp;</a:t>
            </a:r>
            <a:r>
              <a:rPr dirty="0" sz="3200" spc="35"/>
              <a:t> </a:t>
            </a:r>
            <a:r>
              <a:rPr dirty="0" sz="3200" spc="-5"/>
              <a:t>Tv</a:t>
            </a:r>
            <a:r>
              <a:rPr dirty="0" sz="3200" spc="5"/>
              <a:t> </a:t>
            </a:r>
            <a:r>
              <a:rPr dirty="0" sz="3200"/>
              <a:t>Shows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77139" y="4199026"/>
            <a:ext cx="7743190" cy="7512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555"/>
              </a:spcBef>
              <a:buClr>
                <a:srgbClr val="0F243E"/>
              </a:buClr>
              <a:buFont typeface="Microsoft Sans Serif"/>
              <a:buChar char="•"/>
              <a:tabLst>
                <a:tab pos="242570" algn="l"/>
                <a:tab pos="243204" algn="l"/>
              </a:tabLst>
            </a:pPr>
            <a:r>
              <a:rPr dirty="0" sz="2000">
                <a:latin typeface="Calibri"/>
                <a:cs typeface="Calibri"/>
              </a:rPr>
              <a:t>Raul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Campos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Jan</a:t>
            </a:r>
            <a:r>
              <a:rPr dirty="0" sz="2000" spc="-5">
                <a:latin typeface="Calibri"/>
                <a:cs typeface="Calibri"/>
              </a:rPr>
              <a:t> Sulter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collectively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most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content</a:t>
            </a:r>
            <a:r>
              <a:rPr dirty="0" sz="2000" spc="-5">
                <a:latin typeface="Calibri"/>
                <a:cs typeface="Calibri"/>
              </a:rPr>
              <a:t> 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endParaRPr sz="2000">
              <a:latin typeface="Calibri"/>
              <a:cs typeface="Calibri"/>
            </a:endParaRPr>
          </a:p>
          <a:p>
            <a:pPr marL="273050" indent="-260985">
              <a:lnSpc>
                <a:spcPct val="100000"/>
              </a:lnSpc>
              <a:spcBef>
                <a:spcPts val="455"/>
              </a:spcBef>
              <a:buFont typeface="Microsoft Sans Serif"/>
              <a:buChar char="•"/>
              <a:tabLst>
                <a:tab pos="273050" algn="l"/>
                <a:tab pos="273685" algn="l"/>
              </a:tabLst>
            </a:pPr>
            <a:r>
              <a:rPr dirty="0" sz="2000" spc="-10">
                <a:latin typeface="Calibri"/>
                <a:cs typeface="Calibri"/>
              </a:rPr>
              <a:t>Followed</a:t>
            </a:r>
            <a:r>
              <a:rPr dirty="0" sz="2000" spc="-5">
                <a:latin typeface="Calibri"/>
                <a:cs typeface="Calibri"/>
              </a:rPr>
              <a:t> 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Marcus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Rayboy,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Jay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karas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Others</a:t>
            </a:r>
            <a:r>
              <a:rPr dirty="0" sz="2000" spc="-1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70" y="768441"/>
            <a:ext cx="8486843" cy="33737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" y="130886"/>
            <a:ext cx="53257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EDA</a:t>
            </a:r>
            <a:r>
              <a:rPr dirty="0" sz="3200" spc="-50"/>
              <a:t> </a:t>
            </a:r>
            <a:r>
              <a:rPr dirty="0" sz="3200"/>
              <a:t>–</a:t>
            </a:r>
            <a:r>
              <a:rPr dirty="0" sz="3200" spc="-15"/>
              <a:t> </a:t>
            </a:r>
            <a:r>
              <a:rPr dirty="0" sz="3200"/>
              <a:t>Top</a:t>
            </a:r>
            <a:r>
              <a:rPr dirty="0" sz="3200" spc="-40"/>
              <a:t> </a:t>
            </a:r>
            <a:r>
              <a:rPr dirty="0" sz="3200"/>
              <a:t>10</a:t>
            </a:r>
            <a:r>
              <a:rPr dirty="0" sz="3200" spc="-25"/>
              <a:t> </a:t>
            </a:r>
            <a:r>
              <a:rPr dirty="0" sz="3200"/>
              <a:t>Actor’s</a:t>
            </a:r>
            <a:r>
              <a:rPr dirty="0" sz="3200" spc="-60"/>
              <a:t> </a:t>
            </a:r>
            <a:r>
              <a:rPr dirty="0" sz="3200"/>
              <a:t>On</a:t>
            </a:r>
            <a:r>
              <a:rPr dirty="0" sz="3200" spc="-35"/>
              <a:t> </a:t>
            </a:r>
            <a:r>
              <a:rPr dirty="0" sz="3200"/>
              <a:t>Netflix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0446" y="4326737"/>
            <a:ext cx="699960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15900" algn="l"/>
              </a:tabLst>
            </a:pPr>
            <a:r>
              <a:rPr dirty="0" sz="2000">
                <a:latin typeface="Calibri"/>
                <a:cs typeface="Calibri"/>
              </a:rPr>
              <a:t>Anupam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Kher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films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15900" algn="l"/>
              </a:tabLst>
            </a:pPr>
            <a:r>
              <a:rPr dirty="0" sz="2000" spc="-10">
                <a:latin typeface="Calibri"/>
                <a:cs typeface="Calibri"/>
              </a:rPr>
              <a:t>Followed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Takahiro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Sakurai,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Rukh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Khan,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Om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Puri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&amp;</a:t>
            </a:r>
            <a:r>
              <a:rPr dirty="0" sz="2000" spc="-5">
                <a:latin typeface="Calibri"/>
                <a:cs typeface="Calibri"/>
              </a:rPr>
              <a:t> Others.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27" y="986682"/>
            <a:ext cx="8684646" cy="31243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76" y="583183"/>
            <a:ext cx="5636260" cy="26034"/>
          </a:xfrm>
          <a:custGeom>
            <a:avLst/>
            <a:gdLst/>
            <a:ahLst/>
            <a:cxnLst/>
            <a:rect l="l" t="t" r="r" b="b"/>
            <a:pathLst>
              <a:path w="5636260" h="26034">
                <a:moveTo>
                  <a:pt x="5635764" y="0"/>
                </a:moveTo>
                <a:lnTo>
                  <a:pt x="0" y="0"/>
                </a:lnTo>
                <a:lnTo>
                  <a:pt x="0" y="25907"/>
                </a:lnTo>
                <a:lnTo>
                  <a:pt x="5635764" y="25907"/>
                </a:lnTo>
                <a:lnTo>
                  <a:pt x="563576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912" y="118109"/>
            <a:ext cx="56635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3200"/>
              <a:t>EDA-</a:t>
            </a:r>
            <a:r>
              <a:rPr dirty="0" u="none" sz="3200" spc="-25"/>
              <a:t> </a:t>
            </a:r>
            <a:r>
              <a:rPr dirty="0" u="none" sz="3200"/>
              <a:t>Year</a:t>
            </a:r>
            <a:r>
              <a:rPr dirty="0" u="none" sz="3200" spc="-15"/>
              <a:t> </a:t>
            </a:r>
            <a:r>
              <a:rPr dirty="0" u="none" sz="3200"/>
              <a:t>&amp;</a:t>
            </a:r>
            <a:r>
              <a:rPr dirty="0" u="none" sz="3200" spc="-10"/>
              <a:t> </a:t>
            </a:r>
            <a:r>
              <a:rPr dirty="0" u="none" sz="3200" spc="-5"/>
              <a:t>Month wise</a:t>
            </a:r>
            <a:r>
              <a:rPr dirty="0" u="none" sz="3200" spc="-15"/>
              <a:t> </a:t>
            </a:r>
            <a:r>
              <a:rPr dirty="0" u="none" sz="3200"/>
              <a:t>Analysis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55121" y="586740"/>
            <a:ext cx="8810625" cy="4570730"/>
            <a:chOff x="155121" y="586740"/>
            <a:chExt cx="8810625" cy="4570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9535" y="620268"/>
              <a:ext cx="4296156" cy="32445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121" y="693693"/>
              <a:ext cx="4170317" cy="30597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75226" y="599694"/>
              <a:ext cx="43815" cy="4545330"/>
            </a:xfrm>
            <a:custGeom>
              <a:avLst/>
              <a:gdLst/>
              <a:ahLst/>
              <a:cxnLst/>
              <a:rect l="l" t="t" r="r" b="b"/>
              <a:pathLst>
                <a:path w="43814" h="4545330">
                  <a:moveTo>
                    <a:pt x="0" y="0"/>
                  </a:moveTo>
                  <a:lnTo>
                    <a:pt x="43561" y="4544785"/>
                  </a:lnTo>
                </a:path>
              </a:pathLst>
            </a:custGeom>
            <a:ln w="25908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767198" y="3970426"/>
            <a:ext cx="407924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5080" indent="-19748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97485" algn="l"/>
              </a:tabLst>
            </a:pP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content</a:t>
            </a:r>
            <a:r>
              <a:rPr dirty="0" sz="1800" spc="-5">
                <a:latin typeface="Calibri"/>
                <a:cs typeface="Calibri"/>
              </a:rPr>
              <a:t> 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released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holiday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season 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October,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November,</a:t>
            </a:r>
            <a:r>
              <a:rPr dirty="0" sz="1800" spc="-5">
                <a:latin typeface="Calibri"/>
                <a:cs typeface="Calibri"/>
              </a:rPr>
              <a:t> December 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January.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958" y="3948785"/>
            <a:ext cx="41084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5080" indent="-19748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97485" algn="l"/>
              </a:tabLst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number </a:t>
            </a:r>
            <a:r>
              <a:rPr dirty="0" sz="1800" spc="-5">
                <a:latin typeface="Calibri"/>
                <a:cs typeface="Calibri"/>
              </a:rPr>
              <a:t>of release </a:t>
            </a:r>
            <a:r>
              <a:rPr dirty="0" sz="1800" spc="-10">
                <a:latin typeface="Calibri"/>
                <a:cs typeface="Calibri"/>
              </a:rPr>
              <a:t>have </a:t>
            </a:r>
            <a:r>
              <a:rPr dirty="0" sz="1800" spc="-5">
                <a:latin typeface="Calibri"/>
                <a:cs typeface="Calibri"/>
              </a:rPr>
              <a:t>significantly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increased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>
                <a:latin typeface="Calibri"/>
                <a:cs typeface="Calibri"/>
              </a:rPr>
              <a:t> 2015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dropped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2021 </a:t>
            </a:r>
            <a:r>
              <a:rPr dirty="0" sz="1800" spc="-5">
                <a:latin typeface="Calibri"/>
                <a:cs typeface="Calibri"/>
              </a:rPr>
              <a:t>because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Covid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19.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63" y="114376"/>
            <a:ext cx="74955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Distribution</a:t>
            </a:r>
            <a:r>
              <a:rPr dirty="0" sz="3200" spc="-45"/>
              <a:t> </a:t>
            </a:r>
            <a:r>
              <a:rPr dirty="0" sz="3200"/>
              <a:t>of</a:t>
            </a:r>
            <a:r>
              <a:rPr dirty="0" sz="3200" spc="5"/>
              <a:t> </a:t>
            </a:r>
            <a:r>
              <a:rPr dirty="0" sz="3200" spc="-5"/>
              <a:t>Movies</a:t>
            </a:r>
            <a:r>
              <a:rPr dirty="0" sz="3200" spc="5"/>
              <a:t> </a:t>
            </a:r>
            <a:r>
              <a:rPr dirty="0" sz="3200"/>
              <a:t>&amp;</a:t>
            </a:r>
            <a:r>
              <a:rPr dirty="0" sz="3200" spc="-5"/>
              <a:t> </a:t>
            </a:r>
            <a:r>
              <a:rPr dirty="0" sz="3200"/>
              <a:t>TV Shows</a:t>
            </a:r>
            <a:r>
              <a:rPr dirty="0" sz="3200" spc="-10"/>
              <a:t> </a:t>
            </a:r>
            <a:r>
              <a:rPr dirty="0" sz="3200" spc="-5"/>
              <a:t>Duration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4447" y="4190491"/>
            <a:ext cx="3913504" cy="63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15900" algn="l"/>
              </a:tabLst>
            </a:pPr>
            <a:r>
              <a:rPr dirty="0" sz="2000">
                <a:latin typeface="Calibri"/>
                <a:cs typeface="Calibri"/>
              </a:rPr>
              <a:t>Mainly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movie</a:t>
            </a:r>
            <a:r>
              <a:rPr dirty="0" sz="2000" spc="-5">
                <a:latin typeface="Calibri"/>
                <a:cs typeface="Calibri"/>
              </a:rPr>
              <a:t> duration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b/w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Calibri"/>
                <a:cs typeface="Calibri"/>
              </a:rPr>
              <a:t>55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150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minutes</a:t>
            </a:r>
            <a:r>
              <a:rPr dirty="0" sz="2000">
                <a:solidFill>
                  <a:srgbClr val="124F5C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6" y="730109"/>
            <a:ext cx="4282581" cy="32515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3325" y="727033"/>
            <a:ext cx="4515976" cy="3360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5229" y="4176166"/>
            <a:ext cx="374904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5080" indent="-197485">
              <a:lnSpc>
                <a:spcPct val="100000"/>
              </a:lnSpc>
              <a:spcBef>
                <a:spcPts val="100"/>
              </a:spcBef>
              <a:buSzPct val="90000"/>
              <a:buFont typeface="Microsoft Sans Serif"/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Mostly </a:t>
            </a:r>
            <a:r>
              <a:rPr dirty="0" sz="2000" spc="-10">
                <a:latin typeface="Calibri"/>
                <a:cs typeface="Calibri"/>
              </a:rPr>
              <a:t>every </a:t>
            </a:r>
            <a:r>
              <a:rPr dirty="0" sz="2000" spc="-5">
                <a:latin typeface="Calibri"/>
                <a:cs typeface="Calibri"/>
              </a:rPr>
              <a:t>TV Shows has </a:t>
            </a:r>
            <a:r>
              <a:rPr dirty="0" sz="2000" spc="-10">
                <a:latin typeface="Calibri"/>
                <a:cs typeface="Calibri"/>
              </a:rPr>
              <a:t>atleast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3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seasons.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0633"/>
            <a:ext cx="15557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Arial"/>
                <a:cs typeface="Arial"/>
              </a:rPr>
              <a:t>Con</a:t>
            </a:r>
            <a:r>
              <a:rPr dirty="0" sz="3200" spc="-15">
                <a:latin typeface="Arial"/>
                <a:cs typeface="Arial"/>
              </a:rPr>
              <a:t>t</a:t>
            </a:r>
            <a:r>
              <a:rPr dirty="0" sz="3200" spc="-20">
                <a:latin typeface="Arial"/>
                <a:cs typeface="Arial"/>
              </a:rPr>
              <a:t>e</a:t>
            </a:r>
            <a:r>
              <a:rPr dirty="0" sz="3200" spc="-15">
                <a:latin typeface="Arial"/>
                <a:cs typeface="Arial"/>
              </a:rPr>
              <a:t>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539" y="1257513"/>
            <a:ext cx="3188335" cy="34639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405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Introduction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Defining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Problem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Statement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Summary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Abstract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Handling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Null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Value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>
                <a:latin typeface="Microsoft Sans Serif"/>
                <a:cs typeface="Microsoft Sans Serif"/>
              </a:rPr>
              <a:t>EDA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Hypothesis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Testing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Preprocessing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5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Final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Model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Challenges</a:t>
            </a:r>
            <a:endParaRPr sz="1800">
              <a:latin typeface="Microsoft Sans Serif"/>
              <a:cs typeface="Microsoft Sans Serif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777"/>
              <a:buChar char="●"/>
              <a:tabLst>
                <a:tab pos="330835" algn="l"/>
                <a:tab pos="33147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Conclusion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7867" y="1091183"/>
            <a:ext cx="4564380" cy="28788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94259"/>
            <a:ext cx="36556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HYPOTHESIS</a:t>
            </a:r>
            <a:r>
              <a:rPr dirty="0" sz="3200" spc="-70"/>
              <a:t> </a:t>
            </a:r>
            <a:r>
              <a:rPr dirty="0" sz="3200" spc="-5"/>
              <a:t>TESTING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89052" y="1445717"/>
            <a:ext cx="7803515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Given</a:t>
            </a:r>
            <a:r>
              <a:rPr dirty="0" sz="2000" spc="-5">
                <a:latin typeface="Calibri"/>
                <a:cs typeface="Calibri"/>
              </a:rPr>
              <a:t>:</a:t>
            </a:r>
            <a:r>
              <a:rPr dirty="0" sz="2000">
                <a:latin typeface="Calibri"/>
                <a:cs typeface="Calibri"/>
              </a:rPr>
              <a:t> 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2018,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released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0">
                <a:latin typeface="Calibri"/>
                <a:cs typeface="Calibri"/>
              </a:rPr>
              <a:t> interesting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report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which</a:t>
            </a:r>
            <a:r>
              <a:rPr dirty="0" sz="2000" spc="-10">
                <a:latin typeface="Calibri"/>
                <a:cs typeface="Calibri"/>
              </a:rPr>
              <a:t> shows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nearly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tripled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since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2010.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streaming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service’s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movies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decreased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 2,000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titles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since </a:t>
            </a:r>
            <a:r>
              <a:rPr dirty="0" sz="2000">
                <a:latin typeface="Calibri"/>
                <a:cs typeface="Calibri"/>
              </a:rPr>
              <a:t> 2010,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while</a:t>
            </a:r>
            <a:r>
              <a:rPr dirty="0" sz="2000">
                <a:latin typeface="Calibri"/>
                <a:cs typeface="Calibri"/>
              </a:rPr>
              <a:t> 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>
                <a:latin typeface="Calibri"/>
                <a:cs typeface="Calibri"/>
              </a:rPr>
              <a:t>nearly </a:t>
            </a:r>
            <a:r>
              <a:rPr dirty="0" sz="2000" spc="-5">
                <a:latin typeface="Calibri"/>
                <a:cs typeface="Calibri"/>
              </a:rPr>
              <a:t>tripled.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194945">
              <a:lnSpc>
                <a:spcPct val="100000"/>
              </a:lnSpc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HYPOTHESIS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">
                <a:latin typeface="Calibri"/>
                <a:cs typeface="Calibri"/>
              </a:rPr>
              <a:t> of TV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tripled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reduced 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2018</a:t>
            </a:r>
            <a:r>
              <a:rPr dirty="0" sz="2000">
                <a:solidFill>
                  <a:srgbClr val="0F243E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31" y="149174"/>
            <a:ext cx="27927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Year</a:t>
            </a:r>
            <a:r>
              <a:rPr dirty="0" sz="3200" spc="-45"/>
              <a:t> </a:t>
            </a:r>
            <a:r>
              <a:rPr dirty="0" sz="3200" spc="-5"/>
              <a:t>Wise</a:t>
            </a:r>
            <a:r>
              <a:rPr dirty="0" sz="3200" spc="-35"/>
              <a:t> </a:t>
            </a:r>
            <a:r>
              <a:rPr dirty="0" sz="3200" spc="-5"/>
              <a:t>Trend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39" y="787908"/>
            <a:ext cx="8366759" cy="39539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944" y="160146"/>
            <a:ext cx="2792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Year</a:t>
            </a:r>
            <a:r>
              <a:rPr dirty="0" sz="3200" spc="-50"/>
              <a:t> </a:t>
            </a:r>
            <a:r>
              <a:rPr dirty="0" sz="3200"/>
              <a:t>Wise</a:t>
            </a:r>
            <a:r>
              <a:rPr dirty="0" sz="3200" spc="-45"/>
              <a:t> </a:t>
            </a:r>
            <a:r>
              <a:rPr dirty="0" sz="3200" spc="-5"/>
              <a:t>Trend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66" y="954905"/>
            <a:ext cx="7944534" cy="2763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052" y="3960672"/>
            <a:ext cx="831215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20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</a:t>
            </a:r>
            <a:r>
              <a:rPr dirty="0" sz="2000" spc="-25">
                <a:latin typeface="Calibri"/>
                <a:cs typeface="Calibri"/>
              </a:rPr>
              <a:t>: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Irrespective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release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years,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decline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Also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 </a:t>
            </a:r>
            <a:r>
              <a:rPr dirty="0" sz="2000" spc="-5">
                <a:latin typeface="Calibri"/>
                <a:cs typeface="Calibri"/>
              </a:rPr>
              <a:t>movies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added</a:t>
            </a:r>
            <a:r>
              <a:rPr dirty="0" sz="2000" spc="-5">
                <a:latin typeface="Calibri"/>
                <a:cs typeface="Calibri"/>
              </a:rPr>
              <a:t> has </a:t>
            </a:r>
            <a:r>
              <a:rPr dirty="0" sz="2000" spc="-15">
                <a:latin typeface="Calibri"/>
                <a:cs typeface="Calibri"/>
              </a:rPr>
              <a:t>always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been </a:t>
            </a: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 the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TV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>
                <a:latin typeface="Calibri"/>
                <a:cs typeface="Calibri"/>
              </a:rPr>
              <a:t>added.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hereby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reject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Hypothesis.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49" y="191211"/>
            <a:ext cx="327215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Data</a:t>
            </a:r>
            <a:r>
              <a:rPr dirty="0" sz="3200" spc="-55"/>
              <a:t> </a:t>
            </a:r>
            <a:r>
              <a:rPr dirty="0" sz="3200" spc="-5"/>
              <a:t>Preprocessing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94233" y="943102"/>
            <a:ext cx="836803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145" marR="91440" indent="-144145">
              <a:lnSpc>
                <a:spcPct val="100000"/>
              </a:lnSpc>
              <a:spcBef>
                <a:spcPts val="100"/>
              </a:spcBef>
              <a:buClr>
                <a:srgbClr val="0F243E"/>
              </a:buClr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 </a:t>
            </a:r>
            <a:r>
              <a:rPr dirty="0" sz="1800">
                <a:latin typeface="Calibri"/>
                <a:cs typeface="Calibri"/>
              </a:rPr>
              <a:t>made </a:t>
            </a:r>
            <a:r>
              <a:rPr dirty="0" sz="1800" spc="-5">
                <a:latin typeface="Calibri"/>
                <a:cs typeface="Calibri"/>
              </a:rPr>
              <a:t>some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changes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just</a:t>
            </a:r>
            <a:r>
              <a:rPr dirty="0" sz="1800" spc="-15">
                <a:latin typeface="Calibri"/>
                <a:cs typeface="Calibri"/>
              </a:rPr>
              <a:t> 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EDA</a:t>
            </a:r>
            <a:r>
              <a:rPr dirty="0" sz="1800">
                <a:latin typeface="Calibri"/>
                <a:cs typeface="Calibri"/>
              </a:rPr>
              <a:t> so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clustering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analysis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fresh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manipulations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again.</a:t>
            </a:r>
            <a:endParaRPr sz="1800">
              <a:latin typeface="Calibri"/>
              <a:cs typeface="Calibri"/>
            </a:endParaRPr>
          </a:p>
          <a:p>
            <a:pPr marL="169545" marR="5080" indent="-157480">
              <a:lnSpc>
                <a:spcPct val="100000"/>
              </a:lnSpc>
              <a:buFont typeface="Microsoft Sans Serif"/>
              <a:buChar char="•"/>
              <a:tabLst>
                <a:tab pos="197485" algn="l"/>
              </a:tabLst>
            </a:pPr>
            <a:r>
              <a:rPr dirty="0"/>
              <a:t>	</a:t>
            </a:r>
            <a:r>
              <a:rPr dirty="0" sz="1800" spc="-5">
                <a:latin typeface="Calibri"/>
                <a:cs typeface="Calibri"/>
              </a:rPr>
              <a:t>Since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Unique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actors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>
                <a:latin typeface="Calibri"/>
                <a:cs typeface="Calibri"/>
              </a:rPr>
              <a:t> than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rows,</a:t>
            </a:r>
            <a:r>
              <a:rPr dirty="0" sz="1800" spc="-5">
                <a:latin typeface="Calibri"/>
                <a:cs typeface="Calibri"/>
              </a:rPr>
              <a:t> it's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10">
                <a:latin typeface="Calibri"/>
                <a:cs typeface="Calibri"/>
              </a:rPr>
              <a:t>going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help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our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analysis, hence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feature.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 </a:t>
            </a:r>
            <a:r>
              <a:rPr dirty="0" sz="1800">
                <a:latin typeface="Calibri"/>
                <a:cs typeface="Calibri"/>
              </a:rPr>
              <a:t>30%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values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us.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Then,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Font typeface="Microsoft Sans Serif"/>
              <a:buChar char="•"/>
              <a:tabLst>
                <a:tab pos="197485" algn="l"/>
              </a:tabLst>
            </a:pPr>
            <a:r>
              <a:rPr dirty="0" u="heavy" sz="18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REMOVE</a:t>
            </a:r>
            <a:r>
              <a:rPr dirty="0" u="heavy" sz="1800" spc="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STOPWORDS</a:t>
            </a:r>
            <a:r>
              <a:rPr dirty="0" u="heavy" sz="1800" spc="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–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commonly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preprocessing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steps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across</a:t>
            </a:r>
            <a:endParaRPr sz="1800">
              <a:latin typeface="Calibri"/>
              <a:cs typeface="Calibri"/>
            </a:endParaRPr>
          </a:p>
          <a:p>
            <a:pPr marL="252730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NLP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Font typeface="Microsoft Sans Serif"/>
              <a:buChar char="•"/>
              <a:tabLst>
                <a:tab pos="197485" algn="l"/>
              </a:tabLst>
            </a:pP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STEMMING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–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technique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lowers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inflection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words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their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root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1750">
              <a:latin typeface="Calibri"/>
              <a:cs typeface="Calibri"/>
            </a:endParaRPr>
          </a:p>
          <a:p>
            <a:pPr marL="197485" marR="301625" indent="-197485">
              <a:lnSpc>
                <a:spcPct val="100000"/>
              </a:lnSpc>
              <a:buFont typeface="Microsoft Sans Serif"/>
              <a:buChar char="•"/>
              <a:tabLst>
                <a:tab pos="197485" algn="l"/>
              </a:tabLst>
            </a:pP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VECTORIZATION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–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convert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text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into</a:t>
            </a:r>
            <a:r>
              <a:rPr dirty="0" sz="1800" spc="-5">
                <a:latin typeface="Calibri"/>
                <a:cs typeface="Calibri"/>
              </a:rPr>
              <a:t> numerical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some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smart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ways</a:t>
            </a:r>
            <a:r>
              <a:rPr dirty="0" sz="1800" spc="-5">
                <a:latin typeface="Calibri"/>
                <a:cs typeface="Calibri"/>
              </a:rPr>
              <a:t> which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vectorization.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4" y="107061"/>
            <a:ext cx="82880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Finding</a:t>
            </a:r>
            <a:r>
              <a:rPr dirty="0" sz="3200" spc="-25"/>
              <a:t> </a:t>
            </a:r>
            <a:r>
              <a:rPr dirty="0" sz="3200"/>
              <a:t>Number</a:t>
            </a:r>
            <a:r>
              <a:rPr dirty="0" sz="3200" spc="-10"/>
              <a:t> </a:t>
            </a:r>
            <a:r>
              <a:rPr dirty="0" sz="3200" spc="-5"/>
              <a:t>Of </a:t>
            </a:r>
            <a:r>
              <a:rPr dirty="0" sz="3200"/>
              <a:t>Clusters</a:t>
            </a:r>
            <a:r>
              <a:rPr dirty="0" sz="3200" spc="-5"/>
              <a:t> </a:t>
            </a:r>
            <a:r>
              <a:rPr dirty="0" sz="3200"/>
              <a:t>Using</a:t>
            </a:r>
            <a:r>
              <a:rPr dirty="0" sz="3200" spc="-20"/>
              <a:t> </a:t>
            </a:r>
            <a:r>
              <a:rPr dirty="0" sz="3200"/>
              <a:t>Elbow</a:t>
            </a:r>
            <a:r>
              <a:rPr dirty="0" sz="3200" spc="10"/>
              <a:t> </a:t>
            </a:r>
            <a:r>
              <a:rPr dirty="0" sz="3200" spc="-5"/>
              <a:t>Method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94735" y="4190491"/>
            <a:ext cx="4923790" cy="63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57480" algn="l"/>
              </a:tabLst>
            </a:pPr>
            <a:r>
              <a:rPr dirty="0" sz="2000" spc="-5">
                <a:latin typeface="Calibri"/>
                <a:cs typeface="Calibri"/>
              </a:rPr>
              <a:t>Looks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like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go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clusters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5"/>
              </a:spcBef>
            </a:pPr>
            <a:r>
              <a:rPr dirty="0" sz="2000" spc="-5">
                <a:latin typeface="Calibri"/>
                <a:cs typeface="Calibri"/>
              </a:rPr>
              <a:t>visualizations</a:t>
            </a:r>
            <a:r>
              <a:rPr dirty="0" sz="2000" spc="-5">
                <a:solidFill>
                  <a:srgbClr val="124F5C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415" y="728558"/>
            <a:ext cx="2141268" cy="41831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2593" y="760342"/>
            <a:ext cx="5682427" cy="33450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144525"/>
            <a:ext cx="8491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Finding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number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Clusters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from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Sillhoute's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score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2966" y="4192015"/>
            <a:ext cx="552386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0" marR="5080" indent="-215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15900" algn="l"/>
              </a:tabLst>
            </a:pPr>
            <a:r>
              <a:rPr dirty="0" sz="2000" spc="-5">
                <a:latin typeface="Calibri"/>
                <a:cs typeface="Calibri"/>
              </a:rPr>
              <a:t>Looks like </a:t>
            </a:r>
            <a:r>
              <a:rPr dirty="0" sz="2000">
                <a:latin typeface="Calibri"/>
                <a:cs typeface="Calibri"/>
              </a:rPr>
              <a:t>we can go </a:t>
            </a:r>
            <a:r>
              <a:rPr dirty="0" sz="2000" spc="-5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20 clusters </a:t>
            </a:r>
            <a:r>
              <a:rPr dirty="0" sz="2000" spc="-5">
                <a:latin typeface="Calibri"/>
                <a:cs typeface="Calibri"/>
              </a:rPr>
              <a:t>from both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visualizations.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826486"/>
            <a:ext cx="2023910" cy="3950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4929" y="933540"/>
            <a:ext cx="5983628" cy="31158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26" y="135077"/>
            <a:ext cx="390080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>
                <a:latin typeface="Arial"/>
                <a:cs typeface="Arial"/>
              </a:rPr>
              <a:t>Implementing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3200" spc="-5"/>
              <a:t>K-means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" y="1298447"/>
            <a:ext cx="4259580" cy="1831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944" y="849630"/>
            <a:ext cx="8873490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Parameters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KMeans(max_iter=100,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n_clusters=20,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n_init=1)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 marL="4422140" indent="-184785">
              <a:lnSpc>
                <a:spcPct val="100000"/>
              </a:lnSpc>
              <a:spcBef>
                <a:spcPts val="1455"/>
              </a:spcBef>
              <a:buFont typeface="Microsoft Sans Serif"/>
              <a:buChar char="•"/>
              <a:tabLst>
                <a:tab pos="4422775" algn="l"/>
              </a:tabLst>
            </a:pPr>
            <a:r>
              <a:rPr dirty="0" sz="1800" spc="-10">
                <a:latin typeface="Calibri"/>
                <a:cs typeface="Calibri"/>
              </a:rPr>
              <a:t>Cluster</a:t>
            </a:r>
            <a:r>
              <a:rPr dirty="0" sz="1800">
                <a:latin typeface="Calibri"/>
                <a:cs typeface="Calibri"/>
              </a:rPr>
              <a:t> 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5">
                <a:latin typeface="Calibri"/>
                <a:cs typeface="Calibri"/>
              </a:rPr>
              <a:t> highest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cluster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357" y="3567051"/>
            <a:ext cx="3923013" cy="14099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8380" y="3177667"/>
            <a:ext cx="2541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Titles</a:t>
            </a:r>
            <a:r>
              <a:rPr dirty="0" sz="1800" spc="-10">
                <a:latin typeface="Calibri"/>
                <a:cs typeface="Calibri"/>
              </a:rPr>
              <a:t> available</a:t>
            </a:r>
            <a:r>
              <a:rPr dirty="0" sz="1800" spc="-5">
                <a:latin typeface="Calibri"/>
                <a:cs typeface="Calibri"/>
              </a:rPr>
              <a:t> in </a:t>
            </a:r>
            <a:r>
              <a:rPr dirty="0" sz="1800" spc="-10">
                <a:latin typeface="Calibri"/>
                <a:cs typeface="Calibri"/>
              </a:rPr>
              <a:t>Cluster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0364" y="3279140"/>
            <a:ext cx="3201670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Evalution</a:t>
            </a:r>
            <a:endParaRPr sz="24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1395"/>
              </a:spcBef>
              <a:buFont typeface="Microsoft Sans Serif"/>
              <a:buChar char="•"/>
              <a:tabLst>
                <a:tab pos="197485" algn="l"/>
              </a:tabLst>
            </a:pPr>
            <a:r>
              <a:rPr dirty="0" sz="1800" spc="-15">
                <a:latin typeface="Calibri"/>
                <a:cs typeface="Calibri"/>
              </a:rPr>
              <a:t>Silhouette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Coefficient: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0.00618</a:t>
            </a:r>
            <a:endParaRPr sz="1800">
              <a:latin typeface="Calibri"/>
              <a:cs typeface="Calibri"/>
            </a:endParaRPr>
          </a:p>
          <a:p>
            <a:pPr marL="210185" indent="-184785">
              <a:lnSpc>
                <a:spcPct val="100000"/>
              </a:lnSpc>
              <a:spcBef>
                <a:spcPts val="1125"/>
              </a:spcBef>
              <a:buFont typeface="Microsoft Sans Serif"/>
              <a:buChar char="•"/>
              <a:tabLst>
                <a:tab pos="210185" algn="l"/>
              </a:tabLst>
            </a:pPr>
            <a:r>
              <a:rPr dirty="0" sz="1800" spc="-10">
                <a:latin typeface="Calibri"/>
                <a:cs typeface="Calibri"/>
              </a:rPr>
              <a:t>Calinski-Harabasz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10.351</a:t>
            </a:r>
            <a:endParaRPr sz="1800">
              <a:latin typeface="Calibri"/>
              <a:cs typeface="Calibri"/>
            </a:endParaRPr>
          </a:p>
          <a:p>
            <a:pPr marL="210185" indent="-184785">
              <a:lnSpc>
                <a:spcPct val="100000"/>
              </a:lnSpc>
              <a:spcBef>
                <a:spcPts val="1055"/>
              </a:spcBef>
              <a:buFont typeface="Microsoft Sans Serif"/>
              <a:buChar char="•"/>
              <a:tabLst>
                <a:tab pos="210185" algn="l"/>
              </a:tabLst>
            </a:pPr>
            <a:r>
              <a:rPr dirty="0" sz="1800" spc="-5">
                <a:latin typeface="Calibri"/>
                <a:cs typeface="Calibri"/>
              </a:rPr>
              <a:t>Davies-Bouldin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index: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9.650555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61" y="89099"/>
            <a:ext cx="4710430" cy="878205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spc="-5">
                <a:latin typeface="Arial"/>
                <a:cs typeface="Arial"/>
              </a:rPr>
              <a:t>Hierarchical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0"/>
              </a:spcBef>
            </a:pPr>
            <a:r>
              <a:rPr dirty="0" u="heavy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Finding</a:t>
            </a:r>
            <a:r>
              <a:rPr dirty="0" u="heavy" sz="2000" spc="-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</a:t>
            </a:r>
            <a:r>
              <a:rPr dirty="0" u="heavy" sz="2000" spc="-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 </a:t>
            </a:r>
            <a:r>
              <a:rPr dirty="0" u="heavy" sz="20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clusters</a:t>
            </a:r>
            <a:r>
              <a:rPr dirty="0" u="heavy" sz="2000" spc="-2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000" spc="-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from Dendogram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" y="1089660"/>
            <a:ext cx="4924044" cy="2505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4105757"/>
            <a:ext cx="803020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05"/>
              </a:spcBef>
              <a:buSzPct val="90000"/>
              <a:buFont typeface="Microsoft Sans Serif"/>
              <a:buChar char="•"/>
              <a:tabLst>
                <a:tab pos="201930" algn="l"/>
              </a:tabLst>
            </a:pPr>
            <a:r>
              <a:rPr dirty="0" sz="2000" spc="-10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Sillhouette's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score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Elbow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method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generated</a:t>
            </a:r>
            <a:r>
              <a:rPr dirty="0" sz="2000" spc="-5">
                <a:latin typeface="Calibri"/>
                <a:cs typeface="Calibri"/>
              </a:rPr>
              <a:t> optimal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clusters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 Means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Dendogram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6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clusters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were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generated.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159" y="1530858"/>
            <a:ext cx="3079750" cy="141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dirty="0" u="heavy" sz="2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Evaluation:</a:t>
            </a:r>
            <a:endParaRPr sz="2400">
              <a:latin typeface="Calibri"/>
              <a:cs typeface="Calibri"/>
            </a:endParaRPr>
          </a:p>
          <a:p>
            <a:pPr marL="143510" indent="-131445">
              <a:lnSpc>
                <a:spcPct val="100000"/>
              </a:lnSpc>
              <a:spcBef>
                <a:spcPts val="1550"/>
              </a:spcBef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15">
                <a:latin typeface="Calibri"/>
                <a:cs typeface="Calibri"/>
              </a:rPr>
              <a:t>Silhouette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Coefficient:</a:t>
            </a:r>
            <a:r>
              <a:rPr dirty="0" sz="1800">
                <a:latin typeface="Calibri"/>
                <a:cs typeface="Calibri"/>
              </a:rPr>
              <a:t> -0.002</a:t>
            </a:r>
            <a:endParaRPr sz="1800">
              <a:latin typeface="Calibri"/>
              <a:cs typeface="Calibri"/>
            </a:endParaRPr>
          </a:p>
          <a:p>
            <a:pPr marL="143510" indent="-131445">
              <a:lnSpc>
                <a:spcPct val="100000"/>
              </a:lnSpc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10">
                <a:latin typeface="Calibri"/>
                <a:cs typeface="Calibri"/>
              </a:rPr>
              <a:t>Calinski-Harabasz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6.6459</a:t>
            </a:r>
            <a:endParaRPr sz="1800">
              <a:latin typeface="Calibri"/>
              <a:cs typeface="Calibri"/>
            </a:endParaRPr>
          </a:p>
          <a:p>
            <a:pPr marL="143510" indent="-13144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5">
                <a:latin typeface="Calibri"/>
                <a:cs typeface="Calibri"/>
              </a:rPr>
              <a:t>Davies-Bouldin </a:t>
            </a:r>
            <a:r>
              <a:rPr dirty="0" sz="1800" spc="-10">
                <a:latin typeface="Calibri"/>
                <a:cs typeface="Calibri"/>
              </a:rPr>
              <a:t>index: </a:t>
            </a:r>
            <a:r>
              <a:rPr dirty="0" sz="1800">
                <a:latin typeface="Calibri"/>
                <a:cs typeface="Calibri"/>
              </a:rPr>
              <a:t>19.0527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777" y="352170"/>
            <a:ext cx="1833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/>
              <a:t>Challenges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9539" y="1089868"/>
            <a:ext cx="7717790" cy="244538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305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5">
                <a:latin typeface="Calibri"/>
                <a:cs typeface="Calibri"/>
              </a:rPr>
              <a:t>Reading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dataset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understanding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problem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statement.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204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5">
                <a:latin typeface="Calibri"/>
                <a:cs typeface="Calibri"/>
              </a:rPr>
              <a:t>Designing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multiple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visualizations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summarize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60"/>
              </a:spcBef>
            </a:pPr>
            <a:r>
              <a:rPr dirty="0" sz="2000" spc="-10">
                <a:latin typeface="Calibri"/>
                <a:cs typeface="Calibri"/>
              </a:rPr>
              <a:t>dataset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effectively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communicating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results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insights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60"/>
              </a:spcBef>
            </a:pPr>
            <a:r>
              <a:rPr dirty="0" sz="2000" spc="-35">
                <a:latin typeface="Calibri"/>
                <a:cs typeface="Calibri"/>
              </a:rPr>
              <a:t>reader.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365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preprocessing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Remove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stop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words,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Stemming</a:t>
            </a:r>
            <a:r>
              <a:rPr dirty="0" sz="2000" spc="4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vectorization.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455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10">
                <a:latin typeface="Calibri"/>
                <a:cs typeface="Calibri"/>
              </a:rPr>
              <a:t>Careful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tuning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hyperparameters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affects</a:t>
            </a:r>
            <a:r>
              <a:rPr dirty="0" sz="2000" spc="-20">
                <a:latin typeface="Calibri"/>
                <a:cs typeface="Calibri"/>
              </a:rPr>
              <a:t> accuracy.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10">
                <a:latin typeface="Calibri"/>
                <a:cs typeface="Calibri"/>
              </a:rPr>
              <a:t>Computation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time</a:t>
            </a:r>
            <a:r>
              <a:rPr dirty="0" sz="2000" spc="-10">
                <a:latin typeface="Calibri"/>
                <a:cs typeface="Calibri"/>
              </a:rPr>
              <a:t> was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big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challenge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61231"/>
            <a:ext cx="9144000" cy="13822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401" y="162813"/>
            <a:ext cx="18548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/>
              <a:t>C</a:t>
            </a:r>
            <a:r>
              <a:rPr dirty="0" sz="3200"/>
              <a:t>o</a:t>
            </a:r>
            <a:r>
              <a:rPr dirty="0" sz="3200" spc="-25"/>
              <a:t>n</a:t>
            </a:r>
            <a:r>
              <a:rPr dirty="0" sz="3200" spc="-5"/>
              <a:t>c</a:t>
            </a:r>
            <a:r>
              <a:rPr dirty="0" sz="3200" spc="-20"/>
              <a:t>l</a:t>
            </a:r>
            <a:r>
              <a:rPr dirty="0" sz="3200" spc="-15"/>
              <a:t>u</a:t>
            </a:r>
            <a:r>
              <a:rPr dirty="0" sz="3200"/>
              <a:t>s</a:t>
            </a:r>
            <a:r>
              <a:rPr dirty="0" sz="3200" spc="-20"/>
              <a:t>i</a:t>
            </a:r>
            <a:r>
              <a:rPr dirty="0" sz="3200"/>
              <a:t>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3487" y="946784"/>
            <a:ext cx="8950960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21310" algn="l"/>
              </a:tabLst>
            </a:pPr>
            <a:r>
              <a:rPr dirty="0" sz="2000" spc="-10">
                <a:latin typeface="Calibri"/>
                <a:cs typeface="Calibri"/>
              </a:rPr>
              <a:t>There are</a:t>
            </a:r>
            <a:r>
              <a:rPr dirty="0" sz="2000">
                <a:latin typeface="Calibri"/>
                <a:cs typeface="Calibri"/>
              </a:rPr>
              <a:t> about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70%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30%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 spc="-10">
                <a:latin typeface="Calibri"/>
                <a:cs typeface="Calibri"/>
              </a:rPr>
              <a:t> shows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Netflix.</a:t>
            </a:r>
            <a:endParaRPr sz="20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buAutoNum type="arabicPeriod"/>
              <a:tabLst>
                <a:tab pos="320675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United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States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highest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5">
                <a:latin typeface="Calibri"/>
                <a:cs typeface="Calibri"/>
              </a:rPr>
              <a:t> Netflix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huge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margin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followed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India.</a:t>
            </a:r>
            <a:endParaRPr sz="2000">
              <a:latin typeface="Calibri"/>
              <a:cs typeface="Calibri"/>
            </a:endParaRPr>
          </a:p>
          <a:p>
            <a:pPr marL="320675" indent="-308610">
              <a:lnSpc>
                <a:spcPct val="100000"/>
              </a:lnSpc>
              <a:buAutoNum type="arabicPeriod" startAt="3"/>
              <a:tabLst>
                <a:tab pos="321310" algn="l"/>
              </a:tabLst>
            </a:pPr>
            <a:r>
              <a:rPr dirty="0" sz="2000">
                <a:latin typeface="Calibri"/>
                <a:cs typeface="Calibri"/>
              </a:rPr>
              <a:t>Raul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Campos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Sulter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collectively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have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directed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content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buAutoNum type="arabicPeriod" startAt="3"/>
              <a:tabLst>
                <a:tab pos="320675" algn="l"/>
              </a:tabLst>
            </a:pPr>
            <a:r>
              <a:rPr dirty="0" sz="2000">
                <a:latin typeface="Calibri"/>
                <a:cs typeface="Calibri"/>
              </a:rPr>
              <a:t>Anupam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Kher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highest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films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buAutoNum type="arabicPeriod" startAt="3"/>
              <a:tabLst>
                <a:tab pos="320675" algn="l"/>
              </a:tabLst>
            </a:pPr>
            <a:r>
              <a:rPr dirty="0" sz="2000" spc="-10">
                <a:latin typeface="Calibri"/>
                <a:cs typeface="Calibri"/>
              </a:rPr>
              <a:t>Drama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the </a:t>
            </a:r>
            <a:r>
              <a:rPr dirty="0" sz="2000" spc="-10">
                <a:latin typeface="Calibri"/>
                <a:cs typeface="Calibri"/>
              </a:rPr>
              <a:t>most</a:t>
            </a:r>
            <a:r>
              <a:rPr dirty="0" sz="2000" spc="-5">
                <a:latin typeface="Calibri"/>
                <a:cs typeface="Calibri"/>
              </a:rPr>
              <a:t> popular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genre</a:t>
            </a:r>
            <a:r>
              <a:rPr dirty="0" sz="2000" spc="-10">
                <a:latin typeface="Calibri"/>
                <a:cs typeface="Calibri"/>
              </a:rPr>
              <a:t> followed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comedy.</a:t>
            </a:r>
            <a:endParaRPr sz="2000">
              <a:latin typeface="Calibri"/>
              <a:cs typeface="Calibri"/>
            </a:endParaRPr>
          </a:p>
          <a:p>
            <a:pPr marL="297180" marR="165100" indent="-2851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1310" algn="l"/>
              </a:tabLst>
            </a:pPr>
            <a:r>
              <a:rPr dirty="0" sz="2000" spc="-10">
                <a:latin typeface="Calibri"/>
                <a:cs typeface="Calibri"/>
              </a:rPr>
              <a:t>More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content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released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10">
                <a:latin typeface="Calibri"/>
                <a:cs typeface="Calibri"/>
              </a:rPr>
              <a:t>holiday </a:t>
            </a:r>
            <a:r>
              <a:rPr dirty="0" sz="2000" spc="-5">
                <a:latin typeface="Calibri"/>
                <a:cs typeface="Calibri"/>
              </a:rPr>
              <a:t>season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October,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November,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December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January.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 startAt="3"/>
            </a:pPr>
            <a:endParaRPr sz="1950">
              <a:latin typeface="Calibri"/>
              <a:cs typeface="Calibri"/>
            </a:endParaRPr>
          </a:p>
          <a:p>
            <a:pPr marL="297180" marR="5080" indent="-285115">
              <a:lnSpc>
                <a:spcPct val="100000"/>
              </a:lnSpc>
              <a:buAutoNum type="arabicPeriod" startAt="3"/>
              <a:tabLst>
                <a:tab pos="32131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">
                <a:latin typeface="Calibri"/>
                <a:cs typeface="Calibri"/>
              </a:rPr>
              <a:t> of releases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significantly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increased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after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2015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dropped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2021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because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Covid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174751"/>
            <a:ext cx="23856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latin typeface="Arial"/>
                <a:cs typeface="Arial"/>
              </a:rPr>
              <a:t>I</a:t>
            </a:r>
            <a:r>
              <a:rPr dirty="0" sz="3200" spc="-5">
                <a:latin typeface="Arial"/>
                <a:cs typeface="Arial"/>
              </a:rPr>
              <a:t>n</a:t>
            </a:r>
            <a:r>
              <a:rPr dirty="0" sz="3200" spc="-15">
                <a:latin typeface="Arial"/>
                <a:cs typeface="Arial"/>
              </a:rPr>
              <a:t>t</a:t>
            </a:r>
            <a:r>
              <a:rPr dirty="0" sz="3200" spc="-10"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od</a:t>
            </a:r>
            <a:r>
              <a:rPr dirty="0" sz="3200" spc="-15">
                <a:latin typeface="Arial"/>
                <a:cs typeface="Arial"/>
              </a:rPr>
              <a:t>u</a:t>
            </a:r>
            <a:r>
              <a:rPr dirty="0" sz="3200" spc="-20">
                <a:latin typeface="Arial"/>
                <a:cs typeface="Arial"/>
              </a:rPr>
              <a:t>c</a:t>
            </a:r>
            <a:r>
              <a:rPr dirty="0" sz="3200" spc="-10">
                <a:latin typeface="Arial"/>
                <a:cs typeface="Arial"/>
              </a:rPr>
              <a:t>t</a:t>
            </a:r>
            <a:r>
              <a:rPr dirty="0" sz="3200" spc="-20">
                <a:latin typeface="Arial"/>
                <a:cs typeface="Arial"/>
              </a:rPr>
              <a:t>i</a:t>
            </a:r>
            <a:r>
              <a:rPr dirty="0" sz="3200" spc="-15">
                <a:latin typeface="Arial"/>
                <a:cs typeface="Arial"/>
              </a:rPr>
              <a:t>o</a:t>
            </a:r>
            <a:r>
              <a:rPr dirty="0" sz="320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323" y="1482996"/>
            <a:ext cx="8020050" cy="321119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algn="r" marL="456565" marR="92075" indent="-456565">
              <a:lnSpc>
                <a:spcPct val="100000"/>
              </a:lnSpc>
              <a:spcBef>
                <a:spcPts val="590"/>
              </a:spcBef>
              <a:buFont typeface="Microsoft Sans Serif"/>
              <a:buChar char="•"/>
              <a:tabLst>
                <a:tab pos="456565" algn="l"/>
                <a:tab pos="457200" algn="l"/>
              </a:tabLst>
            </a:pPr>
            <a:r>
              <a:rPr dirty="0" sz="2200" spc="-5">
                <a:latin typeface="Calibri"/>
                <a:cs typeface="Calibri"/>
              </a:rPr>
              <a:t>Netflix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prominent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OTT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platform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with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 wide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variety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algn="r" marR="52705">
              <a:lnSpc>
                <a:spcPct val="100000"/>
              </a:lnSpc>
              <a:spcBef>
                <a:spcPts val="490"/>
              </a:spcBef>
            </a:pP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view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variety</a:t>
            </a:r>
            <a:r>
              <a:rPr dirty="0" sz="2200" spc="-5">
                <a:latin typeface="Calibri"/>
                <a:cs typeface="Calibri"/>
              </a:rPr>
              <a:t> of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nations and</a:t>
            </a:r>
            <a:r>
              <a:rPr dirty="0" sz="2200" spc="-10">
                <a:latin typeface="Calibri"/>
                <a:cs typeface="Calibri"/>
              </a:rPr>
              <a:t> genres,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keep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5">
                <a:latin typeface="Calibri"/>
                <a:cs typeface="Calibri"/>
              </a:rPr>
              <a:t>eye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  <a:p>
            <a:pPr marL="469265" marR="5080" indent="-469265">
              <a:lnSpc>
                <a:spcPts val="3140"/>
              </a:lnSpc>
              <a:spcBef>
                <a:spcPts val="185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2019,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dataset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contains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TV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shows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movies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available </a:t>
            </a:r>
            <a:r>
              <a:rPr dirty="0" sz="2200">
                <a:latin typeface="Calibri"/>
                <a:cs typeface="Calibri"/>
              </a:rPr>
              <a:t>on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Netflix.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Fixable,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third-party </a:t>
            </a:r>
            <a:r>
              <a:rPr dirty="0" sz="2200" spc="-5">
                <a:latin typeface="Calibri"/>
                <a:cs typeface="Calibri"/>
              </a:rPr>
              <a:t>Netflix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search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engine,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provided </a:t>
            </a:r>
            <a:r>
              <a:rPr dirty="0" sz="2200" spc="-5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305"/>
              </a:spcBef>
            </a:pP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this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study.</a:t>
            </a:r>
            <a:endParaRPr sz="2200">
              <a:latin typeface="Calibri"/>
              <a:cs typeface="Calibri"/>
            </a:endParaRPr>
          </a:p>
          <a:p>
            <a:pPr marL="492125" marR="340995" indent="-492125">
              <a:lnSpc>
                <a:spcPts val="3140"/>
              </a:lnSpc>
              <a:spcBef>
                <a:spcPts val="185"/>
              </a:spcBef>
              <a:buFont typeface="Microsoft Sans Serif"/>
              <a:buChar char="•"/>
              <a:tabLst>
                <a:tab pos="492125" algn="l"/>
                <a:tab pos="492759" algn="l"/>
              </a:tabLst>
            </a:pPr>
            <a:r>
              <a:rPr dirty="0" sz="2200" spc="-10">
                <a:latin typeface="Calibri"/>
                <a:cs typeface="Calibri"/>
              </a:rPr>
              <a:t>The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purpose is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to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forecast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clusters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based </a:t>
            </a:r>
            <a:r>
              <a:rPr dirty="0" sz="2200">
                <a:latin typeface="Calibri"/>
                <a:cs typeface="Calibri"/>
              </a:rPr>
              <a:t>on </a:t>
            </a:r>
            <a:r>
              <a:rPr dirty="0" sz="2200" spc="-10">
                <a:latin typeface="Calibri"/>
                <a:cs typeface="Calibri"/>
              </a:rPr>
              <a:t>similar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content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by 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comparing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text-based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features,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in this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example,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description</a:t>
            </a:r>
            <a:endParaRPr sz="2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305"/>
              </a:spcBef>
            </a:pPr>
            <a:r>
              <a:rPr dirty="0" sz="2200" spc="-10">
                <a:latin typeface="Calibri"/>
                <a:cs typeface="Calibri"/>
              </a:rPr>
              <a:t>column,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which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is a </a:t>
            </a:r>
            <a:r>
              <a:rPr dirty="0" sz="2200" spc="-10">
                <a:latin typeface="Calibri"/>
                <a:cs typeface="Calibri"/>
              </a:rPr>
              <a:t>brief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graphic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overview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contents.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16380" cy="105003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052" y="448818"/>
            <a:ext cx="825309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85775" indent="-343535">
              <a:lnSpc>
                <a:spcPct val="100000"/>
              </a:lnSpc>
              <a:spcBef>
                <a:spcPts val="105"/>
              </a:spcBef>
              <a:buClr>
                <a:srgbClr val="0F243E"/>
              </a:buClr>
              <a:buAutoNum type="arabicPeriod" startAt="8"/>
              <a:tabLst>
                <a:tab pos="376555" algn="l"/>
                <a:tab pos="377825" algn="l"/>
              </a:tabLst>
            </a:pPr>
            <a:r>
              <a:rPr dirty="0" sz="2000">
                <a:latin typeface="Calibri"/>
                <a:cs typeface="Calibri"/>
              </a:rPr>
              <a:t>NULL </a:t>
            </a:r>
            <a:r>
              <a:rPr dirty="0" sz="2000" spc="-5">
                <a:latin typeface="Calibri"/>
                <a:cs typeface="Calibri"/>
              </a:rPr>
              <a:t>HYPOTHESIS -The </a:t>
            </a:r>
            <a:r>
              <a:rPr dirty="0" sz="2000">
                <a:latin typeface="Calibri"/>
                <a:cs typeface="Calibri"/>
              </a:rPr>
              <a:t>number </a:t>
            </a:r>
            <a:r>
              <a:rPr dirty="0" sz="2000" spc="-5">
                <a:latin typeface="Calibri"/>
                <a:cs typeface="Calibri"/>
              </a:rPr>
              <a:t>of TV shows on </a:t>
            </a:r>
            <a:r>
              <a:rPr dirty="0" sz="2000">
                <a:latin typeface="Calibri"/>
                <a:cs typeface="Calibri"/>
              </a:rPr>
              <a:t>Netflix have tripled and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 </a:t>
            </a:r>
            <a:r>
              <a:rPr dirty="0" sz="2000" spc="-5">
                <a:latin typeface="Calibri"/>
                <a:cs typeface="Calibri"/>
              </a:rPr>
              <a:t>of movies have </a:t>
            </a:r>
            <a:r>
              <a:rPr dirty="0" sz="2000">
                <a:latin typeface="Calibri"/>
                <a:cs typeface="Calibri"/>
              </a:rPr>
              <a:t>reduced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>
                <a:latin typeface="Calibri"/>
                <a:cs typeface="Calibri"/>
              </a:rPr>
              <a:t>2000 </a:t>
            </a:r>
            <a:r>
              <a:rPr dirty="0" sz="2000" spc="-5">
                <a:latin typeface="Calibri"/>
                <a:cs typeface="Calibri"/>
              </a:rPr>
              <a:t>between </a:t>
            </a:r>
            <a:r>
              <a:rPr dirty="0" sz="2000">
                <a:latin typeface="Calibri"/>
                <a:cs typeface="Calibri"/>
              </a:rPr>
              <a:t>2010 and 2018.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(REJECTED).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rabicPeriod" startAt="8"/>
            </a:pPr>
            <a:endParaRPr sz="1950">
              <a:latin typeface="Calibri"/>
              <a:cs typeface="Calibri"/>
            </a:endParaRPr>
          </a:p>
          <a:p>
            <a:pPr marL="377190" indent="-365125">
              <a:lnSpc>
                <a:spcPct val="100000"/>
              </a:lnSpc>
              <a:buAutoNum type="arabicPeriod" startAt="8"/>
              <a:tabLst>
                <a:tab pos="377190" algn="l"/>
                <a:tab pos="377825" algn="l"/>
              </a:tabLst>
            </a:pP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Sillhouette's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score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Elbow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 , </a:t>
            </a:r>
            <a:r>
              <a:rPr dirty="0" sz="2000" spc="-5">
                <a:latin typeface="Calibri"/>
                <a:cs typeface="Calibri"/>
              </a:rPr>
              <a:t>we</a:t>
            </a:r>
            <a:r>
              <a:rPr dirty="0" sz="2000">
                <a:latin typeface="Calibri"/>
                <a:cs typeface="Calibri"/>
              </a:rPr>
              <a:t> generated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optimal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20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clusters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 Means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Dendogram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 6 clusters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generated.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412115" marR="172085" indent="-400050">
              <a:lnSpc>
                <a:spcPct val="100000"/>
              </a:lnSpc>
              <a:buFont typeface="Calibri"/>
              <a:buAutoNum type="arabicPeriod" startAt="10"/>
              <a:tabLst>
                <a:tab pos="448309" algn="l"/>
              </a:tabLst>
            </a:pPr>
            <a:r>
              <a:rPr dirty="0"/>
              <a:t>	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both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cases,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cluster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accounts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 3000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whereas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other </a:t>
            </a:r>
            <a:r>
              <a:rPr dirty="0" sz="2000">
                <a:latin typeface="Calibri"/>
                <a:cs typeface="Calibri"/>
              </a:rPr>
              <a:t>clusters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points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unevenly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distributed.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3.For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Tfidf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 Means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identification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 Hierarchical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evaluation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metrics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also </a:t>
            </a:r>
            <a:r>
              <a:rPr dirty="0" sz="2000">
                <a:latin typeface="Calibri"/>
                <a:cs typeface="Calibri"/>
              </a:rPr>
              <a:t> indicates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same.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107" y="2332481"/>
            <a:ext cx="2835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5">
                <a:latin typeface="Arial"/>
                <a:cs typeface="Arial"/>
              </a:rPr>
              <a:t>T</a:t>
            </a:r>
            <a:r>
              <a:rPr dirty="0" u="none" sz="2800" spc="-180">
                <a:latin typeface="Arial"/>
                <a:cs typeface="Arial"/>
              </a:rPr>
              <a:t> </a:t>
            </a:r>
            <a:r>
              <a:rPr dirty="0" u="none" sz="2800" spc="-5">
                <a:latin typeface="Arial"/>
                <a:cs typeface="Arial"/>
              </a:rPr>
              <a:t>H</a:t>
            </a:r>
            <a:r>
              <a:rPr dirty="0" u="none" sz="2800" spc="-175">
                <a:latin typeface="Arial"/>
                <a:cs typeface="Arial"/>
              </a:rPr>
              <a:t> </a:t>
            </a:r>
            <a:r>
              <a:rPr dirty="0" u="none" sz="2800" spc="-5">
                <a:latin typeface="Arial"/>
                <a:cs typeface="Arial"/>
              </a:rPr>
              <a:t>A</a:t>
            </a:r>
            <a:r>
              <a:rPr dirty="0" u="none" sz="2800" spc="-160">
                <a:latin typeface="Arial"/>
                <a:cs typeface="Arial"/>
              </a:rPr>
              <a:t> </a:t>
            </a:r>
            <a:r>
              <a:rPr dirty="0" u="none" sz="2800" spc="-5">
                <a:latin typeface="Arial"/>
                <a:cs typeface="Arial"/>
              </a:rPr>
              <a:t>N</a:t>
            </a:r>
            <a:r>
              <a:rPr dirty="0" u="none" sz="2800" spc="-160">
                <a:latin typeface="Arial"/>
                <a:cs typeface="Arial"/>
              </a:rPr>
              <a:t> </a:t>
            </a:r>
            <a:r>
              <a:rPr dirty="0" u="none" sz="2800" spc="-5">
                <a:latin typeface="Arial"/>
                <a:cs typeface="Arial"/>
              </a:rPr>
              <a:t>K</a:t>
            </a:r>
            <a:r>
              <a:rPr dirty="0" u="none" sz="2800" spc="60">
                <a:latin typeface="Arial"/>
                <a:cs typeface="Arial"/>
              </a:rPr>
              <a:t> </a:t>
            </a:r>
            <a:r>
              <a:rPr dirty="0" u="none" sz="2800" spc="204">
                <a:latin typeface="Arial"/>
                <a:cs typeface="Arial"/>
              </a:rPr>
              <a:t>YOU!!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98" y="337515"/>
            <a:ext cx="4063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PROBLEM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1193368"/>
            <a:ext cx="8595995" cy="368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258445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dataset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consists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TV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 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2019.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dataset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collected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from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Flexible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 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third-party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search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engine.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Calibri"/>
                <a:cs typeface="Calibri"/>
              </a:rPr>
              <a:t>In 2018,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released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interesting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report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10">
                <a:latin typeface="Calibri"/>
                <a:cs typeface="Calibri"/>
              </a:rPr>
              <a:t> shows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>
                <a:latin typeface="Calibri"/>
                <a:cs typeface="Calibri"/>
              </a:rPr>
              <a:t> the 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>
                <a:latin typeface="Calibri"/>
                <a:cs typeface="Calibri"/>
              </a:rPr>
              <a:t> nearly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tripled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since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2010.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streaming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service’s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decreased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10">
                <a:latin typeface="Calibri"/>
                <a:cs typeface="Calibri"/>
              </a:rPr>
              <a:t> more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2,000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titles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since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2010,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while </a:t>
            </a:r>
            <a:r>
              <a:rPr dirty="0" sz="2000">
                <a:latin typeface="Calibri"/>
                <a:cs typeface="Calibri"/>
              </a:rPr>
              <a:t> its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TV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nearly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tripled.</a:t>
            </a:r>
            <a:r>
              <a:rPr dirty="0" sz="2000">
                <a:latin typeface="Calibri"/>
                <a:cs typeface="Calibri"/>
              </a:rPr>
              <a:t> 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10">
                <a:latin typeface="Calibri"/>
                <a:cs typeface="Calibri"/>
              </a:rPr>
              <a:t> interesting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explore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what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 </a:t>
            </a:r>
            <a:r>
              <a:rPr dirty="0" sz="2000" spc="-5">
                <a:latin typeface="Calibri"/>
                <a:cs typeface="Calibri"/>
              </a:rPr>
              <a:t>other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insights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obtained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same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491490" indent="-479425">
              <a:lnSpc>
                <a:spcPct val="100000"/>
              </a:lnSpc>
              <a:buAutoNum type="arabicPeriod"/>
              <a:tabLst>
                <a:tab pos="491490" algn="l"/>
                <a:tab pos="492125" algn="l"/>
              </a:tabLst>
            </a:pPr>
            <a:r>
              <a:rPr dirty="0" sz="2000" spc="-10">
                <a:latin typeface="Calibri"/>
                <a:cs typeface="Calibri"/>
              </a:rPr>
              <a:t>Integrating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dataset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other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external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datasets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IMDB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ratings,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alibri"/>
                <a:cs typeface="Calibri"/>
              </a:rPr>
              <a:t>rotten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tomatoes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also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provide many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findings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" y="230504"/>
            <a:ext cx="1976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"/>
                <a:cs typeface="Arial"/>
              </a:rPr>
              <a:t>ABSTRACT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80" y="1189685"/>
            <a:ext cx="8736965" cy="33801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20675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idea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text-based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variables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anticipate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clusters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related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  <a:p>
            <a:pPr marL="297180" marR="208915" indent="-2851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0675" algn="l"/>
              </a:tabLst>
            </a:pPr>
            <a:r>
              <a:rPr dirty="0" sz="2000" spc="-5">
                <a:latin typeface="Calibri"/>
                <a:cs typeface="Calibri"/>
              </a:rPr>
              <a:t>The dataset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subjected</a:t>
            </a:r>
            <a:r>
              <a:rPr dirty="0" sz="2000">
                <a:latin typeface="Calibri"/>
                <a:cs typeface="Calibri"/>
              </a:rPr>
              <a:t> to</a:t>
            </a:r>
            <a:r>
              <a:rPr dirty="0" sz="2000" spc="-5">
                <a:latin typeface="Calibri"/>
                <a:cs typeface="Calibri"/>
              </a:rPr>
              <a:t> exploratory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data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order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 extract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insights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it, but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initial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null</a:t>
            </a:r>
            <a:r>
              <a:rPr dirty="0" sz="2000" spc="-5">
                <a:latin typeface="Calibri"/>
                <a:cs typeface="Calibri"/>
              </a:rPr>
              <a:t> results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ignored.</a:t>
            </a:r>
            <a:endParaRPr sz="2000">
              <a:latin typeface="Calibri"/>
              <a:cs typeface="Calibri"/>
            </a:endParaRPr>
          </a:p>
          <a:p>
            <a:pPr marL="297180" marR="2031364" indent="-285115">
              <a:lnSpc>
                <a:spcPct val="100000"/>
              </a:lnSpc>
              <a:buAutoNum type="arabicPeriod"/>
              <a:tabLst>
                <a:tab pos="320675" algn="l"/>
              </a:tabLst>
            </a:pP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addition,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EDA's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findings,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some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hypothesis</a:t>
            </a:r>
            <a:r>
              <a:rPr dirty="0" sz="2000">
                <a:latin typeface="Calibri"/>
                <a:cs typeface="Calibri"/>
              </a:rPr>
              <a:t> testing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done.</a:t>
            </a:r>
            <a:endParaRPr sz="2000">
              <a:latin typeface="Calibri"/>
              <a:cs typeface="Calibri"/>
            </a:endParaRPr>
          </a:p>
          <a:p>
            <a:pPr marL="297180" marR="1645920" indent="-285115">
              <a:lnSpc>
                <a:spcPct val="100000"/>
              </a:lnSpc>
              <a:buAutoNum type="arabicPeriod"/>
              <a:tabLst>
                <a:tab pos="320675" algn="l"/>
              </a:tabLst>
            </a:pPr>
            <a:r>
              <a:rPr dirty="0" sz="2000">
                <a:latin typeface="Calibri"/>
                <a:cs typeface="Calibri"/>
              </a:rPr>
              <a:t>After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our </a:t>
            </a:r>
            <a:r>
              <a:rPr dirty="0" sz="2000">
                <a:latin typeface="Calibri"/>
                <a:cs typeface="Calibri"/>
              </a:rPr>
              <a:t>target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variable,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description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feature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engineered,</a:t>
            </a:r>
            <a:r>
              <a:rPr dirty="0" sz="2000" spc="-5">
                <a:latin typeface="Calibri"/>
                <a:cs typeface="Calibri"/>
              </a:rPr>
              <a:t> with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NLP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operations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symbol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removal,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stop words, </a:t>
            </a:r>
            <a:r>
              <a:rPr dirty="0" sz="2000">
                <a:latin typeface="Calibri"/>
                <a:cs typeface="Calibri"/>
              </a:rPr>
              <a:t>punctuation, tokenization, and </a:t>
            </a:r>
            <a:r>
              <a:rPr dirty="0" sz="2000" spc="-5">
                <a:latin typeface="Calibri"/>
                <a:cs typeface="Calibri"/>
              </a:rPr>
              <a:t>vectorization using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TFIDF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it.</a:t>
            </a:r>
            <a:endParaRPr sz="20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0675" algn="l"/>
              </a:tabLst>
            </a:pP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5">
                <a:latin typeface="Calibri"/>
                <a:cs typeface="Calibri"/>
              </a:rPr>
              <a:t> left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discover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clusters,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based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clusters,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evaluate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 </a:t>
            </a:r>
            <a:r>
              <a:rPr dirty="0" sz="2000" spc="-5">
                <a:latin typeface="Calibri"/>
                <a:cs typeface="Calibri"/>
              </a:rPr>
              <a:t>using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evaluation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metrics</a:t>
            </a:r>
            <a:r>
              <a:rPr dirty="0" sz="2000" spc="-5" b="1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264413"/>
            <a:ext cx="2505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162" y="1006856"/>
            <a:ext cx="6470015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1780" indent="-259079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5">
                <a:latin typeface="Calibri"/>
                <a:cs typeface="Calibri"/>
              </a:rPr>
              <a:t>Show_id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5">
                <a:latin typeface="Calibri"/>
                <a:cs typeface="Calibri"/>
              </a:rPr>
              <a:t>Unique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every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</a:t>
            </a:r>
            <a:r>
              <a:rPr dirty="0" sz="2000">
                <a:latin typeface="Calibri"/>
                <a:cs typeface="Calibri"/>
              </a:rPr>
              <a:t> /</a:t>
            </a:r>
            <a:r>
              <a:rPr dirty="0" sz="2000" spc="-5">
                <a:latin typeface="Calibri"/>
                <a:cs typeface="Calibri"/>
              </a:rPr>
              <a:t> TV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Show.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25">
                <a:latin typeface="Calibri"/>
                <a:cs typeface="Calibri"/>
              </a:rPr>
              <a:t>Type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Identifier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Show.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5">
                <a:latin typeface="Calibri"/>
                <a:cs typeface="Calibri"/>
              </a:rPr>
              <a:t>Title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Title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TV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Show.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10">
                <a:latin typeface="Calibri"/>
                <a:cs typeface="Calibri"/>
              </a:rPr>
              <a:t>Director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0">
                <a:latin typeface="Calibri"/>
                <a:cs typeface="Calibri"/>
              </a:rPr>
              <a:t>Director</a:t>
            </a:r>
            <a:r>
              <a:rPr dirty="0" sz="2000" spc="-5">
                <a:latin typeface="Calibri"/>
                <a:cs typeface="Calibri"/>
              </a:rPr>
              <a:t> 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10">
                <a:latin typeface="Calibri"/>
                <a:cs typeface="Calibri"/>
              </a:rPr>
              <a:t>Cast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5">
                <a:latin typeface="Calibri"/>
                <a:cs typeface="Calibri"/>
              </a:rPr>
              <a:t>Actors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involved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 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show.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5">
                <a:latin typeface="Calibri"/>
                <a:cs typeface="Calibri"/>
              </a:rPr>
              <a:t>Country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5">
                <a:latin typeface="Calibri"/>
                <a:cs typeface="Calibri"/>
              </a:rPr>
              <a:t>Country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">
                <a:latin typeface="Calibri"/>
                <a:cs typeface="Calibri"/>
              </a:rPr>
              <a:t> movie</a:t>
            </a:r>
            <a:r>
              <a:rPr dirty="0" sz="2000">
                <a:latin typeface="Calibri"/>
                <a:cs typeface="Calibri"/>
              </a:rPr>
              <a:t> 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show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was</a:t>
            </a:r>
            <a:r>
              <a:rPr dirty="0" sz="2000" spc="-5">
                <a:latin typeface="Calibri"/>
                <a:cs typeface="Calibri"/>
              </a:rPr>
              <a:t> produced.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5">
                <a:latin typeface="Calibri"/>
                <a:cs typeface="Calibri"/>
              </a:rPr>
              <a:t>Date_added</a:t>
            </a:r>
            <a:r>
              <a:rPr dirty="0" sz="2000">
                <a:latin typeface="Calibri"/>
                <a:cs typeface="Calibri"/>
              </a:rPr>
              <a:t> :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was</a:t>
            </a:r>
            <a:r>
              <a:rPr dirty="0" sz="2000">
                <a:latin typeface="Calibri"/>
                <a:cs typeface="Calibri"/>
              </a:rPr>
              <a:t> added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10">
                <a:latin typeface="Calibri"/>
                <a:cs typeface="Calibri"/>
              </a:rPr>
              <a:t>Release_year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Actual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Release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year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movie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show.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5">
                <a:latin typeface="Calibri"/>
                <a:cs typeface="Calibri"/>
              </a:rPr>
              <a:t>Rating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0">
                <a:latin typeface="Calibri"/>
                <a:cs typeface="Calibri"/>
              </a:rPr>
              <a:t>TV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Rating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show.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10">
                <a:latin typeface="Calibri"/>
                <a:cs typeface="Calibri"/>
              </a:rPr>
              <a:t>Duration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45">
                <a:latin typeface="Calibri"/>
                <a:cs typeface="Calibri"/>
              </a:rPr>
              <a:t>Total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Duration </a:t>
            </a:r>
            <a:r>
              <a:rPr dirty="0" sz="2000">
                <a:latin typeface="Calibri"/>
                <a:cs typeface="Calibri"/>
              </a:rPr>
              <a:t>- in</a:t>
            </a:r>
            <a:r>
              <a:rPr dirty="0" sz="2000" spc="-5">
                <a:latin typeface="Calibri"/>
                <a:cs typeface="Calibri"/>
              </a:rPr>
              <a:t> minutes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number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seasons.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10">
                <a:latin typeface="Calibri"/>
                <a:cs typeface="Calibri"/>
              </a:rPr>
              <a:t>Listed_in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Genere.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buFont typeface="Microsoft Sans Serif"/>
              <a:buChar char="•"/>
              <a:tabLst>
                <a:tab pos="271145" algn="l"/>
                <a:tab pos="271780" algn="l"/>
              </a:tabLst>
            </a:pPr>
            <a:r>
              <a:rPr dirty="0" sz="2000" spc="-5">
                <a:latin typeface="Calibri"/>
                <a:cs typeface="Calibri"/>
              </a:rPr>
              <a:t>Description: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Summary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description</a:t>
            </a:r>
            <a:r>
              <a:rPr dirty="0" sz="2000">
                <a:solidFill>
                  <a:srgbClr val="0F243E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304038"/>
            <a:ext cx="38042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Basic</a:t>
            </a:r>
            <a:r>
              <a:rPr dirty="0" sz="3200" spc="-60"/>
              <a:t> </a:t>
            </a:r>
            <a:r>
              <a:rPr dirty="0" sz="3200" spc="-5"/>
              <a:t>Data</a:t>
            </a:r>
            <a:r>
              <a:rPr dirty="0" sz="3200" spc="-55"/>
              <a:t> </a:t>
            </a:r>
            <a:r>
              <a:rPr dirty="0" sz="3200" spc="-5"/>
              <a:t>Exploration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9539" y="1063244"/>
            <a:ext cx="5238750" cy="1969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0835" marR="254635" indent="-318770">
              <a:lnSpc>
                <a:spcPct val="100000"/>
              </a:lnSpc>
              <a:spcBef>
                <a:spcPts val="105"/>
              </a:spcBef>
              <a:buSzPct val="77500"/>
              <a:buChar char="●"/>
              <a:tabLst>
                <a:tab pos="330835" algn="l"/>
                <a:tab pos="331470" algn="l"/>
              </a:tabLst>
            </a:pP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 spc="-10">
                <a:latin typeface="Calibri"/>
                <a:cs typeface="Calibri"/>
              </a:rPr>
              <a:t> dataset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consists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shows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available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Netflix</a:t>
            </a:r>
            <a:r>
              <a:rPr dirty="0" sz="2000">
                <a:latin typeface="Calibri"/>
                <a:cs typeface="Calibri"/>
              </a:rPr>
              <a:t> 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2019.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295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10">
                <a:latin typeface="Calibri"/>
                <a:cs typeface="Calibri"/>
              </a:rPr>
              <a:t>Dataset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contains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7787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rows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&amp;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columns.</a:t>
            </a:r>
            <a:endParaRPr sz="2000">
              <a:latin typeface="Calibri"/>
              <a:cs typeface="Calibri"/>
            </a:endParaRPr>
          </a:p>
          <a:p>
            <a:pPr marL="330835" marR="5080" indent="-318770">
              <a:lnSpc>
                <a:spcPct val="100000"/>
              </a:lnSpc>
              <a:spcBef>
                <a:spcPts val="305"/>
              </a:spcBef>
              <a:buSzPct val="77500"/>
              <a:buChar char="●"/>
              <a:tabLst>
                <a:tab pos="330835" algn="l"/>
                <a:tab pos="331470" algn="l"/>
              </a:tabLst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 </a:t>
            </a:r>
            <a:r>
              <a:rPr dirty="0" sz="2000" spc="-10">
                <a:latin typeface="Calibri"/>
                <a:cs typeface="Calibri"/>
              </a:rPr>
              <a:t>interesting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explore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what</a:t>
            </a:r>
            <a:r>
              <a:rPr dirty="0" sz="2000">
                <a:latin typeface="Calibri"/>
                <a:cs typeface="Calibri"/>
              </a:rPr>
              <a:t> all </a:t>
            </a:r>
            <a:r>
              <a:rPr dirty="0" sz="2000" spc="-5">
                <a:latin typeface="Calibri"/>
                <a:cs typeface="Calibri"/>
              </a:rPr>
              <a:t>other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insights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 obtained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dataset</a:t>
            </a:r>
            <a:endParaRPr sz="2000">
              <a:latin typeface="Calibri"/>
              <a:cs typeface="Calibri"/>
            </a:endParaRPr>
          </a:p>
          <a:p>
            <a:pPr marL="330835" indent="-318770">
              <a:lnSpc>
                <a:spcPct val="100000"/>
              </a:lnSpc>
              <a:spcBef>
                <a:spcPts val="300"/>
              </a:spcBef>
              <a:buSzPct val="77500"/>
              <a:buFont typeface="Microsoft Sans Serif"/>
              <a:buChar char="●"/>
              <a:tabLst>
                <a:tab pos="330835" algn="l"/>
                <a:tab pos="331470" algn="l"/>
              </a:tabLst>
            </a:pPr>
            <a:r>
              <a:rPr dirty="0" sz="2000" spc="-10">
                <a:latin typeface="Calibri"/>
                <a:cs typeface="Calibri"/>
              </a:rPr>
              <a:t>There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null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values</a:t>
            </a:r>
            <a:r>
              <a:rPr dirty="0" sz="2000" spc="-10">
                <a:latin typeface="Calibri"/>
                <a:cs typeface="Calibri"/>
              </a:rPr>
              <a:t> in</a:t>
            </a:r>
            <a:r>
              <a:rPr dirty="0" sz="2000" spc="-20">
                <a:latin typeface="Calibri"/>
                <a:cs typeface="Calibri"/>
              </a:rPr>
              <a:t> four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columns.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59" y="3138009"/>
            <a:ext cx="7315147" cy="20054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03" y="117093"/>
            <a:ext cx="3552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Handling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Null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2972" y="655661"/>
            <a:ext cx="4962398" cy="44483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774953"/>
            <a:ext cx="3986529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683895" indent="-19748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97485" algn="l"/>
              </a:tabLst>
            </a:pPr>
            <a:r>
              <a:rPr dirty="0" sz="1800" spc="-35">
                <a:latin typeface="Calibri"/>
                <a:cs typeface="Calibri"/>
              </a:rPr>
              <a:t>We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checked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 values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 </a:t>
            </a:r>
            <a:r>
              <a:rPr dirty="0" sz="1800" spc="-5">
                <a:latin typeface="Calibri"/>
                <a:cs typeface="Calibri"/>
              </a:rPr>
              <a:t> loading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dataset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removed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null values,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well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some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unnecessary </a:t>
            </a:r>
            <a:r>
              <a:rPr dirty="0" sz="1800" spc="-1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Null</a:t>
            </a:r>
            <a:r>
              <a:rPr dirty="0" u="heavy" sz="18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</a:t>
            </a:r>
            <a:r>
              <a:rPr dirty="0" u="heavy" sz="18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Treatment</a:t>
            </a:r>
            <a:endParaRPr sz="1800">
              <a:latin typeface="Calibri"/>
              <a:cs typeface="Calibri"/>
            </a:endParaRPr>
          </a:p>
          <a:p>
            <a:pPr marL="197485" marR="802640" indent="-197485">
              <a:lnSpc>
                <a:spcPct val="100000"/>
              </a:lnSpc>
              <a:buFont typeface="Microsoft Sans Serif"/>
              <a:buChar char="•"/>
              <a:tabLst>
                <a:tab pos="197485" algn="l"/>
              </a:tabLst>
            </a:pPr>
            <a:r>
              <a:rPr dirty="0" sz="1800" spc="-30" b="1">
                <a:latin typeface="Calibri"/>
                <a:cs typeface="Calibri"/>
              </a:rPr>
              <a:t>RATING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15" b="1">
                <a:latin typeface="Calibri"/>
                <a:cs typeface="Calibri"/>
              </a:rPr>
              <a:t> COUNTRY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 </a:t>
            </a:r>
            <a:r>
              <a:rPr dirty="0" sz="1800" spc="-10">
                <a:latin typeface="Calibri"/>
                <a:cs typeface="Calibri"/>
              </a:rPr>
              <a:t>Replacing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197485" algn="l"/>
              </a:tabLst>
            </a:pPr>
            <a:r>
              <a:rPr dirty="0" sz="1800" spc="-10" b="1">
                <a:latin typeface="Calibri"/>
                <a:cs typeface="Calibri"/>
              </a:rPr>
              <a:t>CAST</a:t>
            </a:r>
            <a:r>
              <a:rPr dirty="0" sz="1800" spc="-10">
                <a:latin typeface="Calibri"/>
                <a:cs typeface="Calibri"/>
              </a:rPr>
              <a:t>-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Replacing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unknown.</a:t>
            </a:r>
            <a:endParaRPr sz="1800">
              <a:latin typeface="Calibri"/>
              <a:cs typeface="Calibri"/>
            </a:endParaRPr>
          </a:p>
          <a:p>
            <a:pPr algn="just" marL="169545" marR="111125" indent="-157480">
              <a:lnSpc>
                <a:spcPct val="100000"/>
              </a:lnSpc>
              <a:buFont typeface="Microsoft Sans Serif"/>
              <a:buChar char="•"/>
              <a:tabLst>
                <a:tab pos="197485" algn="l"/>
              </a:tabLst>
            </a:pPr>
            <a:r>
              <a:rPr dirty="0"/>
              <a:t>	</a:t>
            </a:r>
            <a:r>
              <a:rPr dirty="0" sz="1800" spc="-50" b="1">
                <a:latin typeface="Calibri"/>
                <a:cs typeface="Calibri"/>
              </a:rPr>
              <a:t>DATE </a:t>
            </a:r>
            <a:r>
              <a:rPr dirty="0" sz="1800">
                <a:latin typeface="Calibri"/>
                <a:cs typeface="Calibri"/>
              </a:rPr>
              <a:t>- </a:t>
            </a:r>
            <a:r>
              <a:rPr dirty="0" sz="1800" spc="-5">
                <a:latin typeface="Calibri"/>
                <a:cs typeface="Calibri"/>
              </a:rPr>
              <a:t>there </a:t>
            </a:r>
            <a:r>
              <a:rPr dirty="0" sz="1800" spc="-10">
                <a:latin typeface="Calibri"/>
                <a:cs typeface="Calibri"/>
              </a:rPr>
              <a:t>are </a:t>
            </a:r>
            <a:r>
              <a:rPr dirty="0" sz="1800" spc="-20">
                <a:latin typeface="Calibri"/>
                <a:cs typeface="Calibri"/>
              </a:rPr>
              <a:t>few </a:t>
            </a:r>
            <a:r>
              <a:rPr dirty="0" sz="1800">
                <a:latin typeface="Calibri"/>
                <a:cs typeface="Calibri"/>
              </a:rPr>
              <a:t>missing </a:t>
            </a:r>
            <a:r>
              <a:rPr dirty="0" sz="1800" spc="-5">
                <a:latin typeface="Calibri"/>
                <a:cs typeface="Calibri"/>
              </a:rPr>
              <a:t>values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date </a:t>
            </a:r>
            <a:r>
              <a:rPr dirty="0" sz="1800" spc="-10">
                <a:latin typeface="Calibri"/>
                <a:cs typeface="Calibri"/>
              </a:rPr>
              <a:t>column. </a:t>
            </a:r>
            <a:r>
              <a:rPr dirty="0" sz="1800" spc="-15">
                <a:latin typeface="Calibri"/>
                <a:cs typeface="Calibri"/>
              </a:rPr>
              <a:t>so, </a:t>
            </a:r>
            <a:r>
              <a:rPr dirty="0" sz="1800" spc="-5">
                <a:latin typeface="Calibri"/>
                <a:cs typeface="Calibri"/>
              </a:rPr>
              <a:t>lets </a:t>
            </a:r>
            <a:r>
              <a:rPr dirty="0" sz="1800" spc="-10">
                <a:latin typeface="Calibri"/>
                <a:cs typeface="Calibri"/>
              </a:rPr>
              <a:t>drop </a:t>
            </a:r>
            <a:r>
              <a:rPr dirty="0" sz="1800">
                <a:latin typeface="Calibri"/>
                <a:cs typeface="Calibri"/>
              </a:rPr>
              <a:t>missing </a:t>
            </a:r>
            <a:r>
              <a:rPr dirty="0" sz="1800" spc="-5">
                <a:latin typeface="Calibri"/>
                <a:cs typeface="Calibri"/>
              </a:rPr>
              <a:t>value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rows.</a:t>
            </a:r>
            <a:endParaRPr sz="1800">
              <a:latin typeface="Calibri"/>
              <a:cs typeface="Calibri"/>
            </a:endParaRPr>
          </a:p>
          <a:p>
            <a:pPr marL="144145" marR="5080" indent="-144145">
              <a:lnSpc>
                <a:spcPct val="100000"/>
              </a:lnSpc>
              <a:buFont typeface="Microsoft Sans Serif"/>
              <a:buChar char="•"/>
              <a:tabLst>
                <a:tab pos="144145" algn="l"/>
              </a:tabLst>
            </a:pPr>
            <a:r>
              <a:rPr dirty="0" sz="1800" spc="-15" b="1">
                <a:latin typeface="Calibri"/>
                <a:cs typeface="Calibri"/>
              </a:rPr>
              <a:t>DIRECTOR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column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30% </a:t>
            </a:r>
            <a:r>
              <a:rPr dirty="0" sz="1800" spc="-5">
                <a:latin typeface="Calibri"/>
                <a:cs typeface="Calibri"/>
              </a:rPr>
              <a:t>null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values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10">
                <a:latin typeface="Calibri"/>
                <a:cs typeface="Calibri"/>
              </a:rPr>
              <a:t> we</a:t>
            </a:r>
            <a:r>
              <a:rPr dirty="0" sz="1800" spc="-5">
                <a:latin typeface="Calibri"/>
                <a:cs typeface="Calibri"/>
              </a:rPr>
              <a:t> will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our </a:t>
            </a:r>
            <a:r>
              <a:rPr dirty="0" sz="1800">
                <a:latin typeface="Calibri"/>
                <a:cs typeface="Calibri"/>
              </a:rPr>
              <a:t>model </a:t>
            </a:r>
            <a:r>
              <a:rPr dirty="0" sz="1800" spc="-5">
                <a:latin typeface="Calibri"/>
                <a:cs typeface="Calibri"/>
              </a:rPr>
              <a:t>but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keep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EDA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Replacing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nulls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'unknown'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110439"/>
            <a:ext cx="43383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Exploratory</a:t>
            </a:r>
            <a:r>
              <a:rPr dirty="0" sz="3200" spc="-55"/>
              <a:t> </a:t>
            </a:r>
            <a:r>
              <a:rPr dirty="0" sz="3200" spc="-5"/>
              <a:t>Data</a:t>
            </a:r>
            <a:r>
              <a:rPr dirty="0" sz="3200" spc="-65"/>
              <a:t> </a:t>
            </a:r>
            <a:r>
              <a:rPr dirty="0" sz="3200" spc="-5"/>
              <a:t>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79826" y="746252"/>
            <a:ext cx="2729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TYPE</a:t>
            </a:r>
            <a:r>
              <a:rPr dirty="0" u="heavy" sz="2800" spc="-3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2800" spc="-2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1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748" y="4316069"/>
            <a:ext cx="63176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0"/>
              </a:spcBef>
              <a:buClr>
                <a:srgbClr val="0F243E"/>
              </a:buClr>
              <a:buFont typeface="Microsoft Sans Serif"/>
              <a:buChar char="•"/>
              <a:tabLst>
                <a:tab pos="215900" algn="l"/>
              </a:tabLst>
            </a:pPr>
            <a:r>
              <a:rPr dirty="0" sz="2000" spc="-10">
                <a:latin typeface="Calibri"/>
                <a:cs typeface="Calibri"/>
              </a:rPr>
              <a:t>There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>
                <a:latin typeface="Calibri"/>
                <a:cs typeface="Calibri"/>
              </a:rPr>
              <a:t> about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70%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movies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30%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TV </a:t>
            </a:r>
            <a:r>
              <a:rPr dirty="0" sz="2000" spc="-10">
                <a:latin typeface="Calibri"/>
                <a:cs typeface="Calibri"/>
              </a:rPr>
              <a:t>shows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Netflix.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476" y="1312163"/>
            <a:ext cx="2837561" cy="2774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2022-05-14T12:53:26Z</dcterms:created>
  <dcterms:modified xsi:type="dcterms:W3CDTF">2022-05-14T12:53:26Z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2022-05-14T00:00:00Z</vt:filetime>
  </property>
</Properties>
</file>