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16</a:t>
            </a:fld>
            <a:endParaRPr lang="en-IN"/>
          </a:p>
        </p:txBody>
      </p:sp>
    </p:spTree>
    <p:extLst>
      <p:ext uri="{BB962C8B-B14F-4D97-AF65-F5344CB8AC3E}">
        <p14:creationId xmlns:p14="http://schemas.microsoft.com/office/powerpoint/2010/main" val="2214107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9885713/" TargetMode="External"/><Relationship Id="rId2" Type="http://schemas.openxmlformats.org/officeDocument/2006/relationships/hyperlink" Target="https://www.sciencedirect.com/science/article/pii/S1877050921019232" TargetMode="External"/><Relationship Id="rId1" Type="http://schemas.openxmlformats.org/officeDocument/2006/relationships/slideLayout" Target="../slideLayouts/slideLayout6.xml"/><Relationship Id="rId4" Type="http://schemas.openxmlformats.org/officeDocument/2006/relationships/hyperlink" Target="https://arxiv.org/pdf/2211.07582.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78738"/>
            <a:ext cx="9144000" cy="1938992"/>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Cascade Track: Navigating Attendance System Using </a:t>
            </a:r>
            <a:r>
              <a:rPr lang="en-US" sz="4000" b="1" dirty="0" err="1">
                <a:ln w="1905"/>
                <a:effectLst>
                  <a:innerShdw blurRad="69850" dist="43180" dir="5400000">
                    <a:srgbClr val="000000">
                      <a:alpha val="65000"/>
                    </a:srgbClr>
                  </a:innerShdw>
                </a:effectLst>
              </a:rPr>
              <a:t>Haar</a:t>
            </a:r>
            <a:r>
              <a:rPr lang="en-US" sz="4000" b="1" dirty="0">
                <a:ln w="1905"/>
                <a:effectLst>
                  <a:innerShdw blurRad="69850" dist="43180" dir="5400000">
                    <a:srgbClr val="000000">
                      <a:alpha val="65000"/>
                    </a:srgbClr>
                  </a:innerShdw>
                </a:effectLst>
              </a:rPr>
              <a:t> cascade</a:t>
            </a:r>
          </a:p>
        </p:txBody>
      </p:sp>
      <p:sp>
        <p:nvSpPr>
          <p:cNvPr id="3" name="TextBox 2"/>
          <p:cNvSpPr txBox="1"/>
          <p:nvPr/>
        </p:nvSpPr>
        <p:spPr>
          <a:xfrm>
            <a:off x="5105400" y="3143310"/>
            <a:ext cx="4648200"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err="1">
                <a:solidFill>
                  <a:schemeClr val="tx2">
                    <a:lumMod val="75000"/>
                  </a:schemeClr>
                </a:solidFill>
              </a:rPr>
              <a:t>P.Chetan</a:t>
            </a:r>
            <a:r>
              <a:rPr lang="en-US" b="1" dirty="0">
                <a:solidFill>
                  <a:schemeClr val="tx2">
                    <a:lumMod val="75000"/>
                  </a:schemeClr>
                </a:solidFill>
              </a:rPr>
              <a:t> Datta (20H51A05L4)</a:t>
            </a:r>
          </a:p>
          <a:p>
            <a:r>
              <a:rPr lang="en-US" b="1" dirty="0" err="1">
                <a:solidFill>
                  <a:schemeClr val="tx2">
                    <a:lumMod val="75000"/>
                  </a:schemeClr>
                </a:solidFill>
              </a:rPr>
              <a:t>T.Rakshika</a:t>
            </a:r>
            <a:r>
              <a:rPr lang="en-US" b="1" dirty="0">
                <a:solidFill>
                  <a:schemeClr val="tx2">
                    <a:lumMod val="75000"/>
                  </a:schemeClr>
                </a:solidFill>
              </a:rPr>
              <a:t>        (20H51A05A6)</a:t>
            </a:r>
          </a:p>
          <a:p>
            <a:r>
              <a:rPr lang="en-US" b="1" dirty="0" err="1">
                <a:solidFill>
                  <a:schemeClr val="tx2">
                    <a:lumMod val="75000"/>
                  </a:schemeClr>
                </a:solidFill>
              </a:rPr>
              <a:t>G.Sai</a:t>
            </a:r>
            <a:r>
              <a:rPr lang="en-US" b="1" dirty="0">
                <a:solidFill>
                  <a:schemeClr val="tx2">
                    <a:lumMod val="75000"/>
                  </a:schemeClr>
                </a:solidFill>
              </a:rPr>
              <a:t> </a:t>
            </a:r>
            <a:r>
              <a:rPr lang="en-US" b="1" dirty="0" err="1">
                <a:solidFill>
                  <a:schemeClr val="tx2">
                    <a:lumMod val="75000"/>
                  </a:schemeClr>
                </a:solidFill>
              </a:rPr>
              <a:t>Nandhan</a:t>
            </a:r>
            <a:r>
              <a:rPr lang="en-US" b="1" dirty="0">
                <a:solidFill>
                  <a:schemeClr val="tx2">
                    <a:lumMod val="75000"/>
                  </a:schemeClr>
                </a:solidFill>
              </a:rPr>
              <a:t> (20H51A05G9)</a:t>
            </a:r>
          </a:p>
        </p:txBody>
      </p:sp>
      <p:sp>
        <p:nvSpPr>
          <p:cNvPr id="4" name="TextBox 3"/>
          <p:cNvSpPr txBox="1"/>
          <p:nvPr/>
        </p:nvSpPr>
        <p:spPr>
          <a:xfrm>
            <a:off x="155575" y="4419600"/>
            <a:ext cx="4340225"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 </a:t>
            </a:r>
          </a:p>
          <a:p>
            <a:r>
              <a:rPr lang="en-US" sz="2000" b="1" dirty="0" err="1"/>
              <a:t>Mr.J.Ranjith</a:t>
            </a:r>
            <a:r>
              <a:rPr lang="en-US" sz="2000" b="1" dirty="0"/>
              <a:t> (Assistant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07975" y="3228945"/>
            <a:ext cx="1948208" cy="400110"/>
          </a:xfrm>
          <a:prstGeom prst="rect">
            <a:avLst/>
          </a:prstGeom>
          <a:noFill/>
        </p:spPr>
        <p:txBody>
          <a:bodyPr wrap="square" rtlCol="0">
            <a:spAutoFit/>
          </a:bodyPr>
          <a:lstStyle/>
          <a:p>
            <a:r>
              <a:rPr lang="en-US" sz="2000" b="1" dirty="0">
                <a:solidFill>
                  <a:schemeClr val="tx2">
                    <a:lumMod val="75000"/>
                  </a:schemeClr>
                </a:solidFill>
              </a:rPr>
              <a:t>Batch No:27</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Subtitle 1">
            <a:extLst>
              <a:ext uri="{FF2B5EF4-FFF2-40B4-BE49-F238E27FC236}">
                <a16:creationId xmlns:a16="http://schemas.microsoft.com/office/drawing/2014/main" id="{E2245352-7D04-C7AB-72FC-152DDBC3AF05}"/>
              </a:ext>
            </a:extLst>
          </p:cNvPr>
          <p:cNvSpPr>
            <a:spLocks noGrp="1"/>
          </p:cNvSpPr>
          <p:nvPr>
            <p:ph type="subTitle"/>
          </p:nvPr>
        </p:nvSpPr>
        <p:spPr>
          <a:xfrm>
            <a:off x="212412" y="1167225"/>
            <a:ext cx="8719175" cy="4648200"/>
          </a:xfrm>
        </p:spPr>
        <p:txBody>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Despite the increasing interest in and adoption of face recognition technology for attendance</a:t>
            </a:r>
          </a:p>
          <a:p>
            <a:pPr algn="just"/>
            <a:r>
              <a:rPr lang="en-US" dirty="0">
                <a:latin typeface="Times New Roman" panose="02020603050405020304" pitchFamily="18" charset="0"/>
                <a:cs typeface="Times New Roman" panose="02020603050405020304" pitchFamily="18" charset="0"/>
              </a:rPr>
              <a:t>      management, there exists a need  to address  several  critical issues  and concerns.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Current attendance management systems often rely on outdated methods, such as manual </a:t>
            </a:r>
          </a:p>
          <a:p>
            <a:pPr algn="just"/>
            <a:r>
              <a:rPr lang="en-US" dirty="0">
                <a:latin typeface="Times New Roman" panose="02020603050405020304" pitchFamily="18" charset="0"/>
                <a:cs typeface="Times New Roman" panose="02020603050405020304" pitchFamily="18" charset="0"/>
              </a:rPr>
              <a:t>      data entry or card-based systems, which   are   prone to   inaccuracies   and    security </a:t>
            </a:r>
          </a:p>
          <a:p>
            <a:pPr algn="just"/>
            <a:r>
              <a:rPr lang="en-US" dirty="0">
                <a:latin typeface="Times New Roman" panose="02020603050405020304" pitchFamily="18" charset="0"/>
                <a:cs typeface="Times New Roman" panose="02020603050405020304" pitchFamily="18" charset="0"/>
              </a:rPr>
              <a:t>       vulnerabilities.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Additionally, the widespread adoption official  recognition  technology   has raised concerns</a:t>
            </a:r>
          </a:p>
          <a:p>
            <a:pPr algn="just"/>
            <a:r>
              <a:rPr lang="en-US" dirty="0">
                <a:latin typeface="Times New Roman" panose="02020603050405020304" pitchFamily="18" charset="0"/>
                <a:cs typeface="Times New Roman" panose="02020603050405020304" pitchFamily="18" charset="0"/>
              </a:rPr>
              <a:t>     regarding  data  privacy  and  potential   biases in  recognition  algorithms.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Furthermore, the usability and acceptance of this technology among users, especially in</a:t>
            </a:r>
          </a:p>
          <a:p>
            <a:pPr algn="just"/>
            <a:r>
              <a:rPr lang="en-US" dirty="0">
                <a:latin typeface="Times New Roman" panose="02020603050405020304" pitchFamily="18" charset="0"/>
                <a:cs typeface="Times New Roman" panose="02020603050405020304" pitchFamily="18" charset="0"/>
              </a:rPr>
              <a:t>      diverse organizational and cultural contexts, remain uncertain.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research aims to  investigate  and  address </a:t>
            </a:r>
            <a:r>
              <a:rPr lang="en-US" dirty="0" err="1">
                <a:latin typeface="Times New Roman" panose="02020603050405020304" pitchFamily="18" charset="0"/>
                <a:cs typeface="Times New Roman" panose="02020603050405020304" pitchFamily="18" charset="0"/>
              </a:rPr>
              <a:t>theseissues</a:t>
            </a:r>
            <a:r>
              <a:rPr lang="en-US" dirty="0">
                <a:latin typeface="Times New Roman" panose="02020603050405020304" pitchFamily="18" charset="0"/>
                <a:cs typeface="Times New Roman" panose="02020603050405020304" pitchFamily="18" charset="0"/>
              </a:rPr>
              <a:t> to ensure that face recognition</a:t>
            </a:r>
          </a:p>
          <a:p>
            <a:pPr algn="just"/>
            <a:r>
              <a:rPr lang="en-US" dirty="0">
                <a:latin typeface="Times New Roman" panose="02020603050405020304" pitchFamily="18" charset="0"/>
                <a:cs typeface="Times New Roman" panose="02020603050405020304" pitchFamily="18" charset="0"/>
              </a:rPr>
              <a:t>     attendance management systems offer a secure, </a:t>
            </a:r>
            <a:r>
              <a:rPr lang="en-US" dirty="0" err="1">
                <a:latin typeface="Times New Roman" panose="02020603050405020304" pitchFamily="18" charset="0"/>
                <a:cs typeface="Times New Roman" panose="02020603050405020304" pitchFamily="18" charset="0"/>
              </a:rPr>
              <a:t>reliable,and</a:t>
            </a:r>
            <a:r>
              <a:rPr lang="en-US" dirty="0">
                <a:latin typeface="Times New Roman" panose="02020603050405020304" pitchFamily="18" charset="0"/>
                <a:cs typeface="Times New Roman" panose="02020603050405020304" pitchFamily="18" charset="0"/>
              </a:rPr>
              <a:t>   user -  friendly  solution  that</a:t>
            </a:r>
          </a:p>
          <a:p>
            <a:pPr algn="just"/>
            <a:r>
              <a:rPr lang="en-US" dirty="0">
                <a:latin typeface="Times New Roman" panose="02020603050405020304" pitchFamily="18" charset="0"/>
                <a:cs typeface="Times New Roman" panose="02020603050405020304" pitchFamily="18" charset="0"/>
              </a:rPr>
              <a:t>  can  effectively  replace  traditional  attendance tracking methods in a variety of settings.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04800" y="35823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Subtitle 1">
            <a:extLst>
              <a:ext uri="{FF2B5EF4-FFF2-40B4-BE49-F238E27FC236}">
                <a16:creationId xmlns:a16="http://schemas.microsoft.com/office/drawing/2014/main" id="{DB7C0510-B879-3756-6A3D-C9FA649C5E11}"/>
              </a:ext>
            </a:extLst>
          </p:cNvPr>
          <p:cNvSpPr>
            <a:spLocks noGrp="1"/>
          </p:cNvSpPr>
          <p:nvPr>
            <p:ph type="subTitle"/>
          </p:nvPr>
        </p:nvSpPr>
        <p:spPr>
          <a:xfrm>
            <a:off x="457200" y="1505799"/>
            <a:ext cx="8534400" cy="1915180"/>
          </a:xfrm>
        </p:spPr>
        <p:txBody>
          <a:bodyPr/>
          <a:lstStyle/>
          <a:p>
            <a:pPr algn="just"/>
            <a:r>
              <a:rPr lang="en-US" dirty="0">
                <a:latin typeface="Times New Roman" panose="02020603050405020304" pitchFamily="18" charset="0"/>
                <a:cs typeface="Times New Roman" panose="02020603050405020304" pitchFamily="18" charset="0"/>
              </a:rPr>
              <a:t>The project's scope is to create, implement, evaluate, and   improve a face   recognition</a:t>
            </a:r>
          </a:p>
          <a:p>
            <a:pPr algn="just"/>
            <a:r>
              <a:rPr lang="en-US" dirty="0">
                <a:latin typeface="Times New Roman" panose="02020603050405020304" pitchFamily="18" charset="0"/>
                <a:cs typeface="Times New Roman" panose="02020603050405020304" pitchFamily="18" charset="0"/>
              </a:rPr>
              <a:t> attendance management system that addresses the limitations of traditional attendance</a:t>
            </a:r>
          </a:p>
          <a:p>
            <a:pPr algn="just"/>
            <a:r>
              <a:rPr lang="en-US" dirty="0">
                <a:latin typeface="Times New Roman" panose="02020603050405020304" pitchFamily="18" charset="0"/>
                <a:cs typeface="Times New Roman" panose="02020603050405020304" pitchFamily="18" charset="0"/>
              </a:rPr>
              <a:t> tracking methods, with a focus on accuracy, security, and usability. The project aims to</a:t>
            </a:r>
          </a:p>
          <a:p>
            <a:pPr algn="just"/>
            <a:r>
              <a:rPr lang="en-US" dirty="0">
                <a:latin typeface="Times New Roman" panose="02020603050405020304" pitchFamily="18" charset="0"/>
                <a:cs typeface="Times New Roman" panose="02020603050405020304" pitchFamily="18" charset="0"/>
              </a:rPr>
              <a:t> offer a comprehensive solution that can be adapted  to diverse  organizational   contexts,</a:t>
            </a:r>
          </a:p>
          <a:p>
            <a:pPr algn="just"/>
            <a:r>
              <a:rPr lang="en-US" dirty="0">
                <a:latin typeface="Times New Roman" panose="02020603050405020304" pitchFamily="18" charset="0"/>
                <a:cs typeface="Times New Roman" panose="02020603050405020304" pitchFamily="18" charset="0"/>
              </a:rPr>
              <a:t> making attendance management more efficient, secure, and user-friendly.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2057400" y="358744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962311136"/>
              </p:ext>
            </p:extLst>
          </p:nvPr>
        </p:nvGraphicFramePr>
        <p:xfrm>
          <a:off x="59636" y="381000"/>
          <a:ext cx="8957014" cy="29445313"/>
        </p:xfrm>
        <a:graphic>
          <a:graphicData uri="http://schemas.openxmlformats.org/drawingml/2006/table">
            <a:tbl>
              <a:tblPr firstRow="1" bandRow="1">
                <a:tableStyleId>{5C22544A-7EE6-4342-B048-85BDC9FD1C3A}</a:tableStyleId>
              </a:tblPr>
              <a:tblGrid>
                <a:gridCol w="528955">
                  <a:extLst>
                    <a:ext uri="{9D8B030D-6E8A-4147-A177-3AD203B41FA5}">
                      <a16:colId xmlns:a16="http://schemas.microsoft.com/office/drawing/2014/main" val="432745929"/>
                    </a:ext>
                  </a:extLst>
                </a:gridCol>
                <a:gridCol w="1128817">
                  <a:extLst>
                    <a:ext uri="{9D8B030D-6E8A-4147-A177-3AD203B41FA5}">
                      <a16:colId xmlns:a16="http://schemas.microsoft.com/office/drawing/2014/main" val="1998233565"/>
                    </a:ext>
                  </a:extLst>
                </a:gridCol>
                <a:gridCol w="2041442">
                  <a:extLst>
                    <a:ext uri="{9D8B030D-6E8A-4147-A177-3AD203B41FA5}">
                      <a16:colId xmlns:a16="http://schemas.microsoft.com/office/drawing/2014/main" val="3760181125"/>
                    </a:ext>
                  </a:extLst>
                </a:gridCol>
                <a:gridCol w="1905000">
                  <a:extLst>
                    <a:ext uri="{9D8B030D-6E8A-4147-A177-3AD203B41FA5}">
                      <a16:colId xmlns:a16="http://schemas.microsoft.com/office/drawing/2014/main" val="1470764825"/>
                    </a:ext>
                  </a:extLst>
                </a:gridCol>
                <a:gridCol w="1828800">
                  <a:extLst>
                    <a:ext uri="{9D8B030D-6E8A-4147-A177-3AD203B41FA5}">
                      <a16:colId xmlns:a16="http://schemas.microsoft.com/office/drawing/2014/main" val="3423994347"/>
                    </a:ext>
                  </a:extLst>
                </a:gridCol>
                <a:gridCol w="1524000">
                  <a:extLst>
                    <a:ext uri="{9D8B030D-6E8A-4147-A177-3AD203B41FA5}">
                      <a16:colId xmlns:a16="http://schemas.microsoft.com/office/drawing/2014/main" val="635663868"/>
                    </a:ext>
                  </a:extLst>
                </a:gridCol>
              </a:tblGrid>
              <a:tr h="137160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3034393">
                <a:tc>
                  <a:txBody>
                    <a:bodyPr/>
                    <a:lstStyle/>
                    <a:p>
                      <a:r>
                        <a:rPr lang="en-US" dirty="0"/>
                        <a:t>1</a:t>
                      </a:r>
                      <a:endParaRPr lang="en-IN" dirty="0"/>
                    </a:p>
                  </a:txBody>
                  <a:tcPr/>
                </a:tc>
                <a:tc>
                  <a:txBody>
                    <a:bodyPr/>
                    <a:lstStyle/>
                    <a:p>
                      <a:pPr algn="just"/>
                      <a:r>
                        <a:rPr lang="en-IN" sz="1400" dirty="0" err="1">
                          <a:latin typeface="Times New Roman" panose="02020603050405020304" pitchFamily="18" charset="0"/>
                          <a:cs typeface="Times New Roman" panose="02020603050405020304" pitchFamily="18" charset="0"/>
                        </a:rPr>
                        <a:t>Dr.V</a:t>
                      </a:r>
                      <a:r>
                        <a:rPr lang="en-IN" sz="1400" dirty="0">
                          <a:latin typeface="Times New Roman" panose="02020603050405020304" pitchFamily="18" charset="0"/>
                          <a:cs typeface="Times New Roman" panose="02020603050405020304" pitchFamily="18" charset="0"/>
                        </a:rPr>
                        <a:t> Suresh, Srinivasa </a:t>
                      </a:r>
                      <a:r>
                        <a:rPr lang="en-IN" sz="1400" dirty="0" err="1">
                          <a:latin typeface="Times New Roman" panose="02020603050405020304" pitchFamily="18" charset="0"/>
                          <a:cs typeface="Times New Roman" panose="02020603050405020304" pitchFamily="18" charset="0"/>
                        </a:rPr>
                        <a:t>Chakravarthi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Dumpa</a:t>
                      </a: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(2019)</a:t>
                      </a:r>
                    </a:p>
                  </a:txBody>
                  <a:tcPr/>
                </a:tc>
                <a:tc>
                  <a:txBody>
                    <a:bodyPr/>
                    <a:lstStyle/>
                    <a:p>
                      <a:r>
                        <a:rPr lang="en-US" sz="1400" dirty="0">
                          <a:latin typeface="Times New Roman" panose="02020603050405020304" pitchFamily="18" charset="0"/>
                          <a:cs typeface="Times New Roman" panose="02020603050405020304" pitchFamily="18" charset="0"/>
                        </a:rPr>
                        <a:t>According to the previous attendance management system, the accuracy of the </a:t>
                      </a:r>
                      <a:r>
                        <a:rPr lang="en-US" sz="1400" dirty="0" err="1">
                          <a:latin typeface="Times New Roman" panose="02020603050405020304" pitchFamily="18" charset="0"/>
                          <a:cs typeface="Times New Roman" panose="02020603050405020304" pitchFamily="18" charset="0"/>
                        </a:rPr>
                        <a:t>datacollected</a:t>
                      </a:r>
                      <a:r>
                        <a:rPr lang="en-US" sz="1400" dirty="0">
                          <a:latin typeface="Times New Roman" panose="02020603050405020304" pitchFamily="18" charset="0"/>
                          <a:cs typeface="Times New Roman" panose="02020603050405020304" pitchFamily="18" charset="0"/>
                        </a:rPr>
                        <a:t> is the biggest issue. This is because the attendance might not be recorded personally by the original person, in another word, the attendance of a particular person can be taken by a third party without the realization of the institution which violates the accuracy of the data</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Facial Recognition Attendance System Using Python and </a:t>
                      </a:r>
                      <a:r>
                        <a:rPr lang="en-US" sz="1400" dirty="0" err="1">
                          <a:latin typeface="Times New Roman" panose="02020603050405020304" pitchFamily="18" charset="0"/>
                          <a:cs typeface="Times New Roman" panose="02020603050405020304" pitchFamily="18" charset="0"/>
                        </a:rPr>
                        <a:t>OpenCv</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main intention of this project is to solve the issues encountered in the old attendance system while reproducing a brand new innovative smart system that can provide convenience to the institution. In this project, an application will be developed which is capable of </a:t>
                      </a:r>
                      <a:r>
                        <a:rPr lang="en-US" sz="1400" dirty="0" err="1">
                          <a:latin typeface="Times New Roman" panose="02020603050405020304" pitchFamily="18" charset="0"/>
                          <a:cs typeface="Times New Roman" panose="02020603050405020304" pitchFamily="18" charset="0"/>
                        </a:rPr>
                        <a:t>recognising</a:t>
                      </a:r>
                      <a:r>
                        <a:rPr lang="en-US" sz="1400" dirty="0">
                          <a:latin typeface="Times New Roman" panose="02020603050405020304" pitchFamily="18" charset="0"/>
                          <a:cs typeface="Times New Roman" panose="02020603050405020304" pitchFamily="18" charset="0"/>
                        </a:rPr>
                        <a:t> the identity of each individuals and eventually record down the data into a database system. Apart from that, an excel sheet is created which shows the students attendance and is directly mailed to the respected faculty.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The cost of implementing a Facial Recognition Attendance System using Python and OpenCV can vary significantly depending on several factors, including the complexity of the project, the hardware and software components you choose, and whether you have the necessary skills to develop the system yourself or need to hire professionals.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29393">
                <a:tc>
                  <a:txBody>
                    <a:bodyPr/>
                    <a:lstStyle/>
                    <a:p>
                      <a:r>
                        <a:rPr lang="en-US" dirty="0"/>
                        <a:t>2</a:t>
                      </a:r>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Khawla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Alhanaee</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Mitha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Alhammad</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(2019)</a:t>
                      </a:r>
                    </a:p>
                  </a:txBody>
                  <a:tcPr/>
                </a:tc>
                <a:tc>
                  <a:txBody>
                    <a:bodyPr/>
                    <a:lstStyle/>
                    <a:p>
                      <a:r>
                        <a:rPr lang="en-US" sz="1400" dirty="0">
                          <a:latin typeface="Times New Roman" panose="02020603050405020304" pitchFamily="18" charset="0"/>
                          <a:cs typeface="Times New Roman" panose="02020603050405020304" pitchFamily="18" charset="0"/>
                        </a:rPr>
                        <a:t>Face identification has been considered an interesting research domain in the past few years as it plays a major biometric authentication role in several applications including attendance management and access control systems. Attendance management systems are very important to all organization though they are complex and time-consuming for managing regular attendance log.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Face Recognition Smart Attendance System using Deep Transfer Learning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paper presents a deep learning based facial recognition attendance system. We utilize transfer learning by using three pre-trained convolutional neural networks and trained them on our data. When compared to other approaches, the system showed very high performance in terms of high prediction accuracy and reasonable training time. The three networks are </a:t>
                      </a:r>
                      <a:r>
                        <a:rPr lang="en-US" sz="1400" dirty="0" err="1">
                          <a:latin typeface="Times New Roman" panose="02020603050405020304" pitchFamily="18" charset="0"/>
                          <a:cs typeface="Times New Roman" panose="02020603050405020304" pitchFamily="18" charset="0"/>
                        </a:rPr>
                        <a:t>SqueezeNet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GoogleNet</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AlexNet</a:t>
                      </a:r>
                      <a:r>
                        <a:rPr lang="en-US" sz="1400" dirty="0">
                          <a:latin typeface="Times New Roman" panose="02020603050405020304" pitchFamily="18" charset="0"/>
                          <a:cs typeface="Times New Roman" panose="02020603050405020304" pitchFamily="18" charset="0"/>
                        </a:rPr>
                        <a:t> where they achieved a validation accuracy of 98.33%, 93.33% and 100% respectively</a:t>
                      </a:r>
                      <a:r>
                        <a:rPr lang="en-US" dirty="0"/>
                        <a:t>. </a:t>
                      </a:r>
                      <a:endParaRPr lang="en-IN" dirty="0"/>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While the paper is undoubtedly a significant contribution to the field, there are some areas that warrant further attention. First, the quality and diversity of the dataset used for training and validation are crucial aspects that should be detailed. A robust dataset that accurately represents the real-world scenarios where the system is intended to be deployed is essential to avoid biases and overfitting. Providing additional information on the dataset, its size, and any data augmentation techniques employed would enhance the paper's transparency.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129393">
                <a:tc>
                  <a:txBody>
                    <a:bodyPr/>
                    <a:lstStyle/>
                    <a:p>
                      <a:r>
                        <a:rPr lang="en-US" dirty="0"/>
                        <a:t>3</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Ashwin Rao</a:t>
                      </a:r>
                    </a:p>
                  </a:txBody>
                  <a:tcPr/>
                </a:tc>
                <a:tc>
                  <a:txBody>
                    <a:bodyPr/>
                    <a:lstStyle/>
                    <a:p>
                      <a:r>
                        <a:rPr lang="en-US" sz="1400" dirty="0">
                          <a:latin typeface="Times New Roman" panose="02020603050405020304" pitchFamily="18" charset="0"/>
                          <a:cs typeface="Times New Roman" panose="02020603050405020304" pitchFamily="18" charset="0"/>
                        </a:rPr>
                        <a:t>The proposed attendance system requires three major technologies to identify students: 1) object detection and localization, to identify which objects in the classroom are students, and where they are, 2) face detection, to identify which object is a face, and 3) face recognition, to map detected faces to corresponding students. There is continuous research going on in these areas. YOLO [1] is a real-time object detection algorithm which is being continuously improved upon since its first introduction in 2016. </a:t>
                      </a:r>
                      <a:r>
                        <a:rPr lang="en-US" sz="1400" dirty="0" err="1">
                          <a:latin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Casading</a:t>
                      </a:r>
                      <a:r>
                        <a:rPr lang="en-US" sz="1400" dirty="0">
                          <a:latin typeface="Times New Roman" panose="02020603050405020304" pitchFamily="18" charset="0"/>
                          <a:cs typeface="Times New Roman" panose="02020603050405020304" pitchFamily="18" charset="0"/>
                        </a:rPr>
                        <a:t> [2] identifies faces in a real-time video feed. </a:t>
                      </a:r>
                      <a:r>
                        <a:rPr lang="en-US" sz="1400" dirty="0" err="1">
                          <a:latin typeface="Times New Roman" panose="02020603050405020304" pitchFamily="18" charset="0"/>
                          <a:cs typeface="Times New Roman" panose="02020603050405020304" pitchFamily="18" charset="0"/>
                        </a:rPr>
                        <a:t>FaceNet</a:t>
                      </a:r>
                      <a:r>
                        <a:rPr lang="en-US" sz="1400" dirty="0">
                          <a:latin typeface="Times New Roman" panose="02020603050405020304" pitchFamily="18" charset="0"/>
                          <a:cs typeface="Times New Roman" panose="02020603050405020304" pitchFamily="18" charset="0"/>
                        </a:rPr>
                        <a:t> [3] is a notable </a:t>
                      </a:r>
                      <a:r>
                        <a:rPr lang="en-US" sz="1400" dirty="0" err="1">
                          <a:latin typeface="Times New Roman" panose="02020603050405020304" pitchFamily="18" charset="0"/>
                          <a:cs typeface="Times New Roman" panose="02020603050405020304" pitchFamily="18" charset="0"/>
                        </a:rPr>
                        <a:t>facerecognition</a:t>
                      </a:r>
                      <a:r>
                        <a:rPr lang="en-US" sz="1400" dirty="0">
                          <a:latin typeface="Times New Roman" panose="02020603050405020304" pitchFamily="18" charset="0"/>
                          <a:cs typeface="Times New Roman" panose="02020603050405020304" pitchFamily="18" charset="0"/>
                        </a:rPr>
                        <a:t> technique, which uses a deep convolutional neural network with 22 layers trained via a triplet loss function to directly output a 128-dimensional embedding. VGGFace2 [4] is a dataset for training face recognition models taking into account pose and age.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AttenFace</a:t>
                      </a:r>
                      <a:r>
                        <a:rPr lang="en-US" sz="1400" dirty="0">
                          <a:latin typeface="Times New Roman" panose="02020603050405020304" pitchFamily="18" charset="0"/>
                          <a:cs typeface="Times New Roman" panose="02020603050405020304" pitchFamily="18" charset="0"/>
                        </a:rPr>
                        <a:t>: A Real Time Attendance System Using Face Recognition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paper proposes a new method to analyze and grant attendance in real time using face recognition. Attendance in each class is determined automatically with no human effort. The system ensures that a student must stay in class for at least a certain amount of time to be marked present, and at the same time grants a certain amount of leniency in the attendance calculation, as decided by the professor. There is always scope for improvement.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This paper presents a novel real-time attendance management system based on facial recognition technology, automating attendance tracking while ensuring that students meet specific time-based criteria to be marked present. However, it recognizes the inherent challenges of facial recognition technology, including occasional inaccuracies caused by environmental factors and variations in student positioning. As the field of face recognition continually evolves, it is anticipated that the proposed system will benefit from improved algorithms that offer greater accuracy and adaptability. To fully embrace this innovative approach, it is essential for the paper to address practical implementation considerations and measures to handle recognition errors, thereby enhancing its potential for adoption in diverse educational settings.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1129393">
                <a:tc>
                  <a:txBody>
                    <a:bodyPr/>
                    <a:lstStyle/>
                    <a:p>
                      <a:r>
                        <a:rPr lang="en-US" dirty="0"/>
                        <a:t>4</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592F6B9-067A-E01A-AFC0-BB8C85A27366}"/>
              </a:ext>
            </a:extLst>
          </p:cNvPr>
          <p:cNvGraphicFramePr>
            <a:graphicFrameLocks noGrp="1"/>
          </p:cNvGraphicFramePr>
          <p:nvPr>
            <p:extLst>
              <p:ext uri="{D42A27DB-BD31-4B8C-83A1-F6EECF244321}">
                <p14:modId xmlns:p14="http://schemas.microsoft.com/office/powerpoint/2010/main" val="2971718559"/>
              </p:ext>
            </p:extLst>
          </p:nvPr>
        </p:nvGraphicFramePr>
        <p:xfrm>
          <a:off x="152400" y="152400"/>
          <a:ext cx="8915400" cy="7772400"/>
        </p:xfrm>
        <a:graphic>
          <a:graphicData uri="http://schemas.openxmlformats.org/drawingml/2006/table">
            <a:tbl>
              <a:tblPr firstRow="1" bandRow="1">
                <a:tableStyleId>{5C22544A-7EE6-4342-B048-85BDC9FD1C3A}</a:tableStyleId>
              </a:tblPr>
              <a:tblGrid>
                <a:gridCol w="703580">
                  <a:extLst>
                    <a:ext uri="{9D8B030D-6E8A-4147-A177-3AD203B41FA5}">
                      <a16:colId xmlns:a16="http://schemas.microsoft.com/office/drawing/2014/main" val="2162054969"/>
                    </a:ext>
                  </a:extLst>
                </a:gridCol>
                <a:gridCol w="1430020">
                  <a:extLst>
                    <a:ext uri="{9D8B030D-6E8A-4147-A177-3AD203B41FA5}">
                      <a16:colId xmlns:a16="http://schemas.microsoft.com/office/drawing/2014/main" val="2133507438"/>
                    </a:ext>
                  </a:extLst>
                </a:gridCol>
                <a:gridCol w="1767136">
                  <a:extLst>
                    <a:ext uri="{9D8B030D-6E8A-4147-A177-3AD203B41FA5}">
                      <a16:colId xmlns:a16="http://schemas.microsoft.com/office/drawing/2014/main" val="3256835712"/>
                    </a:ext>
                  </a:extLst>
                </a:gridCol>
                <a:gridCol w="1280864">
                  <a:extLst>
                    <a:ext uri="{9D8B030D-6E8A-4147-A177-3AD203B41FA5}">
                      <a16:colId xmlns:a16="http://schemas.microsoft.com/office/drawing/2014/main" val="2956453797"/>
                    </a:ext>
                  </a:extLst>
                </a:gridCol>
                <a:gridCol w="1676400">
                  <a:extLst>
                    <a:ext uri="{9D8B030D-6E8A-4147-A177-3AD203B41FA5}">
                      <a16:colId xmlns:a16="http://schemas.microsoft.com/office/drawing/2014/main" val="970147462"/>
                    </a:ext>
                  </a:extLst>
                </a:gridCol>
                <a:gridCol w="2057400">
                  <a:extLst>
                    <a:ext uri="{9D8B030D-6E8A-4147-A177-3AD203B41FA5}">
                      <a16:colId xmlns:a16="http://schemas.microsoft.com/office/drawing/2014/main" val="4239501584"/>
                    </a:ext>
                  </a:extLst>
                </a:gridCol>
              </a:tblGrid>
              <a:tr h="106680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Name of the Proposed solution/Method</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Solution</a:t>
                      </a:r>
                      <a:endParaRPr lang="en-IN" sz="14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3989064602"/>
                  </a:ext>
                </a:extLst>
              </a:tr>
              <a:tr h="2171700">
                <a:tc>
                  <a:txBody>
                    <a:bodyPr/>
                    <a:lstStyle/>
                    <a:p>
                      <a:r>
                        <a:rPr lang="en-US" sz="1400" dirty="0"/>
                        <a:t>2</a:t>
                      </a:r>
                      <a:endParaRPr lang="en-IN" sz="1400" dirty="0"/>
                    </a:p>
                  </a:txBody>
                  <a:tcPr/>
                </a:tc>
                <a:tc>
                  <a:txBody>
                    <a:bodyPr/>
                    <a:lstStyle/>
                    <a:p>
                      <a:r>
                        <a:rPr lang="en-IN" sz="1400" dirty="0" err="1">
                          <a:latin typeface="Times New Roman" panose="02020603050405020304" pitchFamily="18" charset="0"/>
                          <a:cs typeface="Times New Roman" panose="02020603050405020304" pitchFamily="18" charset="0"/>
                        </a:rPr>
                        <a:t>Khawla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Alhanaee</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Mitha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Alhammad</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(2019)</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Face identification has been considered an interesting research domain in the past few years as it plays a major biometric authentication role in several applications including attendance management and access control systems. Attendance management systems are very important to all organization though they are complex and time-consuming for managing regular attendance log.</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Face Recognition Smart Attendance System using Deep Transfer Learning</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This paper presents a deep learning based facial recognition attendance system. We utilize transfer learning by using three pre-trained convolutional neural networks and trained them on our data. When compared to other approaches, the system showed very high performance in terms of high prediction accuracy and reasonable training time. The three networks are </a:t>
                      </a:r>
                      <a:r>
                        <a:rPr lang="en-US" sz="1400" dirty="0" err="1">
                          <a:latin typeface="Times New Roman" panose="02020603050405020304" pitchFamily="18" charset="0"/>
                          <a:cs typeface="Times New Roman" panose="02020603050405020304" pitchFamily="18" charset="0"/>
                        </a:rPr>
                        <a:t>SqueezeNet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GoogleNet</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AlexNet</a:t>
                      </a:r>
                      <a:r>
                        <a:rPr lang="en-US" sz="1400" dirty="0">
                          <a:latin typeface="Times New Roman" panose="02020603050405020304" pitchFamily="18" charset="0"/>
                          <a:cs typeface="Times New Roman" panose="02020603050405020304" pitchFamily="18" charset="0"/>
                        </a:rPr>
                        <a:t> where they achieved a validation accuracy of 98.33%, 93.33% and 100% respectively</a:t>
                      </a:r>
                      <a:r>
                        <a:rPr lang="en-US" sz="1400" dirty="0"/>
                        <a:t>. </a:t>
                      </a:r>
                      <a:endParaRPr lang="en-IN" sz="1400" dirty="0"/>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Times New Roman" panose="02020603050405020304" pitchFamily="18" charset="0"/>
                          <a:ea typeface="+mn-ea"/>
                          <a:cs typeface="Times New Roman" panose="02020603050405020304" pitchFamily="18" charset="0"/>
                        </a:rPr>
                        <a:t>While the paper is undoubtedly a significant contribution to the field, there are some areas that warrant further attention. First, the quality and diversity of the dataset used for training and validation are crucial aspects that should be detailed. A robust dataset that accurately represents the real-world scenarios where the system is intended to be deployed is essential to avoid biases and overfitting. Providing additional information on the dataset, its size, and any data augmentation techniques employed would enhance the paper's transparency.</a:t>
                      </a:r>
                      <a:endParaRPr lang="en-IN" sz="14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444130379"/>
                  </a:ext>
                </a:extLst>
              </a:tr>
            </a:tbl>
          </a:graphicData>
        </a:graphic>
      </p:graphicFrame>
    </p:spTree>
    <p:extLst>
      <p:ext uri="{BB962C8B-B14F-4D97-AF65-F5344CB8AC3E}">
        <p14:creationId xmlns:p14="http://schemas.microsoft.com/office/powerpoint/2010/main" val="2886485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Subtitle 1">
            <a:extLst>
              <a:ext uri="{FF2B5EF4-FFF2-40B4-BE49-F238E27FC236}">
                <a16:creationId xmlns:a16="http://schemas.microsoft.com/office/drawing/2014/main" id="{C39370B3-9A44-B0BB-8BF3-100F5C509876}"/>
              </a:ext>
            </a:extLst>
          </p:cNvPr>
          <p:cNvSpPr>
            <a:spLocks noGrp="1"/>
          </p:cNvSpPr>
          <p:nvPr>
            <p:ph type="subTitle"/>
          </p:nvPr>
        </p:nvSpPr>
        <p:spPr>
          <a:xfrm>
            <a:off x="193040" y="1142415"/>
            <a:ext cx="8757920" cy="4110305"/>
          </a:xfrm>
        </p:spPr>
        <p:txBody>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implementation  of  the  existing  Face  Recognition  Attendance  Management   System </a:t>
            </a:r>
          </a:p>
          <a:p>
            <a:pPr algn="just"/>
            <a:r>
              <a:rPr lang="en-US" dirty="0">
                <a:latin typeface="Times New Roman" panose="02020603050405020304" pitchFamily="18" charset="0"/>
                <a:cs typeface="Times New Roman" panose="02020603050405020304" pitchFamily="18" charset="0"/>
              </a:rPr>
              <a:t>involves setting up and configuring the hardware and  software  components.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Enrolling  users by associating their facial images with profiles, integrating the system with </a:t>
            </a:r>
          </a:p>
          <a:p>
            <a:pPr algn="just"/>
            <a:r>
              <a:rPr lang="en-US" dirty="0">
                <a:latin typeface="Times New Roman" panose="02020603050405020304" pitchFamily="18" charset="0"/>
                <a:cs typeface="Times New Roman" panose="02020603050405020304" pitchFamily="18" charset="0"/>
              </a:rPr>
              <a:t> existing </a:t>
            </a:r>
            <a:r>
              <a:rPr lang="en-US" dirty="0" err="1">
                <a:latin typeface="Times New Roman" panose="02020603050405020304" pitchFamily="18" charset="0"/>
                <a:cs typeface="Times New Roman" panose="02020603050405020304" pitchFamily="18" charset="0"/>
              </a:rPr>
              <a:t>software,conducting</a:t>
            </a:r>
            <a:r>
              <a:rPr lang="en-US" dirty="0">
                <a:latin typeface="Times New Roman" panose="02020603050405020304" pitchFamily="18" charset="0"/>
                <a:cs typeface="Times New Roman" panose="02020603050405020304" pitchFamily="18" charset="0"/>
              </a:rPr>
              <a:t> rigorous testing and calibration, providing user training,  piloting</a:t>
            </a:r>
          </a:p>
          <a:p>
            <a:pPr algn="just"/>
            <a:r>
              <a:rPr lang="en-US" dirty="0">
                <a:latin typeface="Times New Roman" panose="02020603050405020304" pitchFamily="18" charset="0"/>
                <a:cs typeface="Times New Roman" panose="02020603050405020304" pitchFamily="18" charset="0"/>
              </a:rPr>
              <a:t> the  system.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Eventually  rolling it  out  organization- wide. Data  migration  ensures  historical records are</a:t>
            </a:r>
          </a:p>
          <a:p>
            <a:pPr algn="just"/>
            <a:r>
              <a:rPr lang="en-US" dirty="0">
                <a:latin typeface="Times New Roman" panose="02020603050405020304" pitchFamily="18" charset="0"/>
                <a:cs typeface="Times New Roman" panose="02020603050405020304" pitchFamily="18" charset="0"/>
              </a:rPr>
              <a:t> preserved ,   and   ongoing   monitoring,   maintenance,   and  user   support   are  established.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Compliance with data privacy and security standards is maintained throughout the process to</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ensure the successful transition from traditional attendance tracking to the more efficient and </a:t>
            </a:r>
          </a:p>
          <a:p>
            <a:pPr algn="just"/>
            <a:r>
              <a:rPr lang="en-US" dirty="0">
                <a:latin typeface="Times New Roman" panose="02020603050405020304" pitchFamily="18" charset="0"/>
                <a:cs typeface="Times New Roman" panose="02020603050405020304" pitchFamily="18" charset="0"/>
              </a:rPr>
              <a:t>secure face recognition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Subtitle 1">
            <a:extLst>
              <a:ext uri="{FF2B5EF4-FFF2-40B4-BE49-F238E27FC236}">
                <a16:creationId xmlns:a16="http://schemas.microsoft.com/office/drawing/2014/main" id="{BC8DC670-9021-2C93-0FBB-623D2FC29A36}"/>
              </a:ext>
            </a:extLst>
          </p:cNvPr>
          <p:cNvSpPr>
            <a:spLocks noGrp="1"/>
          </p:cNvSpPr>
          <p:nvPr>
            <p:ph type="subTitle"/>
          </p:nvPr>
        </p:nvSpPr>
        <p:spPr>
          <a:xfrm>
            <a:off x="295480" y="1076380"/>
            <a:ext cx="9220200" cy="4991400"/>
          </a:xfrm>
        </p:spPr>
        <p:txBody>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implementation of the Face Recognition Attendance Management System, augmented </a:t>
            </a:r>
          </a:p>
          <a:p>
            <a:pPr algn="just"/>
            <a:r>
              <a:rPr lang="en-US" dirty="0">
                <a:latin typeface="Times New Roman" panose="02020603050405020304" pitchFamily="18" charset="0"/>
                <a:cs typeface="Times New Roman" panose="02020603050405020304" pitchFamily="18" charset="0"/>
              </a:rPr>
              <a:t>      by user login IDs and automated notifications to administrators, has led to a transformative</a:t>
            </a:r>
          </a:p>
          <a:p>
            <a:pPr algn="just"/>
            <a:r>
              <a:rPr lang="en-US" dirty="0">
                <a:latin typeface="Times New Roman" panose="02020603050405020304" pitchFamily="18" charset="0"/>
                <a:cs typeface="Times New Roman" panose="02020603050405020304" pitchFamily="18" charset="0"/>
              </a:rPr>
              <a:t>      impact on attendance tracking within organizations and institutions.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innovative system has significantly improved accuracy, reducing errors associated </a:t>
            </a:r>
          </a:p>
          <a:p>
            <a:pPr algn="just"/>
            <a:r>
              <a:rPr lang="en-US" dirty="0">
                <a:latin typeface="Times New Roman" panose="02020603050405020304" pitchFamily="18" charset="0"/>
                <a:cs typeface="Times New Roman" panose="02020603050405020304" pitchFamily="18" charset="0"/>
              </a:rPr>
              <a:t>       with manual methods </a:t>
            </a:r>
            <a:r>
              <a:rPr lang="en-US" dirty="0" err="1">
                <a:latin typeface="Times New Roman" panose="02020603050405020304" pitchFamily="18" charset="0"/>
                <a:cs typeface="Times New Roman" panose="02020603050405020304" pitchFamily="18" charset="0"/>
              </a:rPr>
              <a:t>andinstilling</a:t>
            </a:r>
            <a:r>
              <a:rPr lang="en-US" dirty="0">
                <a:latin typeface="Times New Roman" panose="02020603050405020304" pitchFamily="18" charset="0"/>
                <a:cs typeface="Times New Roman" panose="02020603050405020304" pitchFamily="18" charset="0"/>
              </a:rPr>
              <a:t> confidence in attendance data.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login IDs enhance security and </a:t>
            </a:r>
            <a:r>
              <a:rPr lang="en-US" dirty="0" err="1">
                <a:latin typeface="Times New Roman" panose="02020603050405020304" pitchFamily="18" charset="0"/>
                <a:cs typeface="Times New Roman" panose="02020603050405020304" pitchFamily="18" charset="0"/>
              </a:rPr>
              <a:t>streamlineuser</a:t>
            </a:r>
            <a:r>
              <a:rPr lang="en-US" dirty="0">
                <a:latin typeface="Times New Roman" panose="02020603050405020304" pitchFamily="18" charset="0"/>
                <a:cs typeface="Times New Roman" panose="02020603050405020304" pitchFamily="18" charset="0"/>
              </a:rPr>
              <a:t> management, while automated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notificationsto</a:t>
            </a:r>
            <a:r>
              <a:rPr lang="en-US" dirty="0">
                <a:latin typeface="Times New Roman" panose="02020603050405020304" pitchFamily="18" charset="0"/>
                <a:cs typeface="Times New Roman" panose="02020603050405020304" pitchFamily="18" charset="0"/>
              </a:rPr>
              <a:t> administrators and users ensure real-</a:t>
            </a:r>
            <a:r>
              <a:rPr lang="en-US" dirty="0" err="1">
                <a:latin typeface="Times New Roman" panose="02020603050405020304" pitchFamily="18" charset="0"/>
                <a:cs typeface="Times New Roman" panose="02020603050405020304" pitchFamily="18" charset="0"/>
              </a:rPr>
              <a:t>timeinformation</a:t>
            </a:r>
            <a:r>
              <a:rPr lang="en-US" dirty="0">
                <a:latin typeface="Times New Roman" panose="02020603050405020304" pitchFamily="18" charset="0"/>
                <a:cs typeface="Times New Roman" panose="02020603050405020304" pitchFamily="18" charset="0"/>
              </a:rPr>
              <a:t> exchange. This not only </a:t>
            </a:r>
          </a:p>
          <a:p>
            <a:pPr algn="just"/>
            <a:r>
              <a:rPr lang="en-US" dirty="0">
                <a:latin typeface="Times New Roman" panose="02020603050405020304" pitchFamily="18" charset="0"/>
                <a:cs typeface="Times New Roman" panose="02020603050405020304" pitchFamily="18" charset="0"/>
              </a:rPr>
              <a:t>     fosters </a:t>
            </a:r>
            <a:r>
              <a:rPr lang="en-US" dirty="0" err="1">
                <a:latin typeface="Times New Roman" panose="02020603050405020304" pitchFamily="18" charset="0"/>
                <a:cs typeface="Times New Roman" panose="02020603050405020304" pitchFamily="18" charset="0"/>
              </a:rPr>
              <a:t>securityand</a:t>
            </a:r>
            <a:r>
              <a:rPr lang="en-US" dirty="0">
                <a:latin typeface="Times New Roman" panose="02020603050405020304" pitchFamily="18" charset="0"/>
                <a:cs typeface="Times New Roman" panose="02020603050405020304" pitchFamily="18" charset="0"/>
              </a:rPr>
              <a:t> efficiency but also encourages user acceptance and satisfaction.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seamless integration with existing software systems allows </a:t>
            </a:r>
          </a:p>
          <a:p>
            <a:pPr algn="just"/>
            <a:r>
              <a:rPr lang="en-US" dirty="0">
                <a:latin typeface="Times New Roman" panose="02020603050405020304" pitchFamily="18" charset="0"/>
                <a:cs typeface="Times New Roman" panose="02020603050405020304" pitchFamily="18" charset="0"/>
              </a:rPr>
              <a:t>     for efficient data synchronization, ultimately offering a cost-effective, scalable, and privacy-</a:t>
            </a:r>
          </a:p>
          <a:p>
            <a:pPr algn="just"/>
            <a:r>
              <a:rPr lang="en-US" dirty="0">
                <a:latin typeface="Times New Roman" panose="02020603050405020304" pitchFamily="18" charset="0"/>
                <a:cs typeface="Times New Roman" panose="02020603050405020304" pitchFamily="18" charset="0"/>
              </a:rPr>
              <a:t>     compliant solution that modernizes attendance management practices while bolstering </a:t>
            </a:r>
          </a:p>
          <a:p>
            <a:pPr algn="just"/>
            <a:r>
              <a:rPr lang="en-US" dirty="0">
                <a:latin typeface="Times New Roman" panose="02020603050405020304" pitchFamily="18" charset="0"/>
                <a:cs typeface="Times New Roman" panose="02020603050405020304" pitchFamily="18" charset="0"/>
              </a:rPr>
              <a:t>     administrative oversight and enhancing user experience.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Subtitle 1">
            <a:extLst>
              <a:ext uri="{FF2B5EF4-FFF2-40B4-BE49-F238E27FC236}">
                <a16:creationId xmlns:a16="http://schemas.microsoft.com/office/drawing/2014/main" id="{B38A9C1B-BA33-99DD-4E94-658E476BB72C}"/>
              </a:ext>
            </a:extLst>
          </p:cNvPr>
          <p:cNvSpPr>
            <a:spLocks noGrp="1"/>
          </p:cNvSpPr>
          <p:nvPr>
            <p:ph type="subTitle"/>
          </p:nvPr>
        </p:nvSpPr>
        <p:spPr>
          <a:xfrm>
            <a:off x="228600" y="1370280"/>
            <a:ext cx="8458200" cy="5487720"/>
          </a:xfrm>
        </p:spPr>
        <p:txBody>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conclusion,the</a:t>
            </a:r>
            <a:r>
              <a:rPr lang="en-US" dirty="0">
                <a:latin typeface="Times New Roman" panose="02020603050405020304" pitchFamily="18" charset="0"/>
                <a:cs typeface="Times New Roman" panose="02020603050405020304" pitchFamily="18" charset="0"/>
              </a:rPr>
              <a:t> implementation of the Face Recognition Attendance Management System</a:t>
            </a:r>
          </a:p>
          <a:p>
            <a:pPr algn="just"/>
            <a:r>
              <a:rPr lang="en-US" dirty="0">
                <a:latin typeface="Times New Roman" panose="02020603050405020304" pitchFamily="18" charset="0"/>
                <a:cs typeface="Times New Roman" panose="02020603050405020304" pitchFamily="18" charset="0"/>
              </a:rPr>
              <a:t>     represents a pivotal step forward in the realm of  attendance  tracking  within  organizations</a:t>
            </a:r>
          </a:p>
          <a:p>
            <a:pPr algn="just"/>
            <a:r>
              <a:rPr lang="en-US" dirty="0">
                <a:latin typeface="Times New Roman" panose="02020603050405020304" pitchFamily="18" charset="0"/>
                <a:cs typeface="Times New Roman" panose="02020603050405020304" pitchFamily="18" charset="0"/>
              </a:rPr>
              <a:t>     And  institutions.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technology  has  demonstrated  its  ability to  significantly  enhance </a:t>
            </a:r>
          </a:p>
          <a:p>
            <a:pPr algn="just"/>
            <a:r>
              <a:rPr lang="en-US" dirty="0">
                <a:latin typeface="Times New Roman" panose="02020603050405020304" pitchFamily="18" charset="0"/>
                <a:cs typeface="Times New Roman" panose="02020603050405020304" pitchFamily="18" charset="0"/>
              </a:rPr>
              <a:t>      accuracy,  streamline   efficiency,  and  bolster   security,   ultimately   replacing  traditional</a:t>
            </a:r>
          </a:p>
          <a:p>
            <a:pPr algn="just"/>
            <a:r>
              <a:rPr lang="en-US" dirty="0">
                <a:latin typeface="Times New Roman" panose="02020603050405020304" pitchFamily="18" charset="0"/>
                <a:cs typeface="Times New Roman" panose="02020603050405020304" pitchFamily="18" charset="0"/>
              </a:rPr>
              <a:t>      methods prone    to errors  and   vulnerabilities.</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satisfaction   and  acceptance   </a:t>
            </a:r>
            <a:r>
              <a:rPr lang="en-US" dirty="0" err="1">
                <a:latin typeface="Times New Roman" panose="02020603050405020304" pitchFamily="18" charset="0"/>
                <a:cs typeface="Times New Roman" panose="02020603050405020304" pitchFamily="18" charset="0"/>
              </a:rPr>
              <a:t>furtherunderscore</a:t>
            </a:r>
            <a:r>
              <a:rPr lang="en-US" dirty="0">
                <a:latin typeface="Times New Roman" panose="02020603050405020304" pitchFamily="18" charset="0"/>
                <a:cs typeface="Times New Roman" panose="02020603050405020304" pitchFamily="18" charset="0"/>
              </a:rPr>
              <a:t> the system's success,  </a:t>
            </a:r>
            <a:r>
              <a:rPr lang="en-US" dirty="0" err="1">
                <a:latin typeface="Times New Roman" panose="02020603050405020304" pitchFamily="18" charset="0"/>
                <a:cs typeface="Times New Roman" panose="02020603050405020304" pitchFamily="18" charset="0"/>
              </a:rPr>
              <a:t>promotingits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seamless integration  with existing </a:t>
            </a:r>
            <a:r>
              <a:rPr lang="en-US" dirty="0" err="1">
                <a:latin typeface="Times New Roman" panose="02020603050405020304" pitchFamily="18" charset="0"/>
                <a:cs typeface="Times New Roman" panose="02020603050405020304" pitchFamily="18" charset="0"/>
              </a:rPr>
              <a:t>softwaresystems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transformative solution not   only improves attendance   management but also offers a</a:t>
            </a:r>
          </a:p>
          <a:p>
            <a:pPr algn="just"/>
            <a:r>
              <a:rPr lang="en-US" dirty="0">
                <a:latin typeface="Times New Roman" panose="02020603050405020304" pitchFamily="18" charset="0"/>
                <a:cs typeface="Times New Roman" panose="02020603050405020304" pitchFamily="18" charset="0"/>
              </a:rPr>
              <a:t>     cost-effective,  scalable,  and privacy -compliant   approach   that   aligns   with  the </a:t>
            </a:r>
          </a:p>
          <a:p>
            <a:pPr algn="just"/>
            <a:r>
              <a:rPr lang="en-US" dirty="0">
                <a:latin typeface="Times New Roman" panose="02020603050405020304" pitchFamily="18" charset="0"/>
                <a:cs typeface="Times New Roman" panose="02020603050405020304" pitchFamily="18" charset="0"/>
              </a:rPr>
              <a:t>     demands    of    modern   organizations.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As a   result,   the   Face   Recognition   </a:t>
            </a:r>
            <a:r>
              <a:rPr lang="en-US" dirty="0" err="1">
                <a:latin typeface="Times New Roman" panose="02020603050405020304" pitchFamily="18" charset="0"/>
                <a:cs typeface="Times New Roman" panose="02020603050405020304" pitchFamily="18" charset="0"/>
              </a:rPr>
              <a:t>AttendanceManagement</a:t>
            </a:r>
            <a:r>
              <a:rPr lang="en-US" dirty="0">
                <a:latin typeface="Times New Roman" panose="02020603050405020304" pitchFamily="18" charset="0"/>
                <a:cs typeface="Times New Roman" panose="02020603050405020304" pitchFamily="18" charset="0"/>
              </a:rPr>
              <a:t>   System stands   as a </a:t>
            </a:r>
          </a:p>
          <a:p>
            <a:pPr algn="just"/>
            <a:r>
              <a:rPr lang="en-US" dirty="0">
                <a:latin typeface="Times New Roman" panose="02020603050405020304" pitchFamily="18" charset="0"/>
                <a:cs typeface="Times New Roman" panose="02020603050405020304" pitchFamily="18" charset="0"/>
              </a:rPr>
              <a:t>      progressive   and   invaluable   addition  to the toolkit </a:t>
            </a:r>
            <a:r>
              <a:rPr lang="en-US" dirty="0" err="1">
                <a:latin typeface="Times New Roman" panose="02020603050405020304" pitchFamily="18" charset="0"/>
                <a:cs typeface="Times New Roman" panose="02020603050405020304" pitchFamily="18" charset="0"/>
              </a:rPr>
              <a:t>ofOrganizations</a:t>
            </a:r>
            <a:r>
              <a:rPr lang="en-US" dirty="0">
                <a:latin typeface="Times New Roman" panose="02020603050405020304" pitchFamily="18" charset="0"/>
                <a:cs typeface="Times New Roman" panose="02020603050405020304" pitchFamily="18" charset="0"/>
              </a:rPr>
              <a:t>   seeking to optimize</a:t>
            </a:r>
          </a:p>
          <a:p>
            <a:pPr algn="just"/>
            <a:r>
              <a:rPr lang="en-US" dirty="0">
                <a:latin typeface="Times New Roman" panose="02020603050405020304" pitchFamily="18" charset="0"/>
                <a:cs typeface="Times New Roman" panose="02020603050405020304" pitchFamily="18" charset="0"/>
              </a:rPr>
              <a:t>      their attendance  tracking processes while ensuring data</a:t>
            </a:r>
          </a:p>
          <a:p>
            <a:pPr algn="just"/>
            <a:r>
              <a:rPr lang="en-US" dirty="0">
                <a:latin typeface="Times New Roman" panose="02020603050405020304" pitchFamily="18" charset="0"/>
                <a:cs typeface="Times New Roman" panose="02020603050405020304" pitchFamily="18" charset="0"/>
              </a:rPr>
              <a:t>      security and accuracy.</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Subtitle 1">
            <a:extLst>
              <a:ext uri="{FF2B5EF4-FFF2-40B4-BE49-F238E27FC236}">
                <a16:creationId xmlns:a16="http://schemas.microsoft.com/office/drawing/2014/main" id="{F054CE19-3205-C21D-14FD-4EA18FBBBBFE}"/>
              </a:ext>
            </a:extLst>
          </p:cNvPr>
          <p:cNvSpPr>
            <a:spLocks noGrp="1"/>
          </p:cNvSpPr>
          <p:nvPr>
            <p:ph type="subTitle"/>
          </p:nvPr>
        </p:nvSpPr>
        <p:spPr>
          <a:xfrm>
            <a:off x="228600" y="1219200"/>
            <a:ext cx="9144000" cy="2134199"/>
          </a:xfrm>
        </p:spPr>
        <p:txBody>
          <a:bodyPr/>
          <a:lstStyle/>
          <a:p>
            <a:endParaRPr lang="en-IN" dirty="0"/>
          </a:p>
          <a:p>
            <a:pPr marL="285750" indent="-285750">
              <a:buFont typeface="Arial" panose="020B0604020202020204" pitchFamily="34" charset="0"/>
              <a:buChar char="•"/>
            </a:pPr>
            <a:r>
              <a:rPr lang="en-IN" dirty="0">
                <a:hlinkClick r:id="rId2"/>
              </a:rPr>
              <a:t>https://www.sciencedirect.com/science/article/pii/S1877050921019232</a:t>
            </a:r>
            <a:endParaRPr lang="en-IN" dirty="0"/>
          </a:p>
          <a:p>
            <a:pPr marL="285750" indent="-285750">
              <a:buFont typeface="Arial" panose="020B0604020202020204" pitchFamily="34" charset="0"/>
              <a:buChar char="•"/>
            </a:pPr>
            <a:r>
              <a:rPr lang="en-IN" dirty="0">
                <a:hlinkClick r:id="rId3"/>
              </a:rPr>
              <a:t>https://ieeexplore.ieee.org/document/9885713/</a:t>
            </a:r>
            <a:endParaRPr lang="en-IN" dirty="0"/>
          </a:p>
          <a:p>
            <a:pPr marL="285750" indent="-285750">
              <a:buFont typeface="Arial" panose="020B0604020202020204" pitchFamily="34" charset="0"/>
              <a:buChar char="•"/>
            </a:pPr>
            <a:r>
              <a:rPr lang="en-IN" dirty="0">
                <a:hlinkClick r:id="rId2"/>
              </a:rPr>
              <a:t>https://www.sciencedirect.com/science/article/pii/S1877050921019232</a:t>
            </a:r>
            <a:endParaRPr lang="en-IN" dirty="0"/>
          </a:p>
          <a:p>
            <a:pPr marL="285750" indent="-285750">
              <a:buFont typeface="Arial" panose="020B0604020202020204" pitchFamily="34" charset="0"/>
              <a:buChar char="•"/>
            </a:pPr>
            <a:r>
              <a:rPr lang="en-IN" dirty="0">
                <a:hlinkClick r:id="rId4"/>
              </a:rPr>
              <a:t>https://arxiv.org/pdf/2211.07582.pdf</a:t>
            </a: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1BC9C102-8DF5-6473-0853-E6F2FAE695C9}"/>
              </a:ext>
            </a:extLst>
          </p:cNvPr>
          <p:cNvSpPr txBox="1"/>
          <p:nvPr/>
        </p:nvSpPr>
        <p:spPr>
          <a:xfrm>
            <a:off x="364920" y="1524000"/>
            <a:ext cx="8534400" cy="507831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Face Recognition Attendance Management System is a modern and efficient solution designed to automate and enhance the attendance tracking process in various organizations.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project harnesses the power of facial recognition technology to provide a secure, accurate, and convenient method for recording attendance.</a:t>
            </a:r>
          </a:p>
          <a:p>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traditional attendance management systems, manual methods such as paper-based sign-in sheets or card-based systems are prone to errors and can be time-consuming to maintain.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Face Recognition Attendance Management System offers a more efficient alternative, ensuring reliable and hassle-free attendance tracking.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system generates detailed reports and analytics, allowing administrators to track attendance trends, identify latecomers, and maintain accurate attendance records for compliance or payroll purposes.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381420" y="467418"/>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7" name="Subtitle 1">
            <a:extLst>
              <a:ext uri="{FF2B5EF4-FFF2-40B4-BE49-F238E27FC236}">
                <a16:creationId xmlns:a16="http://schemas.microsoft.com/office/drawing/2014/main" id="{0944D273-8C8F-C354-9987-9A754436D973}"/>
              </a:ext>
            </a:extLst>
          </p:cNvPr>
          <p:cNvSpPr>
            <a:spLocks noGrp="1"/>
          </p:cNvSpPr>
          <p:nvPr>
            <p:ph type="subTitle"/>
          </p:nvPr>
        </p:nvSpPr>
        <p:spPr>
          <a:xfrm>
            <a:off x="345809" y="1176392"/>
            <a:ext cx="8533560" cy="4864390"/>
          </a:xfrm>
        </p:spPr>
        <p:txBody>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today’s   fast-paced   and  technologically  driven  world,  the   traditional methods of </a:t>
            </a:r>
          </a:p>
          <a:p>
            <a:pPr algn="just"/>
            <a:r>
              <a:rPr lang="en-US" dirty="0">
                <a:latin typeface="Times New Roman" panose="02020603050405020304" pitchFamily="18" charset="0"/>
                <a:cs typeface="Times New Roman" panose="02020603050405020304" pitchFamily="18" charset="0"/>
              </a:rPr>
              <a:t>    attendance tracking in organizations and institutions have become increasingly inadequate.</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Paper-based sign-in sheets and manual data entry are not only prone to errors but can also</a:t>
            </a:r>
          </a:p>
          <a:p>
            <a:pPr algn="just"/>
            <a:r>
              <a:rPr lang="en-US" dirty="0">
                <a:latin typeface="Times New Roman" panose="02020603050405020304" pitchFamily="18" charset="0"/>
                <a:cs typeface="Times New Roman" panose="02020603050405020304" pitchFamily="18" charset="0"/>
              </a:rPr>
              <a:t>     be   time-consuming  and  inefficient.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 address these challenges,  the Face Recognition Attendance Management Project</a:t>
            </a:r>
          </a:p>
          <a:p>
            <a:pPr algn="just"/>
            <a:r>
              <a:rPr lang="en-US" dirty="0">
                <a:latin typeface="Times New Roman" panose="02020603050405020304" pitchFamily="18" charset="0"/>
                <a:cs typeface="Times New Roman" panose="02020603050405020304" pitchFamily="18" charset="0"/>
              </a:rPr>
              <a:t>     harnesses the  power official  recognition   technology to provide a modern, accurate, and </a:t>
            </a:r>
          </a:p>
          <a:p>
            <a:pPr algn="just"/>
            <a:r>
              <a:rPr lang="en-US" dirty="0">
                <a:latin typeface="Times New Roman" panose="02020603050405020304" pitchFamily="18" charset="0"/>
                <a:cs typeface="Times New Roman" panose="02020603050405020304" pitchFamily="18" charset="0"/>
              </a:rPr>
              <a:t>      secure solution for managing attendance.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create an innovative system that leverages the unique facial features of</a:t>
            </a:r>
          </a:p>
          <a:p>
            <a:pPr algn="just"/>
            <a:r>
              <a:rPr lang="en-US" dirty="0">
                <a:latin typeface="Times New Roman" panose="02020603050405020304" pitchFamily="18" charset="0"/>
                <a:cs typeface="Times New Roman" panose="02020603050405020304" pitchFamily="18" charset="0"/>
              </a:rPr>
              <a:t>      individuals  to  automate  the   attendance  tracking process.</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By utilizing   advanced  </a:t>
            </a:r>
            <a:r>
              <a:rPr lang="en-US" dirty="0" err="1">
                <a:latin typeface="Times New Roman" panose="02020603050405020304" pitchFamily="18" charset="0"/>
                <a:cs typeface="Times New Roman" panose="02020603050405020304" pitchFamily="18" charset="0"/>
              </a:rPr>
              <a:t>facialrecognition</a:t>
            </a:r>
            <a:r>
              <a:rPr lang="en-US" dirty="0">
                <a:latin typeface="Times New Roman" panose="02020603050405020304" pitchFamily="18" charset="0"/>
                <a:cs typeface="Times New Roman" panose="02020603050405020304" pitchFamily="18" charset="0"/>
              </a:rPr>
              <a:t> algorithms, high-resolution cameras, and a </a:t>
            </a:r>
          </a:p>
          <a:p>
            <a:pPr algn="just"/>
            <a:r>
              <a:rPr lang="en-US" dirty="0">
                <a:latin typeface="Times New Roman" panose="02020603050405020304" pitchFamily="18" charset="0"/>
                <a:cs typeface="Times New Roman" panose="02020603050405020304" pitchFamily="18" charset="0"/>
              </a:rPr>
              <a:t>      user-friendly interface,  this  </a:t>
            </a:r>
            <a:r>
              <a:rPr lang="en-US" dirty="0" err="1">
                <a:latin typeface="Times New Roman" panose="02020603050405020304" pitchFamily="18" charset="0"/>
                <a:cs typeface="Times New Roman" panose="02020603050405020304" pitchFamily="18" charset="0"/>
              </a:rPr>
              <a:t>projectensures</a:t>
            </a:r>
            <a:r>
              <a:rPr lang="en-US" dirty="0">
                <a:latin typeface="Times New Roman" panose="02020603050405020304" pitchFamily="18" charset="0"/>
                <a:cs typeface="Times New Roman" panose="02020603050405020304" pitchFamily="18" charset="0"/>
              </a:rPr>
              <a:t> that organizations can record attendance with</a:t>
            </a:r>
          </a:p>
          <a:p>
            <a:pPr algn="just"/>
            <a:r>
              <a:rPr lang="en-US" dirty="0">
                <a:latin typeface="Times New Roman" panose="02020603050405020304" pitchFamily="18" charset="0"/>
                <a:cs typeface="Times New Roman" panose="02020603050405020304" pitchFamily="18" charset="0"/>
              </a:rPr>
              <a:t>      the utmost accuracy and efficiency.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04800" y="3429000"/>
            <a:ext cx="8152560" cy="90540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Subtitle 1">
            <a:extLst>
              <a:ext uri="{FF2B5EF4-FFF2-40B4-BE49-F238E27FC236}">
                <a16:creationId xmlns:a16="http://schemas.microsoft.com/office/drawing/2014/main" id="{2D446F22-E0A7-A601-F5A1-A7D48686B646}"/>
              </a:ext>
            </a:extLst>
          </p:cNvPr>
          <p:cNvSpPr>
            <a:spLocks noGrp="1"/>
          </p:cNvSpPr>
          <p:nvPr>
            <p:ph type="subTitle"/>
          </p:nvPr>
        </p:nvSpPr>
        <p:spPr>
          <a:xfrm>
            <a:off x="304380" y="228600"/>
            <a:ext cx="8686800" cy="5791200"/>
          </a:xfrm>
        </p:spPr>
        <p:txBody>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research  objective  of  the  Face  Recognition Attendance Management project is to</a:t>
            </a:r>
          </a:p>
          <a:p>
            <a:pPr algn="just"/>
            <a:r>
              <a:rPr lang="en-US" dirty="0">
                <a:latin typeface="Times New Roman" panose="02020603050405020304" pitchFamily="18" charset="0"/>
                <a:cs typeface="Times New Roman" panose="02020603050405020304" pitchFamily="18" charset="0"/>
              </a:rPr>
              <a:t>     assess the effectiveness of facial recognition technology in enhancing attendance tracking </a:t>
            </a:r>
          </a:p>
          <a:p>
            <a:pPr algn="just"/>
            <a:r>
              <a:rPr lang="en-US" dirty="0">
                <a:latin typeface="Times New Roman" panose="02020603050405020304" pitchFamily="18" charset="0"/>
                <a:cs typeface="Times New Roman" panose="02020603050405020304" pitchFamily="18" charset="0"/>
              </a:rPr>
              <a:t>     systems within organizational and institutional settings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study aims to investigate theaccuracy, efficiency, and security of the system, analyzing</a:t>
            </a:r>
          </a:p>
          <a:p>
            <a:pPr algn="just"/>
            <a:r>
              <a:rPr lang="en-US" dirty="0">
                <a:latin typeface="Times New Roman" panose="02020603050405020304" pitchFamily="18" charset="0"/>
                <a:cs typeface="Times New Roman" panose="02020603050405020304" pitchFamily="18" charset="0"/>
              </a:rPr>
              <a:t>     its impact on reducing errors,improving time management, and enhancing data security.</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Additionally, it seeks to exploreuser experiences and perceptions regarding the technology’s</a:t>
            </a:r>
          </a:p>
          <a:p>
            <a:pPr algn="just"/>
            <a:r>
              <a:rPr lang="en-US" dirty="0">
                <a:latin typeface="Times New Roman" panose="02020603050405020304" pitchFamily="18" charset="0"/>
                <a:cs typeface="Times New Roman" panose="02020603050405020304" pitchFamily="18" charset="0"/>
              </a:rPr>
              <a:t>     usability and acceptance.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By addressing these objectives, the research will provide valuable insights into the</a:t>
            </a:r>
          </a:p>
          <a:p>
            <a:pPr algn="just"/>
            <a:r>
              <a:rPr lang="en-US" dirty="0">
                <a:latin typeface="Times New Roman" panose="02020603050405020304" pitchFamily="18" charset="0"/>
                <a:cs typeface="Times New Roman" panose="02020603050405020304" pitchFamily="18" charset="0"/>
              </a:rPr>
              <a:t>     feasibility And benefits of implementing facial recognition-based attendance management</a:t>
            </a:r>
          </a:p>
          <a:p>
            <a:pPr algn="just"/>
            <a:r>
              <a:rPr lang="en-US" dirty="0">
                <a:latin typeface="Times New Roman" panose="02020603050405020304" pitchFamily="18" charset="0"/>
                <a:cs typeface="Times New Roman" panose="02020603050405020304" pitchFamily="18" charset="0"/>
              </a:rPr>
              <a:t>     systems,ultimately contributing to the advancement of attendance tracking practices</a:t>
            </a:r>
            <a:r>
              <a:rPr lang="en-US"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11282</TotalTime>
  <Words>2334</Words>
  <Application>Microsoft Office PowerPoint</Application>
  <PresentationFormat>On-screen Show (4:3)</PresentationFormat>
  <Paragraphs>203</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meesa adwith</cp:lastModifiedBy>
  <cp:revision>726</cp:revision>
  <dcterms:modified xsi:type="dcterms:W3CDTF">2023-10-30T15:00:08Z</dcterms:modified>
</cp:coreProperties>
</file>