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B2EE637-2936-40B1-AF37-C5F1E1A8530C}" type="datetimeFigureOut">
              <a:rPr lang="en-US" smtClean="0"/>
              <a:t>6/30/2019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0476F31-A83F-48F2-9E4B-1E4CE2C7D5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2EE637-2936-40B1-AF37-C5F1E1A8530C}"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2EE637-2936-40B1-AF37-C5F1E1A8530C}"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B2EE637-2936-40B1-AF37-C5F1E1A8530C}" type="datetimeFigureOut">
              <a:rPr lang="en-US" smtClean="0"/>
              <a:t>6/30/2019</a:t>
            </a:fld>
            <a:endParaRPr lang="en-US"/>
          </a:p>
        </p:txBody>
      </p:sp>
      <p:sp>
        <p:nvSpPr>
          <p:cNvPr id="9" name="Slide Number Placeholder 8"/>
          <p:cNvSpPr>
            <a:spLocks noGrp="1"/>
          </p:cNvSpPr>
          <p:nvPr>
            <p:ph type="sldNum" sz="quarter" idx="15"/>
          </p:nvPr>
        </p:nvSpPr>
        <p:spPr/>
        <p:txBody>
          <a:bodyPr rtlCol="0"/>
          <a:lstStyle/>
          <a:p>
            <a:fld id="{60476F31-A83F-48F2-9E4B-1E4CE2C7D5E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B2EE637-2936-40B1-AF37-C5F1E1A8530C}" type="datetimeFigureOut">
              <a:rPr lang="en-US" smtClean="0"/>
              <a:t>6/30/2019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0476F31-A83F-48F2-9E4B-1E4CE2C7D5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B2EE637-2936-40B1-AF37-C5F1E1A8530C}"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76F31-A83F-48F2-9E4B-1E4CE2C7D5E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B2EE637-2936-40B1-AF37-C5F1E1A8530C}"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76F31-A83F-48F2-9E4B-1E4CE2C7D5E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B2EE637-2936-40B1-AF37-C5F1E1A8530C}" type="datetimeFigureOut">
              <a:rPr lang="en-US" smtClean="0"/>
              <a:t>6/30/2019</a:t>
            </a:fld>
            <a:endParaRPr lang="en-US"/>
          </a:p>
        </p:txBody>
      </p:sp>
      <p:sp>
        <p:nvSpPr>
          <p:cNvPr id="7" name="Slide Number Placeholder 6"/>
          <p:cNvSpPr>
            <a:spLocks noGrp="1"/>
          </p:cNvSpPr>
          <p:nvPr>
            <p:ph type="sldNum" sz="quarter" idx="11"/>
          </p:nvPr>
        </p:nvSpPr>
        <p:spPr/>
        <p:txBody>
          <a:bodyPr rtlCol="0"/>
          <a:lstStyle/>
          <a:p>
            <a:fld id="{60476F31-A83F-48F2-9E4B-1E4CE2C7D5E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EE637-2936-40B1-AF37-C5F1E1A8530C}" type="datetimeFigureOut">
              <a:rPr lang="en-US" smtClean="0"/>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B2EE637-2936-40B1-AF37-C5F1E1A8530C}" type="datetimeFigureOut">
              <a:rPr lang="en-US" smtClean="0"/>
              <a:t>6/30/2019</a:t>
            </a:fld>
            <a:endParaRPr lang="en-US"/>
          </a:p>
        </p:txBody>
      </p:sp>
      <p:sp>
        <p:nvSpPr>
          <p:cNvPr id="22" name="Slide Number Placeholder 21"/>
          <p:cNvSpPr>
            <a:spLocks noGrp="1"/>
          </p:cNvSpPr>
          <p:nvPr>
            <p:ph type="sldNum" sz="quarter" idx="15"/>
          </p:nvPr>
        </p:nvSpPr>
        <p:spPr/>
        <p:txBody>
          <a:bodyPr rtlCol="0"/>
          <a:lstStyle/>
          <a:p>
            <a:fld id="{60476F31-A83F-48F2-9E4B-1E4CE2C7D5E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2EE637-2936-40B1-AF37-C5F1E1A8530C}" type="datetimeFigureOut">
              <a:rPr lang="en-US" smtClean="0"/>
              <a:t>6/30/2019</a:t>
            </a:fld>
            <a:endParaRPr lang="en-US"/>
          </a:p>
        </p:txBody>
      </p:sp>
      <p:sp>
        <p:nvSpPr>
          <p:cNvPr id="18" name="Slide Number Placeholder 17"/>
          <p:cNvSpPr>
            <a:spLocks noGrp="1"/>
          </p:cNvSpPr>
          <p:nvPr>
            <p:ph type="sldNum" sz="quarter" idx="11"/>
          </p:nvPr>
        </p:nvSpPr>
        <p:spPr/>
        <p:txBody>
          <a:bodyPr rtlCol="0"/>
          <a:lstStyle/>
          <a:p>
            <a:fld id="{60476F31-A83F-48F2-9E4B-1E4CE2C7D5E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2EE637-2936-40B1-AF37-C5F1E1A8530C}" type="datetimeFigureOut">
              <a:rPr lang="en-US" smtClean="0"/>
              <a:t>6/30/2019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0476F31-A83F-48F2-9E4B-1E4CE2C7D5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hyperlink" Target="https://github.com/caesar0301/awesome-public-datasets" TargetMode="External"/><Relationship Id="rId1" Type="http://schemas.openxmlformats.org/officeDocument/2006/relationships/slideLayout" Target="../slideLayouts/slideLayout2.xml"/><Relationship Id="rId4" Type="http://schemas.openxmlformats.org/officeDocument/2006/relationships/hyperlink" Target="https://github.com/datame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CLEANING and EDA</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Filtering Data</a:t>
            </a:r>
            <a:br>
              <a:rPr lang="en-US" b="1" dirty="0"/>
            </a:br>
            <a:endParaRPr lang="en-US" dirty="0"/>
          </a:p>
        </p:txBody>
      </p:sp>
      <p:sp>
        <p:nvSpPr>
          <p:cNvPr id="3" name="Content Placeholder 2"/>
          <p:cNvSpPr>
            <a:spLocks noGrp="1"/>
          </p:cNvSpPr>
          <p:nvPr>
            <p:ph sz="quarter" idx="1"/>
          </p:nvPr>
        </p:nvSpPr>
        <p:spPr/>
        <p:txBody>
          <a:bodyPr/>
          <a:lstStyle/>
          <a:p>
            <a:r>
              <a:rPr lang="en-US" dirty="0"/>
              <a:t>You could use this as a checklist for future data cleaning exercises.</a:t>
            </a:r>
          </a:p>
          <a:p>
            <a:r>
              <a:rPr lang="en-US" b="1" dirty="0" err="1"/>
              <a:t>Deduplicate</a:t>
            </a:r>
            <a:r>
              <a:rPr lang="en-US" b="1" dirty="0"/>
              <a:t> data</a:t>
            </a:r>
            <a:r>
              <a:rPr lang="en-US" dirty="0"/>
              <a:t>:</a:t>
            </a:r>
          </a:p>
          <a:p>
            <a:pPr lvl="1"/>
            <a:r>
              <a:rPr lang="en-US" dirty="0"/>
              <a:t> Remove identical rows, remove rows where some columns are identical</a:t>
            </a:r>
          </a:p>
          <a:p>
            <a:r>
              <a:rPr lang="en-US" b="1" dirty="0"/>
              <a:t>Filter rows</a:t>
            </a:r>
            <a:r>
              <a:rPr lang="en-US" dirty="0"/>
              <a:t>: </a:t>
            </a:r>
          </a:p>
          <a:p>
            <a:pPr lvl="1"/>
            <a:r>
              <a:rPr lang="en-US" dirty="0"/>
              <a:t>Filter by segment, filter by date period to get only the rows relevant to the analysis</a:t>
            </a:r>
          </a:p>
          <a:p>
            <a:r>
              <a:rPr lang="en-US" b="1" dirty="0"/>
              <a:t>Filter columns</a:t>
            </a:r>
            <a:r>
              <a:rPr lang="en-US" dirty="0"/>
              <a:t>: </a:t>
            </a:r>
          </a:p>
          <a:p>
            <a:pPr lvl="1"/>
            <a:r>
              <a:rPr lang="en-US" dirty="0"/>
              <a:t>Pick columns relevant to the analysis</a:t>
            </a:r>
          </a:p>
          <a:p>
            <a:r>
              <a:rPr lang="en-US" b="1" dirty="0"/>
              <a:t>Aggregate data</a:t>
            </a:r>
            <a:r>
              <a:rPr lang="en-US"/>
              <a:t>: </a:t>
            </a:r>
          </a:p>
          <a:p>
            <a:pPr lvl="1"/>
            <a:r>
              <a:rPr lang="en-US"/>
              <a:t>Group </a:t>
            </a:r>
            <a:r>
              <a:rPr lang="en-US" dirty="0"/>
              <a:t>by required keys, aggregate the rest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DEFD-D33F-4206-AD79-C4187C03C2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8CC85-3A98-47C8-9FA5-31D480D12C0F}"/>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193513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data </a:t>
            </a:r>
          </a:p>
        </p:txBody>
      </p:sp>
      <p:sp>
        <p:nvSpPr>
          <p:cNvPr id="3" name="Content Placeholder 2"/>
          <p:cNvSpPr>
            <a:spLocks noGrp="1"/>
          </p:cNvSpPr>
          <p:nvPr>
            <p:ph sz="quarter" idx="1"/>
          </p:nvPr>
        </p:nvSpPr>
        <p:spPr/>
        <p:txBody>
          <a:bodyPr>
            <a:normAutofit/>
          </a:bodyPr>
          <a:lstStyle/>
          <a:p>
            <a:r>
              <a:rPr lang="en-US" b="1" dirty="0"/>
              <a:t>Data Description</a:t>
            </a:r>
          </a:p>
          <a:p>
            <a:r>
              <a:rPr lang="en-US" dirty="0"/>
              <a:t>Given a data set, the first step is to understand what it contains. Information about a data set can be gained simply by looking at its metadata. Metadata, in simple terms, is the data that describes the each variable in detail. </a:t>
            </a:r>
          </a:p>
          <a:p>
            <a:r>
              <a:rPr lang="en-US" dirty="0"/>
              <a:t>Information such as</a:t>
            </a:r>
          </a:p>
          <a:p>
            <a:pPr lvl="1"/>
            <a:r>
              <a:rPr lang="en-US" dirty="0"/>
              <a:t> the size of the data set, </a:t>
            </a:r>
          </a:p>
          <a:p>
            <a:pPr lvl="1"/>
            <a:r>
              <a:rPr lang="en-US" dirty="0"/>
              <a:t>how and when the data set was created, </a:t>
            </a:r>
          </a:p>
          <a:p>
            <a:pPr lvl="1"/>
            <a:r>
              <a:rPr lang="en-US" dirty="0"/>
              <a:t>what the rows and variables represent, </a:t>
            </a:r>
          </a:p>
          <a:p>
            <a:pPr lvl="1"/>
            <a:r>
              <a:rPr lang="en-US" dirty="0"/>
              <a:t>etc.  </a:t>
            </a: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Variables</a:t>
            </a:r>
            <a:endParaRPr lang="en-US" dirty="0"/>
          </a:p>
        </p:txBody>
      </p:sp>
      <p:sp>
        <p:nvSpPr>
          <p:cNvPr id="3" name="Content Placeholder 2"/>
          <p:cNvSpPr>
            <a:spLocks noGrp="1"/>
          </p:cNvSpPr>
          <p:nvPr>
            <p:ph sz="quarter" idx="1"/>
          </p:nvPr>
        </p:nvSpPr>
        <p:spPr/>
        <p:txBody>
          <a:bodyPr>
            <a:normAutofit fontScale="92500"/>
          </a:bodyPr>
          <a:lstStyle/>
          <a:p>
            <a:r>
              <a:rPr lang="en-US" b="1" dirty="0"/>
              <a:t>Categorical variables</a:t>
            </a:r>
            <a:endParaRPr lang="en-US" dirty="0"/>
          </a:p>
          <a:p>
            <a:pPr lvl="1"/>
            <a:r>
              <a:rPr lang="en-US" dirty="0"/>
              <a:t>Unordered </a:t>
            </a:r>
          </a:p>
          <a:p>
            <a:pPr lvl="1"/>
            <a:r>
              <a:rPr lang="en-US" dirty="0"/>
              <a:t>Ordered</a:t>
            </a:r>
          </a:p>
          <a:p>
            <a:r>
              <a:rPr lang="en-US" b="1" dirty="0"/>
              <a:t>Quantitative / numeric variables</a:t>
            </a:r>
            <a:endParaRPr lang="en-US" dirty="0"/>
          </a:p>
          <a:p>
            <a:endParaRPr lang="en-US" b="1" dirty="0"/>
          </a:p>
          <a:p>
            <a:r>
              <a:rPr lang="en-US" b="1" dirty="0"/>
              <a:t>Ordered</a:t>
            </a:r>
            <a:r>
              <a:rPr lang="en-US" dirty="0"/>
              <a:t> ones have some kind of ordering. Some examples are</a:t>
            </a:r>
          </a:p>
          <a:p>
            <a:pPr lvl="1"/>
            <a:r>
              <a:rPr lang="en-US" dirty="0"/>
              <a:t>Salary = High-Medium-low</a:t>
            </a:r>
          </a:p>
          <a:p>
            <a:pPr lvl="1"/>
            <a:r>
              <a:rPr lang="en-US" dirty="0"/>
              <a:t>Month = Jan-Feb-Mar etc.</a:t>
            </a:r>
          </a:p>
          <a:p>
            <a:r>
              <a:rPr lang="en-US" b="1" dirty="0"/>
              <a:t>Unordered</a:t>
            </a:r>
            <a:r>
              <a:rPr lang="en-US" dirty="0"/>
              <a:t> ones do not have the notion of high-low, more-less etc. Example:</a:t>
            </a:r>
          </a:p>
          <a:p>
            <a:pPr lvl="1"/>
            <a:r>
              <a:rPr lang="en-US" dirty="0"/>
              <a:t>Type of loan taken by a person = home, personal, auto etc.</a:t>
            </a:r>
          </a:p>
          <a:p>
            <a:pPr lvl="1"/>
            <a:r>
              <a:rPr lang="en-US" dirty="0" err="1"/>
              <a:t>Organisation</a:t>
            </a:r>
            <a:r>
              <a:rPr lang="en-US" dirty="0"/>
              <a:t> of a person = Sales, marketing, HR etc.</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r>
              <a:rPr lang="en-US" b="1" dirty="0"/>
              <a:t>Unordered Categorical Variables - </a:t>
            </a:r>
            <a:r>
              <a:rPr lang="en-US" b="1" dirty="0" err="1"/>
              <a:t>Univariate</a:t>
            </a:r>
            <a:r>
              <a:rPr lang="en-US" b="1" dirty="0"/>
              <a:t> Analysis</a:t>
            </a:r>
            <a:endParaRPr lang="en-US" dirty="0"/>
          </a:p>
        </p:txBody>
      </p:sp>
      <p:sp>
        <p:nvSpPr>
          <p:cNvPr id="3" name="Content Placeholder 2"/>
          <p:cNvSpPr>
            <a:spLocks noGrp="1"/>
          </p:cNvSpPr>
          <p:nvPr>
            <p:ph sz="quarter" idx="1"/>
          </p:nvPr>
        </p:nvSpPr>
        <p:spPr/>
        <p:txBody>
          <a:bodyPr>
            <a:normAutofit fontScale="92500"/>
          </a:bodyPr>
          <a:lstStyle/>
          <a:p>
            <a:r>
              <a:rPr lang="en-US" b="1" dirty="0"/>
              <a:t>Rank-frequency plots</a:t>
            </a:r>
          </a:p>
          <a:p>
            <a:r>
              <a:rPr lang="en-US" dirty="0"/>
              <a:t> extract meaning even from  </a:t>
            </a:r>
            <a:r>
              <a:rPr lang="en-US" b="1" dirty="0"/>
              <a:t>unordered categorical variables</a:t>
            </a:r>
            <a:r>
              <a:rPr lang="en-US" dirty="0"/>
              <a:t> such as country, name etc.</a:t>
            </a:r>
          </a:p>
          <a:p>
            <a:r>
              <a:rPr lang="en-US" b="1" dirty="0"/>
              <a:t>Why plotting on a log-log scale helps</a:t>
            </a:r>
          </a:p>
          <a:p>
            <a:pPr lvl="1"/>
            <a:r>
              <a:rPr lang="en-US" dirty="0"/>
              <a:t>The objective of using a log scale is to make the plot readable</a:t>
            </a:r>
          </a:p>
          <a:p>
            <a:pPr lvl="1"/>
            <a:r>
              <a:rPr lang="en-US" dirty="0"/>
              <a:t>log scale compresses the values to a smaller scale which makes the plot easy to read.</a:t>
            </a:r>
          </a:p>
          <a:p>
            <a:pPr lvl="1"/>
            <a:endParaRPr lang="en-US" dirty="0"/>
          </a:p>
          <a:p>
            <a:r>
              <a:rPr lang="en-US" dirty="0"/>
              <a:t>Plots helps identifying hidden patterns in the data </a:t>
            </a:r>
          </a:p>
          <a:p>
            <a:r>
              <a:rPr lang="en-US" dirty="0"/>
              <a:t>Insights from unordered categorical variables using rank-frequency plots</a:t>
            </a:r>
          </a:p>
        </p:txBody>
      </p:sp>
      <p:sp>
        <p:nvSpPr>
          <p:cNvPr id="4" name="Rectangle 3"/>
          <p:cNvSpPr/>
          <p:nvPr/>
        </p:nvSpPr>
        <p:spPr>
          <a:xfrm>
            <a:off x="6019800" y="457200"/>
            <a:ext cx="3124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log(10) = 1, </a:t>
            </a:r>
          </a:p>
          <a:p>
            <a:r>
              <a:rPr lang="en-US" dirty="0"/>
              <a:t>log(100) = 2, </a:t>
            </a:r>
          </a:p>
          <a:p>
            <a:r>
              <a:rPr lang="en-US" dirty="0"/>
              <a:t>log(1000) = 3 and so on. </a:t>
            </a:r>
          </a:p>
          <a:p>
            <a:r>
              <a:rPr lang="en-US" dirty="0"/>
              <a:t>Thus, log(29000) is now approx. 4.5, </a:t>
            </a:r>
          </a:p>
          <a:p>
            <a:r>
              <a:rPr lang="en-US" dirty="0"/>
              <a:t>log(3500) is approx. 3.5 and so on. </a:t>
            </a:r>
          </a:p>
          <a:p>
            <a:r>
              <a:rPr lang="en-US" dirty="0"/>
              <a:t>What was earlier varying from 29000 to 1 is now compressed between 4.5 and 0, making the values easier to read on a plot.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Ordered Categorical Variables - </a:t>
            </a:r>
            <a:r>
              <a:rPr lang="en-US" b="1" dirty="0" err="1"/>
              <a:t>Univariate</a:t>
            </a:r>
            <a:r>
              <a:rPr lang="en-US" b="1" dirty="0"/>
              <a:t> Analysis</a:t>
            </a:r>
            <a:endParaRPr lang="en-US" dirty="0"/>
          </a:p>
        </p:txBody>
      </p:sp>
      <p:sp>
        <p:nvSpPr>
          <p:cNvPr id="3" name="Content Placeholder 2"/>
          <p:cNvSpPr>
            <a:spLocks noGrp="1"/>
          </p:cNvSpPr>
          <p:nvPr>
            <p:ph sz="quarter" idx="1"/>
          </p:nvPr>
        </p:nvSpPr>
        <p:spPr/>
        <p:txBody>
          <a:bodyPr/>
          <a:lstStyle/>
          <a:p>
            <a:r>
              <a:rPr lang="en-US" b="1" dirty="0"/>
              <a:t>Ordered Categorical Variables - </a:t>
            </a:r>
            <a:r>
              <a:rPr lang="en-US" b="1" dirty="0" err="1"/>
              <a:t>Univariate</a:t>
            </a:r>
            <a:r>
              <a:rPr lang="en-US" b="1" dirty="0"/>
              <a:t> Analysis</a:t>
            </a:r>
          </a:p>
          <a:p>
            <a:r>
              <a:rPr lang="en-US" b="1" dirty="0"/>
              <a:t>Segmentation</a:t>
            </a:r>
          </a:p>
          <a:p>
            <a:pPr lvl="1"/>
            <a:r>
              <a:rPr lang="en-US" dirty="0"/>
              <a:t>Basis </a:t>
            </a:r>
          </a:p>
          <a:p>
            <a:pPr lvl="2"/>
            <a:r>
              <a:rPr lang="en-US" dirty="0"/>
              <a:t>Categorical variables </a:t>
            </a:r>
          </a:p>
          <a:p>
            <a:pPr lvl="2"/>
            <a:r>
              <a:rPr lang="en-US" dirty="0"/>
              <a:t>Any other based on business</a:t>
            </a:r>
          </a:p>
          <a:p>
            <a:r>
              <a:rPr lang="en-US" dirty="0"/>
              <a:t>Tip  	</a:t>
            </a:r>
          </a:p>
          <a:p>
            <a:pPr lvl="1"/>
            <a:r>
              <a:rPr lang="en-US" dirty="0"/>
              <a:t>Don’t blindly believe in the averages of the buckets</a:t>
            </a:r>
          </a:p>
          <a:p>
            <a:pPr lvl="1"/>
            <a:r>
              <a:rPr lang="en-US" dirty="0"/>
              <a:t>observe the distribution of each bucket</a:t>
            </a:r>
          </a:p>
          <a:p>
            <a:pPr lvl="1"/>
            <a:r>
              <a:rPr lang="en-US" dirty="0"/>
              <a:t>significant enough to draw a conclusion</a:t>
            </a:r>
          </a:p>
          <a:p>
            <a:pPr lvl="2"/>
            <a:r>
              <a:rPr lang="en-US" dirty="0"/>
              <a:t>Small difference -&gt; no inferences</a:t>
            </a:r>
          </a:p>
          <a:p>
            <a:r>
              <a:rPr lang="en-US" dirty="0"/>
              <a:t>Other matrixes </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it </a:t>
            </a:r>
          </a:p>
        </p:txBody>
      </p:sp>
      <p:sp>
        <p:nvSpPr>
          <p:cNvPr id="3" name="Content Placeholder 2"/>
          <p:cNvSpPr>
            <a:spLocks noGrp="1"/>
          </p:cNvSpPr>
          <p:nvPr>
            <p:ph sz="quarter" idx="1"/>
          </p:nvPr>
        </p:nvSpPr>
        <p:spPr/>
        <p:txBody>
          <a:bodyPr/>
          <a:lstStyle/>
          <a:p>
            <a:r>
              <a:rPr lang="en-US" dirty="0"/>
              <a:t>you will only need the following columns:</a:t>
            </a:r>
            <a:endParaRPr lang="en-US" b="1" dirty="0"/>
          </a:p>
          <a:p>
            <a:pPr lvl="1"/>
            <a:r>
              <a:rPr lang="en-US" b="1" dirty="0"/>
              <a:t>C1-C4</a:t>
            </a:r>
            <a:r>
              <a:rPr lang="en-US" dirty="0"/>
              <a:t>: The first four columns are self-explanatory</a:t>
            </a:r>
          </a:p>
          <a:p>
            <a:pPr lvl="1"/>
            <a:r>
              <a:rPr lang="en-US" b="1" dirty="0"/>
              <a:t>C5</a:t>
            </a:r>
            <a:r>
              <a:rPr lang="en-US" dirty="0"/>
              <a:t>: Total/Rural/Urban population</a:t>
            </a:r>
          </a:p>
          <a:p>
            <a:pPr lvl="1"/>
            <a:r>
              <a:rPr lang="en-US" b="1" dirty="0"/>
              <a:t>C6</a:t>
            </a:r>
            <a:r>
              <a:rPr lang="en-US" dirty="0"/>
              <a:t>: Age group (e.g. age- group = 7 would mean the number of people of age 7 in each column)</a:t>
            </a:r>
          </a:p>
          <a:p>
            <a:pPr lvl="1"/>
            <a:r>
              <a:rPr lang="en-US" b="1" dirty="0"/>
              <a:t>C7-C9</a:t>
            </a:r>
            <a:r>
              <a:rPr lang="en-US" dirty="0"/>
              <a:t>: Total population in that row</a:t>
            </a:r>
          </a:p>
          <a:p>
            <a:pPr lvl="1"/>
            <a:r>
              <a:rPr lang="en-US" b="1" dirty="0"/>
              <a:t>C10-C12</a:t>
            </a:r>
            <a:r>
              <a:rPr lang="en-US" dirty="0"/>
              <a:t>: Illiterate population in that row</a:t>
            </a:r>
          </a:p>
          <a:p>
            <a:pPr lvl="1"/>
            <a:r>
              <a:rPr lang="en-US" b="1" dirty="0"/>
              <a:t>C13-C15</a:t>
            </a:r>
            <a:r>
              <a:rPr lang="en-US" dirty="0"/>
              <a:t>: Literate population in that row</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will cover the following topics:</a:t>
            </a:r>
          </a:p>
          <a:p>
            <a:r>
              <a:rPr lang="en-US" dirty="0"/>
              <a:t>Data sourcing</a:t>
            </a:r>
          </a:p>
          <a:p>
            <a:r>
              <a:rPr lang="en-US" dirty="0"/>
              <a:t>Data cleaning</a:t>
            </a:r>
          </a:p>
          <a:p>
            <a:r>
              <a:rPr lang="en-US" dirty="0" err="1"/>
              <a:t>Univariate</a:t>
            </a:r>
            <a:r>
              <a:rPr lang="en-US" dirty="0"/>
              <a:t> analysis</a:t>
            </a:r>
          </a:p>
          <a:p>
            <a:r>
              <a:rPr lang="en-US" dirty="0" err="1"/>
              <a:t>Bivariate</a:t>
            </a:r>
            <a:r>
              <a:rPr lang="en-US" dirty="0"/>
              <a:t> analysis</a:t>
            </a:r>
          </a:p>
          <a:p>
            <a:r>
              <a:rPr lang="en-US" dirty="0"/>
              <a:t>Derived metrics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broad category of data</a:t>
            </a:r>
          </a:p>
        </p:txBody>
      </p:sp>
      <p:sp>
        <p:nvSpPr>
          <p:cNvPr id="3" name="Content Placeholder 2"/>
          <p:cNvSpPr>
            <a:spLocks noGrp="1"/>
          </p:cNvSpPr>
          <p:nvPr>
            <p:ph sz="quarter" idx="1"/>
          </p:nvPr>
        </p:nvSpPr>
        <p:spPr/>
        <p:txBody>
          <a:bodyPr>
            <a:normAutofit/>
          </a:bodyPr>
          <a:lstStyle/>
          <a:p>
            <a:r>
              <a:rPr lang="en-US" b="1" dirty="0"/>
              <a:t>Private Data</a:t>
            </a:r>
          </a:p>
          <a:p>
            <a:pPr lvl="1"/>
            <a:r>
              <a:rPr lang="en-US" dirty="0"/>
              <a:t>private data is that which is sensitive to organizations and is thus not available in the public domain. Banking, telecom, retail, and media are some of the key private sectors that rely heavily on data to make decisions.</a:t>
            </a:r>
          </a:p>
          <a:p>
            <a:pPr lvl="2"/>
            <a:r>
              <a:rPr lang="en-US" b="1" dirty="0"/>
              <a:t>Banks</a:t>
            </a:r>
            <a:r>
              <a:rPr lang="en-US" dirty="0"/>
              <a:t> use data to make credit related decisions</a:t>
            </a:r>
          </a:p>
          <a:p>
            <a:pPr lvl="2"/>
            <a:r>
              <a:rPr lang="en-US" b="1" dirty="0"/>
              <a:t>Telecoms</a:t>
            </a:r>
            <a:r>
              <a:rPr lang="en-US" dirty="0"/>
              <a:t> use data to optimize plans for customers and predict customer churn. </a:t>
            </a:r>
          </a:p>
          <a:p>
            <a:pPr lvl="2"/>
            <a:r>
              <a:rPr lang="en-US" b="1" dirty="0"/>
              <a:t>HR data analytics</a:t>
            </a:r>
            <a:r>
              <a:rPr lang="en-US" dirty="0"/>
              <a:t> helps identify and predict employee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broad category of data cont..</a:t>
            </a:r>
          </a:p>
        </p:txBody>
      </p:sp>
      <p:sp>
        <p:nvSpPr>
          <p:cNvPr id="3" name="Content Placeholder 2"/>
          <p:cNvSpPr>
            <a:spLocks noGrp="1"/>
          </p:cNvSpPr>
          <p:nvPr>
            <p:ph sz="quarter" idx="1"/>
          </p:nvPr>
        </p:nvSpPr>
        <p:spPr/>
        <p:txBody>
          <a:bodyPr>
            <a:normAutofit lnSpcReduction="10000"/>
          </a:bodyPr>
          <a:lstStyle/>
          <a:p>
            <a:pPr>
              <a:buNone/>
            </a:pPr>
            <a:r>
              <a:rPr lang="en-US" b="1" dirty="0"/>
              <a:t>Public Data</a:t>
            </a:r>
          </a:p>
          <a:p>
            <a:pPr lvl="1"/>
            <a:r>
              <a:rPr lang="en-US" dirty="0"/>
              <a:t>A large amount of data collected by the government or other public agencies is made public for the purposes of research. Such data sets do not require special permission for access and are therefore called public data.</a:t>
            </a:r>
          </a:p>
          <a:p>
            <a:pPr lvl="2"/>
            <a:r>
              <a:rPr lang="en-US" dirty="0" err="1"/>
              <a:t>Govt</a:t>
            </a:r>
            <a:r>
              <a:rPr lang="en-US" dirty="0"/>
              <a:t> data</a:t>
            </a:r>
          </a:p>
          <a:p>
            <a:pPr lvl="2"/>
            <a:r>
              <a:rPr lang="en-US" dirty="0"/>
              <a:t>Stock market data </a:t>
            </a:r>
          </a:p>
          <a:p>
            <a:pPr lvl="2"/>
            <a:r>
              <a:rPr lang="en-US" dirty="0"/>
              <a:t>Weather data</a:t>
            </a:r>
          </a:p>
          <a:p>
            <a:r>
              <a:rPr lang="en-US" dirty="0"/>
              <a:t>It is recommended that you keep the following data sources handy when looking for data sets.</a:t>
            </a:r>
          </a:p>
          <a:p>
            <a:pPr lvl="1"/>
            <a:r>
              <a:rPr lang="en-US" dirty="0" err="1"/>
              <a:t>GitHub</a:t>
            </a:r>
            <a:r>
              <a:rPr lang="en-US" dirty="0"/>
              <a:t>: </a:t>
            </a:r>
            <a:r>
              <a:rPr lang="en-US" dirty="0">
                <a:hlinkClick r:id="rId2"/>
              </a:rPr>
              <a:t>Awesome Public Datasets </a:t>
            </a:r>
            <a:endParaRPr lang="en-US" dirty="0"/>
          </a:p>
          <a:p>
            <a:pPr lvl="1"/>
            <a:r>
              <a:rPr lang="en-US" dirty="0">
                <a:hlinkClick r:id="rId3"/>
              </a:rPr>
              <a:t>Open Government Data (OGD) Platform India</a:t>
            </a:r>
            <a:endParaRPr lang="en-US" dirty="0"/>
          </a:p>
          <a:p>
            <a:pPr lvl="1"/>
            <a:r>
              <a:rPr lang="en-US" dirty="0" err="1"/>
              <a:t>GitHub</a:t>
            </a:r>
            <a:r>
              <a:rPr lang="en-US" dirty="0"/>
              <a:t>: </a:t>
            </a:r>
            <a:r>
              <a:rPr lang="en-US" dirty="0" err="1">
                <a:hlinkClick r:id="rId4"/>
              </a:rPr>
              <a:t>DataMeet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sz="quarter" idx="1"/>
          </p:nvPr>
        </p:nvSpPr>
        <p:spPr/>
        <p:txBody>
          <a:bodyPr/>
          <a:lstStyle/>
          <a:p>
            <a:r>
              <a:rPr lang="en-US" dirty="0"/>
              <a:t>There are various types of quality issues when it comes to data, and that’s why data cleaning is one of the most time-consuming steps of data analysis.</a:t>
            </a:r>
          </a:p>
          <a:p>
            <a:r>
              <a:rPr lang="en-US" dirty="0"/>
              <a:t>It is too difficult to define a ‘single structured process’, we will study data cleaning in the following steps:</a:t>
            </a:r>
          </a:p>
          <a:p>
            <a:pPr lvl="1"/>
            <a:r>
              <a:rPr lang="en-US" b="1" dirty="0"/>
              <a:t>Fix rows and columns</a:t>
            </a:r>
            <a:endParaRPr lang="en-US" dirty="0"/>
          </a:p>
          <a:p>
            <a:pPr lvl="1"/>
            <a:r>
              <a:rPr lang="en-US" b="1" dirty="0"/>
              <a:t>Fix missing values</a:t>
            </a:r>
            <a:endParaRPr lang="en-US" dirty="0"/>
          </a:p>
          <a:p>
            <a:pPr lvl="1"/>
            <a:r>
              <a:rPr lang="en-US" b="1" dirty="0" err="1"/>
              <a:t>Standardise</a:t>
            </a:r>
            <a:r>
              <a:rPr lang="en-US" b="1" dirty="0"/>
              <a:t> values</a:t>
            </a:r>
            <a:endParaRPr lang="en-US" dirty="0"/>
          </a:p>
          <a:p>
            <a:pPr lvl="1"/>
            <a:r>
              <a:rPr lang="en-US" b="1" dirty="0"/>
              <a:t>Fix invalid values</a:t>
            </a:r>
            <a:endParaRPr lang="en-US" dirty="0"/>
          </a:p>
          <a:p>
            <a:pPr lvl="1"/>
            <a:r>
              <a:rPr lang="en-US" b="1" dirty="0"/>
              <a:t>Filter data</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Fix rows and columns</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Checklist for Fixing Rows</a:t>
            </a:r>
            <a:endParaRPr lang="en-US" dirty="0"/>
          </a:p>
          <a:p>
            <a:pPr lvl="1"/>
            <a:r>
              <a:rPr lang="en-US" dirty="0"/>
              <a:t>Delete summary rows: Total, Subtotal rows</a:t>
            </a:r>
          </a:p>
          <a:p>
            <a:pPr lvl="1"/>
            <a:r>
              <a:rPr lang="en-US" dirty="0"/>
              <a:t>Delete incorrect rows: Header rows, Footer rows</a:t>
            </a:r>
          </a:p>
          <a:p>
            <a:pPr lvl="1"/>
            <a:r>
              <a:rPr lang="en-US" dirty="0"/>
              <a:t>Delete extra rows: Column number, indicators, Blank rows, Page No.</a:t>
            </a:r>
          </a:p>
          <a:p>
            <a:r>
              <a:rPr lang="en-US" b="1" dirty="0"/>
              <a:t>Checklist for Fixing Columns</a:t>
            </a:r>
            <a:endParaRPr lang="en-US" dirty="0"/>
          </a:p>
          <a:p>
            <a:pPr lvl="1"/>
            <a:r>
              <a:rPr lang="en-US" dirty="0"/>
              <a:t>Merge columns for creating unique identifiers if needed: E.g. Merge State, City into Full address</a:t>
            </a:r>
          </a:p>
          <a:p>
            <a:pPr lvl="1"/>
            <a:r>
              <a:rPr lang="en-US" dirty="0"/>
              <a:t>Split columns for more data: Split address to get State and City to </a:t>
            </a:r>
            <a:r>
              <a:rPr lang="en-US" dirty="0" err="1"/>
              <a:t>analyse</a:t>
            </a:r>
            <a:r>
              <a:rPr lang="en-US" dirty="0"/>
              <a:t> each separately</a:t>
            </a:r>
          </a:p>
          <a:p>
            <a:pPr lvl="1"/>
            <a:r>
              <a:rPr lang="en-US" dirty="0"/>
              <a:t>Add column names: Add column names if missing</a:t>
            </a:r>
          </a:p>
          <a:p>
            <a:pPr lvl="1"/>
            <a:r>
              <a:rPr lang="en-US" dirty="0"/>
              <a:t>Rename columns consistently: Abbreviations, encoded columns</a:t>
            </a:r>
          </a:p>
          <a:p>
            <a:pPr lvl="1"/>
            <a:r>
              <a:rPr lang="en-US" dirty="0"/>
              <a:t>Delete columns: Delete unnecessary columns</a:t>
            </a:r>
          </a:p>
          <a:p>
            <a:pPr lvl="1"/>
            <a:r>
              <a:rPr lang="en-US" dirty="0"/>
              <a:t>Align misaligned columns: Dataset may have shifted columns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Missing Values</a:t>
            </a:r>
            <a:br>
              <a:rPr lang="en-US" b="1"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Ways to treat missing values </a:t>
            </a:r>
          </a:p>
          <a:p>
            <a:r>
              <a:rPr lang="en-US" dirty="0"/>
              <a:t>Set values as missing values: </a:t>
            </a:r>
          </a:p>
          <a:p>
            <a:pPr lvl="1"/>
            <a:r>
              <a:rPr lang="en-US" dirty="0"/>
              <a:t>Identify values that indicate missing data, and yet are not </a:t>
            </a:r>
            <a:r>
              <a:rPr lang="en-US" dirty="0" err="1"/>
              <a:t>recognised</a:t>
            </a:r>
            <a:r>
              <a:rPr lang="en-US" dirty="0"/>
              <a:t> by the software as such, </a:t>
            </a:r>
            <a:r>
              <a:rPr lang="en-US" dirty="0" err="1"/>
              <a:t>e.g</a:t>
            </a:r>
            <a:r>
              <a:rPr lang="en-US" dirty="0"/>
              <a:t> treat blank strings, "NA", "XX", "999", etc. as missing.</a:t>
            </a:r>
          </a:p>
          <a:p>
            <a:r>
              <a:rPr lang="en-US" dirty="0"/>
              <a:t>Adding is good, exaggerating is bad:</a:t>
            </a:r>
          </a:p>
          <a:p>
            <a:pPr lvl="1"/>
            <a:r>
              <a:rPr lang="en-US" dirty="0"/>
              <a:t> You should try to get information from reliable external sources as much as possible, but if you can’t, then it is better to keep missing values as such rather than exaggerating the existing rows/columns.</a:t>
            </a:r>
          </a:p>
          <a:p>
            <a:r>
              <a:rPr lang="en-US" dirty="0"/>
              <a:t>Delete rows, columns: </a:t>
            </a:r>
          </a:p>
          <a:p>
            <a:pPr lvl="1"/>
            <a:r>
              <a:rPr lang="en-US" dirty="0"/>
              <a:t>Rows could be deleted if the number of missing values are insignificant in number, as this would not impact the analysis. Columns could be removed if the missing values are quite significant in number.</a:t>
            </a:r>
          </a:p>
          <a:p>
            <a:r>
              <a:rPr lang="en-US" dirty="0"/>
              <a:t>Fill partial missing values using business </a:t>
            </a:r>
            <a:r>
              <a:rPr lang="en-US" dirty="0" err="1"/>
              <a:t>judgement</a:t>
            </a:r>
            <a:r>
              <a:rPr lang="en-US" dirty="0"/>
              <a:t>: </a:t>
            </a:r>
          </a:p>
          <a:p>
            <a:pPr lvl="1"/>
            <a:r>
              <a:rPr lang="en-US" dirty="0"/>
              <a:t>Missing time zone, century, etc. These values are easily identifiable.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Standardizing Values</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r>
              <a:rPr lang="en-US" b="1" dirty="0" err="1"/>
              <a:t>Standardise</a:t>
            </a:r>
            <a:r>
              <a:rPr lang="en-US" b="1" dirty="0"/>
              <a:t> units</a:t>
            </a:r>
            <a:r>
              <a:rPr lang="en-US" dirty="0"/>
              <a:t>: </a:t>
            </a:r>
          </a:p>
          <a:p>
            <a:pPr lvl="1"/>
            <a:r>
              <a:rPr lang="en-US" dirty="0"/>
              <a:t>Ensure all observations under a variable have a common and consistent unit, e.g. convert lbs to </a:t>
            </a:r>
            <a:r>
              <a:rPr lang="en-US" dirty="0" err="1"/>
              <a:t>kgs</a:t>
            </a:r>
            <a:r>
              <a:rPr lang="en-US" dirty="0"/>
              <a:t>, miles/hr to km/hr, etc.</a:t>
            </a:r>
          </a:p>
          <a:p>
            <a:r>
              <a:rPr lang="en-US" b="1" dirty="0"/>
              <a:t>Scale values if required</a:t>
            </a:r>
            <a:r>
              <a:rPr lang="en-US" dirty="0"/>
              <a:t>: </a:t>
            </a:r>
          </a:p>
          <a:p>
            <a:pPr lvl="1"/>
            <a:r>
              <a:rPr lang="en-US" dirty="0"/>
              <a:t> Make sure the observations under a variable have a common scale</a:t>
            </a:r>
          </a:p>
          <a:p>
            <a:r>
              <a:rPr lang="en-US" b="1" dirty="0" err="1"/>
              <a:t>Standardise</a:t>
            </a:r>
            <a:r>
              <a:rPr lang="en-US" b="1" dirty="0"/>
              <a:t> precision</a:t>
            </a:r>
            <a:r>
              <a:rPr lang="en-US" dirty="0"/>
              <a:t> :</a:t>
            </a:r>
          </a:p>
          <a:p>
            <a:pPr lvl="1"/>
            <a:r>
              <a:rPr lang="en-US" dirty="0"/>
              <a:t>for better presentation of data, e.g. 4.5312341 </a:t>
            </a:r>
            <a:r>
              <a:rPr lang="en-US" dirty="0" err="1"/>
              <a:t>kgs</a:t>
            </a:r>
            <a:r>
              <a:rPr lang="en-US" dirty="0"/>
              <a:t> to 4.53 </a:t>
            </a:r>
            <a:r>
              <a:rPr lang="en-US" dirty="0" err="1"/>
              <a:t>kgs</a:t>
            </a:r>
            <a:r>
              <a:rPr lang="en-US" dirty="0"/>
              <a:t>.</a:t>
            </a:r>
          </a:p>
          <a:p>
            <a:r>
              <a:rPr lang="en-US" b="1" dirty="0"/>
              <a:t>Remove outliers</a:t>
            </a:r>
            <a:r>
              <a:rPr lang="en-US" dirty="0"/>
              <a:t>: </a:t>
            </a:r>
          </a:p>
          <a:p>
            <a:pPr lvl="1"/>
            <a:r>
              <a:rPr lang="en-US" dirty="0"/>
              <a:t>Remove high and low values that would disproportionately affect the results of your analysis.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Invalid Values</a:t>
            </a:r>
            <a:br>
              <a:rPr lang="en-US" b="1" dirty="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a:t> </a:t>
            </a:r>
            <a:r>
              <a:rPr lang="en-US" b="1" dirty="0"/>
              <a:t>Encode </a:t>
            </a:r>
            <a:r>
              <a:rPr lang="en-US" b="1" dirty="0" err="1"/>
              <a:t>unicode</a:t>
            </a:r>
            <a:r>
              <a:rPr lang="en-US" b="1" dirty="0"/>
              <a:t> properly</a:t>
            </a:r>
            <a:r>
              <a:rPr lang="en-US" dirty="0"/>
              <a:t>: </a:t>
            </a:r>
          </a:p>
          <a:p>
            <a:pPr lvl="1"/>
            <a:r>
              <a:rPr lang="en-US" dirty="0"/>
              <a:t>In case the data is being read as junk characters, try to change encoding, E.g. CP1252 instead of UTF-8.</a:t>
            </a:r>
          </a:p>
          <a:p>
            <a:r>
              <a:rPr lang="en-US" b="1" dirty="0"/>
              <a:t>Convert incorrect data types</a:t>
            </a:r>
            <a:r>
              <a:rPr lang="en-US" dirty="0"/>
              <a:t>: </a:t>
            </a:r>
          </a:p>
          <a:p>
            <a:pPr lvl="1"/>
            <a:r>
              <a:rPr lang="en-US" dirty="0"/>
              <a:t>Correct the incorrect data types to the correct data types for ease of analysis. E.g. if numeric values are stored as strings, it would not be possible to calculate metrics such as mean, median, etc. Some of the common data type corrections are — string to number: "12,300" to “12300”; string to date: "2013-Aug" to “2013/08”; number to string: “PIN Code 110001” to "110001"; etc.</a:t>
            </a:r>
          </a:p>
          <a:p>
            <a:r>
              <a:rPr lang="en-US" b="1" dirty="0"/>
              <a:t>Correct values that go beyond </a:t>
            </a:r>
            <a:r>
              <a:rPr lang="en-US" dirty="0"/>
              <a:t>range: </a:t>
            </a:r>
          </a:p>
          <a:p>
            <a:pPr lvl="1"/>
            <a:r>
              <a:rPr lang="en-US" dirty="0"/>
              <a:t>If some of the values are beyond logical range, e.g. temperature less than -273° C (0° K), you would need to correct them as required. A close look would help you check if there is scope for correction, or if the value needs to be removed.</a:t>
            </a:r>
          </a:p>
          <a:p>
            <a:r>
              <a:rPr lang="en-US" b="1" dirty="0"/>
              <a:t>Correct values not in the list</a:t>
            </a:r>
            <a:r>
              <a:rPr lang="en-US" dirty="0"/>
              <a:t>: </a:t>
            </a:r>
          </a:p>
          <a:p>
            <a:pPr lvl="1"/>
            <a:r>
              <a:rPr lang="en-US" dirty="0"/>
              <a:t>Remove values that don’t belong to a list. E.g. In a data set containing blood groups of individuals, strings “E” or “F” are invalid values and can be removed.</a:t>
            </a:r>
          </a:p>
          <a:p>
            <a:r>
              <a:rPr lang="en-US" b="1" dirty="0"/>
              <a:t>Correct wrong structure</a:t>
            </a:r>
            <a:r>
              <a:rPr lang="en-US" dirty="0"/>
              <a:t>: </a:t>
            </a:r>
          </a:p>
          <a:p>
            <a:pPr lvl="1"/>
            <a:r>
              <a:rPr lang="en-US" dirty="0"/>
              <a:t>Values that don’t follow a defined structure can be removed. E.g. In a data set containing pin codes of Indian cities, a pin code of 12 digits would be an invalid value and needs to be removed. Similarly, a phone number of 12 digits would be an invalid value.</a:t>
            </a:r>
          </a:p>
          <a:p>
            <a:r>
              <a:rPr lang="en-US" b="1" dirty="0"/>
              <a:t>Validate internal rules</a:t>
            </a:r>
            <a:r>
              <a:rPr lang="en-US" dirty="0"/>
              <a:t>: I</a:t>
            </a:r>
          </a:p>
          <a:p>
            <a:pPr lvl="1"/>
            <a:r>
              <a:rPr lang="en-US" dirty="0"/>
              <a:t>f there are internal rules such as a date of a product’s delivery must definitely be after the date of the order, they should be correct and consistent.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TotalTime>
  <Words>717</Words>
  <Application>Microsoft Office PowerPoint</Application>
  <PresentationFormat>On-screen Show (4:3)</PresentationFormat>
  <Paragraphs>140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Schoolbook</vt:lpstr>
      <vt:lpstr>Wingdings</vt:lpstr>
      <vt:lpstr>Wingdings 2</vt:lpstr>
      <vt:lpstr>Oriel</vt:lpstr>
      <vt:lpstr>DATA CLEANING and EDA</vt:lpstr>
      <vt:lpstr>PowerPoint Presentation</vt:lpstr>
      <vt:lpstr>The broad category of data</vt:lpstr>
      <vt:lpstr>The broad category of data cont..</vt:lpstr>
      <vt:lpstr>Data Cleaning</vt:lpstr>
      <vt:lpstr>Fix rows and columns </vt:lpstr>
      <vt:lpstr>Missing Values </vt:lpstr>
      <vt:lpstr>Standardizing Values </vt:lpstr>
      <vt:lpstr>Invalid Values </vt:lpstr>
      <vt:lpstr>Filtering Data </vt:lpstr>
      <vt:lpstr>PowerPoint Presentation</vt:lpstr>
      <vt:lpstr>Meta data </vt:lpstr>
      <vt:lpstr>Types of Variables</vt:lpstr>
      <vt:lpstr>   Unordered Categorical Variables - Univariate Analysis</vt:lpstr>
      <vt:lpstr>Ordered Categorical Variables - Univariate Analysis</vt:lpstr>
      <vt:lpstr>Lets try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Kamit</dc:creator>
  <cp:lastModifiedBy>cheathan</cp:lastModifiedBy>
  <cp:revision>3</cp:revision>
  <dcterms:created xsi:type="dcterms:W3CDTF">2019-05-21T01:40:30Z</dcterms:created>
  <dcterms:modified xsi:type="dcterms:W3CDTF">2019-06-30T09:59:55Z</dcterms:modified>
</cp:coreProperties>
</file>