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5"/>
  </p:notesMasterIdLst>
  <p:handoutMasterIdLst>
    <p:handoutMasterId r:id="rId16"/>
  </p:handoutMasterIdLst>
  <p:sldIdLst>
    <p:sldId id="586" r:id="rId2"/>
    <p:sldId id="669" r:id="rId3"/>
    <p:sldId id="677" r:id="rId4"/>
    <p:sldId id="678" r:id="rId5"/>
    <p:sldId id="679" r:id="rId6"/>
    <p:sldId id="797" r:id="rId7"/>
    <p:sldId id="806" r:id="rId8"/>
    <p:sldId id="814" r:id="rId9"/>
    <p:sldId id="815" r:id="rId10"/>
    <p:sldId id="816" r:id="rId11"/>
    <p:sldId id="719" r:id="rId12"/>
    <p:sldId id="817" r:id="rId13"/>
    <p:sldId id="818" r:id="rId14"/>
  </p:sldIdLst>
  <p:sldSz cx="9144000" cy="6858000" type="screen4x3"/>
  <p:notesSz cx="68580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 baseline="-25000">
        <a:solidFill>
          <a:schemeClr val="hlink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 baseline="-25000">
        <a:solidFill>
          <a:schemeClr val="hlink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 baseline="-25000">
        <a:solidFill>
          <a:schemeClr val="hlink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 baseline="-25000">
        <a:solidFill>
          <a:schemeClr val="hlink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 baseline="-25000">
        <a:solidFill>
          <a:schemeClr val="hlink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b="1" kern="1200" baseline="-25000">
        <a:solidFill>
          <a:schemeClr val="hlink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b="1" kern="1200" baseline="-25000">
        <a:solidFill>
          <a:schemeClr val="hlink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b="1" kern="1200" baseline="-25000">
        <a:solidFill>
          <a:schemeClr val="hlink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b="1" kern="1200" baseline="-25000">
        <a:solidFill>
          <a:schemeClr val="hlink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5050"/>
    <a:srgbClr val="FFCC99"/>
    <a:srgbClr val="FF0000"/>
    <a:srgbClr val="FFCCFF"/>
    <a:srgbClr val="66FF33"/>
    <a:srgbClr val="339966"/>
    <a:srgbClr val="EAEAE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932" autoAdjust="0"/>
    <p:restoredTop sz="92965" autoAdjust="0"/>
  </p:normalViewPr>
  <p:slideViewPr>
    <p:cSldViewPr snapToGrid="0">
      <p:cViewPr varScale="1">
        <p:scale>
          <a:sx n="68" d="100"/>
          <a:sy n="68" d="100"/>
        </p:scale>
        <p:origin x="-1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97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baseline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baseline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baseline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baseline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fld id="{CC315B0D-AA48-4781-9766-E1883EA2C0D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20775" y="692150"/>
            <a:ext cx="4618038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87850"/>
            <a:ext cx="5029200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baseline="0">
                <a:solidFill>
                  <a:schemeClr val="tx1"/>
                </a:solidFill>
              </a:defRPr>
            </a:lvl1pPr>
          </a:lstStyle>
          <a:p>
            <a:fld id="{8825994B-7951-43DF-BEC6-479AC1B5F29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FE44E64-0065-4D81-A0BB-BCEFDEBBDA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8156-A61B-4357-8BF8-6F6C22DBF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140A-01D5-4C43-A216-4131B3F3F0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C4EFF15-D7E6-49B8-A924-590D97FBF6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20ECF82-4187-40F9-BEE5-9EC3882B77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35141A0-0F20-425C-838F-4F295C01B8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40D9-4E9B-43F7-BDA1-753435FA0B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782E-E98F-4DCF-A160-BFBA7C56D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23FA998-15BD-4C48-816A-E1C8BC5584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AB7D-961A-4599-8B50-61FC17E054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9D644E3-A722-4B31-9063-E0F255CFE0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DA1E804-3042-4D2D-BC4D-9CFACC24D2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B6EBA1E-BB9C-4F88-A36F-E6C64192A5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../Desktop/ML%20Coaching/slides/regression/demo%20of%20LR.xls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LR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RSS is absolute , So we have TSS </a:t>
            </a:r>
          </a:p>
          <a:p>
            <a:r>
              <a:rPr lang="en-US" dirty="0" smtClean="0"/>
              <a:t>TSS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Total sum of error </a:t>
            </a:r>
          </a:p>
          <a:p>
            <a:pPr>
              <a:buNone/>
            </a:pPr>
            <a:r>
              <a:rPr lang="en-US" dirty="0" smtClean="0"/>
              <a:t>	T</a:t>
            </a:r>
            <a:r>
              <a:rPr lang="en-US" dirty="0" smtClean="0"/>
              <a:t>ake the mean line and create the best fit line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and the square of diff of point gives TSS </a:t>
            </a:r>
          </a:p>
          <a:p>
            <a:pPr>
              <a:buNone/>
            </a:pPr>
            <a:r>
              <a:rPr lang="en-US" dirty="0" smtClean="0">
                <a:hlinkClick r:id="rId2" action="ppaction://hlinkfile"/>
              </a:rPr>
              <a:t>Lets </a:t>
            </a:r>
            <a:r>
              <a:rPr lang="en-US" dirty="0" smtClean="0">
                <a:hlinkClick r:id="rId2" action="ppaction://hlinkfile"/>
              </a:rPr>
              <a:t>see it n excel </a:t>
            </a:r>
            <a:endParaRPr lang="en-US" dirty="0" smtClean="0"/>
          </a:p>
          <a:p>
            <a:pPr>
              <a:buNone/>
            </a:pPr>
            <a:r>
              <a:rPr lang="en-US" sz="1000" dirty="0" smtClean="0"/>
              <a:t>RSS/TSS - Gives how better is model compared to average line </a:t>
            </a:r>
            <a:endParaRPr lang="en-US" sz="1000" dirty="0"/>
          </a:p>
        </p:txBody>
      </p:sp>
      <p:pic>
        <p:nvPicPr>
          <p:cNvPr id="1160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13698" y="4784408"/>
            <a:ext cx="22193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601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30501" y="5428664"/>
            <a:ext cx="45148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6019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22487" y="5563918"/>
            <a:ext cx="22383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57200"/>
            <a:ext cx="7078663" cy="990600"/>
          </a:xfrm>
        </p:spPr>
        <p:txBody>
          <a:bodyPr/>
          <a:lstStyle/>
          <a:p>
            <a:r>
              <a:rPr lang="en-US"/>
              <a:t>Residual Analysis for Linearity</a:t>
            </a:r>
          </a:p>
        </p:txBody>
      </p:sp>
      <p:graphicFrame>
        <p:nvGraphicFramePr>
          <p:cNvPr id="1015811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523875" y="5943600"/>
          <a:ext cx="533400" cy="533400"/>
        </p:xfrm>
        <a:graphic>
          <a:graphicData uri="http://schemas.openxmlformats.org/presentationml/2006/ole">
            <p:oleObj spid="_x0000_s1015811" name="Clip" r:id="rId3" imgW="1044360" imgH="1001520" progId="MS_ClipArt_Gallery.5">
              <p:embed/>
            </p:oleObj>
          </a:graphicData>
        </a:graphic>
      </p:graphicFrame>
      <p:sp>
        <p:nvSpPr>
          <p:cNvPr id="1015812" name="Rectangle 4"/>
          <p:cNvSpPr>
            <a:spLocks noChangeArrowheads="1"/>
          </p:cNvSpPr>
          <p:nvPr/>
        </p:nvSpPr>
        <p:spPr bwMode="auto">
          <a:xfrm>
            <a:off x="1662113" y="5946775"/>
            <a:ext cx="1843087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aseline="0">
                <a:solidFill>
                  <a:schemeClr val="tx1"/>
                </a:solidFill>
                <a:latin typeface="Arial" charset="0"/>
              </a:rPr>
              <a:t>Not Linear</a:t>
            </a:r>
          </a:p>
        </p:txBody>
      </p:sp>
      <p:sp>
        <p:nvSpPr>
          <p:cNvPr id="1015813" name="Rectangle 5"/>
          <p:cNvSpPr>
            <a:spLocks noChangeArrowheads="1"/>
          </p:cNvSpPr>
          <p:nvPr/>
        </p:nvSpPr>
        <p:spPr bwMode="auto">
          <a:xfrm>
            <a:off x="6234113" y="6022975"/>
            <a:ext cx="1262062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aseline="0">
                <a:solidFill>
                  <a:schemeClr val="tx1"/>
                </a:solidFill>
                <a:latin typeface="Arial" charset="0"/>
              </a:rPr>
              <a:t>Linear</a:t>
            </a:r>
          </a:p>
        </p:txBody>
      </p:sp>
      <p:sp>
        <p:nvSpPr>
          <p:cNvPr id="1015814" name="Rectangle 6"/>
          <p:cNvSpPr>
            <a:spLocks noChangeArrowheads="1"/>
          </p:cNvSpPr>
          <p:nvPr/>
        </p:nvSpPr>
        <p:spPr bwMode="auto">
          <a:xfrm>
            <a:off x="5167313" y="5867400"/>
            <a:ext cx="1304925" cy="911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b="0" baseline="0">
                <a:solidFill>
                  <a:srgbClr val="FF0000"/>
                </a:solidFill>
                <a:latin typeface="Wingdings" pitchFamily="2" charset="2"/>
              </a:rPr>
              <a:t></a:t>
            </a:r>
          </a:p>
        </p:txBody>
      </p:sp>
      <p:sp>
        <p:nvSpPr>
          <p:cNvPr id="1015815" name="Line 7"/>
          <p:cNvSpPr>
            <a:spLocks noChangeShapeType="1"/>
          </p:cNvSpPr>
          <p:nvPr/>
        </p:nvSpPr>
        <p:spPr bwMode="auto">
          <a:xfrm>
            <a:off x="752475" y="4576763"/>
            <a:ext cx="0" cy="1138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16" name="Line 8"/>
          <p:cNvSpPr>
            <a:spLocks noChangeShapeType="1"/>
          </p:cNvSpPr>
          <p:nvPr/>
        </p:nvSpPr>
        <p:spPr bwMode="auto">
          <a:xfrm>
            <a:off x="752475" y="5029200"/>
            <a:ext cx="3514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17" name="Arc 9"/>
          <p:cNvSpPr>
            <a:spLocks/>
          </p:cNvSpPr>
          <p:nvPr/>
        </p:nvSpPr>
        <p:spPr bwMode="auto">
          <a:xfrm rot="12394748">
            <a:off x="1117600" y="4222750"/>
            <a:ext cx="3024188" cy="1798638"/>
          </a:xfrm>
          <a:custGeom>
            <a:avLst/>
            <a:gdLst>
              <a:gd name="G0" fmla="+- 3578 0 0"/>
              <a:gd name="G1" fmla="+- 0 0 0"/>
              <a:gd name="G2" fmla="+- 21600 0 0"/>
              <a:gd name="T0" fmla="*/ 25178 w 25178"/>
              <a:gd name="T1" fmla="*/ 19 h 21600"/>
              <a:gd name="T2" fmla="*/ 0 w 25178"/>
              <a:gd name="T3" fmla="*/ 21302 h 21600"/>
              <a:gd name="T4" fmla="*/ 3578 w 25178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178" h="21600" fill="none" extrusionOk="0">
                <a:moveTo>
                  <a:pt x="25177" y="18"/>
                </a:moveTo>
                <a:cubicBezTo>
                  <a:pt x="25167" y="11940"/>
                  <a:pt x="15499" y="21599"/>
                  <a:pt x="3578" y="21600"/>
                </a:cubicBezTo>
                <a:cubicBezTo>
                  <a:pt x="2379" y="21600"/>
                  <a:pt x="1182" y="21500"/>
                  <a:pt x="0" y="21301"/>
                </a:cubicBezTo>
              </a:path>
              <a:path w="25178" h="21600" stroke="0" extrusionOk="0">
                <a:moveTo>
                  <a:pt x="25177" y="18"/>
                </a:moveTo>
                <a:cubicBezTo>
                  <a:pt x="25167" y="11940"/>
                  <a:pt x="15499" y="21599"/>
                  <a:pt x="3578" y="21600"/>
                </a:cubicBezTo>
                <a:cubicBezTo>
                  <a:pt x="2379" y="21600"/>
                  <a:pt x="1182" y="21500"/>
                  <a:pt x="0" y="21301"/>
                </a:cubicBezTo>
                <a:lnTo>
                  <a:pt x="3578" y="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18" name="Arc 10"/>
          <p:cNvSpPr>
            <a:spLocks/>
          </p:cNvSpPr>
          <p:nvPr/>
        </p:nvSpPr>
        <p:spPr bwMode="auto">
          <a:xfrm rot="12394774">
            <a:off x="1295400" y="5059363"/>
            <a:ext cx="2835275" cy="1798637"/>
          </a:xfrm>
          <a:custGeom>
            <a:avLst/>
            <a:gdLst>
              <a:gd name="G0" fmla="+- 2009 0 0"/>
              <a:gd name="G1" fmla="+- 0 0 0"/>
              <a:gd name="G2" fmla="+- 21600 0 0"/>
              <a:gd name="T0" fmla="*/ 23609 w 23609"/>
              <a:gd name="T1" fmla="*/ 19 h 21600"/>
              <a:gd name="T2" fmla="*/ 0 w 23609"/>
              <a:gd name="T3" fmla="*/ 21506 h 21600"/>
              <a:gd name="T4" fmla="*/ 2009 w 23609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609" h="21600" fill="none" extrusionOk="0">
                <a:moveTo>
                  <a:pt x="23608" y="18"/>
                </a:moveTo>
                <a:cubicBezTo>
                  <a:pt x="23598" y="11940"/>
                  <a:pt x="13930" y="21599"/>
                  <a:pt x="2009" y="21600"/>
                </a:cubicBezTo>
                <a:cubicBezTo>
                  <a:pt x="1338" y="21600"/>
                  <a:pt x="667" y="21568"/>
                  <a:pt x="-1" y="21506"/>
                </a:cubicBezTo>
              </a:path>
              <a:path w="23609" h="21600" stroke="0" extrusionOk="0">
                <a:moveTo>
                  <a:pt x="23608" y="18"/>
                </a:moveTo>
                <a:cubicBezTo>
                  <a:pt x="23598" y="11940"/>
                  <a:pt x="13930" y="21599"/>
                  <a:pt x="2009" y="21600"/>
                </a:cubicBezTo>
                <a:cubicBezTo>
                  <a:pt x="1338" y="21600"/>
                  <a:pt x="667" y="21568"/>
                  <a:pt x="-1" y="21506"/>
                </a:cubicBezTo>
                <a:lnTo>
                  <a:pt x="2009" y="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19" name="Oval 11"/>
          <p:cNvSpPr>
            <a:spLocks noChangeArrowheads="1"/>
          </p:cNvSpPr>
          <p:nvPr/>
        </p:nvSpPr>
        <p:spPr bwMode="auto">
          <a:xfrm>
            <a:off x="981075" y="5334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20" name="Oval 12"/>
          <p:cNvSpPr>
            <a:spLocks noChangeArrowheads="1"/>
          </p:cNvSpPr>
          <p:nvPr/>
        </p:nvSpPr>
        <p:spPr bwMode="auto">
          <a:xfrm>
            <a:off x="1285875" y="5334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21" name="Oval 13"/>
          <p:cNvSpPr>
            <a:spLocks noChangeArrowheads="1"/>
          </p:cNvSpPr>
          <p:nvPr/>
        </p:nvSpPr>
        <p:spPr bwMode="auto">
          <a:xfrm>
            <a:off x="2733675" y="4648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22" name="Oval 14"/>
          <p:cNvSpPr>
            <a:spLocks noChangeArrowheads="1"/>
          </p:cNvSpPr>
          <p:nvPr/>
        </p:nvSpPr>
        <p:spPr bwMode="auto">
          <a:xfrm>
            <a:off x="2962275" y="4495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23" name="Oval 15"/>
          <p:cNvSpPr>
            <a:spLocks noChangeArrowheads="1"/>
          </p:cNvSpPr>
          <p:nvPr/>
        </p:nvSpPr>
        <p:spPr bwMode="auto">
          <a:xfrm>
            <a:off x="3267075" y="4953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24" name="Oval 16"/>
          <p:cNvSpPr>
            <a:spLocks noChangeArrowheads="1"/>
          </p:cNvSpPr>
          <p:nvPr/>
        </p:nvSpPr>
        <p:spPr bwMode="auto">
          <a:xfrm>
            <a:off x="1666875" y="5181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25" name="Oval 17"/>
          <p:cNvSpPr>
            <a:spLocks noChangeArrowheads="1"/>
          </p:cNvSpPr>
          <p:nvPr/>
        </p:nvSpPr>
        <p:spPr bwMode="auto">
          <a:xfrm>
            <a:off x="3352800" y="4648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26" name="Oval 18"/>
          <p:cNvSpPr>
            <a:spLocks noChangeArrowheads="1"/>
          </p:cNvSpPr>
          <p:nvPr/>
        </p:nvSpPr>
        <p:spPr bwMode="auto">
          <a:xfrm>
            <a:off x="3581400" y="5181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27" name="Oval 19"/>
          <p:cNvSpPr>
            <a:spLocks noChangeArrowheads="1"/>
          </p:cNvSpPr>
          <p:nvPr/>
        </p:nvSpPr>
        <p:spPr bwMode="auto">
          <a:xfrm>
            <a:off x="3581400" y="4876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28" name="Oval 20"/>
          <p:cNvSpPr>
            <a:spLocks noChangeArrowheads="1"/>
          </p:cNvSpPr>
          <p:nvPr/>
        </p:nvSpPr>
        <p:spPr bwMode="auto">
          <a:xfrm>
            <a:off x="3886200" y="5029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29" name="Oval 21"/>
          <p:cNvSpPr>
            <a:spLocks noChangeArrowheads="1"/>
          </p:cNvSpPr>
          <p:nvPr/>
        </p:nvSpPr>
        <p:spPr bwMode="auto">
          <a:xfrm>
            <a:off x="2962275" y="4876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30" name="Oval 22"/>
          <p:cNvSpPr>
            <a:spLocks noChangeArrowheads="1"/>
          </p:cNvSpPr>
          <p:nvPr/>
        </p:nvSpPr>
        <p:spPr bwMode="auto">
          <a:xfrm>
            <a:off x="2276475" y="4876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31" name="Oval 23"/>
          <p:cNvSpPr>
            <a:spLocks noChangeArrowheads="1"/>
          </p:cNvSpPr>
          <p:nvPr/>
        </p:nvSpPr>
        <p:spPr bwMode="auto">
          <a:xfrm>
            <a:off x="2505075" y="4572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32" name="Oval 24"/>
          <p:cNvSpPr>
            <a:spLocks noChangeArrowheads="1"/>
          </p:cNvSpPr>
          <p:nvPr/>
        </p:nvSpPr>
        <p:spPr bwMode="auto">
          <a:xfrm>
            <a:off x="2124075" y="4572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33" name="Oval 25"/>
          <p:cNvSpPr>
            <a:spLocks noChangeArrowheads="1"/>
          </p:cNvSpPr>
          <p:nvPr/>
        </p:nvSpPr>
        <p:spPr bwMode="auto">
          <a:xfrm>
            <a:off x="1209675" y="5029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34" name="Oval 26"/>
          <p:cNvSpPr>
            <a:spLocks noChangeArrowheads="1"/>
          </p:cNvSpPr>
          <p:nvPr/>
        </p:nvSpPr>
        <p:spPr bwMode="auto">
          <a:xfrm>
            <a:off x="1438275" y="4876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35" name="Oval 27"/>
          <p:cNvSpPr>
            <a:spLocks noChangeArrowheads="1"/>
          </p:cNvSpPr>
          <p:nvPr/>
        </p:nvSpPr>
        <p:spPr bwMode="auto">
          <a:xfrm>
            <a:off x="1743075" y="4953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36" name="Oval 28"/>
          <p:cNvSpPr>
            <a:spLocks noChangeArrowheads="1"/>
          </p:cNvSpPr>
          <p:nvPr/>
        </p:nvSpPr>
        <p:spPr bwMode="auto">
          <a:xfrm>
            <a:off x="2581275" y="4876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37" name="Oval 29"/>
          <p:cNvSpPr>
            <a:spLocks noChangeArrowheads="1"/>
          </p:cNvSpPr>
          <p:nvPr/>
        </p:nvSpPr>
        <p:spPr bwMode="auto">
          <a:xfrm>
            <a:off x="1819275" y="4648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38" name="Oval 30"/>
          <p:cNvSpPr>
            <a:spLocks noChangeArrowheads="1"/>
          </p:cNvSpPr>
          <p:nvPr/>
        </p:nvSpPr>
        <p:spPr bwMode="auto">
          <a:xfrm>
            <a:off x="4038600" y="5334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39" name="Oval 31"/>
          <p:cNvSpPr>
            <a:spLocks noChangeArrowheads="1"/>
          </p:cNvSpPr>
          <p:nvPr/>
        </p:nvSpPr>
        <p:spPr bwMode="auto">
          <a:xfrm>
            <a:off x="2047875" y="5029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40" name="Rectangle 32"/>
          <p:cNvSpPr>
            <a:spLocks noChangeArrowheads="1"/>
          </p:cNvSpPr>
          <p:nvPr/>
        </p:nvSpPr>
        <p:spPr bwMode="auto">
          <a:xfrm>
            <a:off x="4267200" y="4800600"/>
            <a:ext cx="3810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aseline="0">
                <a:solidFill>
                  <a:schemeClr val="tx1"/>
                </a:solidFill>
                <a:latin typeface="Arial" charset="0"/>
              </a:rPr>
              <a:t>x</a:t>
            </a:r>
          </a:p>
        </p:txBody>
      </p:sp>
      <p:sp>
        <p:nvSpPr>
          <p:cNvPr id="1015841" name="Rectangle 33"/>
          <p:cNvSpPr>
            <a:spLocks noChangeArrowheads="1"/>
          </p:cNvSpPr>
          <p:nvPr/>
        </p:nvSpPr>
        <p:spPr bwMode="auto">
          <a:xfrm rot="16200000">
            <a:off x="-150813" y="4875213"/>
            <a:ext cx="13049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baseline="0">
                <a:solidFill>
                  <a:schemeClr val="tx1"/>
                </a:solidFill>
                <a:latin typeface="Arial" charset="0"/>
              </a:rPr>
              <a:t>residuals</a:t>
            </a:r>
          </a:p>
        </p:txBody>
      </p:sp>
      <p:sp>
        <p:nvSpPr>
          <p:cNvPr id="1015842" name="Line 34"/>
          <p:cNvSpPr>
            <a:spLocks noChangeShapeType="1"/>
          </p:cNvSpPr>
          <p:nvPr/>
        </p:nvSpPr>
        <p:spPr bwMode="auto">
          <a:xfrm>
            <a:off x="5172075" y="5033963"/>
            <a:ext cx="350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43" name="Line 35"/>
          <p:cNvSpPr>
            <a:spLocks noChangeShapeType="1"/>
          </p:cNvSpPr>
          <p:nvPr/>
        </p:nvSpPr>
        <p:spPr bwMode="auto">
          <a:xfrm>
            <a:off x="5172075" y="441960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44" name="Rectangle 36"/>
          <p:cNvSpPr>
            <a:spLocks noChangeArrowheads="1"/>
          </p:cNvSpPr>
          <p:nvPr/>
        </p:nvSpPr>
        <p:spPr bwMode="auto">
          <a:xfrm>
            <a:off x="8610600" y="4800600"/>
            <a:ext cx="4000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aseline="0">
                <a:solidFill>
                  <a:schemeClr val="tx1"/>
                </a:solidFill>
                <a:latin typeface="Arial" charset="0"/>
              </a:rPr>
              <a:t>x</a:t>
            </a:r>
          </a:p>
        </p:txBody>
      </p:sp>
      <p:sp>
        <p:nvSpPr>
          <p:cNvPr id="1015845" name="Line 37"/>
          <p:cNvSpPr>
            <a:spLocks noChangeShapeType="1"/>
          </p:cNvSpPr>
          <p:nvPr/>
        </p:nvSpPr>
        <p:spPr bwMode="auto">
          <a:xfrm>
            <a:off x="5214938" y="4576763"/>
            <a:ext cx="3195637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46" name="Line 38"/>
          <p:cNvSpPr>
            <a:spLocks noChangeShapeType="1"/>
          </p:cNvSpPr>
          <p:nvPr/>
        </p:nvSpPr>
        <p:spPr bwMode="auto">
          <a:xfrm>
            <a:off x="5291138" y="5491163"/>
            <a:ext cx="3119437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47" name="Oval 39"/>
          <p:cNvSpPr>
            <a:spLocks noChangeArrowheads="1"/>
          </p:cNvSpPr>
          <p:nvPr/>
        </p:nvSpPr>
        <p:spPr bwMode="auto">
          <a:xfrm>
            <a:off x="5857875" y="48053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48" name="Oval 40"/>
          <p:cNvSpPr>
            <a:spLocks noChangeArrowheads="1"/>
          </p:cNvSpPr>
          <p:nvPr/>
        </p:nvSpPr>
        <p:spPr bwMode="auto">
          <a:xfrm>
            <a:off x="5553075" y="46529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49" name="Oval 41"/>
          <p:cNvSpPr>
            <a:spLocks noChangeArrowheads="1"/>
          </p:cNvSpPr>
          <p:nvPr/>
        </p:nvSpPr>
        <p:spPr bwMode="auto">
          <a:xfrm>
            <a:off x="5172075" y="51863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50" name="Oval 42"/>
          <p:cNvSpPr>
            <a:spLocks noChangeArrowheads="1"/>
          </p:cNvSpPr>
          <p:nvPr/>
        </p:nvSpPr>
        <p:spPr bwMode="auto">
          <a:xfrm>
            <a:off x="5324475" y="49577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51" name="Oval 43"/>
          <p:cNvSpPr>
            <a:spLocks noChangeArrowheads="1"/>
          </p:cNvSpPr>
          <p:nvPr/>
        </p:nvSpPr>
        <p:spPr bwMode="auto">
          <a:xfrm>
            <a:off x="5248275" y="46529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52" name="Oval 44"/>
          <p:cNvSpPr>
            <a:spLocks noChangeArrowheads="1"/>
          </p:cNvSpPr>
          <p:nvPr/>
        </p:nvSpPr>
        <p:spPr bwMode="auto">
          <a:xfrm>
            <a:off x="6238875" y="49577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53" name="Oval 45"/>
          <p:cNvSpPr>
            <a:spLocks noChangeArrowheads="1"/>
          </p:cNvSpPr>
          <p:nvPr/>
        </p:nvSpPr>
        <p:spPr bwMode="auto">
          <a:xfrm>
            <a:off x="6238875" y="45767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54" name="Oval 46"/>
          <p:cNvSpPr>
            <a:spLocks noChangeArrowheads="1"/>
          </p:cNvSpPr>
          <p:nvPr/>
        </p:nvSpPr>
        <p:spPr bwMode="auto">
          <a:xfrm>
            <a:off x="5553075" y="51863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55" name="Oval 47"/>
          <p:cNvSpPr>
            <a:spLocks noChangeArrowheads="1"/>
          </p:cNvSpPr>
          <p:nvPr/>
        </p:nvSpPr>
        <p:spPr bwMode="auto">
          <a:xfrm>
            <a:off x="7000875" y="45767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56" name="Oval 48"/>
          <p:cNvSpPr>
            <a:spLocks noChangeArrowheads="1"/>
          </p:cNvSpPr>
          <p:nvPr/>
        </p:nvSpPr>
        <p:spPr bwMode="auto">
          <a:xfrm>
            <a:off x="6543675" y="47291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57" name="Oval 49"/>
          <p:cNvSpPr>
            <a:spLocks noChangeArrowheads="1"/>
          </p:cNvSpPr>
          <p:nvPr/>
        </p:nvSpPr>
        <p:spPr bwMode="auto">
          <a:xfrm>
            <a:off x="6391275" y="52625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58" name="Oval 50"/>
          <p:cNvSpPr>
            <a:spLocks noChangeArrowheads="1"/>
          </p:cNvSpPr>
          <p:nvPr/>
        </p:nvSpPr>
        <p:spPr bwMode="auto">
          <a:xfrm>
            <a:off x="5934075" y="51863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59" name="Oval 51"/>
          <p:cNvSpPr>
            <a:spLocks noChangeArrowheads="1"/>
          </p:cNvSpPr>
          <p:nvPr/>
        </p:nvSpPr>
        <p:spPr bwMode="auto">
          <a:xfrm>
            <a:off x="7686675" y="48053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60" name="Oval 52"/>
          <p:cNvSpPr>
            <a:spLocks noChangeArrowheads="1"/>
          </p:cNvSpPr>
          <p:nvPr/>
        </p:nvSpPr>
        <p:spPr bwMode="auto">
          <a:xfrm>
            <a:off x="7000875" y="51863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61" name="Oval 53"/>
          <p:cNvSpPr>
            <a:spLocks noChangeArrowheads="1"/>
          </p:cNvSpPr>
          <p:nvPr/>
        </p:nvSpPr>
        <p:spPr bwMode="auto">
          <a:xfrm>
            <a:off x="6696075" y="50339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62" name="Oval 54"/>
          <p:cNvSpPr>
            <a:spLocks noChangeArrowheads="1"/>
          </p:cNvSpPr>
          <p:nvPr/>
        </p:nvSpPr>
        <p:spPr bwMode="auto">
          <a:xfrm>
            <a:off x="7686675" y="51101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63" name="Oval 55"/>
          <p:cNvSpPr>
            <a:spLocks noChangeArrowheads="1"/>
          </p:cNvSpPr>
          <p:nvPr/>
        </p:nvSpPr>
        <p:spPr bwMode="auto">
          <a:xfrm>
            <a:off x="7153275" y="49577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64" name="Oval 56"/>
          <p:cNvSpPr>
            <a:spLocks noChangeArrowheads="1"/>
          </p:cNvSpPr>
          <p:nvPr/>
        </p:nvSpPr>
        <p:spPr bwMode="auto">
          <a:xfrm>
            <a:off x="7305675" y="52625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65" name="Oval 57"/>
          <p:cNvSpPr>
            <a:spLocks noChangeArrowheads="1"/>
          </p:cNvSpPr>
          <p:nvPr/>
        </p:nvSpPr>
        <p:spPr bwMode="auto">
          <a:xfrm>
            <a:off x="7381875" y="47291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66" name="Oval 58"/>
          <p:cNvSpPr>
            <a:spLocks noChangeArrowheads="1"/>
          </p:cNvSpPr>
          <p:nvPr/>
        </p:nvSpPr>
        <p:spPr bwMode="auto">
          <a:xfrm>
            <a:off x="8067675" y="52625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67" name="Oval 59"/>
          <p:cNvSpPr>
            <a:spLocks noChangeArrowheads="1"/>
          </p:cNvSpPr>
          <p:nvPr/>
        </p:nvSpPr>
        <p:spPr bwMode="auto">
          <a:xfrm>
            <a:off x="7915275" y="46529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68" name="Oval 60"/>
          <p:cNvSpPr>
            <a:spLocks noChangeArrowheads="1"/>
          </p:cNvSpPr>
          <p:nvPr/>
        </p:nvSpPr>
        <p:spPr bwMode="auto">
          <a:xfrm>
            <a:off x="8296275" y="48815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69" name="Oval 61"/>
          <p:cNvSpPr>
            <a:spLocks noChangeArrowheads="1"/>
          </p:cNvSpPr>
          <p:nvPr/>
        </p:nvSpPr>
        <p:spPr bwMode="auto">
          <a:xfrm>
            <a:off x="7915275" y="49577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70" name="Line 62"/>
          <p:cNvSpPr>
            <a:spLocks noChangeShapeType="1"/>
          </p:cNvSpPr>
          <p:nvPr/>
        </p:nvSpPr>
        <p:spPr bwMode="auto">
          <a:xfrm>
            <a:off x="752475" y="23669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71" name="Line 63"/>
          <p:cNvSpPr>
            <a:spLocks noChangeShapeType="1"/>
          </p:cNvSpPr>
          <p:nvPr/>
        </p:nvSpPr>
        <p:spPr bwMode="auto">
          <a:xfrm>
            <a:off x="752475" y="3886200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72" name="Line 64"/>
          <p:cNvSpPr>
            <a:spLocks noChangeShapeType="1"/>
          </p:cNvSpPr>
          <p:nvPr/>
        </p:nvSpPr>
        <p:spPr bwMode="auto">
          <a:xfrm flipV="1">
            <a:off x="752475" y="2286000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73" name="Oval 65"/>
          <p:cNvSpPr>
            <a:spLocks noChangeArrowheads="1"/>
          </p:cNvSpPr>
          <p:nvPr/>
        </p:nvSpPr>
        <p:spPr bwMode="auto">
          <a:xfrm rot="-7282380">
            <a:off x="1133475" y="3581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74" name="Oval 66"/>
          <p:cNvSpPr>
            <a:spLocks noChangeArrowheads="1"/>
          </p:cNvSpPr>
          <p:nvPr/>
        </p:nvSpPr>
        <p:spPr bwMode="auto">
          <a:xfrm rot="-7282380">
            <a:off x="1514475" y="3429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75" name="Oval 67"/>
          <p:cNvSpPr>
            <a:spLocks noChangeArrowheads="1"/>
          </p:cNvSpPr>
          <p:nvPr/>
        </p:nvSpPr>
        <p:spPr bwMode="auto">
          <a:xfrm rot="-7282380">
            <a:off x="2886075" y="2286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76" name="Oval 68"/>
          <p:cNvSpPr>
            <a:spLocks noChangeArrowheads="1"/>
          </p:cNvSpPr>
          <p:nvPr/>
        </p:nvSpPr>
        <p:spPr bwMode="auto">
          <a:xfrm rot="-7282380">
            <a:off x="3114675" y="2514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77" name="Oval 69"/>
          <p:cNvSpPr>
            <a:spLocks noChangeArrowheads="1"/>
          </p:cNvSpPr>
          <p:nvPr/>
        </p:nvSpPr>
        <p:spPr bwMode="auto">
          <a:xfrm rot="-7282380">
            <a:off x="3581400" y="2133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78" name="Oval 70"/>
          <p:cNvSpPr>
            <a:spLocks noChangeArrowheads="1"/>
          </p:cNvSpPr>
          <p:nvPr/>
        </p:nvSpPr>
        <p:spPr bwMode="auto">
          <a:xfrm rot="-7282380">
            <a:off x="1819275" y="3200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79" name="Oval 71"/>
          <p:cNvSpPr>
            <a:spLocks noChangeArrowheads="1"/>
          </p:cNvSpPr>
          <p:nvPr/>
        </p:nvSpPr>
        <p:spPr bwMode="auto">
          <a:xfrm rot="-7282380">
            <a:off x="3419475" y="2438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80" name="Oval 72"/>
          <p:cNvSpPr>
            <a:spLocks noChangeArrowheads="1"/>
          </p:cNvSpPr>
          <p:nvPr/>
        </p:nvSpPr>
        <p:spPr bwMode="auto">
          <a:xfrm rot="-7282380">
            <a:off x="3810000" y="2514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81" name="Oval 73"/>
          <p:cNvSpPr>
            <a:spLocks noChangeArrowheads="1"/>
          </p:cNvSpPr>
          <p:nvPr/>
        </p:nvSpPr>
        <p:spPr bwMode="auto">
          <a:xfrm rot="-7282380">
            <a:off x="3810000" y="2209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82" name="Oval 74"/>
          <p:cNvSpPr>
            <a:spLocks noChangeArrowheads="1"/>
          </p:cNvSpPr>
          <p:nvPr/>
        </p:nvSpPr>
        <p:spPr bwMode="auto">
          <a:xfrm rot="-7282380">
            <a:off x="4114800" y="2286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83" name="Oval 75"/>
          <p:cNvSpPr>
            <a:spLocks noChangeArrowheads="1"/>
          </p:cNvSpPr>
          <p:nvPr/>
        </p:nvSpPr>
        <p:spPr bwMode="auto">
          <a:xfrm rot="-7282380">
            <a:off x="3276600" y="2057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84" name="Oval 76"/>
          <p:cNvSpPr>
            <a:spLocks noChangeArrowheads="1"/>
          </p:cNvSpPr>
          <p:nvPr/>
        </p:nvSpPr>
        <p:spPr bwMode="auto">
          <a:xfrm rot="-7282380">
            <a:off x="2428875" y="2667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85" name="Oval 77"/>
          <p:cNvSpPr>
            <a:spLocks noChangeArrowheads="1"/>
          </p:cNvSpPr>
          <p:nvPr/>
        </p:nvSpPr>
        <p:spPr bwMode="auto">
          <a:xfrm rot="-7282380">
            <a:off x="2581275" y="2286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86" name="Oval 78"/>
          <p:cNvSpPr>
            <a:spLocks noChangeArrowheads="1"/>
          </p:cNvSpPr>
          <p:nvPr/>
        </p:nvSpPr>
        <p:spPr bwMode="auto">
          <a:xfrm rot="-7282380">
            <a:off x="2286000" y="2362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87" name="Oval 79"/>
          <p:cNvSpPr>
            <a:spLocks noChangeArrowheads="1"/>
          </p:cNvSpPr>
          <p:nvPr/>
        </p:nvSpPr>
        <p:spPr bwMode="auto">
          <a:xfrm rot="-7282380">
            <a:off x="1362075" y="3200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88" name="Oval 80"/>
          <p:cNvSpPr>
            <a:spLocks noChangeArrowheads="1"/>
          </p:cNvSpPr>
          <p:nvPr/>
        </p:nvSpPr>
        <p:spPr bwMode="auto">
          <a:xfrm rot="-7282380">
            <a:off x="1590675" y="2971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89" name="Oval 81"/>
          <p:cNvSpPr>
            <a:spLocks noChangeArrowheads="1"/>
          </p:cNvSpPr>
          <p:nvPr/>
        </p:nvSpPr>
        <p:spPr bwMode="auto">
          <a:xfrm rot="-7282380">
            <a:off x="1895475" y="2971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90" name="Oval 82"/>
          <p:cNvSpPr>
            <a:spLocks noChangeArrowheads="1"/>
          </p:cNvSpPr>
          <p:nvPr/>
        </p:nvSpPr>
        <p:spPr bwMode="auto">
          <a:xfrm rot="-7282380">
            <a:off x="2733675" y="2590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91" name="Oval 83"/>
          <p:cNvSpPr>
            <a:spLocks noChangeArrowheads="1"/>
          </p:cNvSpPr>
          <p:nvPr/>
        </p:nvSpPr>
        <p:spPr bwMode="auto">
          <a:xfrm rot="-7282380">
            <a:off x="1971675" y="2514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92" name="Oval 84"/>
          <p:cNvSpPr>
            <a:spLocks noChangeArrowheads="1"/>
          </p:cNvSpPr>
          <p:nvPr/>
        </p:nvSpPr>
        <p:spPr bwMode="auto">
          <a:xfrm rot="-7282380">
            <a:off x="4191000" y="2590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93" name="Oval 85"/>
          <p:cNvSpPr>
            <a:spLocks noChangeArrowheads="1"/>
          </p:cNvSpPr>
          <p:nvPr/>
        </p:nvSpPr>
        <p:spPr bwMode="auto">
          <a:xfrm rot="-7282380">
            <a:off x="2200275" y="2895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94" name="Text Box 86"/>
          <p:cNvSpPr txBox="1">
            <a:spLocks noChangeArrowheads="1"/>
          </p:cNvSpPr>
          <p:nvPr/>
        </p:nvSpPr>
        <p:spPr bwMode="auto">
          <a:xfrm>
            <a:off x="533400" y="19050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aseline="0">
                <a:solidFill>
                  <a:schemeClr val="tx1"/>
                </a:solidFill>
                <a:latin typeface="Arial" charset="0"/>
              </a:rPr>
              <a:t>Y</a:t>
            </a:r>
          </a:p>
        </p:txBody>
      </p:sp>
      <p:sp>
        <p:nvSpPr>
          <p:cNvPr id="1015895" name="Rectangle 87"/>
          <p:cNvSpPr>
            <a:spLocks noChangeArrowheads="1"/>
          </p:cNvSpPr>
          <p:nvPr/>
        </p:nvSpPr>
        <p:spPr bwMode="auto">
          <a:xfrm>
            <a:off x="4038600" y="3657600"/>
            <a:ext cx="466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aseline="0">
                <a:solidFill>
                  <a:schemeClr val="tx1"/>
                </a:solidFill>
                <a:latin typeface="Arial" charset="0"/>
              </a:rPr>
              <a:t>x</a:t>
            </a:r>
          </a:p>
        </p:txBody>
      </p:sp>
      <p:sp>
        <p:nvSpPr>
          <p:cNvPr id="1015896" name="Line 88"/>
          <p:cNvSpPr>
            <a:spLocks noChangeShapeType="1"/>
          </p:cNvSpPr>
          <p:nvPr/>
        </p:nvSpPr>
        <p:spPr bwMode="auto">
          <a:xfrm flipH="1">
            <a:off x="5105400" y="2325688"/>
            <a:ext cx="6350" cy="15605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97" name="Line 89"/>
          <p:cNvSpPr>
            <a:spLocks noChangeShapeType="1"/>
          </p:cNvSpPr>
          <p:nvPr/>
        </p:nvSpPr>
        <p:spPr bwMode="auto">
          <a:xfrm flipV="1">
            <a:off x="5111750" y="2244725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98" name="Oval 90"/>
          <p:cNvSpPr>
            <a:spLocks noChangeArrowheads="1"/>
          </p:cNvSpPr>
          <p:nvPr/>
        </p:nvSpPr>
        <p:spPr bwMode="auto">
          <a:xfrm rot="-7282380">
            <a:off x="5172075" y="3505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99" name="Oval 91"/>
          <p:cNvSpPr>
            <a:spLocks noChangeArrowheads="1"/>
          </p:cNvSpPr>
          <p:nvPr/>
        </p:nvSpPr>
        <p:spPr bwMode="auto">
          <a:xfrm rot="-7282380">
            <a:off x="5400675" y="3200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900" name="Oval 92"/>
          <p:cNvSpPr>
            <a:spLocks noChangeArrowheads="1"/>
          </p:cNvSpPr>
          <p:nvPr/>
        </p:nvSpPr>
        <p:spPr bwMode="auto">
          <a:xfrm rot="-7282380">
            <a:off x="7077075" y="2133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901" name="Oval 93"/>
          <p:cNvSpPr>
            <a:spLocks noChangeArrowheads="1"/>
          </p:cNvSpPr>
          <p:nvPr/>
        </p:nvSpPr>
        <p:spPr bwMode="auto">
          <a:xfrm rot="-7282380">
            <a:off x="7229475" y="2514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902" name="Oval 94"/>
          <p:cNvSpPr>
            <a:spLocks noChangeArrowheads="1"/>
          </p:cNvSpPr>
          <p:nvPr/>
        </p:nvSpPr>
        <p:spPr bwMode="auto">
          <a:xfrm rot="-7282380">
            <a:off x="7839075" y="2209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903" name="Oval 95"/>
          <p:cNvSpPr>
            <a:spLocks noChangeArrowheads="1"/>
          </p:cNvSpPr>
          <p:nvPr/>
        </p:nvSpPr>
        <p:spPr bwMode="auto">
          <a:xfrm rot="-7282380">
            <a:off x="5629275" y="3352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904" name="Oval 96"/>
          <p:cNvSpPr>
            <a:spLocks noChangeArrowheads="1"/>
          </p:cNvSpPr>
          <p:nvPr/>
        </p:nvSpPr>
        <p:spPr bwMode="auto">
          <a:xfrm rot="-7282380">
            <a:off x="7381875" y="2819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905" name="Oval 97"/>
          <p:cNvSpPr>
            <a:spLocks noChangeArrowheads="1"/>
          </p:cNvSpPr>
          <p:nvPr/>
        </p:nvSpPr>
        <p:spPr bwMode="auto">
          <a:xfrm rot="-7282380">
            <a:off x="7839075" y="2514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906" name="Oval 98"/>
          <p:cNvSpPr>
            <a:spLocks noChangeArrowheads="1"/>
          </p:cNvSpPr>
          <p:nvPr/>
        </p:nvSpPr>
        <p:spPr bwMode="auto">
          <a:xfrm rot="-7282380">
            <a:off x="7991475" y="193992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907" name="Oval 99"/>
          <p:cNvSpPr>
            <a:spLocks noChangeArrowheads="1"/>
          </p:cNvSpPr>
          <p:nvPr/>
        </p:nvSpPr>
        <p:spPr bwMode="auto">
          <a:xfrm rot="-7282380">
            <a:off x="7534275" y="2209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908" name="Oval 100"/>
          <p:cNvSpPr>
            <a:spLocks noChangeArrowheads="1"/>
          </p:cNvSpPr>
          <p:nvPr/>
        </p:nvSpPr>
        <p:spPr bwMode="auto">
          <a:xfrm rot="-7282380">
            <a:off x="6467475" y="3124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909" name="Oval 101"/>
          <p:cNvSpPr>
            <a:spLocks noChangeArrowheads="1"/>
          </p:cNvSpPr>
          <p:nvPr/>
        </p:nvSpPr>
        <p:spPr bwMode="auto">
          <a:xfrm rot="-7282380">
            <a:off x="6543675" y="2514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910" name="Oval 102"/>
          <p:cNvSpPr>
            <a:spLocks noChangeArrowheads="1"/>
          </p:cNvSpPr>
          <p:nvPr/>
        </p:nvSpPr>
        <p:spPr bwMode="auto">
          <a:xfrm rot="-7282380">
            <a:off x="6162675" y="2362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911" name="Oval 103"/>
          <p:cNvSpPr>
            <a:spLocks noChangeArrowheads="1"/>
          </p:cNvSpPr>
          <p:nvPr/>
        </p:nvSpPr>
        <p:spPr bwMode="auto">
          <a:xfrm rot="-7282380">
            <a:off x="5248275" y="2895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912" name="Oval 104"/>
          <p:cNvSpPr>
            <a:spLocks noChangeArrowheads="1"/>
          </p:cNvSpPr>
          <p:nvPr/>
        </p:nvSpPr>
        <p:spPr bwMode="auto">
          <a:xfrm rot="-7282380">
            <a:off x="5553075" y="2743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913" name="Oval 105"/>
          <p:cNvSpPr>
            <a:spLocks noChangeArrowheads="1"/>
          </p:cNvSpPr>
          <p:nvPr/>
        </p:nvSpPr>
        <p:spPr bwMode="auto">
          <a:xfrm rot="-7282380">
            <a:off x="5857875" y="293052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en-US" sz="2400" b="0" baseline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15914" name="Oval 106"/>
          <p:cNvSpPr>
            <a:spLocks noChangeArrowheads="1"/>
          </p:cNvSpPr>
          <p:nvPr/>
        </p:nvSpPr>
        <p:spPr bwMode="auto">
          <a:xfrm rot="-7282380">
            <a:off x="6772275" y="2819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915" name="Oval 107"/>
          <p:cNvSpPr>
            <a:spLocks noChangeArrowheads="1"/>
          </p:cNvSpPr>
          <p:nvPr/>
        </p:nvSpPr>
        <p:spPr bwMode="auto">
          <a:xfrm rot="-7282380">
            <a:off x="6238875" y="2895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916" name="Oval 108"/>
          <p:cNvSpPr>
            <a:spLocks noChangeArrowheads="1"/>
          </p:cNvSpPr>
          <p:nvPr/>
        </p:nvSpPr>
        <p:spPr bwMode="auto">
          <a:xfrm rot="-7282380">
            <a:off x="8220075" y="2667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917" name="Oval 109"/>
          <p:cNvSpPr>
            <a:spLocks noChangeArrowheads="1"/>
          </p:cNvSpPr>
          <p:nvPr/>
        </p:nvSpPr>
        <p:spPr bwMode="auto">
          <a:xfrm rot="-7282380">
            <a:off x="6010275" y="3200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918" name="Oval 110"/>
          <p:cNvSpPr>
            <a:spLocks noChangeArrowheads="1"/>
          </p:cNvSpPr>
          <p:nvPr/>
        </p:nvSpPr>
        <p:spPr bwMode="auto">
          <a:xfrm rot="-7282380">
            <a:off x="8372475" y="2133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919" name="Text Box 111"/>
          <p:cNvSpPr txBox="1">
            <a:spLocks noChangeArrowheads="1"/>
          </p:cNvSpPr>
          <p:nvPr/>
        </p:nvSpPr>
        <p:spPr bwMode="auto">
          <a:xfrm>
            <a:off x="4876800" y="19050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aseline="0">
                <a:solidFill>
                  <a:schemeClr val="tx1"/>
                </a:solidFill>
                <a:latin typeface="Arial" charset="0"/>
              </a:rPr>
              <a:t>Y</a:t>
            </a:r>
          </a:p>
        </p:txBody>
      </p:sp>
      <p:sp>
        <p:nvSpPr>
          <p:cNvPr id="1015920" name="Rectangle 112"/>
          <p:cNvSpPr>
            <a:spLocks noChangeArrowheads="1"/>
          </p:cNvSpPr>
          <p:nvPr/>
        </p:nvSpPr>
        <p:spPr bwMode="auto">
          <a:xfrm>
            <a:off x="8382000" y="3657600"/>
            <a:ext cx="3905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aseline="0">
                <a:solidFill>
                  <a:schemeClr val="tx1"/>
                </a:solidFill>
                <a:latin typeface="Arial" charset="0"/>
              </a:rPr>
              <a:t>x</a:t>
            </a:r>
          </a:p>
        </p:txBody>
      </p:sp>
      <p:sp>
        <p:nvSpPr>
          <p:cNvPr id="1015921" name="Line 113"/>
          <p:cNvSpPr>
            <a:spLocks noChangeShapeType="1"/>
          </p:cNvSpPr>
          <p:nvPr/>
        </p:nvSpPr>
        <p:spPr bwMode="auto">
          <a:xfrm>
            <a:off x="5095875" y="3886200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922" name="Oval 114"/>
          <p:cNvSpPr>
            <a:spLocks noChangeArrowheads="1"/>
          </p:cNvSpPr>
          <p:nvPr/>
        </p:nvSpPr>
        <p:spPr bwMode="auto">
          <a:xfrm rot="-7282380">
            <a:off x="7077075" y="2819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923" name="Rectangle 115"/>
          <p:cNvSpPr>
            <a:spLocks noChangeArrowheads="1"/>
          </p:cNvSpPr>
          <p:nvPr/>
        </p:nvSpPr>
        <p:spPr bwMode="auto">
          <a:xfrm rot="16200000">
            <a:off x="4268787" y="4875213"/>
            <a:ext cx="13049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baseline="0">
                <a:solidFill>
                  <a:schemeClr val="tx1"/>
                </a:solidFill>
                <a:latin typeface="Arial" charset="0"/>
              </a:rPr>
              <a:t>residuals</a:t>
            </a:r>
          </a:p>
        </p:txBody>
      </p:sp>
      <p:sp>
        <p:nvSpPr>
          <p:cNvPr id="1015924" name="Line 116"/>
          <p:cNvSpPr>
            <a:spLocks noChangeShapeType="1"/>
          </p:cNvSpPr>
          <p:nvPr/>
        </p:nvSpPr>
        <p:spPr bwMode="auto">
          <a:xfrm>
            <a:off x="4648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15925" name="Rectangle 117"/>
          <p:cNvSpPr>
            <a:spLocks noChangeArrowheads="1"/>
          </p:cNvSpPr>
          <p:nvPr/>
        </p:nvSpPr>
        <p:spPr bwMode="auto">
          <a:xfrm>
            <a:off x="0" y="6510338"/>
            <a:ext cx="785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600" b="0" baseline="0">
                <a:solidFill>
                  <a:schemeClr val="tx1"/>
                </a:solidFill>
              </a:rPr>
              <a:t>Slide from: Statistics for Managers Using Microsoft® Excel  4th Edition, 2004 Prentice-Hall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1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228" y="239151"/>
            <a:ext cx="7925381" cy="512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RSE (Residual Square Error) </a:t>
            </a:r>
            <a:endParaRPr lang="en-US" dirty="0" smtClean="0"/>
          </a:p>
          <a:p>
            <a:r>
              <a:rPr lang="en-US" dirty="0" smtClean="0"/>
              <a:t>Absolute value </a:t>
            </a:r>
          </a:p>
          <a:p>
            <a:r>
              <a:rPr lang="en-US" dirty="0" smtClean="0"/>
              <a:t>Use R square method instead </a:t>
            </a:r>
            <a:endParaRPr lang="en-US" dirty="0"/>
          </a:p>
        </p:txBody>
      </p:sp>
      <p:pic>
        <p:nvPicPr>
          <p:cNvPr id="1162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9658" y="1708931"/>
            <a:ext cx="267652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963589" name="Rectangle 5"/>
          <p:cNvSpPr>
            <a:spLocks noChangeArrowheads="1"/>
          </p:cNvSpPr>
          <p:nvPr/>
        </p:nvSpPr>
        <p:spPr bwMode="auto">
          <a:xfrm>
            <a:off x="0" y="2379663"/>
            <a:ext cx="9144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b="0" baseline="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rPr>
              <a:t>In correlation, the two variables are treated as equals.  In regression, one variable is considered independent (=predictor) variable (</a:t>
            </a:r>
            <a:r>
              <a:rPr lang="en-US" sz="2000" b="0" i="1" baseline="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rPr>
              <a:t>X</a:t>
            </a:r>
            <a:r>
              <a:rPr lang="en-US" sz="2000" b="0" baseline="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rPr>
              <a:t>) and the other the dependent (=outcome) variable </a:t>
            </a:r>
            <a:r>
              <a:rPr lang="en-US" sz="2000" b="0" i="1" baseline="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rPr>
              <a:t>Y</a:t>
            </a:r>
            <a:r>
              <a:rPr lang="en-US" sz="2000" b="0" baseline="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rPr>
              <a:t>.</a:t>
            </a:r>
            <a:r>
              <a:rPr lang="en-US" sz="2000" b="0" baseline="0">
                <a:solidFill>
                  <a:schemeClr val="tx1"/>
                </a:solidFill>
                <a:latin typeface="Tahoma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“Linear”?</a:t>
            </a:r>
          </a:p>
        </p:txBody>
      </p:sp>
      <p:sp>
        <p:nvSpPr>
          <p:cNvPr id="9728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Remember this:</a:t>
            </a:r>
          </a:p>
          <a:p>
            <a:r>
              <a:rPr lang="en-US" i="1" dirty="0" smtClean="0"/>
              <a:t>Y=</a:t>
            </a:r>
            <a:r>
              <a:rPr lang="en-US" i="1" dirty="0" err="1" smtClean="0"/>
              <a:t>mX+c</a:t>
            </a:r>
            <a:r>
              <a:rPr lang="en-US" i="1" dirty="0" smtClean="0"/>
              <a:t>?</a:t>
            </a:r>
          </a:p>
          <a:p>
            <a:endParaRPr lang="en-US" i="1" dirty="0"/>
          </a:p>
        </p:txBody>
      </p:sp>
      <p:pic>
        <p:nvPicPr>
          <p:cNvPr id="972816" name="Picture 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9948" y="3363718"/>
            <a:ext cx="492442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Slope?</a:t>
            </a:r>
          </a:p>
        </p:txBody>
      </p:sp>
      <p:sp>
        <p:nvSpPr>
          <p:cNvPr id="973827" name="Text Box 3"/>
          <p:cNvSpPr txBox="1">
            <a:spLocks noChangeArrowheads="1"/>
          </p:cNvSpPr>
          <p:nvPr/>
        </p:nvSpPr>
        <p:spPr bwMode="auto">
          <a:xfrm>
            <a:off x="609600" y="2362200"/>
            <a:ext cx="77724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 baseline="0" dirty="0">
                <a:solidFill>
                  <a:schemeClr val="tx1"/>
                </a:solidFill>
              </a:rPr>
              <a:t>A slope of 2 means that every 1-unit change in X yields a 2-unit change in Y.</a:t>
            </a:r>
          </a:p>
          <a:p>
            <a:pPr>
              <a:spcBef>
                <a:spcPct val="50000"/>
              </a:spcBef>
            </a:pPr>
            <a:endParaRPr lang="en-US" sz="2800" b="0" baseline="0" dirty="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endParaRPr lang="en-US" sz="2800" b="0" baseline="0" dirty="0">
              <a:solidFill>
                <a:schemeClr val="tx1"/>
              </a:solidFill>
            </a:endParaRPr>
          </a:p>
        </p:txBody>
      </p:sp>
      <p:pic>
        <p:nvPicPr>
          <p:cNvPr id="9738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50" y="3320415"/>
            <a:ext cx="696277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Prediction</a:t>
            </a:r>
          </a:p>
        </p:txBody>
      </p:sp>
      <p:sp>
        <p:nvSpPr>
          <p:cNvPr id="9748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885950"/>
            <a:ext cx="8686800" cy="4171950"/>
          </a:xfrm>
        </p:spPr>
        <p:txBody>
          <a:bodyPr/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sz="2800" dirty="0">
                <a:latin typeface="Times New Roman" pitchFamily="18" charset="0"/>
              </a:rPr>
              <a:t>If you know something about X, this knowledge helps you predict something about Y. </a:t>
            </a:r>
            <a:endParaRPr lang="en-US" sz="2800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sz="2800" dirty="0" smtClean="0">
                <a:latin typeface="Times New Roman" pitchFamily="18" charset="0"/>
              </a:rPr>
              <a:t>Independent variable - X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sz="2800" dirty="0" smtClean="0">
                <a:latin typeface="Times New Roman" pitchFamily="18" charset="0"/>
              </a:rPr>
              <a:t>Dependent variable -Y</a:t>
            </a:r>
            <a:endParaRPr lang="en-US" sz="2800" dirty="0">
              <a:latin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Predicted value for an individual…</a:t>
            </a:r>
          </a:p>
        </p:txBody>
      </p:sp>
      <p:sp>
        <p:nvSpPr>
          <p:cNvPr id="11345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>
                <a:latin typeface="Times New Roman" pitchFamily="18" charset="0"/>
              </a:rPr>
              <a:t>y</a:t>
            </a:r>
            <a:r>
              <a:rPr lang="en-US" baseline="-25000">
                <a:latin typeface="Times New Roman" pitchFamily="18" charset="0"/>
              </a:rPr>
              <a:t>i</a:t>
            </a:r>
            <a:r>
              <a:rPr lang="en-US">
                <a:latin typeface="Times New Roman" pitchFamily="18" charset="0"/>
              </a:rPr>
              <a:t>=     </a:t>
            </a:r>
            <a:r>
              <a:rPr lang="en-US">
                <a:latin typeface="Times New Roman" pitchFamily="18" charset="0"/>
                <a:sym typeface="Symbol" pitchFamily="18" charset="2"/>
              </a:rPr>
              <a:t> + </a:t>
            </a:r>
            <a:r>
              <a:rPr lang="en-US">
                <a:latin typeface="Times New Roman" pitchFamily="18" charset="0"/>
              </a:rPr>
              <a:t>*x</a:t>
            </a:r>
            <a:r>
              <a:rPr lang="en-US" baseline="-25000">
                <a:latin typeface="Times New Roman" pitchFamily="18" charset="0"/>
              </a:rPr>
              <a:t>i</a:t>
            </a:r>
            <a:r>
              <a:rPr lang="en-US">
                <a:latin typeface="Times New Roman" pitchFamily="18" charset="0"/>
              </a:rPr>
              <a:t>    +   random error</a:t>
            </a:r>
            <a:r>
              <a:rPr lang="en-US" baseline="-25000">
                <a:latin typeface="Times New Roman" pitchFamily="18" charset="0"/>
              </a:rPr>
              <a:t>i</a:t>
            </a:r>
            <a:endParaRPr lang="en-US">
              <a:latin typeface="Times New Roman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endParaRPr lang="en-US">
              <a:latin typeface="Times New Roman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endParaRPr lang="en-US">
              <a:latin typeface="Times New Roman" pitchFamily="18" charset="0"/>
            </a:endParaRPr>
          </a:p>
        </p:txBody>
      </p:sp>
      <p:grpSp>
        <p:nvGrpSpPr>
          <p:cNvPr id="1134596" name="Group 4"/>
          <p:cNvGrpSpPr>
            <a:grpSpLocks/>
          </p:cNvGrpSpPr>
          <p:nvPr/>
        </p:nvGrpSpPr>
        <p:grpSpPr bwMode="auto">
          <a:xfrm>
            <a:off x="4648200" y="2133600"/>
            <a:ext cx="4495800" cy="2012950"/>
            <a:chOff x="2400" y="1632"/>
            <a:chExt cx="2400" cy="1268"/>
          </a:xfrm>
        </p:grpSpPr>
        <p:sp>
          <p:nvSpPr>
            <p:cNvPr id="1134597" name="Rectangle 5"/>
            <p:cNvSpPr>
              <a:spLocks noChangeArrowheads="1"/>
            </p:cNvSpPr>
            <p:nvPr/>
          </p:nvSpPr>
          <p:spPr bwMode="auto">
            <a:xfrm>
              <a:off x="2400" y="1632"/>
              <a:ext cx="1392" cy="38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598" name="Line 6"/>
            <p:cNvSpPr>
              <a:spLocks noChangeShapeType="1"/>
            </p:cNvSpPr>
            <p:nvPr/>
          </p:nvSpPr>
          <p:spPr bwMode="auto">
            <a:xfrm flipH="1" flipV="1">
              <a:off x="3696" y="2064"/>
              <a:ext cx="336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4599" name="Text Box 7"/>
            <p:cNvSpPr txBox="1">
              <a:spLocks noChangeArrowheads="1"/>
            </p:cNvSpPr>
            <p:nvPr/>
          </p:nvSpPr>
          <p:spPr bwMode="auto">
            <a:xfrm>
              <a:off x="3360" y="2304"/>
              <a:ext cx="1440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0" baseline="0">
                  <a:solidFill>
                    <a:srgbClr val="FF0000"/>
                  </a:solidFill>
                </a:rPr>
                <a:t>Follows a normal distribution</a:t>
              </a:r>
            </a:p>
          </p:txBody>
        </p:sp>
      </p:grpSp>
      <p:grpSp>
        <p:nvGrpSpPr>
          <p:cNvPr id="1134600" name="Group 8"/>
          <p:cNvGrpSpPr>
            <a:grpSpLocks/>
          </p:cNvGrpSpPr>
          <p:nvPr/>
        </p:nvGrpSpPr>
        <p:grpSpPr bwMode="auto">
          <a:xfrm>
            <a:off x="2286000" y="2590800"/>
            <a:ext cx="1600200" cy="2336800"/>
            <a:chOff x="720" y="1968"/>
            <a:chExt cx="912" cy="1462"/>
          </a:xfrm>
        </p:grpSpPr>
        <p:sp>
          <p:nvSpPr>
            <p:cNvPr id="1134601" name="AutoShape 9"/>
            <p:cNvSpPr>
              <a:spLocks/>
            </p:cNvSpPr>
            <p:nvPr/>
          </p:nvSpPr>
          <p:spPr bwMode="auto">
            <a:xfrm rot="5400000" flipH="1">
              <a:off x="1032" y="1656"/>
              <a:ext cx="240" cy="864"/>
            </a:xfrm>
            <a:prstGeom prst="leftBrace">
              <a:avLst>
                <a:gd name="adj1" fmla="val 30000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02" name="Text Box 10"/>
            <p:cNvSpPr txBox="1">
              <a:spLocks noChangeArrowheads="1"/>
            </p:cNvSpPr>
            <p:nvPr/>
          </p:nvSpPr>
          <p:spPr bwMode="auto">
            <a:xfrm>
              <a:off x="816" y="2304"/>
              <a:ext cx="816" cy="1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0" baseline="0">
                  <a:solidFill>
                    <a:srgbClr val="FF0000"/>
                  </a:solidFill>
                </a:rPr>
                <a:t>Fixed – exactly on the line</a:t>
              </a:r>
            </a:p>
          </p:txBody>
        </p:sp>
      </p:grpSp>
      <p:sp>
        <p:nvSpPr>
          <p:cNvPr id="1134603" name="Line 11"/>
          <p:cNvSpPr>
            <a:spLocks noChangeShapeType="1"/>
          </p:cNvSpPr>
          <p:nvPr/>
        </p:nvSpPr>
        <p:spPr bwMode="auto">
          <a:xfrm flipV="1">
            <a:off x="1241425" y="2062163"/>
            <a:ext cx="109538" cy="188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4604" name="Line 12"/>
          <p:cNvSpPr>
            <a:spLocks noChangeShapeType="1"/>
          </p:cNvSpPr>
          <p:nvPr/>
        </p:nvSpPr>
        <p:spPr bwMode="auto">
          <a:xfrm>
            <a:off x="1365250" y="2060575"/>
            <a:ext cx="8255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3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3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 (or the fine print)</a:t>
            </a:r>
          </a:p>
        </p:txBody>
      </p:sp>
      <p:sp>
        <p:nvSpPr>
          <p:cNvPr id="11468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66800" y="1828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Linear regression assumes that…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1. The relationship between X and Y is linear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2. Y is distributed normally at each value of X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3. The variance of Y at every value of X is the same (homogeneity of variances)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4. The observations are independent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Best Fit </a:t>
            </a:r>
            <a:r>
              <a:rPr lang="en-US" b="1" dirty="0" smtClean="0"/>
              <a:t>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</a:t>
            </a:r>
            <a:r>
              <a:rPr lang="en-US" dirty="0" smtClean="0"/>
              <a:t>he line which fits the given scatter-plot in the best </a:t>
            </a:r>
            <a:r>
              <a:rPr lang="en-US" dirty="0" smtClean="0"/>
              <a:t>way</a:t>
            </a:r>
          </a:p>
          <a:p>
            <a:r>
              <a:rPr lang="en-US" dirty="0" smtClean="0"/>
              <a:t>Residual </a:t>
            </a:r>
          </a:p>
          <a:p>
            <a:r>
              <a:rPr lang="en-US" dirty="0" smtClean="0"/>
              <a:t>Formula for residual </a:t>
            </a:r>
          </a:p>
          <a:p>
            <a:pPr lvl="1"/>
            <a:r>
              <a:rPr lang="en-US" dirty="0" smtClean="0"/>
              <a:t>Error = Y</a:t>
            </a:r>
            <a:r>
              <a:rPr lang="en-US" sz="1000" dirty="0" smtClean="0"/>
              <a:t>i</a:t>
            </a:r>
            <a:r>
              <a:rPr lang="en-US" dirty="0" smtClean="0"/>
              <a:t>– </a:t>
            </a:r>
            <a:r>
              <a:rPr lang="en-US" dirty="0" err="1" smtClean="0"/>
              <a:t>Y</a:t>
            </a:r>
            <a:r>
              <a:rPr lang="en-US" sz="1000" dirty="0" err="1" smtClean="0"/>
              <a:t>pred</a:t>
            </a:r>
            <a:endParaRPr lang="en-US" sz="1000" dirty="0" smtClean="0"/>
          </a:p>
          <a:p>
            <a:pPr lvl="1"/>
            <a:endParaRPr lang="en-US" sz="1000" dirty="0" smtClean="0"/>
          </a:p>
          <a:p>
            <a:r>
              <a:rPr lang="en-US" sz="2100" dirty="0" smtClean="0"/>
              <a:t>Or</a:t>
            </a:r>
          </a:p>
          <a:p>
            <a:r>
              <a:rPr lang="en-US" sz="2100" dirty="0" smtClean="0"/>
              <a:t>Ordinary Least  square method </a:t>
            </a:r>
          </a:p>
          <a:p>
            <a:r>
              <a:rPr lang="en-US" sz="2100" dirty="0" smtClean="0"/>
              <a:t>RSS </a:t>
            </a:r>
          </a:p>
          <a:p>
            <a:r>
              <a:rPr lang="en-US" sz="2100" dirty="0" smtClean="0"/>
              <a:t>Error in terms of equation of line </a:t>
            </a:r>
          </a:p>
          <a:p>
            <a:pPr lvl="1"/>
            <a:r>
              <a:rPr lang="en-US" sz="1800" dirty="0" smtClean="0"/>
              <a:t>Y = </a:t>
            </a:r>
            <a:r>
              <a:rPr lang="en-US" sz="1800" dirty="0" err="1" smtClean="0"/>
              <a:t>mx+c</a:t>
            </a:r>
            <a:r>
              <a:rPr lang="en-US" sz="1800" dirty="0" smtClean="0"/>
              <a:t> </a:t>
            </a:r>
          </a:p>
          <a:p>
            <a:r>
              <a:rPr lang="en-US" dirty="0" err="1" smtClean="0"/>
              <a:t>Minimise</a:t>
            </a:r>
            <a:r>
              <a:rPr lang="en-US" dirty="0" smtClean="0"/>
              <a:t> Residual to get the best fit line 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. Get the values of slope and intercept </a:t>
            </a:r>
          </a:p>
          <a:p>
            <a:pPr lvl="1"/>
            <a:endParaRPr lang="en-US" sz="1000" dirty="0" smtClean="0"/>
          </a:p>
        </p:txBody>
      </p:sp>
      <p:pic>
        <p:nvPicPr>
          <p:cNvPr id="1159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22018" y="2010726"/>
            <a:ext cx="3102452" cy="2898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rot="16200000" flipH="1">
            <a:off x="5894364" y="3446584"/>
            <a:ext cx="576775" cy="14068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72665" y="2813538"/>
            <a:ext cx="1125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Residual </a:t>
            </a:r>
          </a:p>
          <a:p>
            <a:r>
              <a:rPr lang="en-US" dirty="0" smtClean="0"/>
              <a:t>7 – 3 =4 </a:t>
            </a:r>
            <a:endParaRPr lang="en-US" dirty="0"/>
          </a:p>
        </p:txBody>
      </p:sp>
      <p:pic>
        <p:nvPicPr>
          <p:cNvPr id="115917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53938" y="2377358"/>
            <a:ext cx="4890062" cy="222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5917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6832" y="2887322"/>
            <a:ext cx="4442381" cy="2162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5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1159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5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Define the problem </a:t>
            </a:r>
          </a:p>
          <a:p>
            <a:r>
              <a:rPr lang="en-US" dirty="0" smtClean="0"/>
              <a:t>Minimize or maximize the Cost function </a:t>
            </a:r>
          </a:p>
          <a:p>
            <a:r>
              <a:rPr lang="en-US" dirty="0" smtClean="0"/>
              <a:t>In linear regression </a:t>
            </a:r>
          </a:p>
          <a:p>
            <a:pPr lvl="1"/>
            <a:r>
              <a:rPr lang="en-US" dirty="0" smtClean="0"/>
              <a:t>Residual is cost function </a:t>
            </a:r>
          </a:p>
          <a:p>
            <a:r>
              <a:rPr lang="en-US" dirty="0" smtClean="0"/>
              <a:t>The ways to find maximum and minimum </a:t>
            </a:r>
          </a:p>
          <a:p>
            <a:pPr lvl="1"/>
            <a:r>
              <a:rPr lang="en-US" dirty="0" smtClean="0"/>
              <a:t>Differentiation</a:t>
            </a:r>
          </a:p>
          <a:p>
            <a:pPr lvl="1"/>
            <a:r>
              <a:rPr lang="en-US" dirty="0" smtClean="0"/>
              <a:t>Gradient descent </a:t>
            </a:r>
          </a:p>
          <a:p>
            <a:pPr lvl="2"/>
            <a:r>
              <a:rPr lang="en-US" dirty="0" smtClean="0"/>
              <a:t>Start with a value and reduce error gradually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5080</TotalTime>
  <Words>328</Words>
  <Application>Microsoft PowerPoint</Application>
  <PresentationFormat>On-screen Show (4:3)</PresentationFormat>
  <Paragraphs>71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Times New Roman</vt:lpstr>
      <vt:lpstr>Tahoma</vt:lpstr>
      <vt:lpstr>Wingdings</vt:lpstr>
      <vt:lpstr>Arial</vt:lpstr>
      <vt:lpstr>Symbol</vt:lpstr>
      <vt:lpstr>SimSun</vt:lpstr>
      <vt:lpstr>SAS Monospace</vt:lpstr>
      <vt:lpstr>Times</vt:lpstr>
      <vt:lpstr>Arial Unicode MS</vt:lpstr>
      <vt:lpstr>Oriel</vt:lpstr>
      <vt:lpstr>Microsoft Clip Gallery</vt:lpstr>
      <vt:lpstr>regression</vt:lpstr>
      <vt:lpstr>Linear regression</vt:lpstr>
      <vt:lpstr>What is “Linear”?</vt:lpstr>
      <vt:lpstr>What’s Slope?</vt:lpstr>
      <vt:lpstr>Prediction</vt:lpstr>
      <vt:lpstr>Predicted value for an individual…</vt:lpstr>
      <vt:lpstr>Assumptions (or the fine print)</vt:lpstr>
      <vt:lpstr>Best Fit Line</vt:lpstr>
      <vt:lpstr>Cost function</vt:lpstr>
      <vt:lpstr>Demo of LR </vt:lpstr>
      <vt:lpstr>Residual Analysis for Linearity</vt:lpstr>
      <vt:lpstr>Slide 12</vt:lpstr>
      <vt:lpstr>RSE </vt:lpstr>
    </vt:vector>
  </TitlesOfParts>
  <Company>Stanford Univesity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kristinc</dc:creator>
  <cp:lastModifiedBy>Kamit</cp:lastModifiedBy>
  <cp:revision>124</cp:revision>
  <dcterms:created xsi:type="dcterms:W3CDTF">2004-09-29T20:13:20Z</dcterms:created>
  <dcterms:modified xsi:type="dcterms:W3CDTF">2019-06-04T04:18:48Z</dcterms:modified>
</cp:coreProperties>
</file>