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8" r:id="rId4"/>
  </p:sldMasterIdLst>
  <p:notesMasterIdLst>
    <p:notesMasterId r:id="rId17"/>
  </p:notesMasterIdLst>
  <p:sldIdLst>
    <p:sldId id="259" r:id="rId5"/>
    <p:sldId id="281" r:id="rId6"/>
    <p:sldId id="295" r:id="rId7"/>
    <p:sldId id="294" r:id="rId8"/>
    <p:sldId id="309" r:id="rId9"/>
    <p:sldId id="308" r:id="rId10"/>
    <p:sldId id="305" r:id="rId11"/>
    <p:sldId id="310" r:id="rId12"/>
    <p:sldId id="311" r:id="rId13"/>
    <p:sldId id="312" r:id="rId14"/>
    <p:sldId id="313" r:id="rId15"/>
    <p:sldId id="31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eek Jain" initials="PJ" lastIdx="1" clrIdx="0">
    <p:extLst>
      <p:ext uri="{19B8F6BF-5375-455C-9EA6-DF929625EA0E}">
        <p15:presenceInfo xmlns:p15="http://schemas.microsoft.com/office/powerpoint/2012/main" userId="454cf96d91e994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A1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8" autoAdjust="0"/>
  </p:normalViewPr>
  <p:slideViewPr>
    <p:cSldViewPr snapToGrid="0">
      <p:cViewPr varScale="1">
        <p:scale>
          <a:sx n="55" d="100"/>
          <a:sy n="55" d="100"/>
        </p:scale>
        <p:origin x="758" y="53"/>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3/29/2022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623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2/7/20XX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52550683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60072137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49769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9672873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2/7/20XX</a:t>
            </a:r>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8598413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2/7/20XX</a:t>
            </a:r>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90695857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52690692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07954053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4084645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9141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16316353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793478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858481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88254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429059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893815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2/7/20XX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01058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2/7/20XX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857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2/7/20XX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55792357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2/7/20XX</a:t>
            </a:r>
            <a:endParaRPr lang="en-US" dirty="0"/>
          </a:p>
        </p:txBody>
      </p:sp>
      <p:sp>
        <p:nvSpPr>
          <p:cNvPr id="5" name="Footer Placeholder 3"/>
          <p:cNvSpPr>
            <a:spLocks noGrp="1"/>
          </p:cNvSpPr>
          <p:nvPr>
            <p:ph type="ftr" sz="quarter" idx="11"/>
          </p:nvPr>
        </p:nvSpPr>
        <p:spPr/>
        <p:txBody>
          <a:bodyPr/>
          <a:lstStyle/>
          <a:p>
            <a:r>
              <a:rPr lang="en-US"/>
              <a:t>Sample Footer Text</a:t>
            </a:r>
            <a:endParaRPr lang="en-US" dirty="0"/>
          </a:p>
        </p:txBody>
      </p:sp>
      <p:sp>
        <p:nvSpPr>
          <p:cNvPr id="6" name="Slide Number Placeholder 4"/>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48849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2/7/20XX</a:t>
            </a:r>
            <a:endParaRPr lang="en-US" dirty="0"/>
          </a:p>
        </p:txBody>
      </p:sp>
      <p:sp>
        <p:nvSpPr>
          <p:cNvPr id="5" name="Footer Placeholder 2"/>
          <p:cNvSpPr>
            <a:spLocks noGrp="1"/>
          </p:cNvSpPr>
          <p:nvPr>
            <p:ph type="ftr" sz="quarter" idx="11"/>
          </p:nvPr>
        </p:nvSpPr>
        <p:spPr/>
        <p:txBody>
          <a:bodyPr/>
          <a:lstStyle/>
          <a:p>
            <a:r>
              <a:rPr lang="en-US"/>
              <a:t>Sample Footer Text</a:t>
            </a:r>
            <a:endParaRPr lang="en-US" dirty="0"/>
          </a:p>
        </p:txBody>
      </p:sp>
      <p:sp>
        <p:nvSpPr>
          <p:cNvPr id="6" name="Slide Number Placeholder 3"/>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22161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2/7/20XX</a:t>
            </a:r>
            <a:endParaRPr lang="en-US" dirty="0"/>
          </a:p>
        </p:txBody>
      </p:sp>
      <p:sp>
        <p:nvSpPr>
          <p:cNvPr id="5" name="Footer Placeholder 5"/>
          <p:cNvSpPr>
            <a:spLocks noGrp="1"/>
          </p:cNvSpPr>
          <p:nvPr>
            <p:ph type="ftr" sz="quarter" idx="11"/>
          </p:nvPr>
        </p:nvSpPr>
        <p:spPr/>
        <p:txBody>
          <a:bodyPr/>
          <a:lstStyle/>
          <a:p>
            <a:r>
              <a:rPr lang="en-US"/>
              <a:t>Sample Footer Text</a:t>
            </a:r>
            <a:endParaRPr lang="en-US" dirty="0"/>
          </a:p>
        </p:txBody>
      </p:sp>
      <p:sp>
        <p:nvSpPr>
          <p:cNvPr id="6" name="Slide Number Placeholder 6"/>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9898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2/7/20XX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85847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2/7/20XX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1262186992"/>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2" r:id="rId23"/>
    <p:sldLayoutId id="2147483743" r:id="rId24"/>
    <p:sldLayoutId id="2147483679" r:id="rId25"/>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F5004B1-AA68-4CD3-AB54-B7FBA8B36BDC}"/>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rcRect l="603" r="603"/>
          <a:stretch>
            <a:fillRect/>
          </a:stretch>
        </p:blipFill>
        <p:spPr>
          <a:xfrm>
            <a:off x="2597427" y="0"/>
            <a:ext cx="9594574"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174210" y="286918"/>
            <a:ext cx="3479528" cy="1873185"/>
          </a:xfrm>
        </p:spPr>
        <p:txBody>
          <a:bodyPr>
            <a:normAutofit fontScale="90000"/>
          </a:bodyPr>
          <a:lstStyle/>
          <a:p>
            <a:r>
              <a:rPr lang="en-US" b="1" dirty="0">
                <a:solidFill>
                  <a:srgbClr val="0070C0"/>
                </a:solidFill>
                <a:latin typeface="Algerian" panose="04020705040A02060702" pitchFamily="82" charset="0"/>
                <a:cs typeface="Times New Roman" panose="02020603050405020304" pitchFamily="18" charset="0"/>
              </a:rPr>
              <a:t>ANALYSIS OF AIRLINE DATASETS</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0" y="2697088"/>
            <a:ext cx="3653738" cy="1981687"/>
          </a:xfrm>
        </p:spPr>
        <p:txBody>
          <a:bodyPr>
            <a:noAutofit/>
          </a:bodyPr>
          <a:lstStyle/>
          <a:p>
            <a:r>
              <a:rPr lang="en-US" sz="1800" b="1" dirty="0">
                <a:latin typeface="Univers Condensed Light" panose="020B0306020202040204" pitchFamily="34" charset="0"/>
              </a:rPr>
              <a:t>SUBMITTED BY:</a:t>
            </a:r>
          </a:p>
          <a:p>
            <a:r>
              <a:rPr lang="en-US" sz="1800" b="1" dirty="0">
                <a:latin typeface="Univers Condensed Light" panose="020B0306020202040204" pitchFamily="34" charset="0"/>
              </a:rPr>
              <a:t>NAME: RISHABH JAIN</a:t>
            </a:r>
          </a:p>
          <a:p>
            <a:r>
              <a:rPr lang="en-US" sz="1800" b="1" dirty="0">
                <a:latin typeface="Univers Condensed Light" panose="020B0306020202040204" pitchFamily="34" charset="0"/>
              </a:rPr>
              <a:t>             SHARMA </a:t>
            </a:r>
            <a:r>
              <a:rPr lang="en-US" sz="1800" b="1">
                <a:latin typeface="Univers Condensed Light" panose="020B0306020202040204" pitchFamily="34" charset="0"/>
              </a:rPr>
              <a:t>CHETAN </a:t>
            </a:r>
            <a:endParaRPr lang="en-US" sz="1800" b="1" dirty="0">
              <a:latin typeface="Univers Condensed Light" panose="020B0306020202040204" pitchFamily="34" charset="0"/>
            </a:endParaRPr>
          </a:p>
          <a:p>
            <a:r>
              <a:rPr lang="en-US" sz="1800" b="1" dirty="0">
                <a:latin typeface="Univers Condensed Light" panose="020B0306020202040204" pitchFamily="34" charset="0"/>
              </a:rPr>
              <a:t>             TUSHAR SHARMA</a:t>
            </a:r>
          </a:p>
          <a:p>
            <a:r>
              <a:rPr lang="en-US" sz="1800" b="1" dirty="0">
                <a:latin typeface="Univers Condensed Light" panose="020B0306020202040204" pitchFamily="34" charset="0"/>
              </a:rPr>
              <a:t>             SARTHAK BHARADWA </a:t>
            </a:r>
          </a:p>
        </p:txBody>
      </p:sp>
      <p:sp>
        <p:nvSpPr>
          <p:cNvPr id="7" name="TextBox 6">
            <a:extLst>
              <a:ext uri="{FF2B5EF4-FFF2-40B4-BE49-F238E27FC236}">
                <a16:creationId xmlns:a16="http://schemas.microsoft.com/office/drawing/2014/main" id="{196C6EDC-4669-469A-AD7F-84C3A0EE5053}"/>
              </a:ext>
            </a:extLst>
          </p:cNvPr>
          <p:cNvSpPr txBox="1"/>
          <p:nvPr/>
        </p:nvSpPr>
        <p:spPr>
          <a:xfrm>
            <a:off x="0" y="4833048"/>
            <a:ext cx="3083895" cy="646331"/>
          </a:xfrm>
          <a:prstGeom prst="rect">
            <a:avLst/>
          </a:prstGeom>
          <a:noFill/>
        </p:spPr>
        <p:txBody>
          <a:bodyPr wrap="square">
            <a:spAutoFit/>
          </a:bodyPr>
          <a:lstStyle/>
          <a:p>
            <a:r>
              <a:rPr lang="en-US" b="1" dirty="0">
                <a:latin typeface="Univers Condensed Light" panose="020B0306020202040204" pitchFamily="34" charset="0"/>
              </a:rPr>
              <a:t>SUBMITTED TO:</a:t>
            </a:r>
          </a:p>
          <a:p>
            <a:r>
              <a:rPr lang="en-US" b="1" dirty="0">
                <a:latin typeface="Univers Condensed Light" panose="020B0306020202040204" pitchFamily="34" charset="0"/>
              </a:rPr>
              <a:t>NAME: NEHA SHROTRIYA</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96391-7CCC-4AFD-A5FF-0B0FF003D345}"/>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7289469B-A591-41AA-A672-73479B120395}"/>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3CA96075-A27E-4AA4-A9ED-6E1A12920738}"/>
              </a:ext>
            </a:extLst>
          </p:cNvPr>
          <p:cNvSpPr>
            <a:spLocks noGrp="1"/>
          </p:cNvSpPr>
          <p:nvPr>
            <p:ph type="sldNum" sz="quarter" idx="12"/>
          </p:nvPr>
        </p:nvSpPr>
        <p:spPr/>
        <p:txBody>
          <a:bodyPr/>
          <a:lstStyle/>
          <a:p>
            <a:fld id="{312CC964-A50B-4C29-B4E4-2C30BB34CCF3}" type="slidenum">
              <a:rPr lang="en-US" smtClean="0"/>
              <a:t>10</a:t>
            </a:fld>
            <a:endParaRPr lang="en-US" dirty="0"/>
          </a:p>
        </p:txBody>
      </p:sp>
      <p:sp>
        <p:nvSpPr>
          <p:cNvPr id="6" name="TextBox 5">
            <a:extLst>
              <a:ext uri="{FF2B5EF4-FFF2-40B4-BE49-F238E27FC236}">
                <a16:creationId xmlns:a16="http://schemas.microsoft.com/office/drawing/2014/main" id="{843F6AE1-A82C-4797-9DE4-9C513807E82E}"/>
              </a:ext>
            </a:extLst>
          </p:cNvPr>
          <p:cNvSpPr txBox="1"/>
          <p:nvPr/>
        </p:nvSpPr>
        <p:spPr>
          <a:xfrm>
            <a:off x="622851" y="1668466"/>
            <a:ext cx="8454887" cy="2246769"/>
          </a:xfrm>
          <a:prstGeom prst="rect">
            <a:avLst/>
          </a:prstGeom>
          <a:noFill/>
        </p:spPr>
        <p:txBody>
          <a:bodyPr wrap="square">
            <a:spAutoFit/>
          </a:bodyPr>
          <a:lstStyle/>
          <a:p>
            <a:pPr marL="342900" indent="-342900">
              <a:buFont typeface="Arial" panose="020B0604020202020204" pitchFamily="34" charset="0"/>
              <a:buChar char="•"/>
            </a:pPr>
            <a:r>
              <a:rPr lang="en-US" sz="2000" b="0" i="0" dirty="0">
                <a:effectLst/>
                <a:latin typeface="Univers Condensed Light" panose="020B0306020202040204" pitchFamily="34" charset="0"/>
              </a:rPr>
              <a:t>The Ministry of Civil Aviation has finalized and put forward for approval to the Union Cabinet, the new aviation policy, which includes proposals such as allowing new airlines to fly abroad, introduction of more regional flights and a new formula for granting bilateral flying rights. </a:t>
            </a:r>
          </a:p>
          <a:p>
            <a:pPr marL="342900" indent="-342900">
              <a:buFont typeface="Arial" panose="020B0604020202020204" pitchFamily="34" charset="0"/>
              <a:buChar char="•"/>
            </a:pPr>
            <a:r>
              <a:rPr lang="en-US" sz="2000" b="0" i="0" dirty="0">
                <a:effectLst/>
                <a:latin typeface="Univers Condensed Light" panose="020B0306020202040204" pitchFamily="34" charset="0"/>
              </a:rPr>
              <a:t>The Indian Space Research Organization (ISRO) has signed a memorandum of understanding (MoU) with the Airports Authority of India (AAI), aimed at providing space technology for construction of airports</a:t>
            </a:r>
            <a:endParaRPr lang="en-IN" sz="2000" dirty="0">
              <a:latin typeface="Univers Condensed Light" panose="020B0306020202040204" pitchFamily="34" charset="0"/>
            </a:endParaRPr>
          </a:p>
        </p:txBody>
      </p:sp>
      <p:sp>
        <p:nvSpPr>
          <p:cNvPr id="8" name="TextBox 7">
            <a:extLst>
              <a:ext uri="{FF2B5EF4-FFF2-40B4-BE49-F238E27FC236}">
                <a16:creationId xmlns:a16="http://schemas.microsoft.com/office/drawing/2014/main" id="{FA3FF67F-46C2-4E0E-ABA1-5131CC2CD2C7}"/>
              </a:ext>
            </a:extLst>
          </p:cNvPr>
          <p:cNvSpPr txBox="1"/>
          <p:nvPr/>
        </p:nvSpPr>
        <p:spPr>
          <a:xfrm>
            <a:off x="622852" y="310240"/>
            <a:ext cx="9130747" cy="1323439"/>
          </a:xfrm>
          <a:prstGeom prst="rect">
            <a:avLst/>
          </a:prstGeom>
          <a:noFill/>
        </p:spPr>
        <p:txBody>
          <a:bodyPr wrap="square">
            <a:spAutoFit/>
          </a:bodyPr>
          <a:lstStyle/>
          <a:p>
            <a:r>
              <a:rPr lang="en-US" sz="4000" b="1" i="0" dirty="0">
                <a:solidFill>
                  <a:srgbClr val="0070C0"/>
                </a:solidFill>
                <a:effectLst/>
                <a:latin typeface="Times New Roman" panose="02020603050405020304" pitchFamily="18" charset="0"/>
                <a:cs typeface="Times New Roman" panose="02020603050405020304" pitchFamily="18" charset="0"/>
              </a:rPr>
              <a:t>Some major initiatives undertaken by the government are:</a:t>
            </a:r>
            <a:endParaRPr lang="en-IN" sz="4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36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7A6B6-76CD-4EEE-9FCA-34C6459480DA}"/>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31822019-864C-4D96-8849-77BB6B1309E6}"/>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3EB83CE7-9FE7-49E2-A9AA-8EA7042C74ED}"/>
              </a:ext>
            </a:extLst>
          </p:cNvPr>
          <p:cNvSpPr>
            <a:spLocks noGrp="1"/>
          </p:cNvSpPr>
          <p:nvPr>
            <p:ph type="sldNum" sz="quarter" idx="12"/>
          </p:nvPr>
        </p:nvSpPr>
        <p:spPr/>
        <p:txBody>
          <a:bodyPr/>
          <a:lstStyle/>
          <a:p>
            <a:fld id="{312CC964-A50B-4C29-B4E4-2C30BB34CCF3}" type="slidenum">
              <a:rPr lang="en-US" smtClean="0"/>
              <a:t>11</a:t>
            </a:fld>
            <a:endParaRPr lang="en-US" dirty="0"/>
          </a:p>
        </p:txBody>
      </p:sp>
      <p:sp>
        <p:nvSpPr>
          <p:cNvPr id="6" name="TextBox 5">
            <a:extLst>
              <a:ext uri="{FF2B5EF4-FFF2-40B4-BE49-F238E27FC236}">
                <a16:creationId xmlns:a16="http://schemas.microsoft.com/office/drawing/2014/main" id="{17187E60-E1E2-4AD6-86C0-B3AB948B80C6}"/>
              </a:ext>
            </a:extLst>
          </p:cNvPr>
          <p:cNvSpPr txBox="1"/>
          <p:nvPr/>
        </p:nvSpPr>
        <p:spPr>
          <a:xfrm>
            <a:off x="410816" y="1063416"/>
            <a:ext cx="7222435" cy="4708981"/>
          </a:xfrm>
          <a:prstGeom prst="rect">
            <a:avLst/>
          </a:prstGeom>
          <a:noFill/>
        </p:spPr>
        <p:txBody>
          <a:bodyPr wrap="square">
            <a:spAutoFit/>
          </a:bodyPr>
          <a:lstStyle/>
          <a:p>
            <a:pPr marL="342900" indent="-342900">
              <a:buFont typeface="Arial" panose="020B0604020202020204" pitchFamily="34" charset="0"/>
              <a:buChar char="•"/>
            </a:pPr>
            <a:r>
              <a:rPr lang="en-US" sz="2000" b="0" i="0" dirty="0">
                <a:effectLst/>
                <a:latin typeface="HelveticaNeue-Light"/>
              </a:rPr>
              <a:t>India’s aviation industry is largely untapped with huge growth opportunities, considering that air transport is still expensive for majority of the country’s population, of which nearly 40 per cent is the upwardly mobile middle class.</a:t>
            </a:r>
          </a:p>
          <a:p>
            <a:pPr marL="342900" indent="-342900">
              <a:buFont typeface="Arial" panose="020B0604020202020204" pitchFamily="34" charset="0"/>
              <a:buChar char="•"/>
            </a:pPr>
            <a:r>
              <a:rPr lang="en-US" sz="2000" b="0" i="0" dirty="0">
                <a:effectLst/>
                <a:latin typeface="HelveticaNeue-Light"/>
              </a:rPr>
              <a:t>The industry stakeholders should engage and collaborate with policy makers to implement efficient and rational decisions that would boost India’s civil aviation industry. With the right policies and relentless focus on quality, cost and passenger interest, India would be well placed to achieve its vision of becoming the third-largest aviation market by 2020 and the largest by 2030.</a:t>
            </a:r>
          </a:p>
          <a:p>
            <a:pPr marL="342900" indent="-342900">
              <a:buFont typeface="Arial" panose="020B0604020202020204" pitchFamily="34" charset="0"/>
              <a:buChar char="•"/>
            </a:pPr>
            <a:r>
              <a:rPr lang="en-US" sz="2000" b="0" i="0" dirty="0">
                <a:effectLst/>
                <a:latin typeface="HelveticaNeue-Light"/>
              </a:rPr>
              <a:t>The increase in the tourism sector of India which is booming the aviation sector plays a major role in impacting the economy of India and making the GDP growth rate rising subsequently.</a:t>
            </a:r>
            <a:endParaRPr lang="en-IN" sz="2000" dirty="0"/>
          </a:p>
        </p:txBody>
      </p:sp>
      <p:sp>
        <p:nvSpPr>
          <p:cNvPr id="8" name="TextBox 7">
            <a:extLst>
              <a:ext uri="{FF2B5EF4-FFF2-40B4-BE49-F238E27FC236}">
                <a16:creationId xmlns:a16="http://schemas.microsoft.com/office/drawing/2014/main" id="{0E2F34CA-FC93-4956-923D-B6162B40ADE7}"/>
              </a:ext>
            </a:extLst>
          </p:cNvPr>
          <p:cNvSpPr txBox="1"/>
          <p:nvPr/>
        </p:nvSpPr>
        <p:spPr>
          <a:xfrm>
            <a:off x="887895" y="293975"/>
            <a:ext cx="2968487" cy="769441"/>
          </a:xfrm>
          <a:prstGeom prst="rect">
            <a:avLst/>
          </a:prstGeom>
          <a:noFill/>
        </p:spPr>
        <p:txBody>
          <a:bodyPr wrap="square">
            <a:spAutoFit/>
          </a:bodyPr>
          <a:lstStyle/>
          <a:p>
            <a:r>
              <a:rPr lang="en-US" sz="4400" b="1" i="0" dirty="0">
                <a:solidFill>
                  <a:srgbClr val="0070C0"/>
                </a:solidFill>
                <a:effectLst/>
                <a:latin typeface="Times New Roman" panose="02020603050405020304" pitchFamily="18" charset="0"/>
                <a:cs typeface="Times New Roman" panose="02020603050405020304" pitchFamily="18" charset="0"/>
              </a:rPr>
              <a:t>Conclusion</a:t>
            </a:r>
            <a:endParaRPr lang="en-IN" sz="4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98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FB2301-1893-4F5F-96B4-FA63ED0C3D6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58554258-933B-4CEA-A785-F7E6F32791D4}"/>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F6907463-FF38-4C23-BB06-AAEA1FEB33C8}"/>
              </a:ext>
            </a:extLst>
          </p:cNvPr>
          <p:cNvSpPr>
            <a:spLocks noGrp="1"/>
          </p:cNvSpPr>
          <p:nvPr>
            <p:ph type="sldNum" sz="quarter" idx="12"/>
          </p:nvPr>
        </p:nvSpPr>
        <p:spPr/>
        <p:txBody>
          <a:bodyPr/>
          <a:lstStyle/>
          <a:p>
            <a:fld id="{312CC964-A50B-4C29-B4E4-2C30BB34CCF3}" type="slidenum">
              <a:rPr lang="en-US" smtClean="0"/>
              <a:t>12</a:t>
            </a:fld>
            <a:endParaRPr lang="en-US" dirty="0"/>
          </a:p>
        </p:txBody>
      </p:sp>
      <p:pic>
        <p:nvPicPr>
          <p:cNvPr id="6" name="Picture 5">
            <a:extLst>
              <a:ext uri="{FF2B5EF4-FFF2-40B4-BE49-F238E27FC236}">
                <a16:creationId xmlns:a16="http://schemas.microsoft.com/office/drawing/2014/main" id="{FCC35565-1BC4-48A4-96CA-92481444D6A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4815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27476" y="384581"/>
            <a:ext cx="4497314" cy="6254757"/>
          </a:xfrm>
        </p:spPr>
        <p:txBody>
          <a:bodyPr>
            <a:normAutofit/>
          </a:bodyPr>
          <a:lstStyle/>
          <a:p>
            <a:r>
              <a:rPr lang="en-US" b="1" dirty="0">
                <a:solidFill>
                  <a:srgbClr val="0070C0"/>
                </a:solidFill>
                <a:latin typeface="Times New Roman" panose="02020603050405020304" pitchFamily="18" charset="0"/>
                <a:cs typeface="Times New Roman" panose="02020603050405020304" pitchFamily="18" charset="0"/>
              </a:rPr>
              <a:t>AGENDA</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2000" b="1" i="0" dirty="0">
                <a:solidFill>
                  <a:schemeClr val="accent3">
                    <a:lumMod val="20000"/>
                    <a:lumOff val="80000"/>
                  </a:schemeClr>
                </a:solidFill>
                <a:effectLst/>
                <a:latin typeface="Univers Condensed Light" panose="020B0306020202040204" pitchFamily="34" charset="0"/>
              </a:rPr>
              <a:t>• Timeline - Airline Industry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Need Set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Growth in India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Market Size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Cost Structure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Recent Events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Regulations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Critical Success Factors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Dynamics of Industry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Analysis of Players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 Jet Airways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 SpiceJet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 Kingfisher Airlines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Investment Requirement </a:t>
            </a:r>
            <a:br>
              <a:rPr lang="en-US" sz="2000" b="1" i="0" dirty="0">
                <a:solidFill>
                  <a:schemeClr val="accent3">
                    <a:lumMod val="20000"/>
                    <a:lumOff val="80000"/>
                  </a:schemeClr>
                </a:solidFill>
                <a:effectLst/>
                <a:latin typeface="Univers Condensed Light" panose="020B0306020202040204" pitchFamily="34" charset="0"/>
              </a:rPr>
            </a:br>
            <a:r>
              <a:rPr lang="en-US" sz="2000" b="1" i="0" dirty="0">
                <a:solidFill>
                  <a:schemeClr val="accent3">
                    <a:lumMod val="20000"/>
                    <a:lumOff val="80000"/>
                  </a:schemeClr>
                </a:solidFill>
                <a:effectLst/>
                <a:latin typeface="Univers Condensed Light" panose="020B0306020202040204" pitchFamily="34" charset="0"/>
              </a:rPr>
              <a:t>• Future Outlook</a:t>
            </a:r>
            <a:r>
              <a:rPr lang="en-US" sz="2000" b="1" dirty="0">
                <a:solidFill>
                  <a:schemeClr val="accent3">
                    <a:lumMod val="20000"/>
                    <a:lumOff val="80000"/>
                  </a:schemeClr>
                </a:solidFill>
                <a:latin typeface="Univers Condensed Light" panose="020B0306020202040204" pitchFamily="34" charset="0"/>
                <a:cs typeface="Times New Roman" panose="02020603050405020304" pitchFamily="18" charset="0"/>
              </a:rPr>
              <a:t>	</a:t>
            </a:r>
          </a:p>
        </p:txBody>
      </p:sp>
      <p:pic>
        <p:nvPicPr>
          <p:cNvPr id="2052" name="Picture 4" descr="How COVID-19 will reshape airline industry: Fewer players, major economic  downfall before recovery | Daily Sabah">
            <a:extLst>
              <a:ext uri="{FF2B5EF4-FFF2-40B4-BE49-F238E27FC236}">
                <a16:creationId xmlns:a16="http://schemas.microsoft.com/office/drawing/2014/main" id="{0F1D798C-FB34-4665-95FC-05CEF6B91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17" y="218662"/>
            <a:ext cx="4717013" cy="347339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6" name="Picture 2" descr="128,603 Aeroplane Photos - Free &amp;amp; Royalty-Free Stock Photos from Dreamstime">
            <a:extLst>
              <a:ext uri="{FF2B5EF4-FFF2-40B4-BE49-F238E27FC236}">
                <a16:creationId xmlns:a16="http://schemas.microsoft.com/office/drawing/2014/main" id="{4E553FAD-2E0A-4AA4-9737-2C61AFCCA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015" y="2951922"/>
            <a:ext cx="5570509" cy="286184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1874263" y="225286"/>
            <a:ext cx="7402259" cy="702365"/>
          </a:xfrm>
        </p:spPr>
        <p:txBody>
          <a:bodyPr>
            <a:normAutofit fontScale="90000"/>
          </a:bodyPr>
          <a:lstStyle/>
          <a:p>
            <a:r>
              <a:rPr lang="en-US" sz="4000" b="1" dirty="0">
                <a:solidFill>
                  <a:srgbClr val="0070C0"/>
                </a:solidFill>
                <a:latin typeface="Times New Roman" panose="02020603050405020304" pitchFamily="18" charset="0"/>
                <a:cs typeface="Times New Roman" panose="02020603050405020304" pitchFamily="18" charset="0"/>
              </a:rPr>
              <a:t>TIMELINE – AIRLINE INDUSTRY</a:t>
            </a:r>
          </a:p>
        </p:txBody>
      </p:sp>
      <p:graphicFrame>
        <p:nvGraphicFramePr>
          <p:cNvPr id="14" name="Table 13">
            <a:extLst>
              <a:ext uri="{FF2B5EF4-FFF2-40B4-BE49-F238E27FC236}">
                <a16:creationId xmlns:a16="http://schemas.microsoft.com/office/drawing/2014/main" id="{61393659-FDAE-4880-B624-FF58290DA51E}"/>
              </a:ext>
            </a:extLst>
          </p:cNvPr>
          <p:cNvGraphicFramePr>
            <a:graphicFrameLocks noGrp="1"/>
          </p:cNvGraphicFramePr>
          <p:nvPr>
            <p:extLst>
              <p:ext uri="{D42A27DB-BD31-4B8C-83A1-F6EECF244321}">
                <p14:modId xmlns:p14="http://schemas.microsoft.com/office/powerpoint/2010/main" val="756530001"/>
              </p:ext>
            </p:extLst>
          </p:nvPr>
        </p:nvGraphicFramePr>
        <p:xfrm>
          <a:off x="1674964" y="1099930"/>
          <a:ext cx="8481907" cy="5360347"/>
        </p:xfrm>
        <a:graphic>
          <a:graphicData uri="http://schemas.openxmlformats.org/drawingml/2006/table">
            <a:tbl>
              <a:tblPr firstRow="1" bandRow="1">
                <a:tableStyleId>{ED083AE6-46FA-4A59-8FB0-9F97EB10719F}</a:tableStyleId>
              </a:tblPr>
              <a:tblGrid>
                <a:gridCol w="1132116">
                  <a:extLst>
                    <a:ext uri="{9D8B030D-6E8A-4147-A177-3AD203B41FA5}">
                      <a16:colId xmlns:a16="http://schemas.microsoft.com/office/drawing/2014/main" val="4130480582"/>
                    </a:ext>
                  </a:extLst>
                </a:gridCol>
                <a:gridCol w="7349791">
                  <a:extLst>
                    <a:ext uri="{9D8B030D-6E8A-4147-A177-3AD203B41FA5}">
                      <a16:colId xmlns:a16="http://schemas.microsoft.com/office/drawing/2014/main" val="2051285160"/>
                    </a:ext>
                  </a:extLst>
                </a:gridCol>
              </a:tblGrid>
              <a:tr h="427127">
                <a:tc>
                  <a:txBody>
                    <a:bodyPr/>
                    <a:lstStyle/>
                    <a:p>
                      <a:pPr algn="ctr"/>
                      <a:r>
                        <a:rPr lang="en-US" sz="2000" b="1" cap="none" spc="50" dirty="0">
                          <a:ln w="0"/>
                          <a:solidFill>
                            <a:schemeClr val="tx1"/>
                          </a:solidFill>
                          <a:effectLst>
                            <a:innerShdw blurRad="63500" dist="50800" dir="13500000">
                              <a:srgbClr val="000000">
                                <a:alpha val="50000"/>
                              </a:srgbClr>
                            </a:innerShdw>
                          </a:effectLst>
                          <a:latin typeface="Univers Condensed Light" panose="020B0306020202040204" pitchFamily="34" charset="0"/>
                        </a:rPr>
                        <a:t>YEAR</a:t>
                      </a:r>
                    </a:p>
                  </a:txBody>
                  <a:tcPr/>
                </a:tc>
                <a:tc>
                  <a:txBody>
                    <a:bodyPr/>
                    <a:lstStyle/>
                    <a:p>
                      <a:pPr algn="ctr"/>
                      <a:r>
                        <a:rPr lang="en-US" sz="2000" b="1" cap="none" spc="50" dirty="0">
                          <a:ln w="0"/>
                          <a:solidFill>
                            <a:schemeClr val="tx1"/>
                          </a:solidFill>
                          <a:effectLst>
                            <a:innerShdw blurRad="63500" dist="50800" dir="13500000">
                              <a:srgbClr val="000000">
                                <a:alpha val="50000"/>
                              </a:srgbClr>
                            </a:innerShdw>
                          </a:effectLst>
                          <a:latin typeface="Univers Condensed Light" panose="020B0306020202040204" pitchFamily="34" charset="0"/>
                        </a:rPr>
                        <a:t>MILESTONE</a:t>
                      </a:r>
                      <a:endParaRPr lang="en-IN" sz="2000" b="1" cap="none" spc="50" dirty="0">
                        <a:ln w="0"/>
                        <a:solidFill>
                          <a:schemeClr val="tx1"/>
                        </a:solidFill>
                        <a:effectLst>
                          <a:innerShdw blurRad="63500" dist="50800" dir="13500000">
                            <a:srgbClr val="000000">
                              <a:alpha val="50000"/>
                            </a:srgbClr>
                          </a:innerShdw>
                        </a:effectLst>
                        <a:latin typeface="Univers Condensed Light" panose="020B0306020202040204" pitchFamily="34" charset="0"/>
                      </a:endParaRPr>
                    </a:p>
                  </a:txBody>
                  <a:tcPr/>
                </a:tc>
                <a:extLst>
                  <a:ext uri="{0D108BD9-81ED-4DB2-BD59-A6C34878D82A}">
                    <a16:rowId xmlns:a16="http://schemas.microsoft.com/office/drawing/2014/main" val="676501861"/>
                  </a:ext>
                </a:extLst>
              </a:tr>
              <a:tr h="493322">
                <a:tc>
                  <a:txBody>
                    <a:bodyPr/>
                    <a:lstStyle/>
                    <a:p>
                      <a:pPr algn="ctr"/>
                      <a:r>
                        <a:rPr lang="en-IN" sz="2000" b="0" kern="1200" dirty="0">
                          <a:solidFill>
                            <a:schemeClr val="tx1"/>
                          </a:solidFill>
                          <a:effectLst/>
                          <a:latin typeface="Univers Condensed Light" panose="020B0306020202040204" pitchFamily="34" charset="0"/>
                        </a:rPr>
                        <a:t>&lt;1953</a:t>
                      </a:r>
                      <a:endParaRPr lang="en-IN" sz="2000" dirty="0">
                        <a:solidFill>
                          <a:schemeClr val="tx1"/>
                        </a:solidFill>
                        <a:latin typeface="Univers Condensed Light" panose="020B0306020202040204" pitchFamily="34" charset="0"/>
                      </a:endParaRPr>
                    </a:p>
                  </a:txBody>
                  <a:tcPr/>
                </a:tc>
                <a:tc>
                  <a:txBody>
                    <a:bodyPr/>
                    <a:lstStyle/>
                    <a:p>
                      <a:r>
                        <a:rPr lang="en-US" sz="2000" b="0" kern="1200" dirty="0">
                          <a:solidFill>
                            <a:schemeClr val="tx1"/>
                          </a:solidFill>
                          <a:effectLst/>
                          <a:latin typeface="Univers Condensed Light" panose="020B0306020202040204" pitchFamily="34" charset="0"/>
                        </a:rPr>
                        <a:t>Nine Airlines existed including Indian Airlines &amp; Air India </a:t>
                      </a:r>
                      <a:endParaRPr lang="en-IN" sz="2000" dirty="0">
                        <a:solidFill>
                          <a:schemeClr val="tx1"/>
                        </a:solidFill>
                        <a:latin typeface="Univers Condensed Light" panose="020B0306020202040204" pitchFamily="34" charset="0"/>
                      </a:endParaRPr>
                    </a:p>
                  </a:txBody>
                  <a:tcPr/>
                </a:tc>
                <a:extLst>
                  <a:ext uri="{0D108BD9-81ED-4DB2-BD59-A6C34878D82A}">
                    <a16:rowId xmlns:a16="http://schemas.microsoft.com/office/drawing/2014/main" val="1547526613"/>
                  </a:ext>
                </a:extLst>
              </a:tr>
              <a:tr h="493322">
                <a:tc>
                  <a:txBody>
                    <a:bodyPr/>
                    <a:lstStyle/>
                    <a:p>
                      <a:pPr algn="ctr"/>
                      <a:r>
                        <a:rPr lang="en-US" sz="2000" dirty="0">
                          <a:solidFill>
                            <a:schemeClr val="tx1"/>
                          </a:solidFill>
                          <a:latin typeface="Univers Condensed Light" panose="020B0306020202040204" pitchFamily="34" charset="0"/>
                        </a:rPr>
                        <a:t>1953</a:t>
                      </a:r>
                      <a:endParaRPr lang="en-IN" sz="2000" dirty="0">
                        <a:solidFill>
                          <a:schemeClr val="tx1"/>
                        </a:solidFill>
                        <a:latin typeface="Univers Condensed Light" panose="020B0306020202040204" pitchFamily="34" charset="0"/>
                      </a:endParaRPr>
                    </a:p>
                  </a:txBody>
                  <a:tcPr/>
                </a:tc>
                <a:tc>
                  <a:txBody>
                    <a:bodyPr/>
                    <a:lstStyle/>
                    <a:p>
                      <a:r>
                        <a:rPr lang="en-US" sz="2000" b="0" kern="1200" dirty="0">
                          <a:solidFill>
                            <a:schemeClr val="tx1"/>
                          </a:solidFill>
                          <a:effectLst/>
                          <a:latin typeface="Univers Condensed Light" panose="020B0306020202040204" pitchFamily="34" charset="0"/>
                        </a:rPr>
                        <a:t> Nationalization of all private airlines through Air Corporations Act</a:t>
                      </a:r>
                      <a:endParaRPr lang="en-IN" sz="2000" dirty="0">
                        <a:solidFill>
                          <a:schemeClr val="tx1"/>
                        </a:solidFill>
                        <a:latin typeface="Univers Condensed Light" panose="020B0306020202040204" pitchFamily="34" charset="0"/>
                      </a:endParaRPr>
                    </a:p>
                  </a:txBody>
                  <a:tcPr/>
                </a:tc>
                <a:extLst>
                  <a:ext uri="{0D108BD9-81ED-4DB2-BD59-A6C34878D82A}">
                    <a16:rowId xmlns:a16="http://schemas.microsoft.com/office/drawing/2014/main" val="3060616786"/>
                  </a:ext>
                </a:extLst>
              </a:tr>
              <a:tr h="493322">
                <a:tc>
                  <a:txBody>
                    <a:bodyPr/>
                    <a:lstStyle/>
                    <a:p>
                      <a:pPr algn="ctr"/>
                      <a:r>
                        <a:rPr lang="en-US" sz="2000" dirty="0">
                          <a:solidFill>
                            <a:schemeClr val="tx1"/>
                          </a:solidFill>
                          <a:latin typeface="Univers Condensed Light" panose="020B0306020202040204" pitchFamily="34" charset="0"/>
                        </a:rPr>
                        <a:t>1986</a:t>
                      </a:r>
                      <a:endParaRPr lang="en-IN" sz="2000" dirty="0">
                        <a:solidFill>
                          <a:schemeClr val="tx1"/>
                        </a:solidFill>
                        <a:latin typeface="Univers Condensed Light" panose="020B0306020202040204" pitchFamily="34" charset="0"/>
                      </a:endParaRPr>
                    </a:p>
                  </a:txBody>
                  <a:tcPr/>
                </a:tc>
                <a:tc>
                  <a:txBody>
                    <a:bodyPr/>
                    <a:lstStyle/>
                    <a:p>
                      <a:r>
                        <a:rPr lang="en-US" sz="2000" b="0" kern="1200" dirty="0">
                          <a:solidFill>
                            <a:schemeClr val="tx1"/>
                          </a:solidFill>
                          <a:effectLst/>
                          <a:latin typeface="Univers Condensed Light" panose="020B0306020202040204" pitchFamily="34" charset="0"/>
                        </a:rPr>
                        <a:t>Private players permitted to operate as air taxi operators </a:t>
                      </a:r>
                      <a:endParaRPr lang="en-IN" sz="2000" dirty="0">
                        <a:solidFill>
                          <a:schemeClr val="tx1"/>
                        </a:solidFill>
                        <a:latin typeface="Univers Condensed Light" panose="020B0306020202040204" pitchFamily="34" charset="0"/>
                      </a:endParaRPr>
                    </a:p>
                  </a:txBody>
                  <a:tcPr/>
                </a:tc>
                <a:extLst>
                  <a:ext uri="{0D108BD9-81ED-4DB2-BD59-A6C34878D82A}">
                    <a16:rowId xmlns:a16="http://schemas.microsoft.com/office/drawing/2014/main" val="570243168"/>
                  </a:ext>
                </a:extLst>
              </a:tr>
              <a:tr h="493322">
                <a:tc>
                  <a:txBody>
                    <a:bodyPr/>
                    <a:lstStyle/>
                    <a:p>
                      <a:pPr algn="ctr"/>
                      <a:r>
                        <a:rPr lang="en-US" sz="2000" dirty="0">
                          <a:solidFill>
                            <a:schemeClr val="tx1"/>
                          </a:solidFill>
                          <a:latin typeface="Univers Condensed Light" panose="020B0306020202040204" pitchFamily="34" charset="0"/>
                        </a:rPr>
                        <a:t>1994</a:t>
                      </a:r>
                      <a:endParaRPr lang="en-IN" sz="2000" dirty="0">
                        <a:solidFill>
                          <a:schemeClr val="tx1"/>
                        </a:solidFill>
                        <a:latin typeface="Univers Condensed Light" panose="020B0306020202040204" pitchFamily="34" charset="0"/>
                      </a:endParaRPr>
                    </a:p>
                  </a:txBody>
                  <a:tcPr/>
                </a:tc>
                <a:tc>
                  <a:txBody>
                    <a:bodyPr/>
                    <a:lstStyle/>
                    <a:p>
                      <a:r>
                        <a:rPr lang="en-US" sz="2000" b="0" kern="1200" dirty="0">
                          <a:solidFill>
                            <a:schemeClr val="tx1"/>
                          </a:solidFill>
                          <a:effectLst/>
                          <a:latin typeface="Univers Condensed Light" panose="020B0306020202040204" pitchFamily="34" charset="0"/>
                        </a:rPr>
                        <a:t>Air Corporation act repealed; Private players can operate schedule services</a:t>
                      </a:r>
                      <a:endParaRPr lang="en-IN" sz="2000" dirty="0">
                        <a:solidFill>
                          <a:schemeClr val="tx1"/>
                        </a:solidFill>
                        <a:latin typeface="Univers Condensed Light" panose="020B0306020202040204" pitchFamily="34" charset="0"/>
                      </a:endParaRPr>
                    </a:p>
                  </a:txBody>
                  <a:tcPr/>
                </a:tc>
                <a:extLst>
                  <a:ext uri="{0D108BD9-81ED-4DB2-BD59-A6C34878D82A}">
                    <a16:rowId xmlns:a16="http://schemas.microsoft.com/office/drawing/2014/main" val="1549331692"/>
                  </a:ext>
                </a:extLst>
              </a:tr>
              <a:tr h="493322">
                <a:tc>
                  <a:txBody>
                    <a:bodyPr/>
                    <a:lstStyle/>
                    <a:p>
                      <a:pPr algn="ctr"/>
                      <a:r>
                        <a:rPr lang="en-US" sz="2000" dirty="0">
                          <a:solidFill>
                            <a:schemeClr val="tx1"/>
                          </a:solidFill>
                          <a:latin typeface="Univers Condensed Light" panose="020B0306020202040204" pitchFamily="34" charset="0"/>
                        </a:rPr>
                        <a:t>1995</a:t>
                      </a:r>
                      <a:endParaRPr lang="en-IN" sz="2000" dirty="0">
                        <a:solidFill>
                          <a:schemeClr val="tx1"/>
                        </a:solidFill>
                        <a:latin typeface="Univers Condensed Light" panose="020B0306020202040204" pitchFamily="34" charset="0"/>
                      </a:endParaRPr>
                    </a:p>
                  </a:txBody>
                  <a:tcPr/>
                </a:tc>
                <a:tc>
                  <a:txBody>
                    <a:bodyPr/>
                    <a:lstStyle/>
                    <a:p>
                      <a:r>
                        <a:rPr lang="en-US" sz="2000" b="0" kern="1200" dirty="0">
                          <a:solidFill>
                            <a:schemeClr val="tx1"/>
                          </a:solidFill>
                          <a:effectLst/>
                          <a:latin typeface="Univers Condensed Light" panose="020B0306020202040204" pitchFamily="34" charset="0"/>
                        </a:rPr>
                        <a:t>Jet, Sahara, </a:t>
                      </a:r>
                      <a:r>
                        <a:rPr lang="en-US" sz="2000" b="0" kern="1200" dirty="0" err="1">
                          <a:solidFill>
                            <a:schemeClr val="tx1"/>
                          </a:solidFill>
                          <a:effectLst/>
                          <a:latin typeface="Univers Condensed Light" panose="020B0306020202040204" pitchFamily="34" charset="0"/>
                        </a:rPr>
                        <a:t>Modiluft</a:t>
                      </a:r>
                      <a:r>
                        <a:rPr lang="en-US" sz="2000" b="0" kern="1200" dirty="0">
                          <a:solidFill>
                            <a:schemeClr val="tx1"/>
                          </a:solidFill>
                          <a:effectLst/>
                          <a:latin typeface="Univers Condensed Light" panose="020B0306020202040204" pitchFamily="34" charset="0"/>
                        </a:rPr>
                        <a:t>, </a:t>
                      </a:r>
                      <a:r>
                        <a:rPr lang="en-US" sz="2000" b="0" kern="1200" dirty="0" err="1">
                          <a:solidFill>
                            <a:schemeClr val="tx1"/>
                          </a:solidFill>
                          <a:effectLst/>
                          <a:latin typeface="Univers Condensed Light" panose="020B0306020202040204" pitchFamily="34" charset="0"/>
                        </a:rPr>
                        <a:t>Damania</a:t>
                      </a:r>
                      <a:r>
                        <a:rPr lang="en-US" sz="2000" b="0" kern="1200" dirty="0">
                          <a:solidFill>
                            <a:schemeClr val="tx1"/>
                          </a:solidFill>
                          <a:effectLst/>
                          <a:latin typeface="Univers Condensed Light" panose="020B0306020202040204" pitchFamily="34" charset="0"/>
                        </a:rPr>
                        <a:t>, East West granted scheduled carrier status </a:t>
                      </a:r>
                      <a:endParaRPr lang="en-IN" sz="2000" dirty="0">
                        <a:solidFill>
                          <a:schemeClr val="tx1"/>
                        </a:solidFill>
                        <a:latin typeface="Univers Condensed Light" panose="020B0306020202040204" pitchFamily="34" charset="0"/>
                      </a:endParaRPr>
                    </a:p>
                  </a:txBody>
                  <a:tcPr/>
                </a:tc>
                <a:extLst>
                  <a:ext uri="{0D108BD9-81ED-4DB2-BD59-A6C34878D82A}">
                    <a16:rowId xmlns:a16="http://schemas.microsoft.com/office/drawing/2014/main" val="1831525352"/>
                  </a:ext>
                </a:extLst>
              </a:tr>
              <a:tr h="493322">
                <a:tc>
                  <a:txBody>
                    <a:bodyPr/>
                    <a:lstStyle/>
                    <a:p>
                      <a:pPr algn="ctr"/>
                      <a:r>
                        <a:rPr lang="en-US" sz="2000" dirty="0">
                          <a:solidFill>
                            <a:schemeClr val="tx1"/>
                          </a:solidFill>
                          <a:latin typeface="Univers Condensed Light" panose="020B0306020202040204" pitchFamily="34" charset="0"/>
                        </a:rPr>
                        <a:t>1997</a:t>
                      </a:r>
                      <a:endParaRPr lang="en-IN" sz="2000" dirty="0">
                        <a:solidFill>
                          <a:schemeClr val="tx1"/>
                        </a:solidFill>
                        <a:latin typeface="Univers Condensed Light" panose="020B0306020202040204" pitchFamily="34" charset="0"/>
                      </a:endParaRPr>
                    </a:p>
                  </a:txBody>
                  <a:tcPr/>
                </a:tc>
                <a:tc>
                  <a:txBody>
                    <a:bodyPr/>
                    <a:lstStyle/>
                    <a:p>
                      <a:r>
                        <a:rPr lang="en-US" sz="2000" b="0" kern="1200" dirty="0">
                          <a:solidFill>
                            <a:schemeClr val="tx1"/>
                          </a:solidFill>
                          <a:effectLst/>
                          <a:latin typeface="Univers Condensed Light" panose="020B0306020202040204" pitchFamily="34" charset="0"/>
                        </a:rPr>
                        <a:t>4 out of 6 operators shut down; Jet &amp; Sahara continue</a:t>
                      </a:r>
                      <a:endParaRPr lang="en-IN" sz="2000" dirty="0">
                        <a:solidFill>
                          <a:schemeClr val="tx1"/>
                        </a:solidFill>
                        <a:latin typeface="Univers Condensed Light" panose="020B0306020202040204" pitchFamily="34" charset="0"/>
                      </a:endParaRPr>
                    </a:p>
                  </a:txBody>
                  <a:tcPr/>
                </a:tc>
                <a:extLst>
                  <a:ext uri="{0D108BD9-81ED-4DB2-BD59-A6C34878D82A}">
                    <a16:rowId xmlns:a16="http://schemas.microsoft.com/office/drawing/2014/main" val="4001998493"/>
                  </a:ext>
                </a:extLst>
              </a:tr>
              <a:tr h="493322">
                <a:tc>
                  <a:txBody>
                    <a:bodyPr/>
                    <a:lstStyle/>
                    <a:p>
                      <a:pPr algn="ctr"/>
                      <a:r>
                        <a:rPr lang="en-US" sz="2000" dirty="0">
                          <a:solidFill>
                            <a:schemeClr val="tx1"/>
                          </a:solidFill>
                          <a:latin typeface="Univers Condensed Light" panose="020B0306020202040204" pitchFamily="34" charset="0"/>
                        </a:rPr>
                        <a:t>2001</a:t>
                      </a:r>
                      <a:endParaRPr lang="en-IN" sz="2000" dirty="0">
                        <a:solidFill>
                          <a:schemeClr val="tx1"/>
                        </a:solidFill>
                        <a:latin typeface="Univers Condensed Light" panose="020B0306020202040204" pitchFamily="34" charset="0"/>
                      </a:endParaRPr>
                    </a:p>
                  </a:txBody>
                  <a:tcPr/>
                </a:tc>
                <a:tc>
                  <a:txBody>
                    <a:bodyPr/>
                    <a:lstStyle/>
                    <a:p>
                      <a:r>
                        <a:rPr lang="en-IN" sz="2000" b="0" kern="1200" dirty="0">
                          <a:solidFill>
                            <a:schemeClr val="tx1"/>
                          </a:solidFill>
                          <a:effectLst/>
                          <a:latin typeface="Univers Condensed Light" panose="020B0306020202040204" pitchFamily="34" charset="0"/>
                        </a:rPr>
                        <a:t>Aviation Turbine Fuel (ATF) prices decontrolled</a:t>
                      </a:r>
                      <a:endParaRPr lang="en-IN" sz="2000" dirty="0">
                        <a:solidFill>
                          <a:schemeClr val="tx1"/>
                        </a:solidFill>
                        <a:latin typeface="Univers Condensed Light" panose="020B0306020202040204" pitchFamily="34" charset="0"/>
                      </a:endParaRPr>
                    </a:p>
                  </a:txBody>
                  <a:tcPr/>
                </a:tc>
                <a:extLst>
                  <a:ext uri="{0D108BD9-81ED-4DB2-BD59-A6C34878D82A}">
                    <a16:rowId xmlns:a16="http://schemas.microsoft.com/office/drawing/2014/main" val="1968961617"/>
                  </a:ext>
                </a:extLst>
              </a:tr>
              <a:tr h="493322">
                <a:tc>
                  <a:txBody>
                    <a:bodyPr/>
                    <a:lstStyle/>
                    <a:p>
                      <a:pPr algn="ctr"/>
                      <a:r>
                        <a:rPr lang="en-US" sz="2000" dirty="0">
                          <a:solidFill>
                            <a:schemeClr val="tx1"/>
                          </a:solidFill>
                          <a:latin typeface="Univers Condensed Light" panose="020B0306020202040204" pitchFamily="34" charset="0"/>
                        </a:rPr>
                        <a:t>2003</a:t>
                      </a:r>
                      <a:endParaRPr lang="en-IN" sz="2000" dirty="0">
                        <a:solidFill>
                          <a:schemeClr val="tx1"/>
                        </a:solidFill>
                        <a:latin typeface="Univers Condensed Light" panose="020B0306020202040204" pitchFamily="34" charset="0"/>
                      </a:endParaRPr>
                    </a:p>
                  </a:txBody>
                  <a:tcPr/>
                </a:tc>
                <a:tc>
                  <a:txBody>
                    <a:bodyPr/>
                    <a:lstStyle/>
                    <a:p>
                      <a:r>
                        <a:rPr lang="en-US" sz="2000" b="0" kern="1200" dirty="0">
                          <a:solidFill>
                            <a:schemeClr val="tx1"/>
                          </a:solidFill>
                          <a:effectLst/>
                          <a:latin typeface="Univers Condensed Light" panose="020B0306020202040204" pitchFamily="34" charset="0"/>
                        </a:rPr>
                        <a:t>Air Deccan starts operations as India’s first LCC</a:t>
                      </a:r>
                      <a:endParaRPr lang="en-IN" sz="2000" dirty="0">
                        <a:solidFill>
                          <a:schemeClr val="tx1"/>
                        </a:solidFill>
                        <a:latin typeface="Univers Condensed Light" panose="020B0306020202040204" pitchFamily="34" charset="0"/>
                      </a:endParaRPr>
                    </a:p>
                  </a:txBody>
                  <a:tcPr/>
                </a:tc>
                <a:extLst>
                  <a:ext uri="{0D108BD9-81ED-4DB2-BD59-A6C34878D82A}">
                    <a16:rowId xmlns:a16="http://schemas.microsoft.com/office/drawing/2014/main" val="943365624"/>
                  </a:ext>
                </a:extLst>
              </a:tr>
              <a:tr h="493322">
                <a:tc>
                  <a:txBody>
                    <a:bodyPr/>
                    <a:lstStyle/>
                    <a:p>
                      <a:pPr algn="ctr"/>
                      <a:r>
                        <a:rPr lang="en-US" sz="2000" dirty="0">
                          <a:solidFill>
                            <a:schemeClr val="tx1"/>
                          </a:solidFill>
                          <a:latin typeface="Univers Condensed Light" panose="020B0306020202040204" pitchFamily="34" charset="0"/>
                        </a:rPr>
                        <a:t>2005</a:t>
                      </a:r>
                      <a:endParaRPr lang="en-IN" sz="2000" dirty="0">
                        <a:solidFill>
                          <a:schemeClr val="tx1"/>
                        </a:solidFill>
                        <a:latin typeface="Univers Condensed Light" panose="020B0306020202040204" pitchFamily="34" charset="0"/>
                      </a:endParaRPr>
                    </a:p>
                  </a:txBody>
                  <a:tcPr/>
                </a:tc>
                <a:tc>
                  <a:txBody>
                    <a:bodyPr/>
                    <a:lstStyle/>
                    <a:p>
                      <a:r>
                        <a:rPr lang="en-US" sz="2000" b="0" kern="1200" dirty="0">
                          <a:solidFill>
                            <a:schemeClr val="tx1"/>
                          </a:solidFill>
                          <a:effectLst/>
                          <a:latin typeface="Univers Condensed Light" panose="020B0306020202040204" pitchFamily="34" charset="0"/>
                        </a:rPr>
                        <a:t>Kingfisher, SpiceJet, Indigo, Go Air, Paramount start operations</a:t>
                      </a:r>
                      <a:endParaRPr lang="en-IN" sz="2000" dirty="0">
                        <a:solidFill>
                          <a:schemeClr val="tx1"/>
                        </a:solidFill>
                        <a:latin typeface="Univers Condensed Light" panose="020B0306020202040204" pitchFamily="34" charset="0"/>
                      </a:endParaRPr>
                    </a:p>
                  </a:txBody>
                  <a:tcPr/>
                </a:tc>
                <a:extLst>
                  <a:ext uri="{0D108BD9-81ED-4DB2-BD59-A6C34878D82A}">
                    <a16:rowId xmlns:a16="http://schemas.microsoft.com/office/drawing/2014/main" val="974188297"/>
                  </a:ext>
                </a:extLst>
              </a:tr>
              <a:tr h="493322">
                <a:tc>
                  <a:txBody>
                    <a:bodyPr/>
                    <a:lstStyle/>
                    <a:p>
                      <a:pPr algn="ctr"/>
                      <a:r>
                        <a:rPr lang="en-US" sz="2000" dirty="0">
                          <a:solidFill>
                            <a:schemeClr val="tx1"/>
                          </a:solidFill>
                          <a:latin typeface="Univers Condensed Light" panose="020B0306020202040204" pitchFamily="34" charset="0"/>
                        </a:rPr>
                        <a:t>2007</a:t>
                      </a:r>
                      <a:endParaRPr lang="en-IN" sz="2000" dirty="0">
                        <a:solidFill>
                          <a:schemeClr val="tx1"/>
                        </a:solidFill>
                        <a:latin typeface="Univers Condensed Light" panose="020B0306020202040204" pitchFamily="34" charset="0"/>
                      </a:endParaRPr>
                    </a:p>
                  </a:txBody>
                  <a:tcPr/>
                </a:tc>
                <a:tc>
                  <a:txBody>
                    <a:bodyPr/>
                    <a:lstStyle/>
                    <a:p>
                      <a:r>
                        <a:rPr lang="en-US" sz="2000" b="0" kern="1200" dirty="0">
                          <a:solidFill>
                            <a:schemeClr val="tx1"/>
                          </a:solidFill>
                          <a:effectLst/>
                          <a:latin typeface="Univers Condensed Light" panose="020B0306020202040204" pitchFamily="34" charset="0"/>
                        </a:rPr>
                        <a:t>Industry consolidates; Jet acquired Sahara; Kingfisher acquired Air Deccan</a:t>
                      </a:r>
                      <a:endParaRPr lang="en-IN" sz="2000" dirty="0">
                        <a:solidFill>
                          <a:schemeClr val="tx1"/>
                        </a:solidFill>
                        <a:latin typeface="Univers Condensed Light" panose="020B0306020202040204" pitchFamily="34" charset="0"/>
                      </a:endParaRPr>
                    </a:p>
                  </a:txBody>
                  <a:tcPr/>
                </a:tc>
                <a:extLst>
                  <a:ext uri="{0D108BD9-81ED-4DB2-BD59-A6C34878D82A}">
                    <a16:rowId xmlns:a16="http://schemas.microsoft.com/office/drawing/2014/main" val="2516164300"/>
                  </a:ext>
                </a:extLst>
              </a:tr>
            </a:tbl>
          </a:graphicData>
        </a:graphic>
      </p:graphicFrame>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A952880-998B-4B21-8263-74D286D773D5}"/>
              </a:ext>
            </a:extLst>
          </p:cNvPr>
          <p:cNvSpPr txBox="1"/>
          <p:nvPr/>
        </p:nvSpPr>
        <p:spPr>
          <a:xfrm>
            <a:off x="127670" y="1008388"/>
            <a:ext cx="5875565" cy="2862322"/>
          </a:xfrm>
          <a:prstGeom prst="rect">
            <a:avLst/>
          </a:prstGeom>
          <a:noFill/>
        </p:spPr>
        <p:txBody>
          <a:bodyPr wrap="square">
            <a:spAutoFit/>
          </a:bodyPr>
          <a:lstStyle/>
          <a:p>
            <a:r>
              <a:rPr lang="en-US" sz="2000" b="1" i="0" dirty="0">
                <a:effectLst/>
                <a:latin typeface="Univers Condensed Light" panose="020B0306020202040204" pitchFamily="34" charset="0"/>
              </a:rPr>
              <a:t>Need to travel in an airline: </a:t>
            </a:r>
            <a:endParaRPr lang="en-US" sz="2000" b="1" dirty="0">
              <a:latin typeface="Univers Condensed Light" panose="020B0306020202040204" pitchFamily="34" charset="0"/>
            </a:endParaRPr>
          </a:p>
          <a:p>
            <a:r>
              <a:rPr lang="en-US" sz="2000" b="1" i="0" dirty="0">
                <a:effectLst/>
                <a:latin typeface="Univers Condensed Light" panose="020B0306020202040204" pitchFamily="34" charset="0"/>
              </a:rPr>
              <a:t>         Primary Need: </a:t>
            </a:r>
            <a:r>
              <a:rPr lang="en-US" sz="2000" i="0" dirty="0">
                <a:effectLst/>
                <a:latin typeface="Univers Condensed Light" panose="020B0306020202040204" pitchFamily="34" charset="0"/>
              </a:rPr>
              <a:t>To meet another person (Communication)</a:t>
            </a:r>
          </a:p>
          <a:p>
            <a:r>
              <a:rPr lang="en-US" sz="2000" dirty="0">
                <a:latin typeface="Univers Condensed Light" panose="020B0306020202040204" pitchFamily="34" charset="0"/>
              </a:rPr>
              <a:t>         </a:t>
            </a:r>
            <a:r>
              <a:rPr lang="en-US" sz="2000" b="1" i="0" dirty="0">
                <a:effectLst/>
                <a:latin typeface="Univers Condensed Light" panose="020B0306020202040204" pitchFamily="34" charset="0"/>
              </a:rPr>
              <a:t>Secondary Need:</a:t>
            </a:r>
            <a:r>
              <a:rPr lang="en-US" sz="2000" i="0" dirty="0">
                <a:effectLst/>
                <a:latin typeface="Univers Condensed Light" panose="020B0306020202040204" pitchFamily="34" charset="0"/>
              </a:rPr>
              <a:t> Transportation </a:t>
            </a:r>
          </a:p>
          <a:p>
            <a:r>
              <a:rPr lang="en-US" sz="2000" dirty="0">
                <a:latin typeface="Univers Condensed Light" panose="020B0306020202040204" pitchFamily="34" charset="0"/>
              </a:rPr>
              <a:t>         </a:t>
            </a:r>
            <a:r>
              <a:rPr lang="en-US" sz="2000" b="1" i="0" dirty="0">
                <a:effectLst/>
                <a:latin typeface="Univers Condensed Light" panose="020B0306020202040204" pitchFamily="34" charset="0"/>
              </a:rPr>
              <a:t>Tertiary Need:</a:t>
            </a:r>
            <a:r>
              <a:rPr lang="en-US" sz="2000" i="0" dirty="0">
                <a:effectLst/>
                <a:latin typeface="Univers Condensed Light" panose="020B0306020202040204" pitchFamily="34" charset="0"/>
              </a:rPr>
              <a:t> Faster means to travel</a:t>
            </a:r>
          </a:p>
          <a:p>
            <a:endParaRPr lang="en-US" sz="2000" b="1" i="0" dirty="0">
              <a:effectLst/>
              <a:latin typeface="Univers Condensed Light" panose="020B0306020202040204" pitchFamily="34" charset="0"/>
            </a:endParaRPr>
          </a:p>
          <a:p>
            <a:r>
              <a:rPr lang="en-US" sz="2000" b="1" i="0" dirty="0">
                <a:effectLst/>
                <a:latin typeface="Univers Condensed Light" panose="020B0306020202040204" pitchFamily="34" charset="0"/>
              </a:rPr>
              <a:t>COMPETITION:</a:t>
            </a:r>
            <a:r>
              <a:rPr lang="en-US" sz="2000" i="0" dirty="0">
                <a:effectLst/>
                <a:latin typeface="Univers Condensed Light" panose="020B0306020202040204" pitchFamily="34" charset="0"/>
              </a:rPr>
              <a:t> </a:t>
            </a:r>
          </a:p>
          <a:p>
            <a:r>
              <a:rPr lang="en-US" sz="2000" dirty="0">
                <a:latin typeface="Univers Condensed Light" panose="020B0306020202040204" pitchFamily="34" charset="0"/>
              </a:rPr>
              <a:t>    </a:t>
            </a:r>
            <a:r>
              <a:rPr lang="en-US" sz="2000" i="0" dirty="0">
                <a:effectLst/>
                <a:latin typeface="Univers Condensed Light" panose="020B0306020202040204" pitchFamily="34" charset="0"/>
              </a:rPr>
              <a:t>   • Railways  </a:t>
            </a:r>
          </a:p>
          <a:p>
            <a:r>
              <a:rPr lang="en-US" sz="2000" i="0" dirty="0">
                <a:effectLst/>
                <a:latin typeface="Univers Condensed Light" panose="020B0306020202040204" pitchFamily="34" charset="0"/>
              </a:rPr>
              <a:t>       • Bus </a:t>
            </a:r>
          </a:p>
          <a:p>
            <a:r>
              <a:rPr lang="en-US" sz="2000" i="0" dirty="0">
                <a:effectLst/>
                <a:latin typeface="Univers Condensed Light" panose="020B0306020202040204" pitchFamily="34" charset="0"/>
              </a:rPr>
              <a:t>       • Cars Generic </a:t>
            </a:r>
            <a:endParaRPr lang="en-IN" sz="2000" dirty="0">
              <a:latin typeface="Univers Condensed Light" panose="020B0306020202040204" pitchFamily="34" charset="0"/>
            </a:endParaRPr>
          </a:p>
        </p:txBody>
      </p:sp>
      <p:pic>
        <p:nvPicPr>
          <p:cNvPr id="26" name="Picture Placeholder 25">
            <a:extLst>
              <a:ext uri="{FF2B5EF4-FFF2-40B4-BE49-F238E27FC236}">
                <a16:creationId xmlns:a16="http://schemas.microsoft.com/office/drawing/2014/main" id="{5DD2E613-DAD6-4EE9-9C03-FD34F406E865}"/>
              </a:ext>
            </a:extLst>
          </p:cNvPr>
          <p:cNvPicPr>
            <a:picLocks noGrp="1" noChangeAspect="1"/>
          </p:cNvPicPr>
          <p:nvPr>
            <p:ph type="pic" sz="quarter" idx="14"/>
          </p:nvPr>
        </p:nvPicPr>
        <p:blipFill>
          <a:blip r:embed="rId2"/>
          <a:srcRect l="24304" r="24304"/>
          <a:stretch>
            <a:fillRect/>
          </a:stretch>
        </p:blipFill>
        <p:spPr>
          <a:xfrm>
            <a:off x="6003235" y="-172278"/>
            <a:ext cx="6188765" cy="7103165"/>
          </a:xfrm>
          <a:prstGeom prst="rect">
            <a:avLst/>
          </a:prstGeom>
          <a:ln>
            <a:noFill/>
          </a:ln>
          <a:effectLst>
            <a:softEdge rad="112500"/>
          </a:effectLst>
        </p:spPr>
      </p:pic>
      <p:sp>
        <p:nvSpPr>
          <p:cNvPr id="24" name="TextBox 23">
            <a:extLst>
              <a:ext uri="{FF2B5EF4-FFF2-40B4-BE49-F238E27FC236}">
                <a16:creationId xmlns:a16="http://schemas.microsoft.com/office/drawing/2014/main" id="{1C5482DF-83AA-48FB-B528-2E50FF79AF0D}"/>
              </a:ext>
            </a:extLst>
          </p:cNvPr>
          <p:cNvSpPr txBox="1"/>
          <p:nvPr/>
        </p:nvSpPr>
        <p:spPr>
          <a:xfrm>
            <a:off x="127670" y="186395"/>
            <a:ext cx="2615530" cy="769441"/>
          </a:xfrm>
          <a:prstGeom prst="rect">
            <a:avLst/>
          </a:prstGeom>
          <a:noFill/>
        </p:spPr>
        <p:txBody>
          <a:bodyPr wrap="square">
            <a:spAutoFit/>
          </a:bodyPr>
          <a:lstStyle/>
          <a:p>
            <a:r>
              <a:rPr lang="en-US" sz="4400" b="1" i="0" dirty="0">
                <a:solidFill>
                  <a:srgbClr val="0070C0"/>
                </a:solidFill>
                <a:effectLst/>
                <a:latin typeface="Univers Condensed Light" panose="020B0306020202040204" pitchFamily="34" charset="0"/>
                <a:cs typeface="Times New Roman" panose="02020603050405020304" pitchFamily="18" charset="0"/>
              </a:rPr>
              <a:t>Need Set</a:t>
            </a:r>
          </a:p>
        </p:txBody>
      </p:sp>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4E0B04D-6B79-46C7-B608-46856E9E3234}"/>
              </a:ext>
            </a:extLst>
          </p:cNvPr>
          <p:cNvSpPr txBox="1"/>
          <p:nvPr/>
        </p:nvSpPr>
        <p:spPr>
          <a:xfrm>
            <a:off x="225760" y="1251826"/>
            <a:ext cx="9924144" cy="4401205"/>
          </a:xfrm>
          <a:prstGeom prst="rect">
            <a:avLst/>
          </a:prstGeom>
          <a:noFill/>
        </p:spPr>
        <p:txBody>
          <a:bodyPr wrap="square">
            <a:spAutoFit/>
          </a:bodyPr>
          <a:lstStyle/>
          <a:p>
            <a:r>
              <a:rPr lang="en-US" sz="2000" b="0" i="0" dirty="0">
                <a:effectLst/>
                <a:latin typeface="Univers Condensed Light" panose="020B0306020202040204" pitchFamily="34" charset="0"/>
              </a:rPr>
              <a:t>• </a:t>
            </a:r>
            <a:r>
              <a:rPr lang="en-US" sz="2000" b="1" i="0" dirty="0">
                <a:effectLst/>
                <a:latin typeface="Univers Condensed Light" panose="020B0306020202040204" pitchFamily="34" charset="0"/>
              </a:rPr>
              <a:t>Railway fares of AC tier and First class are </a:t>
            </a:r>
          </a:p>
          <a:p>
            <a:r>
              <a:rPr lang="en-US" sz="2000" b="1" dirty="0">
                <a:latin typeface="Univers Condensed Light" panose="020B0306020202040204" pitchFamily="34" charset="0"/>
              </a:rPr>
              <a:t>    </a:t>
            </a:r>
            <a:r>
              <a:rPr lang="en-US" sz="2000" b="1" i="0" dirty="0">
                <a:effectLst/>
                <a:latin typeface="Univers Condensed Light" panose="020B0306020202040204" pitchFamily="34" charset="0"/>
              </a:rPr>
              <a:t>similar to airline fares</a:t>
            </a:r>
          </a:p>
          <a:p>
            <a:r>
              <a:rPr lang="en-US" sz="2000" dirty="0">
                <a:latin typeface="Univers Condensed Light" panose="020B0306020202040204" pitchFamily="34" charset="0"/>
              </a:rPr>
              <a:t>      </a:t>
            </a:r>
            <a:r>
              <a:rPr lang="en-US" sz="2000" b="0" i="0" dirty="0">
                <a:effectLst/>
                <a:latin typeface="Univers Condensed Light" panose="020B0306020202040204" pitchFamily="34" charset="0"/>
              </a:rPr>
              <a:t> – Over 300 million strong middle class present in </a:t>
            </a:r>
          </a:p>
          <a:p>
            <a:r>
              <a:rPr lang="en-US" sz="2000" dirty="0">
                <a:latin typeface="Univers Condensed Light" panose="020B0306020202040204" pitchFamily="34" charset="0"/>
              </a:rPr>
              <a:t>          </a:t>
            </a:r>
            <a:r>
              <a:rPr lang="en-US" sz="2000" b="0" i="0" dirty="0">
                <a:effectLst/>
                <a:latin typeface="Univers Condensed Light" panose="020B0306020202040204" pitchFamily="34" charset="0"/>
              </a:rPr>
              <a:t>India Domestic </a:t>
            </a:r>
          </a:p>
          <a:p>
            <a:r>
              <a:rPr lang="en-US" sz="2000" b="0" i="0" dirty="0">
                <a:effectLst/>
                <a:latin typeface="Univers Condensed Light" panose="020B0306020202040204" pitchFamily="34" charset="0"/>
              </a:rPr>
              <a:t>• </a:t>
            </a:r>
            <a:r>
              <a:rPr lang="en-US" sz="2000" b="1" i="0" dirty="0">
                <a:effectLst/>
                <a:latin typeface="Univers Condensed Light" panose="020B0306020202040204" pitchFamily="34" charset="0"/>
              </a:rPr>
              <a:t>FDI in Aviation Growth </a:t>
            </a:r>
          </a:p>
          <a:p>
            <a:r>
              <a:rPr lang="en-US" sz="2000" dirty="0">
                <a:latin typeface="Univers Condensed Light" panose="020B0306020202040204" pitchFamily="34" charset="0"/>
              </a:rPr>
              <a:t>      </a:t>
            </a:r>
            <a:r>
              <a:rPr lang="en-US" sz="2000" b="0" i="0" dirty="0">
                <a:effectLst/>
                <a:latin typeface="Univers Condensed Light" panose="020B0306020202040204" pitchFamily="34" charset="0"/>
              </a:rPr>
              <a:t> – Reduces the debt burden 25.6% </a:t>
            </a:r>
          </a:p>
          <a:p>
            <a:r>
              <a:rPr lang="en-US" sz="2000" dirty="0">
                <a:latin typeface="Univers Condensed Light" panose="020B0306020202040204" pitchFamily="34" charset="0"/>
              </a:rPr>
              <a:t>       </a:t>
            </a:r>
            <a:r>
              <a:rPr lang="en-US" sz="2000" b="0" i="0" dirty="0">
                <a:effectLst/>
                <a:latin typeface="Univers Condensed Light" panose="020B0306020202040204" pitchFamily="34" charset="0"/>
              </a:rPr>
              <a:t>– Reduces operational costs due to availability of experts in the field of aviation </a:t>
            </a:r>
          </a:p>
          <a:p>
            <a:r>
              <a:rPr lang="en-US" sz="2000" b="0" i="0" dirty="0">
                <a:effectLst/>
                <a:latin typeface="Univers Condensed Light" panose="020B0306020202040204" pitchFamily="34" charset="0"/>
              </a:rPr>
              <a:t>• </a:t>
            </a:r>
            <a:r>
              <a:rPr lang="en-US" sz="2000" b="1" i="0" dirty="0">
                <a:effectLst/>
                <a:latin typeface="Univers Condensed Light" panose="020B0306020202040204" pitchFamily="34" charset="0"/>
              </a:rPr>
              <a:t>Tourism in India </a:t>
            </a:r>
          </a:p>
          <a:p>
            <a:r>
              <a:rPr lang="en-US" sz="2000" dirty="0">
                <a:latin typeface="Univers Condensed Light" panose="020B0306020202040204" pitchFamily="34" charset="0"/>
              </a:rPr>
              <a:t>       </a:t>
            </a:r>
            <a:r>
              <a:rPr lang="en-US" sz="2000" b="0" i="0" dirty="0">
                <a:effectLst/>
                <a:latin typeface="Univers Condensed Light" panose="020B0306020202040204" pitchFamily="34" charset="0"/>
              </a:rPr>
              <a:t>– Increase in inbound and outbound tourists and medical tourism </a:t>
            </a:r>
          </a:p>
          <a:p>
            <a:r>
              <a:rPr lang="en-US" sz="2000" b="1" i="0" dirty="0">
                <a:effectLst/>
                <a:latin typeface="Univers Condensed Light" panose="020B0306020202040204" pitchFamily="34" charset="0"/>
              </a:rPr>
              <a:t>• Disposable incomes expected to increase an average of 8.5% till 2015 </a:t>
            </a:r>
          </a:p>
          <a:p>
            <a:r>
              <a:rPr lang="en-US" sz="2000" b="1" i="0" dirty="0">
                <a:effectLst/>
                <a:latin typeface="Univers Condensed Light" panose="020B0306020202040204" pitchFamily="34" charset="0"/>
              </a:rPr>
              <a:t>• Airports Authority of India (AAI) announces new airports in Tier II and Tier III cities </a:t>
            </a:r>
          </a:p>
          <a:p>
            <a:r>
              <a:rPr lang="en-US" sz="2000" dirty="0">
                <a:latin typeface="Univers Condensed Light" panose="020B0306020202040204" pitchFamily="34" charset="0"/>
              </a:rPr>
              <a:t>      </a:t>
            </a:r>
            <a:r>
              <a:rPr lang="en-US" sz="2000" b="0" i="0" dirty="0">
                <a:effectLst/>
                <a:latin typeface="Univers Condensed Light" panose="020B0306020202040204" pitchFamily="34" charset="0"/>
              </a:rPr>
              <a:t>– Increases the demand for airline travel </a:t>
            </a:r>
          </a:p>
          <a:p>
            <a:r>
              <a:rPr lang="en-US" sz="2000" dirty="0">
                <a:latin typeface="Univers Condensed Light" panose="020B0306020202040204" pitchFamily="34" charset="0"/>
              </a:rPr>
              <a:t>      </a:t>
            </a:r>
            <a:r>
              <a:rPr lang="en-US" sz="2000" b="0" i="0" dirty="0">
                <a:effectLst/>
                <a:latin typeface="Univers Condensed Light" panose="020B0306020202040204" pitchFamily="34" charset="0"/>
              </a:rPr>
              <a:t>– Operational costs are very low and growth rates are high when compared to metro and Tier I cities </a:t>
            </a:r>
          </a:p>
          <a:p>
            <a:r>
              <a:rPr lang="en-US" sz="2000" b="0" i="0" dirty="0">
                <a:effectLst/>
                <a:latin typeface="Univers Condensed Light" panose="020B0306020202040204" pitchFamily="34" charset="0"/>
              </a:rPr>
              <a:t>• </a:t>
            </a:r>
            <a:r>
              <a:rPr lang="en-US" sz="2000" b="1" i="0" dirty="0">
                <a:effectLst/>
                <a:latin typeface="Univers Condensed Light" panose="020B0306020202040204" pitchFamily="34" charset="0"/>
              </a:rPr>
              <a:t>Higher profits</a:t>
            </a:r>
            <a:endParaRPr lang="en-IN" sz="2000" b="1" dirty="0">
              <a:latin typeface="Univers Condensed Light" panose="020B0306020202040204" pitchFamily="34" charset="0"/>
            </a:endParaRPr>
          </a:p>
        </p:txBody>
      </p:sp>
      <p:sp>
        <p:nvSpPr>
          <p:cNvPr id="5" name="TextBox 4">
            <a:extLst>
              <a:ext uri="{FF2B5EF4-FFF2-40B4-BE49-F238E27FC236}">
                <a16:creationId xmlns:a16="http://schemas.microsoft.com/office/drawing/2014/main" id="{AA72F4B5-6153-4953-971A-B695E06986BE}"/>
              </a:ext>
            </a:extLst>
          </p:cNvPr>
          <p:cNvSpPr txBox="1"/>
          <p:nvPr/>
        </p:nvSpPr>
        <p:spPr>
          <a:xfrm>
            <a:off x="225760" y="351261"/>
            <a:ext cx="3577614" cy="769441"/>
          </a:xfrm>
          <a:prstGeom prst="rect">
            <a:avLst/>
          </a:prstGeom>
          <a:noFill/>
        </p:spPr>
        <p:txBody>
          <a:bodyPr wrap="square">
            <a:spAutoFit/>
          </a:bodyPr>
          <a:lstStyle/>
          <a:p>
            <a:r>
              <a:rPr lang="en-US" sz="4400" b="1" i="0" dirty="0">
                <a:solidFill>
                  <a:srgbClr val="0070C0"/>
                </a:solidFill>
                <a:effectLst/>
                <a:latin typeface="Univers Condensed Light" panose="020B0306020202040204" pitchFamily="34" charset="0"/>
              </a:rPr>
              <a:t>Growth in India</a:t>
            </a:r>
            <a:endParaRPr lang="en-IN" sz="4400" dirty="0"/>
          </a:p>
        </p:txBody>
      </p:sp>
      <p:pic>
        <p:nvPicPr>
          <p:cNvPr id="3074" name="Picture 2" descr="50 Airplane Wallpaper Backgrounds in HD for Free Download">
            <a:extLst>
              <a:ext uri="{FF2B5EF4-FFF2-40B4-BE49-F238E27FC236}">
                <a16:creationId xmlns:a16="http://schemas.microsoft.com/office/drawing/2014/main" id="{B6DFA255-5B6C-4CA3-9AA6-1111D48FF2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 t="-40801" r="167" b="40801"/>
          <a:stretch/>
        </p:blipFill>
        <p:spPr bwMode="auto">
          <a:xfrm>
            <a:off x="4419602" y="-2129380"/>
            <a:ext cx="7938052" cy="496128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63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8269193" y="303558"/>
            <a:ext cx="3251827" cy="943387"/>
          </a:xfrm>
        </p:spPr>
        <p:txBody>
          <a:bodyPr>
            <a:normAutofit/>
          </a:bodyPr>
          <a:lstStyle/>
          <a:p>
            <a:r>
              <a:rPr lang="en-US" b="1" i="0" dirty="0">
                <a:solidFill>
                  <a:srgbClr val="0070C0"/>
                </a:solidFill>
                <a:effectLst/>
                <a:latin typeface="Times New Roman" panose="02020603050405020304" pitchFamily="18" charset="0"/>
                <a:cs typeface="Times New Roman" panose="02020603050405020304" pitchFamily="18" charset="0"/>
              </a:rPr>
              <a:t>Market Size</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a16="http://schemas.microsoft.com/office/drawing/2014/main" id="{CF91FEF9-9E78-48E0-8921-E7260A1CDE4A}"/>
              </a:ext>
            </a:extLst>
          </p:cNvPr>
          <p:cNvSpPr>
            <a:spLocks noGrp="1"/>
          </p:cNvSpPr>
          <p:nvPr>
            <p:ph type="subTitle" idx="1"/>
          </p:nvPr>
        </p:nvSpPr>
        <p:spPr>
          <a:xfrm>
            <a:off x="6652591" y="1115664"/>
            <a:ext cx="4868429" cy="5609812"/>
          </a:xfrm>
        </p:spPr>
        <p:txBody>
          <a:bodyPr>
            <a:normAutofit fontScale="25000" lnSpcReduction="20000"/>
          </a:bodyPr>
          <a:lstStyle/>
          <a:p>
            <a:pPr marL="342900" indent="-342900">
              <a:buFont typeface="Wingdings" panose="05000000000000000000" pitchFamily="2" charset="2"/>
              <a:buChar char="q"/>
            </a:pPr>
            <a:r>
              <a:rPr lang="en-US" sz="8000" b="0" i="0" dirty="0">
                <a:effectLst/>
                <a:latin typeface="Univers Condensed Light" panose="020B0306020202040204" pitchFamily="34" charset="0"/>
              </a:rPr>
              <a:t>During </a:t>
            </a:r>
            <a:r>
              <a:rPr lang="en-US" sz="8000" b="0" i="0" dirty="0" err="1">
                <a:effectLst/>
                <a:latin typeface="Univers Condensed Light" panose="020B0306020202040204" pitchFamily="34" charset="0"/>
              </a:rPr>
              <a:t>january</a:t>
            </a:r>
            <a:r>
              <a:rPr lang="en-US" sz="8000" b="0" i="0" dirty="0">
                <a:effectLst/>
                <a:latin typeface="Univers Condensed Light" panose="020B0306020202040204" pitchFamily="34" charset="0"/>
              </a:rPr>
              <a:t>-august 2018, domestic air passenger traffic rose 23.14 per cent to 64.47 million from 52.36 million during the same period in 2017 </a:t>
            </a:r>
          </a:p>
          <a:p>
            <a:pPr marL="342900" indent="-342900">
              <a:buFont typeface="Wingdings" panose="05000000000000000000" pitchFamily="2" charset="2"/>
              <a:buChar char="q"/>
            </a:pPr>
            <a:r>
              <a:rPr lang="en-US" sz="8000" b="0" i="0" dirty="0">
                <a:effectLst/>
                <a:latin typeface="Univers Condensed Light" panose="020B0306020202040204" pitchFamily="34" charset="0"/>
              </a:rPr>
              <a:t>Passenger traffic during FY 2015-16 increased at a rate of 21.3 per cent to 85.57 million from 70.54 million in the FY 2014-15.In </a:t>
            </a:r>
            <a:r>
              <a:rPr lang="en-US" sz="8000" b="0" i="0" dirty="0" err="1">
                <a:effectLst/>
                <a:latin typeface="Univers Condensed Light" panose="020B0306020202040204" pitchFamily="34" charset="0"/>
              </a:rPr>
              <a:t>july</a:t>
            </a:r>
            <a:r>
              <a:rPr lang="en-US" sz="8000" b="0" i="0" dirty="0">
                <a:effectLst/>
                <a:latin typeface="Univers Condensed Light" panose="020B0306020202040204" pitchFamily="34" charset="0"/>
              </a:rPr>
              <a:t> 2016, total aircraft movements at all </a:t>
            </a:r>
            <a:r>
              <a:rPr lang="en-US" sz="8000" b="0" i="0" dirty="0" err="1">
                <a:effectLst/>
                <a:latin typeface="Univers Condensed Light" panose="020B0306020202040204" pitchFamily="34" charset="0"/>
              </a:rPr>
              <a:t>indian</a:t>
            </a:r>
            <a:r>
              <a:rPr lang="en-US" sz="8000" b="0" i="0" dirty="0">
                <a:effectLst/>
                <a:latin typeface="Univers Condensed Light" panose="020B0306020202040204" pitchFamily="34" charset="0"/>
              </a:rPr>
              <a:t> airports stood at 168,400, which was 14.3 per cent higher than </a:t>
            </a:r>
            <a:r>
              <a:rPr lang="en-US" sz="8000" b="0" i="0" dirty="0" err="1">
                <a:effectLst/>
                <a:latin typeface="Univers Condensed Light" panose="020B0306020202040204" pitchFamily="34" charset="0"/>
              </a:rPr>
              <a:t>july</a:t>
            </a:r>
            <a:r>
              <a:rPr lang="en-US" sz="8000" b="0" i="0" dirty="0">
                <a:effectLst/>
                <a:latin typeface="Univers Condensed Light" panose="020B0306020202040204" pitchFamily="34" charset="0"/>
              </a:rPr>
              <a:t> 2015 </a:t>
            </a:r>
          </a:p>
          <a:p>
            <a:pPr marL="342900" indent="-342900">
              <a:buFont typeface="Wingdings" panose="05000000000000000000" pitchFamily="2" charset="2"/>
              <a:buChar char="q"/>
            </a:pPr>
            <a:r>
              <a:rPr lang="en-US" sz="8000" b="0" i="0" dirty="0">
                <a:effectLst/>
                <a:latin typeface="Univers Condensed Light" panose="020B0306020202040204" pitchFamily="34" charset="0"/>
              </a:rPr>
              <a:t>International aircraft movements increased by 8.2 per cent to 32,830 in </a:t>
            </a:r>
            <a:r>
              <a:rPr lang="en-US" sz="8000" b="0" i="0" dirty="0" err="1">
                <a:effectLst/>
                <a:latin typeface="Univers Condensed Light" panose="020B0306020202040204" pitchFamily="34" charset="0"/>
              </a:rPr>
              <a:t>july</a:t>
            </a:r>
            <a:r>
              <a:rPr lang="en-US" sz="8000" b="0" i="0" dirty="0">
                <a:effectLst/>
                <a:latin typeface="Univers Condensed Light" panose="020B0306020202040204" pitchFamily="34" charset="0"/>
              </a:rPr>
              <a:t> 2016 from 30,330 in </a:t>
            </a:r>
            <a:r>
              <a:rPr lang="en-US" sz="8000" b="0" i="0" dirty="0" err="1">
                <a:effectLst/>
                <a:latin typeface="Univers Condensed Light" panose="020B0306020202040204" pitchFamily="34" charset="0"/>
              </a:rPr>
              <a:t>july</a:t>
            </a:r>
            <a:r>
              <a:rPr lang="en-US" sz="8000" b="0" i="0" dirty="0">
                <a:effectLst/>
                <a:latin typeface="Univers Condensed Light" panose="020B0306020202040204" pitchFamily="34" charset="0"/>
              </a:rPr>
              <a:t> 2015 </a:t>
            </a:r>
          </a:p>
          <a:p>
            <a:pPr marL="342900" indent="-342900">
              <a:buFont typeface="Wingdings" panose="05000000000000000000" pitchFamily="2" charset="2"/>
              <a:buChar char="q"/>
            </a:pPr>
            <a:r>
              <a:rPr lang="en-US" sz="8000" b="0" i="0" dirty="0">
                <a:effectLst/>
                <a:latin typeface="Univers Condensed Light" panose="020B0306020202040204" pitchFamily="34" charset="0"/>
              </a:rPr>
              <a:t>Domestic aircraft movements increased by 15.8 per cent to 135,570 in </a:t>
            </a:r>
            <a:r>
              <a:rPr lang="en-US" sz="8000" b="0" i="0" dirty="0" err="1">
                <a:effectLst/>
                <a:latin typeface="Univers Condensed Light" panose="020B0306020202040204" pitchFamily="34" charset="0"/>
              </a:rPr>
              <a:t>july</a:t>
            </a:r>
            <a:r>
              <a:rPr lang="en-US" sz="8000" b="0" i="0" dirty="0">
                <a:effectLst/>
                <a:latin typeface="Univers Condensed Light" panose="020B0306020202040204" pitchFamily="34" charset="0"/>
              </a:rPr>
              <a:t> 2016 from 117,050 in </a:t>
            </a:r>
            <a:r>
              <a:rPr lang="en-US" sz="8000" b="0" i="0" dirty="0" err="1">
                <a:effectLst/>
                <a:latin typeface="Univers Condensed Light" panose="020B0306020202040204" pitchFamily="34" charset="0"/>
              </a:rPr>
              <a:t>july</a:t>
            </a:r>
            <a:r>
              <a:rPr lang="en-US" sz="8000" b="0" i="0" dirty="0">
                <a:effectLst/>
                <a:latin typeface="Univers Condensed Light" panose="020B0306020202040204" pitchFamily="34" charset="0"/>
              </a:rPr>
              <a:t> 2015.</a:t>
            </a:r>
          </a:p>
          <a:p>
            <a:pPr marL="342900" indent="-342900">
              <a:buFont typeface="Wingdings" panose="05000000000000000000" pitchFamily="2" charset="2"/>
              <a:buChar char="q"/>
            </a:pPr>
            <a:r>
              <a:rPr lang="en-US" sz="8000" b="0" i="0" dirty="0">
                <a:effectLst/>
                <a:latin typeface="Univers Condensed Light" panose="020B0306020202040204" pitchFamily="34" charset="0"/>
              </a:rPr>
              <a:t>India is among the five fastest-growing aviation markets globally with 275 million new passengers</a:t>
            </a:r>
          </a:p>
        </p:txBody>
      </p:sp>
      <p:pic>
        <p:nvPicPr>
          <p:cNvPr id="17" name="Picture Placeholder 16">
            <a:extLst>
              <a:ext uri="{FF2B5EF4-FFF2-40B4-BE49-F238E27FC236}">
                <a16:creationId xmlns:a16="http://schemas.microsoft.com/office/drawing/2014/main" id="{336DF5EA-48BE-4F57-B5B1-7BEB17B6718A}"/>
              </a:ext>
            </a:extLst>
          </p:cNvPr>
          <p:cNvPicPr>
            <a:picLocks noGrp="1" noChangeAspect="1"/>
          </p:cNvPicPr>
          <p:nvPr>
            <p:ph type="pic" sz="quarter" idx="13"/>
          </p:nvPr>
        </p:nvPicPr>
        <p:blipFill>
          <a:blip r:embed="rId2"/>
          <a:srcRect l="23698" r="23698"/>
          <a:stretch>
            <a:fillRect/>
          </a:stretch>
        </p:blipFill>
        <p:spPr>
          <a:xfrm>
            <a:off x="887010" y="580297"/>
            <a:ext cx="5566800" cy="567090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71881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15D19376-5067-479E-AB53-1B2904CC270A}"/>
              </a:ext>
            </a:extLst>
          </p:cNvPr>
          <p:cNvSpPr txBox="1"/>
          <p:nvPr/>
        </p:nvSpPr>
        <p:spPr>
          <a:xfrm>
            <a:off x="172278" y="169830"/>
            <a:ext cx="6096000" cy="769441"/>
          </a:xfrm>
          <a:prstGeom prst="rect">
            <a:avLst/>
          </a:prstGeom>
          <a:noFill/>
        </p:spPr>
        <p:txBody>
          <a:bodyPr wrap="square">
            <a:spAutoFit/>
          </a:bodyPr>
          <a:lstStyle/>
          <a:p>
            <a:r>
              <a:rPr lang="en-IN" sz="4400" b="1" i="0" dirty="0">
                <a:solidFill>
                  <a:srgbClr val="0070C0"/>
                </a:solidFill>
                <a:effectLst/>
                <a:latin typeface="Times New Roman" panose="02020603050405020304" pitchFamily="18" charset="0"/>
                <a:cs typeface="Times New Roman" panose="02020603050405020304" pitchFamily="18" charset="0"/>
              </a:rPr>
              <a:t>Pricing and cost factors</a:t>
            </a:r>
            <a:endParaRPr lang="en-IN" sz="4400" b="1" dirty="0">
              <a:solidFill>
                <a:srgbClr val="0070C0"/>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7DE5E5A6-4DB7-4261-B3CA-4CF1F14DCE9A}"/>
              </a:ext>
            </a:extLst>
          </p:cNvPr>
          <p:cNvSpPr txBox="1"/>
          <p:nvPr/>
        </p:nvSpPr>
        <p:spPr>
          <a:xfrm>
            <a:off x="225286" y="889843"/>
            <a:ext cx="7275444" cy="5801588"/>
          </a:xfrm>
          <a:prstGeom prst="rect">
            <a:avLst/>
          </a:prstGeom>
          <a:noFill/>
        </p:spPr>
        <p:txBody>
          <a:bodyPr wrap="square">
            <a:spAutoFit/>
          </a:bodyPr>
          <a:lstStyle/>
          <a:p>
            <a:r>
              <a:rPr lang="en-US" sz="2000" b="1" i="0" dirty="0">
                <a:effectLst/>
                <a:latin typeface="Univers Condensed Light" panose="020B0306020202040204" pitchFamily="34" charset="0"/>
              </a:rPr>
              <a:t>Price of Oil :</a:t>
            </a:r>
          </a:p>
          <a:p>
            <a:r>
              <a:rPr lang="en-US" sz="2000" b="0" i="0" dirty="0">
                <a:effectLst/>
                <a:latin typeface="Univers Condensed Light" panose="020B0306020202040204" pitchFamily="34" charset="0"/>
              </a:rPr>
              <a:t>This is the big one, because nothing adds to an airline's cost of doing business like the price of jet fuel. In 2011, it became the No. 1 operating expense, zooming from about 20 to 40 percent, and that was after oil prices eased from 2008's high of nearly $150 per barrel. The price is currently hovering around $93, but it passed the $100 mark just after Christmas. </a:t>
            </a:r>
          </a:p>
          <a:p>
            <a:endParaRPr lang="en-US" sz="1100" b="0" i="0" dirty="0">
              <a:effectLst/>
              <a:latin typeface="Univers Condensed Light" panose="020B0306020202040204" pitchFamily="34" charset="0"/>
            </a:endParaRPr>
          </a:p>
          <a:p>
            <a:r>
              <a:rPr lang="en-US" sz="2000" b="1" i="0" dirty="0">
                <a:effectLst/>
                <a:latin typeface="Univers Condensed Light" panose="020B0306020202040204" pitchFamily="34" charset="0"/>
              </a:rPr>
              <a:t>Flight Distance </a:t>
            </a:r>
            <a:r>
              <a:rPr lang="en-US" sz="2000" b="1" dirty="0">
                <a:latin typeface="Univers Condensed Light" panose="020B0306020202040204" pitchFamily="34" charset="0"/>
              </a:rPr>
              <a:t>:</a:t>
            </a:r>
            <a:endParaRPr lang="en-US" sz="2000" b="1" i="0" dirty="0">
              <a:effectLst/>
              <a:latin typeface="Univers Condensed Light" panose="020B0306020202040204" pitchFamily="34" charset="0"/>
            </a:endParaRPr>
          </a:p>
          <a:p>
            <a:r>
              <a:rPr lang="en-US" sz="2000" b="0" i="0" dirty="0">
                <a:effectLst/>
                <a:latin typeface="Univers Condensed Light" panose="020B0306020202040204" pitchFamily="34" charset="0"/>
              </a:rPr>
              <a:t>The farther you fly the more expensive your ticket will be. But not always! A flight between Los Angeles and Portland, Oregon., booked last week for late January, cost about $160 round-trip. But if you flew twice as far -- to Chicago, say -- you didn't pay double. That airfare was only another $14 each way. Remember, several factors contribute to ticket prices, distance being just one of them.</a:t>
            </a:r>
          </a:p>
          <a:p>
            <a:endParaRPr lang="en-US" sz="1100" b="0" i="0" dirty="0">
              <a:effectLst/>
              <a:latin typeface="Univers Condensed Light" panose="020B0306020202040204" pitchFamily="34" charset="0"/>
            </a:endParaRPr>
          </a:p>
          <a:p>
            <a:r>
              <a:rPr lang="en-US" sz="2000" b="1" i="0" dirty="0">
                <a:effectLst/>
                <a:latin typeface="Univers Condensed Light" panose="020B0306020202040204" pitchFamily="34" charset="0"/>
              </a:rPr>
              <a:t>Competition </a:t>
            </a:r>
            <a:r>
              <a:rPr lang="en-US" sz="2000" i="0" dirty="0">
                <a:effectLst/>
                <a:latin typeface="Univers Condensed Light" panose="020B0306020202040204" pitchFamily="34" charset="0"/>
              </a:rPr>
              <a:t>:</a:t>
            </a:r>
          </a:p>
          <a:p>
            <a:r>
              <a:rPr lang="en-US" sz="2000" b="0" i="0" dirty="0">
                <a:effectLst/>
                <a:latin typeface="Univers Condensed Light" panose="020B0306020202040204" pitchFamily="34" charset="0"/>
              </a:rPr>
              <a:t>The more airlines, the merrier -- for passengers. Fierce competition means lower ticket prices. Recent examples of more airlines causing lower prices: flights to and from Delhi and Mumbai.</a:t>
            </a:r>
            <a:endParaRPr lang="en-IN" sz="2000" dirty="0">
              <a:latin typeface="Univers Condensed Light" panose="020B0306020202040204" pitchFamily="34" charset="0"/>
            </a:endParaRPr>
          </a:p>
        </p:txBody>
      </p:sp>
    </p:spTree>
    <p:extLst>
      <p:ext uri="{BB962C8B-B14F-4D97-AF65-F5344CB8AC3E}">
        <p14:creationId xmlns:p14="http://schemas.microsoft.com/office/powerpoint/2010/main" val="27607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C3B71E-3157-45FE-AA1D-22227B281F0E}"/>
              </a:ext>
            </a:extLst>
          </p:cNvPr>
          <p:cNvSpPr>
            <a:spLocks noGrp="1"/>
          </p:cNvSpPr>
          <p:nvPr>
            <p:ph type="sldNum" sz="quarter" idx="12"/>
          </p:nvPr>
        </p:nvSpPr>
        <p:spPr/>
        <p:txBody>
          <a:bodyPr/>
          <a:lstStyle/>
          <a:p>
            <a:fld id="{312CC964-A50B-4C29-B4E4-2C30BB34CCF3}" type="slidenum">
              <a:rPr lang="en-US" smtClean="0"/>
              <a:t>8</a:t>
            </a:fld>
            <a:endParaRPr lang="en-US" dirty="0"/>
          </a:p>
        </p:txBody>
      </p:sp>
      <p:sp>
        <p:nvSpPr>
          <p:cNvPr id="6" name="TextBox 5">
            <a:extLst>
              <a:ext uri="{FF2B5EF4-FFF2-40B4-BE49-F238E27FC236}">
                <a16:creationId xmlns:a16="http://schemas.microsoft.com/office/drawing/2014/main" id="{20F5ADAF-878E-4106-8B73-051C1B12D530}"/>
              </a:ext>
            </a:extLst>
          </p:cNvPr>
          <p:cNvSpPr txBox="1"/>
          <p:nvPr/>
        </p:nvSpPr>
        <p:spPr>
          <a:xfrm>
            <a:off x="410816" y="295729"/>
            <a:ext cx="7845287" cy="6724918"/>
          </a:xfrm>
          <a:prstGeom prst="rect">
            <a:avLst/>
          </a:prstGeom>
          <a:noFill/>
        </p:spPr>
        <p:txBody>
          <a:bodyPr wrap="square">
            <a:spAutoFit/>
          </a:bodyPr>
          <a:lstStyle/>
          <a:p>
            <a:r>
              <a:rPr lang="en-US" sz="2000" b="1" i="0" dirty="0">
                <a:effectLst/>
                <a:latin typeface="Univers Condensed Light" panose="020B0306020202040204" pitchFamily="34" charset="0"/>
              </a:rPr>
              <a:t>Timing of Purchase:</a:t>
            </a:r>
          </a:p>
          <a:p>
            <a:r>
              <a:rPr lang="en-US" sz="2000" b="0" i="0" dirty="0">
                <a:effectLst/>
                <a:latin typeface="Univers Condensed Light" panose="020B0306020202040204" pitchFamily="34" charset="0"/>
              </a:rPr>
              <a:t>When you buy your tickets matters. If you buy at the last minute – typically within seven days of departure, as business travelers do –you’ll pay a hefty premium (which is why airlines love their road warriors). The best time to buy domestic tickets is between three-and-a-half months and two or three weeks before departure. The best day to buy is Tuesday, starting at about 3 p.m. E.T. (which is when all airfare sales have been released and competing airlines have matched the new, lower prices).</a:t>
            </a:r>
          </a:p>
          <a:p>
            <a:endParaRPr lang="en-US" sz="1100" b="0" i="0" dirty="0">
              <a:effectLst/>
              <a:latin typeface="Univers Condensed Light" panose="020B0306020202040204" pitchFamily="34" charset="0"/>
            </a:endParaRPr>
          </a:p>
          <a:p>
            <a:r>
              <a:rPr lang="en-US" sz="2000" b="1" i="0" dirty="0">
                <a:effectLst/>
                <a:latin typeface="Univers Condensed Light" panose="020B0306020202040204" pitchFamily="34" charset="0"/>
              </a:rPr>
              <a:t>Passenger Appetite:</a:t>
            </a:r>
          </a:p>
          <a:p>
            <a:r>
              <a:rPr lang="en-US" sz="2000" b="0" i="0" dirty="0">
                <a:effectLst/>
                <a:latin typeface="Univers Condensed Light" panose="020B0306020202040204" pitchFamily="34" charset="0"/>
              </a:rPr>
              <a:t>If airlines price their tickets too high, people won't fly. It works, too; last year, individual airlines tried to raise ticket prices on 12 separate occasions, but competing carriers said "no" and the hikes didn't happen. Those naysaying airlines knew the higher prices wouldn't fly with their customers, and if people don't fly, airlines don't make money. Note: Three of those 12 hikes were considered “successful,” but they were very narrow in scope.</a:t>
            </a:r>
          </a:p>
          <a:p>
            <a:endParaRPr lang="en-US" sz="1100" b="0" i="0" dirty="0">
              <a:effectLst/>
              <a:latin typeface="Univers Condensed Light" panose="020B0306020202040204" pitchFamily="34" charset="0"/>
            </a:endParaRPr>
          </a:p>
          <a:p>
            <a:r>
              <a:rPr lang="en-US" sz="2000" b="1" i="0" dirty="0">
                <a:effectLst/>
                <a:latin typeface="Univers Condensed Light" panose="020B0306020202040204" pitchFamily="34" charset="0"/>
              </a:rPr>
              <a:t>Fees:</a:t>
            </a:r>
            <a:r>
              <a:rPr lang="en-US" sz="2000" b="0" i="0" dirty="0">
                <a:effectLst/>
                <a:latin typeface="Univers Condensed Light" panose="020B0306020202040204" pitchFamily="34" charset="0"/>
              </a:rPr>
              <a:t> </a:t>
            </a:r>
          </a:p>
          <a:p>
            <a:r>
              <a:rPr lang="en-US" sz="2000" b="0" i="0" dirty="0">
                <a:effectLst/>
                <a:latin typeface="Univers Condensed Light" panose="020B0306020202040204" pitchFamily="34" charset="0"/>
              </a:rPr>
              <a:t>Although fees aren't strictly part of an airline ticket, they might as well be on some airlines -- unless you’re the rare nudist traveler who never gets thirsty. Case in point is </a:t>
            </a:r>
            <a:r>
              <a:rPr lang="en-US" sz="2000" b="0" i="0" dirty="0" err="1">
                <a:effectLst/>
                <a:latin typeface="Univers Condensed Light" panose="020B0306020202040204" pitchFamily="34" charset="0"/>
              </a:rPr>
              <a:t>Spicejet</a:t>
            </a:r>
            <a:r>
              <a:rPr lang="en-US" sz="2000" b="0" i="0" dirty="0">
                <a:effectLst/>
                <a:latin typeface="Univers Condensed Light" panose="020B0306020202040204" pitchFamily="34" charset="0"/>
              </a:rPr>
              <a:t> Airlines, which charges for checked bags -- as most airlines do now -- but also for carry-ons.</a:t>
            </a:r>
            <a:endParaRPr lang="en-IN" sz="2000" dirty="0">
              <a:latin typeface="Univers Condensed Light" panose="020B0306020202040204" pitchFamily="34" charset="0"/>
            </a:endParaRPr>
          </a:p>
        </p:txBody>
      </p:sp>
    </p:spTree>
    <p:extLst>
      <p:ext uri="{BB962C8B-B14F-4D97-AF65-F5344CB8AC3E}">
        <p14:creationId xmlns:p14="http://schemas.microsoft.com/office/powerpoint/2010/main" val="25193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5B192F-BE54-46B2-B861-BDDD2D5C18BE}"/>
              </a:ext>
            </a:extLst>
          </p:cNvPr>
          <p:cNvSpPr>
            <a:spLocks noGrp="1"/>
          </p:cNvSpPr>
          <p:nvPr>
            <p:ph type="sldNum" sz="quarter" idx="12"/>
          </p:nvPr>
        </p:nvSpPr>
        <p:spPr/>
        <p:txBody>
          <a:bodyPr/>
          <a:lstStyle/>
          <a:p>
            <a:fld id="{312CC964-A50B-4C29-B4E4-2C30BB34CCF3}" type="slidenum">
              <a:rPr lang="en-US" smtClean="0"/>
              <a:t>9</a:t>
            </a:fld>
            <a:endParaRPr lang="en-US" dirty="0"/>
          </a:p>
        </p:txBody>
      </p:sp>
      <p:sp>
        <p:nvSpPr>
          <p:cNvPr id="6" name="TextBox 5">
            <a:extLst>
              <a:ext uri="{FF2B5EF4-FFF2-40B4-BE49-F238E27FC236}">
                <a16:creationId xmlns:a16="http://schemas.microsoft.com/office/drawing/2014/main" id="{21BD1EA4-E5AF-4DFA-88F7-90E145023168}"/>
              </a:ext>
            </a:extLst>
          </p:cNvPr>
          <p:cNvSpPr txBox="1"/>
          <p:nvPr/>
        </p:nvSpPr>
        <p:spPr>
          <a:xfrm>
            <a:off x="526083" y="1018126"/>
            <a:ext cx="8352873" cy="5355312"/>
          </a:xfrm>
          <a:prstGeom prst="rect">
            <a:avLst/>
          </a:prstGeom>
          <a:noFill/>
        </p:spPr>
        <p:txBody>
          <a:bodyPr wrap="square">
            <a:spAutoFit/>
          </a:bodyPr>
          <a:lstStyle/>
          <a:p>
            <a:pPr marL="342900" indent="-342900">
              <a:buFont typeface="Arial" panose="020B0604020202020204" pitchFamily="34" charset="0"/>
              <a:buChar char="•"/>
            </a:pPr>
            <a:r>
              <a:rPr lang="en-US" b="0" i="0" dirty="0">
                <a:effectLst/>
                <a:latin typeface="Univers Condensed Light" panose="020B0306020202040204" pitchFamily="34" charset="0"/>
              </a:rPr>
              <a:t>The growth in the Indian economy has increased the Gross Domestic Product above 8% and this high growth rate will be sustained for a good number of years. </a:t>
            </a:r>
          </a:p>
          <a:p>
            <a:pPr marL="342900" indent="-342900">
              <a:buFont typeface="Arial" panose="020B0604020202020204" pitchFamily="34" charset="0"/>
              <a:buChar char="•"/>
            </a:pPr>
            <a:r>
              <a:rPr lang="en-US" b="0" i="0" dirty="0">
                <a:effectLst/>
                <a:latin typeface="Univers Condensed Light" panose="020B0306020202040204" pitchFamily="34" charset="0"/>
              </a:rPr>
              <a:t> Air traffic has grown enormously and expected to have a growth which would be above 25% in the travel segment.  In the present scenario around 12 domestic airlines and above 60 international airlines are operating in India.</a:t>
            </a:r>
          </a:p>
          <a:p>
            <a:pPr marL="342900" indent="-342900">
              <a:buFont typeface="Arial" panose="020B0604020202020204" pitchFamily="34" charset="0"/>
              <a:buChar char="•"/>
            </a:pPr>
            <a:r>
              <a:rPr lang="en-US" b="0" i="0" dirty="0">
                <a:effectLst/>
                <a:latin typeface="Univers Condensed Light" panose="020B0306020202040204" pitchFamily="34" charset="0"/>
              </a:rPr>
              <a:t>With the growth in the economy and stability of the country India has become one of the preferred locations for the trade and commerce activities.</a:t>
            </a:r>
          </a:p>
          <a:p>
            <a:pPr marL="342900" indent="-342900">
              <a:buFont typeface="Arial" panose="020B0604020202020204" pitchFamily="34" charset="0"/>
              <a:buChar char="•"/>
            </a:pPr>
            <a:r>
              <a:rPr lang="en-US" dirty="0">
                <a:latin typeface="Univers Condensed Light" panose="020B0306020202040204" pitchFamily="34" charset="0"/>
              </a:rPr>
              <a:t>T</a:t>
            </a:r>
            <a:r>
              <a:rPr lang="en-US" b="0" i="0" dirty="0">
                <a:effectLst/>
                <a:latin typeface="Univers Condensed Light" panose="020B0306020202040204" pitchFamily="34" charset="0"/>
              </a:rPr>
              <a:t>he growth of airlines traffic in Aviation Industry in India is almost four times above international average. </a:t>
            </a:r>
          </a:p>
          <a:p>
            <a:pPr marL="342900" indent="-342900">
              <a:buFont typeface="Arial" panose="020B0604020202020204" pitchFamily="34" charset="0"/>
              <a:buChar char="•"/>
            </a:pPr>
            <a:r>
              <a:rPr lang="en-US" b="0" i="0" dirty="0">
                <a:effectLst/>
                <a:latin typeface="Univers Condensed Light" panose="020B0306020202040204" pitchFamily="34" charset="0"/>
              </a:rPr>
              <a:t>Aviation Industry in India have placed the biggest order for aircrafts globally.</a:t>
            </a:r>
          </a:p>
          <a:p>
            <a:pPr marL="342900" indent="-342900">
              <a:buFont typeface="Arial" panose="020B0604020202020204" pitchFamily="34" charset="0"/>
              <a:buChar char="•"/>
            </a:pPr>
            <a:r>
              <a:rPr lang="en-US" b="0" i="0" dirty="0">
                <a:effectLst/>
                <a:latin typeface="Univers Condensed Light" panose="020B0306020202040204" pitchFamily="34" charset="0"/>
              </a:rPr>
              <a:t>Aviation Industry in India holds around 69% of the total share of the airlines traffic in the region of South Asia.</a:t>
            </a:r>
          </a:p>
          <a:p>
            <a:pPr marL="342900" indent="-342900">
              <a:buFont typeface="Arial" panose="020B0604020202020204" pitchFamily="34" charset="0"/>
              <a:buChar char="•"/>
            </a:pPr>
            <a:r>
              <a:rPr lang="en-US" b="0" i="0" dirty="0">
                <a:effectLst/>
                <a:latin typeface="Univers Condensed Light" panose="020B0306020202040204" pitchFamily="34" charset="0"/>
              </a:rPr>
              <a:t>The Indian aviation industry contributes around INR 330 billion to the country’s gross domestic product. </a:t>
            </a:r>
            <a:endParaRPr lang="en-US" dirty="0">
              <a:latin typeface="Univers Condensed Light" panose="020B0306020202040204" pitchFamily="34" charset="0"/>
            </a:endParaRPr>
          </a:p>
          <a:p>
            <a:pPr marL="342900" indent="-342900">
              <a:buFont typeface="Arial" panose="020B0604020202020204" pitchFamily="34" charset="0"/>
              <a:buChar char="•"/>
            </a:pPr>
            <a:r>
              <a:rPr lang="en-US" b="0" i="0" dirty="0">
                <a:effectLst/>
                <a:latin typeface="Univers Condensed Light" panose="020B0306020202040204" pitchFamily="34" charset="0"/>
              </a:rPr>
              <a:t>The contribution the industry has made to the country’s economy in the last couple of years can best be described as phenomenal. </a:t>
            </a:r>
          </a:p>
          <a:p>
            <a:pPr marL="342900" indent="-342900">
              <a:buFont typeface="Arial" panose="020B0604020202020204" pitchFamily="34" charset="0"/>
              <a:buChar char="•"/>
            </a:pPr>
            <a:r>
              <a:rPr lang="en-US" b="0" i="0" dirty="0">
                <a:effectLst/>
                <a:latin typeface="Univers Condensed Light" panose="020B0306020202040204" pitchFamily="34" charset="0"/>
              </a:rPr>
              <a:t>Globally, it is one of the fastest growing industries. </a:t>
            </a:r>
          </a:p>
          <a:p>
            <a:pPr marL="342900" indent="-342900">
              <a:buFont typeface="Arial" panose="020B0604020202020204" pitchFamily="34" charset="0"/>
              <a:buChar char="•"/>
            </a:pPr>
            <a:r>
              <a:rPr lang="en-US" b="0" i="0" dirty="0">
                <a:effectLst/>
                <a:latin typeface="Univers Condensed Light" panose="020B0306020202040204" pitchFamily="34" charset="0"/>
              </a:rPr>
              <a:t>The entry of private operators in the industry and cut in air travel and prices, the industry became popularized in the country</a:t>
            </a:r>
            <a:endParaRPr lang="en-IN" dirty="0">
              <a:latin typeface="Univers Condensed Light" panose="020B0306020202040204" pitchFamily="34" charset="0"/>
            </a:endParaRPr>
          </a:p>
        </p:txBody>
      </p:sp>
      <p:sp>
        <p:nvSpPr>
          <p:cNvPr id="8" name="TextBox 7">
            <a:extLst>
              <a:ext uri="{FF2B5EF4-FFF2-40B4-BE49-F238E27FC236}">
                <a16:creationId xmlns:a16="http://schemas.microsoft.com/office/drawing/2014/main" id="{7346A84E-ED14-4792-BF01-6DBFEED677B8}"/>
              </a:ext>
            </a:extLst>
          </p:cNvPr>
          <p:cNvSpPr txBox="1"/>
          <p:nvPr/>
        </p:nvSpPr>
        <p:spPr>
          <a:xfrm>
            <a:off x="410817" y="310240"/>
            <a:ext cx="6096000" cy="707886"/>
          </a:xfrm>
          <a:prstGeom prst="rect">
            <a:avLst/>
          </a:prstGeom>
          <a:noFill/>
        </p:spPr>
        <p:txBody>
          <a:bodyPr wrap="square">
            <a:spAutoFit/>
          </a:bodyPr>
          <a:lstStyle/>
          <a:p>
            <a:r>
              <a:rPr lang="en-US" sz="4000" b="1" i="0" dirty="0">
                <a:solidFill>
                  <a:srgbClr val="0070C0"/>
                </a:solidFill>
                <a:effectLst/>
                <a:latin typeface="Times New Roman" panose="02020603050405020304" pitchFamily="18" charset="0"/>
                <a:cs typeface="Times New Roman" panose="02020603050405020304" pitchFamily="18" charset="0"/>
              </a:rPr>
              <a:t>Impact on Indian economy </a:t>
            </a:r>
            <a:endParaRPr lang="en-IN" sz="4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597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2.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226</TotalTime>
  <Words>1460</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Calibri</vt:lpstr>
      <vt:lpstr>Century Gothic</vt:lpstr>
      <vt:lpstr>HelveticaNeue-Light</vt:lpstr>
      <vt:lpstr>Times New Roman</vt:lpstr>
      <vt:lpstr>Univers Condensed Light</vt:lpstr>
      <vt:lpstr>Wingdings</vt:lpstr>
      <vt:lpstr>Wingdings 3</vt:lpstr>
      <vt:lpstr>Ion</vt:lpstr>
      <vt:lpstr>ANALYSIS OF AIRLINE DATASETS</vt:lpstr>
      <vt:lpstr>AGENDA  • Timeline - Airline Industry  • Need Set  • Growth in India  • Market Size  • Cost Structure  • Recent Events  • Regulations  • Critical Success Factors  • Dynamics of Industry  • Analysis of Players             – Jet Airways             – SpiceJet             – Kingfisher Airlines  • Investment Requirement  • Future Outlook </vt:lpstr>
      <vt:lpstr>TIMELINE – AIRLINE INDUSTRY</vt:lpstr>
      <vt:lpstr>PowerPoint Presentation</vt:lpstr>
      <vt:lpstr>PowerPoint Presentation</vt:lpstr>
      <vt:lpstr>Market Size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AIRLINE DATASETS</dc:title>
  <dc:creator>Prateek Jain</dc:creator>
  <cp:lastModifiedBy>SHARMA CHETAN RAMKISHOR</cp:lastModifiedBy>
  <cp:revision>13</cp:revision>
  <dcterms:created xsi:type="dcterms:W3CDTF">2021-11-28T04:43:41Z</dcterms:created>
  <dcterms:modified xsi:type="dcterms:W3CDTF">2022-03-29T03:44:38Z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