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69" r:id="rId16"/>
    <p:sldId id="268" r:id="rId17"/>
    <p:sldId id="270"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A5BA8A-153F-4F66-8821-EEB8663BC600}" v="44" dt="2025-06-09T10:12:45.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tan Vaishnav" userId="e5427ff97028df47" providerId="LiveId" clId="{A6A5BA8A-153F-4F66-8821-EEB8663BC600}"/>
    <pc:docChg chg="undo custSel addSld modSld">
      <pc:chgData name="Chetan Vaishnav" userId="e5427ff97028df47" providerId="LiveId" clId="{A6A5BA8A-153F-4F66-8821-EEB8663BC600}" dt="2025-06-21T10:13:37.691" v="1964" actId="1076"/>
      <pc:docMkLst>
        <pc:docMk/>
      </pc:docMkLst>
      <pc:sldChg chg="modSp mod">
        <pc:chgData name="Chetan Vaishnav" userId="e5427ff97028df47" providerId="LiveId" clId="{A6A5BA8A-153F-4F66-8821-EEB8663BC600}" dt="2025-06-21T10:13:37.691" v="1964" actId="1076"/>
        <pc:sldMkLst>
          <pc:docMk/>
          <pc:sldMk cId="218138217" sldId="256"/>
        </pc:sldMkLst>
        <pc:spChg chg="mod">
          <ac:chgData name="Chetan Vaishnav" userId="e5427ff97028df47" providerId="LiveId" clId="{A6A5BA8A-153F-4F66-8821-EEB8663BC600}" dt="2025-06-21T10:13:37.691" v="1964" actId="1076"/>
          <ac:spMkLst>
            <pc:docMk/>
            <pc:sldMk cId="218138217" sldId="256"/>
            <ac:spMk id="2" creationId="{B3E72E61-FD92-8AC3-BCF3-75F23334BD3E}"/>
          </ac:spMkLst>
        </pc:spChg>
      </pc:sldChg>
      <pc:sldChg chg="modSp mod">
        <pc:chgData name="Chetan Vaishnav" userId="e5427ff97028df47" providerId="LiveId" clId="{A6A5BA8A-153F-4F66-8821-EEB8663BC600}" dt="2025-06-21T10:12:09.657" v="1921" actId="1076"/>
        <pc:sldMkLst>
          <pc:docMk/>
          <pc:sldMk cId="3535285080" sldId="257"/>
        </pc:sldMkLst>
        <pc:spChg chg="mod">
          <ac:chgData name="Chetan Vaishnav" userId="e5427ff97028df47" providerId="LiveId" clId="{A6A5BA8A-153F-4F66-8821-EEB8663BC600}" dt="2025-06-21T10:12:09.657" v="1921" actId="1076"/>
          <ac:spMkLst>
            <pc:docMk/>
            <pc:sldMk cId="3535285080" sldId="257"/>
            <ac:spMk id="3" creationId="{67361DC3-2336-32B8-B635-00959AA38D25}"/>
          </ac:spMkLst>
        </pc:spChg>
      </pc:sldChg>
      <pc:sldChg chg="modSp mod">
        <pc:chgData name="Chetan Vaishnav" userId="e5427ff97028df47" providerId="LiveId" clId="{A6A5BA8A-153F-4F66-8821-EEB8663BC600}" dt="2025-06-08T10:34:47.901" v="161" actId="20577"/>
        <pc:sldMkLst>
          <pc:docMk/>
          <pc:sldMk cId="1012999571" sldId="268"/>
        </pc:sldMkLst>
        <pc:spChg chg="mod">
          <ac:chgData name="Chetan Vaishnav" userId="e5427ff97028df47" providerId="LiveId" clId="{A6A5BA8A-153F-4F66-8821-EEB8663BC600}" dt="2025-06-08T10:34:47.901" v="161" actId="20577"/>
          <ac:spMkLst>
            <pc:docMk/>
            <pc:sldMk cId="1012999571" sldId="268"/>
            <ac:spMk id="2" creationId="{B20E1760-9F7A-D8F6-7A51-2B8939D175FE}"/>
          </ac:spMkLst>
        </pc:spChg>
        <pc:spChg chg="mod">
          <ac:chgData name="Chetan Vaishnav" userId="e5427ff97028df47" providerId="LiveId" clId="{A6A5BA8A-153F-4F66-8821-EEB8663BC600}" dt="2025-06-08T10:22:30.863" v="16" actId="14100"/>
          <ac:spMkLst>
            <pc:docMk/>
            <pc:sldMk cId="1012999571" sldId="268"/>
            <ac:spMk id="8" creationId="{6A6A59E8-05B8-7C12-0EB2-E0324087726D}"/>
          </ac:spMkLst>
        </pc:spChg>
      </pc:sldChg>
      <pc:sldChg chg="addSp delSp modSp new mod">
        <pc:chgData name="Chetan Vaishnav" userId="e5427ff97028df47" providerId="LiveId" clId="{A6A5BA8A-153F-4F66-8821-EEB8663BC600}" dt="2025-06-08T10:34:26.827" v="132" actId="20577"/>
        <pc:sldMkLst>
          <pc:docMk/>
          <pc:sldMk cId="2246375621" sldId="269"/>
        </pc:sldMkLst>
        <pc:spChg chg="mod">
          <ac:chgData name="Chetan Vaishnav" userId="e5427ff97028df47" providerId="LiveId" clId="{A6A5BA8A-153F-4F66-8821-EEB8663BC600}" dt="2025-06-08T10:29:56.868" v="74" actId="255"/>
          <ac:spMkLst>
            <pc:docMk/>
            <pc:sldMk cId="2246375621" sldId="269"/>
            <ac:spMk id="2" creationId="{632C3588-BDC4-ED11-A2F5-CD9B2A2B5ECC}"/>
          </ac:spMkLst>
        </pc:spChg>
        <pc:spChg chg="add mod">
          <ac:chgData name="Chetan Vaishnav" userId="e5427ff97028df47" providerId="LiveId" clId="{A6A5BA8A-153F-4F66-8821-EEB8663BC600}" dt="2025-06-08T10:34:26.827" v="132" actId="20577"/>
          <ac:spMkLst>
            <pc:docMk/>
            <pc:sldMk cId="2246375621" sldId="269"/>
            <ac:spMk id="12" creationId="{C436BD35-5809-5926-2E28-A6E2BA333A64}"/>
          </ac:spMkLst>
        </pc:spChg>
        <pc:picChg chg="add mod">
          <ac:chgData name="Chetan Vaishnav" userId="e5427ff97028df47" providerId="LiveId" clId="{A6A5BA8A-153F-4F66-8821-EEB8663BC600}" dt="2025-06-08T10:34:13.311" v="129" actId="14100"/>
          <ac:picMkLst>
            <pc:docMk/>
            <pc:sldMk cId="2246375621" sldId="269"/>
            <ac:picMk id="7" creationId="{DFCE7FB5-88D1-3A0A-3CAB-6BC073001B85}"/>
          </ac:picMkLst>
        </pc:picChg>
        <pc:picChg chg="add mod">
          <ac:chgData name="Chetan Vaishnav" userId="e5427ff97028df47" providerId="LiveId" clId="{A6A5BA8A-153F-4F66-8821-EEB8663BC600}" dt="2025-06-08T10:34:18.367" v="130" actId="14100"/>
          <ac:picMkLst>
            <pc:docMk/>
            <pc:sldMk cId="2246375621" sldId="269"/>
            <ac:picMk id="11" creationId="{8DFFAD95-89E4-23F7-BECB-70AD884E92E4}"/>
          </ac:picMkLst>
        </pc:picChg>
      </pc:sldChg>
      <pc:sldChg chg="addSp delSp modSp new mod">
        <pc:chgData name="Chetan Vaishnav" userId="e5427ff97028df47" providerId="LiveId" clId="{A6A5BA8A-153F-4F66-8821-EEB8663BC600}" dt="2025-06-08T10:46:52.145" v="287" actId="20577"/>
        <pc:sldMkLst>
          <pc:docMk/>
          <pc:sldMk cId="2003498967" sldId="270"/>
        </pc:sldMkLst>
        <pc:spChg chg="mod">
          <ac:chgData name="Chetan Vaishnav" userId="e5427ff97028df47" providerId="LiveId" clId="{A6A5BA8A-153F-4F66-8821-EEB8663BC600}" dt="2025-06-08T10:38:39.068" v="216" actId="1076"/>
          <ac:spMkLst>
            <pc:docMk/>
            <pc:sldMk cId="2003498967" sldId="270"/>
            <ac:spMk id="2" creationId="{1D4B998A-A410-D503-231A-3AAEA5790916}"/>
          </ac:spMkLst>
        </pc:spChg>
        <pc:spChg chg="add mod">
          <ac:chgData name="Chetan Vaishnav" userId="e5427ff97028df47" providerId="LiveId" clId="{A6A5BA8A-153F-4F66-8821-EEB8663BC600}" dt="2025-06-08T10:46:52.145" v="287" actId="20577"/>
          <ac:spMkLst>
            <pc:docMk/>
            <pc:sldMk cId="2003498967" sldId="270"/>
            <ac:spMk id="8" creationId="{D08774AE-DE67-9711-D49B-E308F81ACB4D}"/>
          </ac:spMkLst>
        </pc:spChg>
        <pc:picChg chg="add mod">
          <ac:chgData name="Chetan Vaishnav" userId="e5427ff97028df47" providerId="LiveId" clId="{A6A5BA8A-153F-4F66-8821-EEB8663BC600}" dt="2025-06-08T10:41:44.021" v="227" actId="14100"/>
          <ac:picMkLst>
            <pc:docMk/>
            <pc:sldMk cId="2003498967" sldId="270"/>
            <ac:picMk id="5" creationId="{F082C7CE-2460-DC1E-18BF-545886542B72}"/>
          </ac:picMkLst>
        </pc:picChg>
        <pc:picChg chg="add mod">
          <ac:chgData name="Chetan Vaishnav" userId="e5427ff97028df47" providerId="LiveId" clId="{A6A5BA8A-153F-4F66-8821-EEB8663BC600}" dt="2025-06-08T10:41:39.741" v="226" actId="14100"/>
          <ac:picMkLst>
            <pc:docMk/>
            <pc:sldMk cId="2003498967" sldId="270"/>
            <ac:picMk id="7" creationId="{D2B06436-A0DC-8BAD-B827-389F67AA8421}"/>
          </ac:picMkLst>
        </pc:picChg>
      </pc:sldChg>
      <pc:sldChg chg="addSp delSp modSp new mod">
        <pc:chgData name="Chetan Vaishnav" userId="e5427ff97028df47" providerId="LiveId" clId="{A6A5BA8A-153F-4F66-8821-EEB8663BC600}" dt="2025-06-08T10:58:39.817" v="647" actId="1076"/>
        <pc:sldMkLst>
          <pc:docMk/>
          <pc:sldMk cId="393095167" sldId="271"/>
        </pc:sldMkLst>
        <pc:spChg chg="mod">
          <ac:chgData name="Chetan Vaishnav" userId="e5427ff97028df47" providerId="LiveId" clId="{A6A5BA8A-153F-4F66-8821-EEB8663BC600}" dt="2025-06-08T10:49:50.802" v="320" actId="1076"/>
          <ac:spMkLst>
            <pc:docMk/>
            <pc:sldMk cId="393095167" sldId="271"/>
            <ac:spMk id="2" creationId="{BFFAFFC9-63C2-B36E-48C1-3F5FB8CCDDFD}"/>
          </ac:spMkLst>
        </pc:spChg>
        <pc:spChg chg="add mod">
          <ac:chgData name="Chetan Vaishnav" userId="e5427ff97028df47" providerId="LiveId" clId="{A6A5BA8A-153F-4F66-8821-EEB8663BC600}" dt="2025-06-08T10:58:39.817" v="647" actId="1076"/>
          <ac:spMkLst>
            <pc:docMk/>
            <pc:sldMk cId="393095167" sldId="271"/>
            <ac:spMk id="8" creationId="{2EA98B4E-3C90-3460-8550-CF50D5FD5304}"/>
          </ac:spMkLst>
        </pc:spChg>
        <pc:picChg chg="add mod">
          <ac:chgData name="Chetan Vaishnav" userId="e5427ff97028df47" providerId="LiveId" clId="{A6A5BA8A-153F-4F66-8821-EEB8663BC600}" dt="2025-06-08T10:51:07.857" v="328" actId="14100"/>
          <ac:picMkLst>
            <pc:docMk/>
            <pc:sldMk cId="393095167" sldId="271"/>
            <ac:picMk id="5" creationId="{611F5E0F-AE54-5112-8FA8-6F572BC29B87}"/>
          </ac:picMkLst>
        </pc:picChg>
        <pc:picChg chg="add mod">
          <ac:chgData name="Chetan Vaishnav" userId="e5427ff97028df47" providerId="LiveId" clId="{A6A5BA8A-153F-4F66-8821-EEB8663BC600}" dt="2025-06-08T10:51:23.074" v="334" actId="1076"/>
          <ac:picMkLst>
            <pc:docMk/>
            <pc:sldMk cId="393095167" sldId="271"/>
            <ac:picMk id="7" creationId="{1E458E87-CA1A-DFC8-47AD-8C3D00236864}"/>
          </ac:picMkLst>
        </pc:picChg>
      </pc:sldChg>
      <pc:sldChg chg="addSp delSp modSp new mod">
        <pc:chgData name="Chetan Vaishnav" userId="e5427ff97028df47" providerId="LiveId" clId="{A6A5BA8A-153F-4F66-8821-EEB8663BC600}" dt="2025-06-08T11:08:21.634" v="792" actId="14100"/>
        <pc:sldMkLst>
          <pc:docMk/>
          <pc:sldMk cId="3458459852" sldId="272"/>
        </pc:sldMkLst>
        <pc:spChg chg="mod">
          <ac:chgData name="Chetan Vaishnav" userId="e5427ff97028df47" providerId="LiveId" clId="{A6A5BA8A-153F-4F66-8821-EEB8663BC600}" dt="2025-06-08T10:59:22.032" v="676" actId="1076"/>
          <ac:spMkLst>
            <pc:docMk/>
            <pc:sldMk cId="3458459852" sldId="272"/>
            <ac:spMk id="2" creationId="{2CC942C5-CF47-2648-EB2F-95EB6B6C7F25}"/>
          </ac:spMkLst>
        </pc:spChg>
        <pc:spChg chg="add mod">
          <ac:chgData name="Chetan Vaishnav" userId="e5427ff97028df47" providerId="LiveId" clId="{A6A5BA8A-153F-4F66-8821-EEB8663BC600}" dt="2025-06-08T11:08:21.634" v="792" actId="14100"/>
          <ac:spMkLst>
            <pc:docMk/>
            <pc:sldMk cId="3458459852" sldId="272"/>
            <ac:spMk id="10" creationId="{5541121B-6E99-E3E2-86FF-3991C25ECEDD}"/>
          </ac:spMkLst>
        </pc:spChg>
        <pc:picChg chg="add mod">
          <ac:chgData name="Chetan Vaishnav" userId="e5427ff97028df47" providerId="LiveId" clId="{A6A5BA8A-153F-4F66-8821-EEB8663BC600}" dt="2025-06-08T11:02:13.845" v="686" actId="14100"/>
          <ac:picMkLst>
            <pc:docMk/>
            <pc:sldMk cId="3458459852" sldId="272"/>
            <ac:picMk id="5" creationId="{27625E71-5998-DF09-6DD3-00727DB2F1EC}"/>
          </ac:picMkLst>
        </pc:picChg>
        <pc:picChg chg="add mod">
          <ac:chgData name="Chetan Vaishnav" userId="e5427ff97028df47" providerId="LiveId" clId="{A6A5BA8A-153F-4F66-8821-EEB8663BC600}" dt="2025-06-08T11:02:06.181" v="684" actId="1076"/>
          <ac:picMkLst>
            <pc:docMk/>
            <pc:sldMk cId="3458459852" sldId="272"/>
            <ac:picMk id="7" creationId="{1E795ECD-55F7-183A-C283-2937E1A150C0}"/>
          </ac:picMkLst>
        </pc:picChg>
        <pc:picChg chg="add mod">
          <ac:chgData name="Chetan Vaishnav" userId="e5427ff97028df47" providerId="LiveId" clId="{A6A5BA8A-153F-4F66-8821-EEB8663BC600}" dt="2025-06-08T11:03:57.640" v="688" actId="1076"/>
          <ac:picMkLst>
            <pc:docMk/>
            <pc:sldMk cId="3458459852" sldId="272"/>
            <ac:picMk id="9" creationId="{A247E180-17EC-E454-8D42-A74F86F9D88F}"/>
          </ac:picMkLst>
        </pc:picChg>
      </pc:sldChg>
      <pc:sldChg chg="addSp delSp modSp new mod">
        <pc:chgData name="Chetan Vaishnav" userId="e5427ff97028df47" providerId="LiveId" clId="{A6A5BA8A-153F-4F66-8821-EEB8663BC600}" dt="2025-06-08T11:37:21.063" v="947" actId="1076"/>
        <pc:sldMkLst>
          <pc:docMk/>
          <pc:sldMk cId="2641633938" sldId="273"/>
        </pc:sldMkLst>
        <pc:spChg chg="mod">
          <ac:chgData name="Chetan Vaishnav" userId="e5427ff97028df47" providerId="LiveId" clId="{A6A5BA8A-153F-4F66-8821-EEB8663BC600}" dt="2025-06-08T11:28:17.289" v="829" actId="14100"/>
          <ac:spMkLst>
            <pc:docMk/>
            <pc:sldMk cId="2641633938" sldId="273"/>
            <ac:spMk id="2" creationId="{4708B00A-7FBC-1DDA-5ADC-24C0129ED1C8}"/>
          </ac:spMkLst>
        </pc:spChg>
        <pc:spChg chg="add mod">
          <ac:chgData name="Chetan Vaishnav" userId="e5427ff97028df47" providerId="LiveId" clId="{A6A5BA8A-153F-4F66-8821-EEB8663BC600}" dt="2025-06-08T11:37:21.063" v="947" actId="1076"/>
          <ac:spMkLst>
            <pc:docMk/>
            <pc:sldMk cId="2641633938" sldId="273"/>
            <ac:spMk id="8" creationId="{EDE63E29-9C1C-B30C-43DD-7DB0DDF1DD23}"/>
          </ac:spMkLst>
        </pc:spChg>
        <pc:picChg chg="add mod ord">
          <ac:chgData name="Chetan Vaishnav" userId="e5427ff97028df47" providerId="LiveId" clId="{A6A5BA8A-153F-4F66-8821-EEB8663BC600}" dt="2025-06-08T11:32:25.479" v="833" actId="14100"/>
          <ac:picMkLst>
            <pc:docMk/>
            <pc:sldMk cId="2641633938" sldId="273"/>
            <ac:picMk id="5" creationId="{2C0ECB26-2377-7D36-5641-641726A81100}"/>
          </ac:picMkLst>
        </pc:picChg>
        <pc:picChg chg="add mod">
          <ac:chgData name="Chetan Vaishnav" userId="e5427ff97028df47" providerId="LiveId" clId="{A6A5BA8A-153F-4F66-8821-EEB8663BC600}" dt="2025-06-08T11:32:23.402" v="832" actId="1076"/>
          <ac:picMkLst>
            <pc:docMk/>
            <pc:sldMk cId="2641633938" sldId="273"/>
            <ac:picMk id="7" creationId="{CF6DD0E6-716E-A806-1DC8-F4BB2F9BB37C}"/>
          </ac:picMkLst>
        </pc:picChg>
      </pc:sldChg>
      <pc:sldChg chg="addSp delSp modSp new mod">
        <pc:chgData name="Chetan Vaishnav" userId="e5427ff97028df47" providerId="LiveId" clId="{A6A5BA8A-153F-4F66-8821-EEB8663BC600}" dt="2025-06-08T11:53:25.886" v="1275" actId="1076"/>
        <pc:sldMkLst>
          <pc:docMk/>
          <pc:sldMk cId="1303323943" sldId="274"/>
        </pc:sldMkLst>
        <pc:spChg chg="mod">
          <ac:chgData name="Chetan Vaishnav" userId="e5427ff97028df47" providerId="LiveId" clId="{A6A5BA8A-153F-4F66-8821-EEB8663BC600}" dt="2025-06-08T11:43:36.816" v="979" actId="1076"/>
          <ac:spMkLst>
            <pc:docMk/>
            <pc:sldMk cId="1303323943" sldId="274"/>
            <ac:spMk id="2" creationId="{77A33220-D7C2-DC6F-14AE-C42519069382}"/>
          </ac:spMkLst>
        </pc:spChg>
        <pc:spChg chg="add mod">
          <ac:chgData name="Chetan Vaishnav" userId="e5427ff97028df47" providerId="LiveId" clId="{A6A5BA8A-153F-4F66-8821-EEB8663BC600}" dt="2025-06-08T11:53:25.886" v="1275" actId="1076"/>
          <ac:spMkLst>
            <pc:docMk/>
            <pc:sldMk cId="1303323943" sldId="274"/>
            <ac:spMk id="8" creationId="{D6CBAAEE-0366-71E6-E033-5A92614CE33E}"/>
          </ac:spMkLst>
        </pc:spChg>
        <pc:picChg chg="add mod">
          <ac:chgData name="Chetan Vaishnav" userId="e5427ff97028df47" providerId="LiveId" clId="{A6A5BA8A-153F-4F66-8821-EEB8663BC600}" dt="2025-06-08T11:43:42.899" v="980" actId="1076"/>
          <ac:picMkLst>
            <pc:docMk/>
            <pc:sldMk cId="1303323943" sldId="274"/>
            <ac:picMk id="5" creationId="{2BABE949-7291-C2EE-54C6-3DA83E9B322C}"/>
          </ac:picMkLst>
        </pc:picChg>
        <pc:picChg chg="add mod">
          <ac:chgData name="Chetan Vaishnav" userId="e5427ff97028df47" providerId="LiveId" clId="{A6A5BA8A-153F-4F66-8821-EEB8663BC600}" dt="2025-06-08T11:47:12.164" v="985" actId="14100"/>
          <ac:picMkLst>
            <pc:docMk/>
            <pc:sldMk cId="1303323943" sldId="274"/>
            <ac:picMk id="7" creationId="{E2081E18-C5C2-CB29-B794-EA1AC0E36713}"/>
          </ac:picMkLst>
        </pc:picChg>
      </pc:sldChg>
      <pc:sldChg chg="addSp delSp modSp new mod">
        <pc:chgData name="Chetan Vaishnav" userId="e5427ff97028df47" providerId="LiveId" clId="{A6A5BA8A-153F-4F66-8821-EEB8663BC600}" dt="2025-06-09T09:40:53.646" v="1593" actId="20577"/>
        <pc:sldMkLst>
          <pc:docMk/>
          <pc:sldMk cId="963017379" sldId="275"/>
        </pc:sldMkLst>
        <pc:spChg chg="mod">
          <ac:chgData name="Chetan Vaishnav" userId="e5427ff97028df47" providerId="LiveId" clId="{A6A5BA8A-153F-4F66-8821-EEB8663BC600}" dt="2025-06-08T11:57:26.027" v="1307" actId="1076"/>
          <ac:spMkLst>
            <pc:docMk/>
            <pc:sldMk cId="963017379" sldId="275"/>
            <ac:spMk id="2" creationId="{1DC28706-AF5B-C0DE-1416-73729834EFD7}"/>
          </ac:spMkLst>
        </pc:spChg>
        <pc:spChg chg="add mod">
          <ac:chgData name="Chetan Vaishnav" userId="e5427ff97028df47" providerId="LiveId" clId="{A6A5BA8A-153F-4F66-8821-EEB8663BC600}" dt="2025-06-09T09:40:53.646" v="1593" actId="20577"/>
          <ac:spMkLst>
            <pc:docMk/>
            <pc:sldMk cId="963017379" sldId="275"/>
            <ac:spMk id="3" creationId="{668D3ADC-6495-62F1-B602-2A81F52F4AD3}"/>
          </ac:spMkLst>
        </pc:spChg>
        <pc:picChg chg="add mod">
          <ac:chgData name="Chetan Vaishnav" userId="e5427ff97028df47" providerId="LiveId" clId="{A6A5BA8A-153F-4F66-8821-EEB8663BC600}" dt="2025-06-08T12:01:34.776" v="1314" actId="14100"/>
          <ac:picMkLst>
            <pc:docMk/>
            <pc:sldMk cId="963017379" sldId="275"/>
            <ac:picMk id="5" creationId="{D1F1A391-2DAA-945B-75A0-DA2EDE5A7FC7}"/>
          </ac:picMkLst>
        </pc:picChg>
        <pc:picChg chg="add mod">
          <ac:chgData name="Chetan Vaishnav" userId="e5427ff97028df47" providerId="LiveId" clId="{A6A5BA8A-153F-4F66-8821-EEB8663BC600}" dt="2025-06-08T12:01:25.275" v="1312" actId="14100"/>
          <ac:picMkLst>
            <pc:docMk/>
            <pc:sldMk cId="963017379" sldId="275"/>
            <ac:picMk id="7" creationId="{B4389645-85E1-3D44-9452-CAC2B20D071D}"/>
          </ac:picMkLst>
        </pc:picChg>
      </pc:sldChg>
      <pc:sldChg chg="addSp modSp new mod">
        <pc:chgData name="Chetan Vaishnav" userId="e5427ff97028df47" providerId="LiveId" clId="{A6A5BA8A-153F-4F66-8821-EEB8663BC600}" dt="2025-06-09T09:56:40.667" v="1738" actId="1076"/>
        <pc:sldMkLst>
          <pc:docMk/>
          <pc:sldMk cId="2386458440" sldId="276"/>
        </pc:sldMkLst>
        <pc:spChg chg="mod">
          <ac:chgData name="Chetan Vaishnav" userId="e5427ff97028df47" providerId="LiveId" clId="{A6A5BA8A-153F-4F66-8821-EEB8663BC600}" dt="2025-06-09T09:56:40.667" v="1738" actId="1076"/>
          <ac:spMkLst>
            <pc:docMk/>
            <pc:sldMk cId="2386458440" sldId="276"/>
            <ac:spMk id="2" creationId="{B29E7842-A701-8F6F-ADA5-4580489B0227}"/>
          </ac:spMkLst>
        </pc:spChg>
        <pc:spChg chg="mod">
          <ac:chgData name="Chetan Vaishnav" userId="e5427ff97028df47" providerId="LiveId" clId="{A6A5BA8A-153F-4F66-8821-EEB8663BC600}" dt="2025-06-09T09:56:30.618" v="1737" actId="113"/>
          <ac:spMkLst>
            <pc:docMk/>
            <pc:sldMk cId="2386458440" sldId="276"/>
            <ac:spMk id="3" creationId="{714BF6C6-58D6-3245-9EB8-7B010474D818}"/>
          </ac:spMkLst>
        </pc:spChg>
      </pc:sldChg>
      <pc:sldChg chg="modSp new mod">
        <pc:chgData name="Chetan Vaishnav" userId="e5427ff97028df47" providerId="LiveId" clId="{A6A5BA8A-153F-4F66-8821-EEB8663BC600}" dt="2025-06-09T10:01:50.784" v="1863" actId="1076"/>
        <pc:sldMkLst>
          <pc:docMk/>
          <pc:sldMk cId="3749642944" sldId="277"/>
        </pc:sldMkLst>
        <pc:spChg chg="mod">
          <ac:chgData name="Chetan Vaishnav" userId="e5427ff97028df47" providerId="LiveId" clId="{A6A5BA8A-153F-4F66-8821-EEB8663BC600}" dt="2025-06-09T09:57:27.291" v="1778" actId="1076"/>
          <ac:spMkLst>
            <pc:docMk/>
            <pc:sldMk cId="3749642944" sldId="277"/>
            <ac:spMk id="2" creationId="{43F88E02-AF07-B3DC-6D2F-D522C545448A}"/>
          </ac:spMkLst>
        </pc:spChg>
        <pc:spChg chg="mod">
          <ac:chgData name="Chetan Vaishnav" userId="e5427ff97028df47" providerId="LiveId" clId="{A6A5BA8A-153F-4F66-8821-EEB8663BC600}" dt="2025-06-09T10:01:50.784" v="1863" actId="1076"/>
          <ac:spMkLst>
            <pc:docMk/>
            <pc:sldMk cId="3749642944" sldId="277"/>
            <ac:spMk id="3" creationId="{2E523A3F-8F9C-0538-BC02-AF376FFB03EC}"/>
          </ac:spMkLst>
        </pc:spChg>
      </pc:sldChg>
      <pc:sldChg chg="addSp delSp modSp new mod modClrScheme chgLayout">
        <pc:chgData name="Chetan Vaishnav" userId="e5427ff97028df47" providerId="LiveId" clId="{A6A5BA8A-153F-4F66-8821-EEB8663BC600}" dt="2025-06-09T10:12:50.617" v="1918" actId="14100"/>
        <pc:sldMkLst>
          <pc:docMk/>
          <pc:sldMk cId="3330923365" sldId="278"/>
        </pc:sldMkLst>
        <pc:spChg chg="add mod">
          <ac:chgData name="Chetan Vaishnav" userId="e5427ff97028df47" providerId="LiveId" clId="{A6A5BA8A-153F-4F66-8821-EEB8663BC600}" dt="2025-06-09T10:03:19.182" v="1878" actId="255"/>
          <ac:spMkLst>
            <pc:docMk/>
            <pc:sldMk cId="3330923365" sldId="278"/>
            <ac:spMk id="4" creationId="{B7CB2F81-E21D-8E11-F549-F402BB60FF5D}"/>
          </ac:spMkLst>
        </pc:spChg>
        <pc:spChg chg="add mod">
          <ac:chgData name="Chetan Vaishnav" userId="e5427ff97028df47" providerId="LiveId" clId="{A6A5BA8A-153F-4F66-8821-EEB8663BC600}" dt="2025-06-09T10:12:50.617" v="1918" actId="14100"/>
          <ac:spMkLst>
            <pc:docMk/>
            <pc:sldMk cId="3330923365" sldId="278"/>
            <ac:spMk id="5" creationId="{16D789C5-DE6B-55E4-DFA6-8411743D57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6/21/2025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6/21/2025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6/21/2025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6/21/2025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6/21/2025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6/21/2025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6/21/2025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6/21/2025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6/21/2025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6/21/2025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6/21/2025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6/21/2025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1drv.ms/x/c/e5427ff97028df47/EbdjIHf6E5ZNqECqaJSCweMBjyeJ9dL-jSs8heOVDBAyrA?e=JCd0X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2E61-FD92-8AC3-BCF3-75F23334BD3E}"/>
              </a:ext>
            </a:extLst>
          </p:cNvPr>
          <p:cNvSpPr>
            <a:spLocks noGrp="1"/>
          </p:cNvSpPr>
          <p:nvPr>
            <p:ph type="ctrTitle"/>
          </p:nvPr>
        </p:nvSpPr>
        <p:spPr>
          <a:xfrm>
            <a:off x="-709326" y="3635477"/>
            <a:ext cx="9006348" cy="2268559"/>
          </a:xfrm>
        </p:spPr>
        <p:txBody>
          <a:bodyPr/>
          <a:lstStyle/>
          <a:p>
            <a:r>
              <a:rPr lang="en-US" dirty="0"/>
              <a:t>Credit Risk Analysis</a:t>
            </a:r>
          </a:p>
        </p:txBody>
      </p:sp>
      <p:sp>
        <p:nvSpPr>
          <p:cNvPr id="3" name="Subtitle 2">
            <a:extLst>
              <a:ext uri="{FF2B5EF4-FFF2-40B4-BE49-F238E27FC236}">
                <a16:creationId xmlns:a16="http://schemas.microsoft.com/office/drawing/2014/main" id="{348812B3-83B1-D234-01E0-BBE4254C33C2}"/>
              </a:ext>
            </a:extLst>
          </p:cNvPr>
          <p:cNvSpPr>
            <a:spLocks noGrp="1"/>
          </p:cNvSpPr>
          <p:nvPr>
            <p:ph type="subTitle" idx="1"/>
          </p:nvPr>
        </p:nvSpPr>
        <p:spPr>
          <a:xfrm>
            <a:off x="2939422" y="3792786"/>
            <a:ext cx="5357600" cy="1160213"/>
          </a:xfrm>
        </p:spPr>
        <p:txBody>
          <a:bodyPr/>
          <a:lstStyle/>
          <a:p>
            <a:r>
              <a:rPr lang="en-US" dirty="0"/>
              <a:t>Using Microsoft Excel</a:t>
            </a:r>
          </a:p>
        </p:txBody>
      </p:sp>
    </p:spTree>
    <p:extLst>
      <p:ext uri="{BB962C8B-B14F-4D97-AF65-F5344CB8AC3E}">
        <p14:creationId xmlns:p14="http://schemas.microsoft.com/office/powerpoint/2010/main" val="218138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F68F-2F3C-5E2A-5313-A14C54409842}"/>
              </a:ext>
            </a:extLst>
          </p:cNvPr>
          <p:cNvSpPr>
            <a:spLocks noGrp="1"/>
          </p:cNvSpPr>
          <p:nvPr>
            <p:ph type="title"/>
          </p:nvPr>
        </p:nvSpPr>
        <p:spPr>
          <a:xfrm>
            <a:off x="747251" y="965654"/>
            <a:ext cx="10697497" cy="755273"/>
          </a:xfrm>
        </p:spPr>
        <p:txBody>
          <a:bodyPr>
            <a:noAutofit/>
          </a:bodyPr>
          <a:lstStyle/>
          <a:p>
            <a:r>
              <a:rPr lang="en-US" sz="2400" b="1" dirty="0"/>
              <a:t>Outlier Detection</a:t>
            </a:r>
            <a:r>
              <a:rPr lang="en-US" sz="2400" dirty="0"/>
              <a:t> (Descriptive Statistics &amp; IQR Calculation for Goods Price)</a:t>
            </a:r>
          </a:p>
        </p:txBody>
      </p:sp>
      <p:pic>
        <p:nvPicPr>
          <p:cNvPr id="5" name="Content Placeholder 4">
            <a:extLst>
              <a:ext uri="{FF2B5EF4-FFF2-40B4-BE49-F238E27FC236}">
                <a16:creationId xmlns:a16="http://schemas.microsoft.com/office/drawing/2014/main" id="{B9B34133-1561-B93A-6C41-6B766894B120}"/>
              </a:ext>
            </a:extLst>
          </p:cNvPr>
          <p:cNvPicPr>
            <a:picLocks noGrp="1" noChangeAspect="1"/>
          </p:cNvPicPr>
          <p:nvPr>
            <p:ph idx="1"/>
          </p:nvPr>
        </p:nvPicPr>
        <p:blipFill>
          <a:blip r:embed="rId2"/>
          <a:stretch>
            <a:fillRect/>
          </a:stretch>
        </p:blipFill>
        <p:spPr>
          <a:xfrm>
            <a:off x="1245822" y="1838632"/>
            <a:ext cx="5027159" cy="2323489"/>
          </a:xfrm>
        </p:spPr>
      </p:pic>
      <p:pic>
        <p:nvPicPr>
          <p:cNvPr id="7" name="Picture 6">
            <a:extLst>
              <a:ext uri="{FF2B5EF4-FFF2-40B4-BE49-F238E27FC236}">
                <a16:creationId xmlns:a16="http://schemas.microsoft.com/office/drawing/2014/main" id="{CD97F4B1-4708-2B3B-D829-3CF248ED60D0}"/>
              </a:ext>
            </a:extLst>
          </p:cNvPr>
          <p:cNvPicPr>
            <a:picLocks noChangeAspect="1"/>
          </p:cNvPicPr>
          <p:nvPr/>
        </p:nvPicPr>
        <p:blipFill>
          <a:blip r:embed="rId3"/>
          <a:stretch>
            <a:fillRect/>
          </a:stretch>
        </p:blipFill>
        <p:spPr>
          <a:xfrm>
            <a:off x="1494503" y="4397530"/>
            <a:ext cx="4336026" cy="2283594"/>
          </a:xfrm>
          <a:prstGeom prst="rect">
            <a:avLst/>
          </a:prstGeom>
        </p:spPr>
      </p:pic>
      <p:sp>
        <p:nvSpPr>
          <p:cNvPr id="8" name="TextBox 7">
            <a:extLst>
              <a:ext uri="{FF2B5EF4-FFF2-40B4-BE49-F238E27FC236}">
                <a16:creationId xmlns:a16="http://schemas.microsoft.com/office/drawing/2014/main" id="{97EABC39-9785-0A72-A027-131B3DC1C38A}"/>
              </a:ext>
            </a:extLst>
          </p:cNvPr>
          <p:cNvSpPr txBox="1"/>
          <p:nvPr/>
        </p:nvSpPr>
        <p:spPr>
          <a:xfrm>
            <a:off x="6715432" y="3364724"/>
            <a:ext cx="3982065" cy="1754326"/>
          </a:xfrm>
          <a:prstGeom prst="rect">
            <a:avLst/>
          </a:prstGeom>
          <a:noFill/>
        </p:spPr>
        <p:txBody>
          <a:bodyPr wrap="square" rtlCol="0">
            <a:spAutoFit/>
          </a:bodyPr>
          <a:lstStyle/>
          <a:p>
            <a:r>
              <a:rPr lang="en-US" dirty="0"/>
              <a:t>Using IQR-based detection, any AMT_GOODS_PRICE above ₹13,41,000 is flagged as an outlier. These high asset prices may indicate luxury purchases, bulk orders, or incorrect entries.</a:t>
            </a:r>
          </a:p>
        </p:txBody>
      </p:sp>
    </p:spTree>
    <p:extLst>
      <p:ext uri="{BB962C8B-B14F-4D97-AF65-F5344CB8AC3E}">
        <p14:creationId xmlns:p14="http://schemas.microsoft.com/office/powerpoint/2010/main" val="353625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A4CA-203F-BE09-C34B-AF70E82A1046}"/>
              </a:ext>
            </a:extLst>
          </p:cNvPr>
          <p:cNvSpPr>
            <a:spLocks noGrp="1"/>
          </p:cNvSpPr>
          <p:nvPr>
            <p:ph type="title"/>
          </p:nvPr>
        </p:nvSpPr>
        <p:spPr>
          <a:xfrm>
            <a:off x="1129624" y="137653"/>
            <a:ext cx="9440516" cy="835742"/>
          </a:xfrm>
        </p:spPr>
        <p:txBody>
          <a:bodyPr/>
          <a:lstStyle/>
          <a:p>
            <a:pPr algn="l"/>
            <a:r>
              <a:rPr lang="en-US" dirty="0"/>
              <a:t>Data Imbalance</a:t>
            </a:r>
          </a:p>
        </p:txBody>
      </p:sp>
      <p:pic>
        <p:nvPicPr>
          <p:cNvPr id="5" name="Content Placeholder 4">
            <a:extLst>
              <a:ext uri="{FF2B5EF4-FFF2-40B4-BE49-F238E27FC236}">
                <a16:creationId xmlns:a16="http://schemas.microsoft.com/office/drawing/2014/main" id="{F24B1CDC-971E-4141-731A-62B2E09560DD}"/>
              </a:ext>
            </a:extLst>
          </p:cNvPr>
          <p:cNvPicPr>
            <a:picLocks noGrp="1" noChangeAspect="1"/>
          </p:cNvPicPr>
          <p:nvPr>
            <p:ph idx="1"/>
          </p:nvPr>
        </p:nvPicPr>
        <p:blipFill>
          <a:blip r:embed="rId2"/>
          <a:stretch>
            <a:fillRect/>
          </a:stretch>
        </p:blipFill>
        <p:spPr>
          <a:xfrm>
            <a:off x="1129623" y="1171260"/>
            <a:ext cx="4201111" cy="2257740"/>
          </a:xfrm>
        </p:spPr>
      </p:pic>
      <p:pic>
        <p:nvPicPr>
          <p:cNvPr id="7" name="Picture 6">
            <a:extLst>
              <a:ext uri="{FF2B5EF4-FFF2-40B4-BE49-F238E27FC236}">
                <a16:creationId xmlns:a16="http://schemas.microsoft.com/office/drawing/2014/main" id="{6307BFF2-1379-0786-F892-6856BA98C123}"/>
              </a:ext>
            </a:extLst>
          </p:cNvPr>
          <p:cNvPicPr>
            <a:picLocks noChangeAspect="1"/>
          </p:cNvPicPr>
          <p:nvPr/>
        </p:nvPicPr>
        <p:blipFill>
          <a:blip r:embed="rId3"/>
          <a:stretch>
            <a:fillRect/>
          </a:stretch>
        </p:blipFill>
        <p:spPr>
          <a:xfrm>
            <a:off x="1129623" y="3739586"/>
            <a:ext cx="4201111" cy="2495898"/>
          </a:xfrm>
          <a:prstGeom prst="rect">
            <a:avLst/>
          </a:prstGeom>
        </p:spPr>
      </p:pic>
      <p:sp>
        <p:nvSpPr>
          <p:cNvPr id="8" name="TextBox 7">
            <a:extLst>
              <a:ext uri="{FF2B5EF4-FFF2-40B4-BE49-F238E27FC236}">
                <a16:creationId xmlns:a16="http://schemas.microsoft.com/office/drawing/2014/main" id="{227CBEFC-3990-AFC1-CE44-C298F19DDD2A}"/>
              </a:ext>
            </a:extLst>
          </p:cNvPr>
          <p:cNvSpPr txBox="1"/>
          <p:nvPr/>
        </p:nvSpPr>
        <p:spPr>
          <a:xfrm>
            <a:off x="5585184" y="2809075"/>
            <a:ext cx="5369500" cy="1754326"/>
          </a:xfrm>
          <a:prstGeom prst="rect">
            <a:avLst/>
          </a:prstGeom>
          <a:noFill/>
        </p:spPr>
        <p:txBody>
          <a:bodyPr wrap="square" rtlCol="0">
            <a:spAutoFit/>
          </a:bodyPr>
          <a:lstStyle/>
          <a:p>
            <a:r>
              <a:rPr lang="en-US" dirty="0"/>
              <a:t>In both visuals, we observe a significant data imbalance. The target variable shows a 92:8 ratio, indicating that a large majority of individuals successfully repay their loans. Additionally, the gender distribution reveals that 66% of the customers are female, while only 34% are male.</a:t>
            </a:r>
          </a:p>
        </p:txBody>
      </p:sp>
      <p:sp>
        <p:nvSpPr>
          <p:cNvPr id="9" name="TextBox 8">
            <a:extLst>
              <a:ext uri="{FF2B5EF4-FFF2-40B4-BE49-F238E27FC236}">
                <a16:creationId xmlns:a16="http://schemas.microsoft.com/office/drawing/2014/main" id="{2D989012-FA0F-7E5F-ACFA-6D49D83B9FCC}"/>
              </a:ext>
            </a:extLst>
          </p:cNvPr>
          <p:cNvSpPr txBox="1"/>
          <p:nvPr/>
        </p:nvSpPr>
        <p:spPr>
          <a:xfrm>
            <a:off x="5585184" y="973395"/>
            <a:ext cx="4984956" cy="1538883"/>
          </a:xfrm>
          <a:prstGeom prst="rect">
            <a:avLst/>
          </a:prstGeom>
          <a:noFill/>
        </p:spPr>
        <p:txBody>
          <a:bodyPr wrap="square" rtlCol="0">
            <a:spAutoFit/>
          </a:bodyPr>
          <a:lstStyle/>
          <a:p>
            <a:r>
              <a:rPr lang="en-US" sz="2000" b="1" dirty="0"/>
              <a:t>What does Data imbalance means?</a:t>
            </a:r>
          </a:p>
          <a:p>
            <a:endParaRPr lang="en-US" sz="2000" b="1" dirty="0"/>
          </a:p>
          <a:p>
            <a:r>
              <a:rPr lang="en-US" dirty="0"/>
              <a:t>Data imbalance refers to a situation where the classes in your target variable are not represented equally.</a:t>
            </a:r>
          </a:p>
        </p:txBody>
      </p:sp>
      <p:sp>
        <p:nvSpPr>
          <p:cNvPr id="10" name="TextBox 9">
            <a:extLst>
              <a:ext uri="{FF2B5EF4-FFF2-40B4-BE49-F238E27FC236}">
                <a16:creationId xmlns:a16="http://schemas.microsoft.com/office/drawing/2014/main" id="{A31ECC63-C2F7-AB6B-357F-0C6E2DD110B0}"/>
              </a:ext>
            </a:extLst>
          </p:cNvPr>
          <p:cNvSpPr txBox="1"/>
          <p:nvPr/>
        </p:nvSpPr>
        <p:spPr>
          <a:xfrm>
            <a:off x="5531337" y="4776609"/>
            <a:ext cx="5477193" cy="2215991"/>
          </a:xfrm>
          <a:prstGeom prst="rect">
            <a:avLst/>
          </a:prstGeom>
          <a:noFill/>
        </p:spPr>
        <p:txBody>
          <a:bodyPr wrap="square" rtlCol="0">
            <a:spAutoFit/>
          </a:bodyPr>
          <a:lstStyle/>
          <a:p>
            <a:r>
              <a:rPr lang="en-US" dirty="0"/>
              <a:t>Business Insights:</a:t>
            </a:r>
          </a:p>
          <a:p>
            <a:pPr marL="285750" indent="-285750">
              <a:buFont typeface="Arial" panose="020B0604020202020204" pitchFamily="34" charset="0"/>
              <a:buChar char="•"/>
            </a:pPr>
            <a:r>
              <a:rPr lang="en-US" dirty="0"/>
              <a:t>High Repayment Rate(92%) </a:t>
            </a:r>
            <a:r>
              <a:rPr lang="en-US" sz="1400" dirty="0"/>
              <a:t>A large majority of customers successfully repay their loans, indicating low credit risk across the current customer base. </a:t>
            </a:r>
          </a:p>
          <a:p>
            <a:pPr marL="285750" indent="-285750">
              <a:buFont typeface="Arial" panose="020B0604020202020204" pitchFamily="34" charset="0"/>
              <a:buChar char="•"/>
            </a:pPr>
            <a:r>
              <a:rPr lang="en-US" dirty="0"/>
              <a:t>Gender Distribution Imbalance </a:t>
            </a:r>
            <a:r>
              <a:rPr lang="en-US" sz="1400" dirty="0"/>
              <a:t>66% of customers are female and only 34% are male. This could reflect targeted marketing, product alignment, or socio-economic trends favoring women borrowers.</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410134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9D27-1171-0559-DCBE-9D82C8FCEA4A}"/>
              </a:ext>
            </a:extLst>
          </p:cNvPr>
          <p:cNvSpPr>
            <a:spLocks noGrp="1"/>
          </p:cNvSpPr>
          <p:nvPr>
            <p:ph type="title"/>
          </p:nvPr>
        </p:nvSpPr>
        <p:spPr>
          <a:xfrm>
            <a:off x="1137140" y="149295"/>
            <a:ext cx="7958331" cy="666783"/>
          </a:xfrm>
        </p:spPr>
        <p:txBody>
          <a:bodyPr/>
          <a:lstStyle/>
          <a:p>
            <a:pPr algn="l"/>
            <a:r>
              <a:rPr lang="en-US" dirty="0"/>
              <a:t>Data Imbalance</a:t>
            </a:r>
          </a:p>
        </p:txBody>
      </p:sp>
      <p:pic>
        <p:nvPicPr>
          <p:cNvPr id="5" name="Content Placeholder 4">
            <a:extLst>
              <a:ext uri="{FF2B5EF4-FFF2-40B4-BE49-F238E27FC236}">
                <a16:creationId xmlns:a16="http://schemas.microsoft.com/office/drawing/2014/main" id="{5124D534-99D3-7E7C-6F76-85403F84D1A3}"/>
              </a:ext>
            </a:extLst>
          </p:cNvPr>
          <p:cNvPicPr>
            <a:picLocks noGrp="1" noChangeAspect="1"/>
          </p:cNvPicPr>
          <p:nvPr>
            <p:ph idx="1"/>
          </p:nvPr>
        </p:nvPicPr>
        <p:blipFill>
          <a:blip r:embed="rId2"/>
          <a:stretch>
            <a:fillRect/>
          </a:stretch>
        </p:blipFill>
        <p:spPr>
          <a:xfrm>
            <a:off x="1137140" y="1361551"/>
            <a:ext cx="4850704" cy="2067450"/>
          </a:xfrm>
        </p:spPr>
      </p:pic>
      <p:pic>
        <p:nvPicPr>
          <p:cNvPr id="7" name="Picture 6">
            <a:extLst>
              <a:ext uri="{FF2B5EF4-FFF2-40B4-BE49-F238E27FC236}">
                <a16:creationId xmlns:a16="http://schemas.microsoft.com/office/drawing/2014/main" id="{AB273A3B-32A5-314C-12DE-C694081C15B0}"/>
              </a:ext>
            </a:extLst>
          </p:cNvPr>
          <p:cNvPicPr>
            <a:picLocks noChangeAspect="1"/>
          </p:cNvPicPr>
          <p:nvPr/>
        </p:nvPicPr>
        <p:blipFill>
          <a:blip r:embed="rId3"/>
          <a:stretch>
            <a:fillRect/>
          </a:stretch>
        </p:blipFill>
        <p:spPr>
          <a:xfrm>
            <a:off x="1137140" y="3545724"/>
            <a:ext cx="4850705" cy="2676899"/>
          </a:xfrm>
          <a:prstGeom prst="rect">
            <a:avLst/>
          </a:prstGeom>
        </p:spPr>
      </p:pic>
      <p:sp>
        <p:nvSpPr>
          <p:cNvPr id="8" name="TextBox 7">
            <a:extLst>
              <a:ext uri="{FF2B5EF4-FFF2-40B4-BE49-F238E27FC236}">
                <a16:creationId xmlns:a16="http://schemas.microsoft.com/office/drawing/2014/main" id="{56028077-43FD-8DC0-074A-4CBE4A395A8D}"/>
              </a:ext>
            </a:extLst>
          </p:cNvPr>
          <p:cNvSpPr txBox="1"/>
          <p:nvPr/>
        </p:nvSpPr>
        <p:spPr>
          <a:xfrm>
            <a:off x="6204157" y="1361551"/>
            <a:ext cx="4850703" cy="4278094"/>
          </a:xfrm>
          <a:prstGeom prst="rect">
            <a:avLst/>
          </a:prstGeom>
          <a:noFill/>
        </p:spPr>
        <p:txBody>
          <a:bodyPr wrap="square" rtlCol="0">
            <a:spAutoFit/>
          </a:bodyPr>
          <a:lstStyle/>
          <a:p>
            <a:r>
              <a:rPr lang="en-US" sz="1700" dirty="0"/>
              <a:t>There is a significant imbalance in the types of contracts. The dataset is heavily skewed toward cash loans (91%), which could potentially lead to model underperformance on revolving loan predictions unless the imbalance is addressed during model training.</a:t>
            </a:r>
          </a:p>
          <a:p>
            <a:endParaRPr lang="en-US" sz="1700" dirty="0"/>
          </a:p>
          <a:p>
            <a:r>
              <a:rPr lang="en-US" sz="1700" dirty="0"/>
              <a:t>Approximately 69% of the customers have Secondary/Special education, followed by 24.33% with Higher Education, making up over 93% of the total. This heavy concentration in two education levels introduces a bias, which can affect the model’s ability to accurately generalize predictions for underrepresented education groups such as “Lower secondary” or “Academic degree.”</a:t>
            </a:r>
          </a:p>
        </p:txBody>
      </p:sp>
      <p:sp>
        <p:nvSpPr>
          <p:cNvPr id="9" name="TextBox 8">
            <a:extLst>
              <a:ext uri="{FF2B5EF4-FFF2-40B4-BE49-F238E27FC236}">
                <a16:creationId xmlns:a16="http://schemas.microsoft.com/office/drawing/2014/main" id="{71217DA8-2C96-BBEF-2E56-D81D2E1F108F}"/>
              </a:ext>
            </a:extLst>
          </p:cNvPr>
          <p:cNvSpPr txBox="1"/>
          <p:nvPr/>
        </p:nvSpPr>
        <p:spPr>
          <a:xfrm>
            <a:off x="6204155" y="5785375"/>
            <a:ext cx="4850705" cy="584775"/>
          </a:xfrm>
          <a:prstGeom prst="rect">
            <a:avLst/>
          </a:prstGeom>
          <a:noFill/>
        </p:spPr>
        <p:txBody>
          <a:bodyPr wrap="square" rtlCol="0">
            <a:spAutoFit/>
          </a:bodyPr>
          <a:lstStyle/>
          <a:p>
            <a:r>
              <a:rPr lang="en-US" sz="1600" dirty="0"/>
              <a:t>For further visual representations of other variables, you can refer to the complete analysis here:</a:t>
            </a:r>
          </a:p>
        </p:txBody>
      </p:sp>
    </p:spTree>
    <p:extLst>
      <p:ext uri="{BB962C8B-B14F-4D97-AF65-F5344CB8AC3E}">
        <p14:creationId xmlns:p14="http://schemas.microsoft.com/office/powerpoint/2010/main" val="3877499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FFC9-63C2-B36E-48C1-3F5FB8CCDDFD}"/>
              </a:ext>
            </a:extLst>
          </p:cNvPr>
          <p:cNvSpPr>
            <a:spLocks noGrp="1"/>
          </p:cNvSpPr>
          <p:nvPr>
            <p:ph type="title"/>
          </p:nvPr>
        </p:nvSpPr>
        <p:spPr>
          <a:xfrm>
            <a:off x="1127137" y="80469"/>
            <a:ext cx="7958331" cy="597957"/>
          </a:xfrm>
        </p:spPr>
        <p:txBody>
          <a:bodyPr>
            <a:normAutofit/>
          </a:bodyPr>
          <a:lstStyle/>
          <a:p>
            <a:pPr algn="l"/>
            <a:r>
              <a:rPr lang="en-US" sz="2800" dirty="0"/>
              <a:t>EDA (Univariate Analysis)</a:t>
            </a:r>
          </a:p>
        </p:txBody>
      </p:sp>
      <p:pic>
        <p:nvPicPr>
          <p:cNvPr id="5" name="Picture 4">
            <a:extLst>
              <a:ext uri="{FF2B5EF4-FFF2-40B4-BE49-F238E27FC236}">
                <a16:creationId xmlns:a16="http://schemas.microsoft.com/office/drawing/2014/main" id="{611F5E0F-AE54-5112-8FA8-6F572BC29B87}"/>
              </a:ext>
            </a:extLst>
          </p:cNvPr>
          <p:cNvPicPr>
            <a:picLocks noChangeAspect="1"/>
          </p:cNvPicPr>
          <p:nvPr/>
        </p:nvPicPr>
        <p:blipFill>
          <a:blip r:embed="rId2"/>
          <a:stretch>
            <a:fillRect/>
          </a:stretch>
        </p:blipFill>
        <p:spPr>
          <a:xfrm>
            <a:off x="1184702" y="678426"/>
            <a:ext cx="5835529" cy="5633884"/>
          </a:xfrm>
          <a:prstGeom prst="rect">
            <a:avLst/>
          </a:prstGeom>
        </p:spPr>
      </p:pic>
      <p:pic>
        <p:nvPicPr>
          <p:cNvPr id="7" name="Picture 6">
            <a:extLst>
              <a:ext uri="{FF2B5EF4-FFF2-40B4-BE49-F238E27FC236}">
                <a16:creationId xmlns:a16="http://schemas.microsoft.com/office/drawing/2014/main" id="{1E458E87-CA1A-DFC8-47AD-8C3D00236864}"/>
              </a:ext>
            </a:extLst>
          </p:cNvPr>
          <p:cNvPicPr>
            <a:picLocks noChangeAspect="1"/>
          </p:cNvPicPr>
          <p:nvPr/>
        </p:nvPicPr>
        <p:blipFill>
          <a:blip r:embed="rId3"/>
          <a:stretch>
            <a:fillRect/>
          </a:stretch>
        </p:blipFill>
        <p:spPr>
          <a:xfrm>
            <a:off x="7401706" y="678426"/>
            <a:ext cx="3605592" cy="2251586"/>
          </a:xfrm>
          <a:prstGeom prst="rect">
            <a:avLst/>
          </a:prstGeom>
        </p:spPr>
      </p:pic>
      <p:sp>
        <p:nvSpPr>
          <p:cNvPr id="8" name="TextBox 7">
            <a:extLst>
              <a:ext uri="{FF2B5EF4-FFF2-40B4-BE49-F238E27FC236}">
                <a16:creationId xmlns:a16="http://schemas.microsoft.com/office/drawing/2014/main" id="{2EA98B4E-3C90-3460-8550-CF50D5FD5304}"/>
              </a:ext>
            </a:extLst>
          </p:cNvPr>
          <p:cNvSpPr txBox="1"/>
          <p:nvPr/>
        </p:nvSpPr>
        <p:spPr>
          <a:xfrm>
            <a:off x="7124979" y="3183194"/>
            <a:ext cx="4159045" cy="3293209"/>
          </a:xfrm>
          <a:prstGeom prst="rect">
            <a:avLst/>
          </a:prstGeom>
          <a:noFill/>
        </p:spPr>
        <p:txBody>
          <a:bodyPr wrap="square" rtlCol="0">
            <a:spAutoFit/>
          </a:bodyPr>
          <a:lstStyle/>
          <a:p>
            <a:r>
              <a:rPr lang="en-US" sz="1600" dirty="0"/>
              <a:t>Key Insights :- </a:t>
            </a:r>
          </a:p>
          <a:p>
            <a:pPr marL="285750" indent="-285750">
              <a:buFont typeface="Arial" panose="020B0604020202020204" pitchFamily="34" charset="0"/>
              <a:buChar char="•"/>
            </a:pPr>
            <a:r>
              <a:rPr lang="en-US" sz="1600" dirty="0"/>
              <a:t>Majority of customers fall into the  range of 75k to 150k (21,214 out of 50,000) per annum. </a:t>
            </a:r>
          </a:p>
          <a:p>
            <a:pPr marL="285750" indent="-285750">
              <a:buFont typeface="Arial" panose="020B0604020202020204" pitchFamily="34" charset="0"/>
              <a:buChar char="•"/>
            </a:pPr>
            <a:r>
              <a:rPr lang="en-US" sz="1600" dirty="0"/>
              <a:t>High-income groups (above ₹5L) are very rare (covering less than 1% of total).</a:t>
            </a:r>
          </a:p>
          <a:p>
            <a:pPr marL="285750" indent="-285750">
              <a:buFont typeface="Arial" panose="020B0604020202020204" pitchFamily="34" charset="0"/>
              <a:buChar char="•"/>
            </a:pPr>
            <a:r>
              <a:rPr lang="en-US" sz="1600" dirty="0"/>
              <a:t>Distribution is skewed toward middle-income groups (₹75,000–₹2,25,000), covering most of the dataset.</a:t>
            </a:r>
          </a:p>
          <a:p>
            <a:pPr marL="285750" indent="-285750">
              <a:buFont typeface="Arial" panose="020B0604020202020204" pitchFamily="34" charset="0"/>
              <a:buChar char="•"/>
            </a:pPr>
            <a:r>
              <a:rPr lang="en-US" sz="1600" dirty="0"/>
              <a:t>Gender distribution is skewed towards female having a share of 66% in the total population.</a:t>
            </a:r>
          </a:p>
        </p:txBody>
      </p:sp>
    </p:spTree>
    <p:extLst>
      <p:ext uri="{BB962C8B-B14F-4D97-AF65-F5344CB8AC3E}">
        <p14:creationId xmlns:p14="http://schemas.microsoft.com/office/powerpoint/2010/main" val="39309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42C5-CF47-2648-EB2F-95EB6B6C7F25}"/>
              </a:ext>
            </a:extLst>
          </p:cNvPr>
          <p:cNvSpPr>
            <a:spLocks noGrp="1"/>
          </p:cNvSpPr>
          <p:nvPr>
            <p:ph type="title"/>
          </p:nvPr>
        </p:nvSpPr>
        <p:spPr>
          <a:xfrm>
            <a:off x="1058311" y="70637"/>
            <a:ext cx="7958331" cy="607789"/>
          </a:xfrm>
        </p:spPr>
        <p:txBody>
          <a:bodyPr>
            <a:normAutofit/>
          </a:bodyPr>
          <a:lstStyle/>
          <a:p>
            <a:pPr algn="l"/>
            <a:r>
              <a:rPr lang="en-US" sz="2800" dirty="0"/>
              <a:t>EDA (Univariate Analysis)</a:t>
            </a:r>
          </a:p>
        </p:txBody>
      </p:sp>
      <p:pic>
        <p:nvPicPr>
          <p:cNvPr id="5" name="Picture 4">
            <a:extLst>
              <a:ext uri="{FF2B5EF4-FFF2-40B4-BE49-F238E27FC236}">
                <a16:creationId xmlns:a16="http://schemas.microsoft.com/office/drawing/2014/main" id="{27625E71-5998-DF09-6DD3-00727DB2F1EC}"/>
              </a:ext>
            </a:extLst>
          </p:cNvPr>
          <p:cNvPicPr>
            <a:picLocks noChangeAspect="1"/>
          </p:cNvPicPr>
          <p:nvPr/>
        </p:nvPicPr>
        <p:blipFill>
          <a:blip r:embed="rId2"/>
          <a:stretch>
            <a:fillRect/>
          </a:stretch>
        </p:blipFill>
        <p:spPr>
          <a:xfrm>
            <a:off x="1195962" y="589936"/>
            <a:ext cx="4978696" cy="3658111"/>
          </a:xfrm>
          <a:prstGeom prst="rect">
            <a:avLst/>
          </a:prstGeom>
        </p:spPr>
      </p:pic>
      <p:pic>
        <p:nvPicPr>
          <p:cNvPr id="7" name="Picture 6">
            <a:extLst>
              <a:ext uri="{FF2B5EF4-FFF2-40B4-BE49-F238E27FC236}">
                <a16:creationId xmlns:a16="http://schemas.microsoft.com/office/drawing/2014/main" id="{1E795ECD-55F7-183A-C283-2937E1A150C0}"/>
              </a:ext>
            </a:extLst>
          </p:cNvPr>
          <p:cNvPicPr>
            <a:picLocks noChangeAspect="1"/>
          </p:cNvPicPr>
          <p:nvPr/>
        </p:nvPicPr>
        <p:blipFill>
          <a:blip r:embed="rId3"/>
          <a:stretch>
            <a:fillRect/>
          </a:stretch>
        </p:blipFill>
        <p:spPr>
          <a:xfrm>
            <a:off x="6383081" y="589936"/>
            <a:ext cx="4900039" cy="3629532"/>
          </a:xfrm>
          <a:prstGeom prst="rect">
            <a:avLst/>
          </a:prstGeom>
        </p:spPr>
      </p:pic>
      <p:pic>
        <p:nvPicPr>
          <p:cNvPr id="9" name="Picture 8">
            <a:extLst>
              <a:ext uri="{FF2B5EF4-FFF2-40B4-BE49-F238E27FC236}">
                <a16:creationId xmlns:a16="http://schemas.microsoft.com/office/drawing/2014/main" id="{A247E180-17EC-E454-8D42-A74F86F9D88F}"/>
              </a:ext>
            </a:extLst>
          </p:cNvPr>
          <p:cNvPicPr>
            <a:picLocks noChangeAspect="1"/>
          </p:cNvPicPr>
          <p:nvPr/>
        </p:nvPicPr>
        <p:blipFill>
          <a:blip r:embed="rId4"/>
          <a:stretch>
            <a:fillRect/>
          </a:stretch>
        </p:blipFill>
        <p:spPr>
          <a:xfrm>
            <a:off x="1271951" y="4419614"/>
            <a:ext cx="3591426" cy="1991003"/>
          </a:xfrm>
          <a:prstGeom prst="rect">
            <a:avLst/>
          </a:prstGeom>
        </p:spPr>
      </p:pic>
      <p:sp>
        <p:nvSpPr>
          <p:cNvPr id="10" name="TextBox 9">
            <a:extLst>
              <a:ext uri="{FF2B5EF4-FFF2-40B4-BE49-F238E27FC236}">
                <a16:creationId xmlns:a16="http://schemas.microsoft.com/office/drawing/2014/main" id="{5541121B-6E99-E3E2-86FF-3991C25ECEDD}"/>
              </a:ext>
            </a:extLst>
          </p:cNvPr>
          <p:cNvSpPr txBox="1"/>
          <p:nvPr/>
        </p:nvSpPr>
        <p:spPr>
          <a:xfrm>
            <a:off x="5037476" y="4370964"/>
            <a:ext cx="6151634" cy="2246769"/>
          </a:xfrm>
          <a:prstGeom prst="rect">
            <a:avLst/>
          </a:prstGeom>
          <a:noFill/>
        </p:spPr>
        <p:txBody>
          <a:bodyPr wrap="square" rtlCol="0">
            <a:spAutoFit/>
          </a:bodyPr>
          <a:lstStyle/>
          <a:p>
            <a:r>
              <a:rPr lang="en-US" sz="1400" dirty="0"/>
              <a:t>Key insights:- </a:t>
            </a:r>
          </a:p>
          <a:p>
            <a:pPr marL="285750" indent="-285750">
              <a:buFont typeface="Arial" panose="020B0604020202020204" pitchFamily="34" charset="0"/>
              <a:buChar char="•"/>
            </a:pPr>
            <a:r>
              <a:rPr lang="en-US" sz="1400" dirty="0"/>
              <a:t>The majority of applicants fall into the ₹2L – ₹3L slab (8,849 applicants), followed by ₹1L – ₹2L and ₹4L – ₹5L.</a:t>
            </a:r>
          </a:p>
          <a:p>
            <a:endParaRPr lang="en-US" sz="1400" dirty="0"/>
          </a:p>
          <a:p>
            <a:pPr marL="285750" indent="-285750">
              <a:buFont typeface="Arial" panose="020B0604020202020204" pitchFamily="34" charset="0"/>
              <a:buChar char="•"/>
            </a:pPr>
            <a:r>
              <a:rPr lang="en-US" sz="1400" dirty="0"/>
              <a:t>Most applicants are in the 30–45 age group, with peak density between 30–40 years, suggesting prime borrowing age.</a:t>
            </a:r>
          </a:p>
          <a:p>
            <a:endParaRPr lang="en-US" sz="1400" dirty="0"/>
          </a:p>
          <a:p>
            <a:pPr marL="285750" indent="-285750">
              <a:buFont typeface="Arial" panose="020B0604020202020204" pitchFamily="34" charset="0"/>
              <a:buChar char="•"/>
            </a:pPr>
            <a:r>
              <a:rPr lang="en-US" sz="1400" dirty="0"/>
              <a:t>A large majority (91%) of loans are Cash Loans, while only 9% are Revolving Loans, indicating a strong preference for fixed-term borrowing over open-ended credit.</a:t>
            </a:r>
          </a:p>
        </p:txBody>
      </p:sp>
    </p:spTree>
    <p:extLst>
      <p:ext uri="{BB962C8B-B14F-4D97-AF65-F5344CB8AC3E}">
        <p14:creationId xmlns:p14="http://schemas.microsoft.com/office/powerpoint/2010/main" val="3458459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C3588-BDC4-ED11-A2F5-CD9B2A2B5ECC}"/>
              </a:ext>
            </a:extLst>
          </p:cNvPr>
          <p:cNvSpPr>
            <a:spLocks noGrp="1"/>
          </p:cNvSpPr>
          <p:nvPr>
            <p:ph type="title"/>
          </p:nvPr>
        </p:nvSpPr>
        <p:spPr>
          <a:xfrm>
            <a:off x="1090604" y="70638"/>
            <a:ext cx="7958331" cy="725776"/>
          </a:xfrm>
        </p:spPr>
        <p:txBody>
          <a:bodyPr>
            <a:normAutofit/>
          </a:bodyPr>
          <a:lstStyle/>
          <a:p>
            <a:pPr algn="l"/>
            <a:r>
              <a:rPr lang="en-US" sz="2800" dirty="0"/>
              <a:t>EDA (Segmented Univariate Analysis)</a:t>
            </a:r>
          </a:p>
        </p:txBody>
      </p:sp>
      <p:pic>
        <p:nvPicPr>
          <p:cNvPr id="7" name="Picture 6">
            <a:extLst>
              <a:ext uri="{FF2B5EF4-FFF2-40B4-BE49-F238E27FC236}">
                <a16:creationId xmlns:a16="http://schemas.microsoft.com/office/drawing/2014/main" id="{DFCE7FB5-88D1-3A0A-3CAB-6BC073001B85}"/>
              </a:ext>
            </a:extLst>
          </p:cNvPr>
          <p:cNvPicPr>
            <a:picLocks noChangeAspect="1"/>
          </p:cNvPicPr>
          <p:nvPr/>
        </p:nvPicPr>
        <p:blipFill>
          <a:blip r:embed="rId2"/>
          <a:stretch>
            <a:fillRect/>
          </a:stretch>
        </p:blipFill>
        <p:spPr>
          <a:xfrm>
            <a:off x="1090604" y="658762"/>
            <a:ext cx="10059176" cy="3175820"/>
          </a:xfrm>
          <a:prstGeom prst="rect">
            <a:avLst/>
          </a:prstGeom>
        </p:spPr>
      </p:pic>
      <p:pic>
        <p:nvPicPr>
          <p:cNvPr id="11" name="Picture 10">
            <a:extLst>
              <a:ext uri="{FF2B5EF4-FFF2-40B4-BE49-F238E27FC236}">
                <a16:creationId xmlns:a16="http://schemas.microsoft.com/office/drawing/2014/main" id="{8DFFAD95-89E4-23F7-BECB-70AD884E92E4}"/>
              </a:ext>
            </a:extLst>
          </p:cNvPr>
          <p:cNvPicPr>
            <a:picLocks noChangeAspect="1"/>
          </p:cNvPicPr>
          <p:nvPr/>
        </p:nvPicPr>
        <p:blipFill>
          <a:blip r:embed="rId3"/>
          <a:stretch>
            <a:fillRect/>
          </a:stretch>
        </p:blipFill>
        <p:spPr>
          <a:xfrm>
            <a:off x="1154233" y="4031226"/>
            <a:ext cx="4941767" cy="2615381"/>
          </a:xfrm>
          <a:prstGeom prst="rect">
            <a:avLst/>
          </a:prstGeom>
        </p:spPr>
      </p:pic>
      <p:sp>
        <p:nvSpPr>
          <p:cNvPr id="12" name="TextBox 11">
            <a:extLst>
              <a:ext uri="{FF2B5EF4-FFF2-40B4-BE49-F238E27FC236}">
                <a16:creationId xmlns:a16="http://schemas.microsoft.com/office/drawing/2014/main" id="{C436BD35-5809-5926-2E28-A6E2BA333A64}"/>
              </a:ext>
            </a:extLst>
          </p:cNvPr>
          <p:cNvSpPr txBox="1"/>
          <p:nvPr/>
        </p:nvSpPr>
        <p:spPr>
          <a:xfrm>
            <a:off x="6120192" y="3964900"/>
            <a:ext cx="5112774" cy="2893100"/>
          </a:xfrm>
          <a:prstGeom prst="rect">
            <a:avLst/>
          </a:prstGeom>
          <a:noFill/>
        </p:spPr>
        <p:txBody>
          <a:bodyPr wrap="square" rtlCol="0">
            <a:spAutoFit/>
          </a:bodyPr>
          <a:lstStyle/>
          <a:p>
            <a:r>
              <a:rPr lang="en-US" sz="1400" dirty="0"/>
              <a:t>Key insights:-</a:t>
            </a:r>
          </a:p>
          <a:p>
            <a:pPr marL="285750" indent="-285750">
              <a:buFont typeface="Arial" panose="020B0604020202020204" pitchFamily="34" charset="0"/>
              <a:buChar char="•"/>
            </a:pPr>
            <a:r>
              <a:rPr lang="en-US" sz="1400" dirty="0"/>
              <a:t>Default rate is inversely related to income as income increases, default rate decreases.</a:t>
            </a:r>
          </a:p>
          <a:p>
            <a:pPr marL="285750" indent="-285750">
              <a:buFont typeface="Arial" panose="020B0604020202020204" pitchFamily="34" charset="0"/>
              <a:buChar char="•"/>
            </a:pPr>
            <a:r>
              <a:rPr lang="en-US" sz="1400" dirty="0"/>
              <a:t>Individuals earning ₹45,000–₹75,000 have the highest default rate (9.52%).</a:t>
            </a:r>
          </a:p>
          <a:p>
            <a:pPr marL="285750" indent="-285750">
              <a:buFont typeface="Arial" panose="020B0604020202020204" pitchFamily="34" charset="0"/>
              <a:buChar char="•"/>
            </a:pPr>
            <a:r>
              <a:rPr lang="en-US" sz="1400" dirty="0"/>
              <a:t>Those with income above ₹3,50,000 show the lowest default rate (4.49%)</a:t>
            </a:r>
          </a:p>
          <a:p>
            <a:pPr marL="285750" indent="-285750">
              <a:buFont typeface="Arial" panose="020B0604020202020204" pitchFamily="34" charset="0"/>
              <a:buChar char="•"/>
            </a:pPr>
            <a:r>
              <a:rPr lang="en-US" sz="1400" dirty="0"/>
              <a:t>Borrowers with Lower secondary education show the highest default rate (11.77%), making them a high-risk group.</a:t>
            </a:r>
          </a:p>
          <a:p>
            <a:pPr marL="285750" indent="-285750">
              <a:buFont typeface="Arial" panose="020B0604020202020204" pitchFamily="34" charset="0"/>
              <a:buChar char="•"/>
            </a:pPr>
            <a:r>
              <a:rPr lang="en-US" sz="1400" dirty="0"/>
              <a:t>Higher education correlates with lower default risk, aligning with the assumption that more educated individuals may have better jobs or financial planning.</a:t>
            </a:r>
          </a:p>
        </p:txBody>
      </p:sp>
    </p:spTree>
    <p:extLst>
      <p:ext uri="{BB962C8B-B14F-4D97-AF65-F5344CB8AC3E}">
        <p14:creationId xmlns:p14="http://schemas.microsoft.com/office/powerpoint/2010/main" val="224637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1760-9F7A-D8F6-7A51-2B8939D175FE}"/>
              </a:ext>
            </a:extLst>
          </p:cNvPr>
          <p:cNvSpPr>
            <a:spLocks noGrp="1"/>
          </p:cNvSpPr>
          <p:nvPr>
            <p:ph type="title"/>
          </p:nvPr>
        </p:nvSpPr>
        <p:spPr>
          <a:xfrm>
            <a:off x="1229699" y="133857"/>
            <a:ext cx="9134168" cy="784770"/>
          </a:xfrm>
        </p:spPr>
        <p:txBody>
          <a:bodyPr>
            <a:normAutofit/>
          </a:bodyPr>
          <a:lstStyle/>
          <a:p>
            <a:pPr algn="l"/>
            <a:r>
              <a:rPr lang="en-US" sz="2800" dirty="0"/>
              <a:t>EDA (Segmented Univariate Analysis)</a:t>
            </a:r>
          </a:p>
        </p:txBody>
      </p:sp>
      <p:pic>
        <p:nvPicPr>
          <p:cNvPr id="5" name="Content Placeholder 4">
            <a:extLst>
              <a:ext uri="{FF2B5EF4-FFF2-40B4-BE49-F238E27FC236}">
                <a16:creationId xmlns:a16="http://schemas.microsoft.com/office/drawing/2014/main" id="{397BCDEC-775B-76F5-2118-F23960DF857F}"/>
              </a:ext>
            </a:extLst>
          </p:cNvPr>
          <p:cNvPicPr>
            <a:picLocks noGrp="1" noChangeAspect="1"/>
          </p:cNvPicPr>
          <p:nvPr>
            <p:ph idx="1"/>
          </p:nvPr>
        </p:nvPicPr>
        <p:blipFill>
          <a:blip r:embed="rId2"/>
          <a:stretch>
            <a:fillRect/>
          </a:stretch>
        </p:blipFill>
        <p:spPr>
          <a:xfrm>
            <a:off x="1229699" y="1042219"/>
            <a:ext cx="6712187" cy="2535476"/>
          </a:xfrm>
        </p:spPr>
      </p:pic>
      <p:pic>
        <p:nvPicPr>
          <p:cNvPr id="7" name="Picture 6">
            <a:extLst>
              <a:ext uri="{FF2B5EF4-FFF2-40B4-BE49-F238E27FC236}">
                <a16:creationId xmlns:a16="http://schemas.microsoft.com/office/drawing/2014/main" id="{5F9532F7-58AF-ED27-6507-2E69380EFBA8}"/>
              </a:ext>
            </a:extLst>
          </p:cNvPr>
          <p:cNvPicPr>
            <a:picLocks noChangeAspect="1"/>
          </p:cNvPicPr>
          <p:nvPr/>
        </p:nvPicPr>
        <p:blipFill>
          <a:blip r:embed="rId3"/>
          <a:stretch>
            <a:fillRect/>
          </a:stretch>
        </p:blipFill>
        <p:spPr>
          <a:xfrm>
            <a:off x="1229699" y="3805084"/>
            <a:ext cx="6712187" cy="2919059"/>
          </a:xfrm>
          <a:prstGeom prst="rect">
            <a:avLst/>
          </a:prstGeom>
        </p:spPr>
      </p:pic>
      <p:sp>
        <p:nvSpPr>
          <p:cNvPr id="8" name="TextBox 7">
            <a:extLst>
              <a:ext uri="{FF2B5EF4-FFF2-40B4-BE49-F238E27FC236}">
                <a16:creationId xmlns:a16="http://schemas.microsoft.com/office/drawing/2014/main" id="{6A6A59E8-05B8-7C12-0EB2-E0324087726D}"/>
              </a:ext>
            </a:extLst>
          </p:cNvPr>
          <p:cNvSpPr txBox="1"/>
          <p:nvPr/>
        </p:nvSpPr>
        <p:spPr>
          <a:xfrm>
            <a:off x="8072284" y="1219200"/>
            <a:ext cx="3274142"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Applicants who selected “</a:t>
            </a:r>
            <a:r>
              <a:rPr lang="en-US" sz="1600" dirty="0" err="1"/>
              <a:t>Other_B</a:t>
            </a:r>
            <a:r>
              <a:rPr lang="en-US" sz="1600" dirty="0"/>
              <a:t>” as their companion have the highest default rate (10.81%).</a:t>
            </a:r>
          </a:p>
          <a:p>
            <a:pPr marL="285750" indent="-285750">
              <a:buFont typeface="Arial" panose="020B0604020202020204" pitchFamily="34" charset="0"/>
              <a:buChar char="•"/>
            </a:pPr>
            <a:r>
              <a:rPr lang="en-US" sz="1600" dirty="0"/>
              <a:t>Unemployed applicants show a significantly high default rate of 33.33%, indicating a clear risk factor.</a:t>
            </a:r>
          </a:p>
        </p:txBody>
      </p:sp>
    </p:spTree>
    <p:extLst>
      <p:ext uri="{BB962C8B-B14F-4D97-AF65-F5344CB8AC3E}">
        <p14:creationId xmlns:p14="http://schemas.microsoft.com/office/powerpoint/2010/main" val="1012999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998A-A410-D503-231A-3AAEA5790916}"/>
              </a:ext>
            </a:extLst>
          </p:cNvPr>
          <p:cNvSpPr>
            <a:spLocks noGrp="1"/>
          </p:cNvSpPr>
          <p:nvPr>
            <p:ph type="title"/>
          </p:nvPr>
        </p:nvSpPr>
        <p:spPr>
          <a:xfrm>
            <a:off x="1058312" y="109966"/>
            <a:ext cx="7958331" cy="698090"/>
          </a:xfrm>
        </p:spPr>
        <p:txBody>
          <a:bodyPr>
            <a:normAutofit/>
          </a:bodyPr>
          <a:lstStyle/>
          <a:p>
            <a:pPr algn="l"/>
            <a:r>
              <a:rPr lang="en-US" sz="2800" dirty="0"/>
              <a:t>EDA (Segmented Univariate Analysis)</a:t>
            </a:r>
          </a:p>
        </p:txBody>
      </p:sp>
      <p:pic>
        <p:nvPicPr>
          <p:cNvPr id="5" name="Picture 4">
            <a:extLst>
              <a:ext uri="{FF2B5EF4-FFF2-40B4-BE49-F238E27FC236}">
                <a16:creationId xmlns:a16="http://schemas.microsoft.com/office/drawing/2014/main" id="{F082C7CE-2460-DC1E-18BF-545886542B72}"/>
              </a:ext>
            </a:extLst>
          </p:cNvPr>
          <p:cNvPicPr>
            <a:picLocks noChangeAspect="1"/>
          </p:cNvPicPr>
          <p:nvPr/>
        </p:nvPicPr>
        <p:blipFill>
          <a:blip r:embed="rId2"/>
          <a:stretch>
            <a:fillRect/>
          </a:stretch>
        </p:blipFill>
        <p:spPr>
          <a:xfrm>
            <a:off x="1179872" y="708498"/>
            <a:ext cx="4660490" cy="3165412"/>
          </a:xfrm>
          <a:prstGeom prst="rect">
            <a:avLst/>
          </a:prstGeom>
        </p:spPr>
      </p:pic>
      <p:pic>
        <p:nvPicPr>
          <p:cNvPr id="7" name="Picture 6">
            <a:extLst>
              <a:ext uri="{FF2B5EF4-FFF2-40B4-BE49-F238E27FC236}">
                <a16:creationId xmlns:a16="http://schemas.microsoft.com/office/drawing/2014/main" id="{D2B06436-A0DC-8BAD-B827-389F67AA8421}"/>
              </a:ext>
            </a:extLst>
          </p:cNvPr>
          <p:cNvPicPr>
            <a:picLocks noChangeAspect="1"/>
          </p:cNvPicPr>
          <p:nvPr/>
        </p:nvPicPr>
        <p:blipFill>
          <a:blip r:embed="rId3"/>
          <a:stretch>
            <a:fillRect/>
          </a:stretch>
        </p:blipFill>
        <p:spPr>
          <a:xfrm>
            <a:off x="5997677" y="708499"/>
            <a:ext cx="5270091" cy="3165412"/>
          </a:xfrm>
          <a:prstGeom prst="rect">
            <a:avLst/>
          </a:prstGeom>
        </p:spPr>
      </p:pic>
      <p:sp>
        <p:nvSpPr>
          <p:cNvPr id="8" name="TextBox 7">
            <a:extLst>
              <a:ext uri="{FF2B5EF4-FFF2-40B4-BE49-F238E27FC236}">
                <a16:creationId xmlns:a16="http://schemas.microsoft.com/office/drawing/2014/main" id="{D08774AE-DE67-9711-D49B-E308F81ACB4D}"/>
              </a:ext>
            </a:extLst>
          </p:cNvPr>
          <p:cNvSpPr txBox="1"/>
          <p:nvPr/>
        </p:nvSpPr>
        <p:spPr>
          <a:xfrm>
            <a:off x="1179873" y="4454013"/>
            <a:ext cx="10087896" cy="2462213"/>
          </a:xfrm>
          <a:prstGeom prst="rect">
            <a:avLst/>
          </a:prstGeom>
          <a:noFill/>
        </p:spPr>
        <p:txBody>
          <a:bodyPr wrap="square" rtlCol="0">
            <a:spAutoFit/>
          </a:bodyPr>
          <a:lstStyle/>
          <a:p>
            <a:r>
              <a:rPr lang="en-US" sz="1400" dirty="0"/>
              <a:t>Key insights:- </a:t>
            </a:r>
          </a:p>
          <a:p>
            <a:endParaRPr lang="en-US" sz="1400" dirty="0"/>
          </a:p>
          <a:p>
            <a:pPr marL="285750" indent="-285750">
              <a:buFont typeface="Arial" panose="020B0604020202020204" pitchFamily="34" charset="0"/>
              <a:buChar char="•"/>
            </a:pPr>
            <a:r>
              <a:rPr lang="en-US" sz="1400" dirty="0"/>
              <a:t>Young borrowers (20–25) have the highest default rate (11.66%), followed by 25–30 (11.03%), 30–35 (10.26%). Borrowers aged 65–70 have the lowest default rate (4.11%). This suggests younger borrowers are more likely to default.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Default rate is highest for mid-range loans:</a:t>
            </a:r>
          </a:p>
          <a:p>
            <a:pPr marL="742950" lvl="1" indent="-285750">
              <a:buFont typeface="Arial" panose="020B0604020202020204" pitchFamily="34" charset="0"/>
              <a:buChar char="•"/>
            </a:pPr>
            <a:r>
              <a:rPr lang="en-US" sz="1400" dirty="0"/>
              <a:t>₹2,00,000–₹3,00,000: 10.21%</a:t>
            </a:r>
          </a:p>
          <a:p>
            <a:pPr marL="742950" lvl="1" indent="-285750">
              <a:buFont typeface="Arial" panose="020B0604020202020204" pitchFamily="34" charset="0"/>
              <a:buChar char="•"/>
            </a:pPr>
            <a:r>
              <a:rPr lang="en-US" sz="1400" dirty="0"/>
              <a:t>₹3,00,000–₹4,00,000: 10.31%</a:t>
            </a:r>
          </a:p>
          <a:p>
            <a:pPr marL="742950" lvl="1" indent="-285750">
              <a:buFont typeface="Arial" panose="020B0604020202020204" pitchFamily="34" charset="0"/>
              <a:buChar char="•"/>
            </a:pPr>
            <a:r>
              <a:rPr lang="en-US" sz="1400" dirty="0"/>
              <a:t>₹5,00,000–₹6,00,000: 10.70%</a:t>
            </a:r>
          </a:p>
          <a:p>
            <a:pPr marL="285750" indent="-285750">
              <a:buFont typeface="Arial" panose="020B0604020202020204" pitchFamily="34" charset="0"/>
              <a:buChar char="•"/>
            </a:pPr>
            <a:r>
              <a:rPr lang="en-US" sz="1400" dirty="0"/>
              <a:t>Inverted U-shaped pattern: Default rate rises in mid-loan segments, then drops at higher loan amounts.</a:t>
            </a:r>
          </a:p>
          <a:p>
            <a:endParaRPr lang="en-US" sz="1400" dirty="0"/>
          </a:p>
        </p:txBody>
      </p:sp>
    </p:spTree>
    <p:extLst>
      <p:ext uri="{BB962C8B-B14F-4D97-AF65-F5344CB8AC3E}">
        <p14:creationId xmlns:p14="http://schemas.microsoft.com/office/powerpoint/2010/main" val="2003498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B00A-7FBC-1DDA-5ADC-24C0129ED1C8}"/>
              </a:ext>
            </a:extLst>
          </p:cNvPr>
          <p:cNvSpPr>
            <a:spLocks noGrp="1"/>
          </p:cNvSpPr>
          <p:nvPr>
            <p:ph type="title"/>
          </p:nvPr>
        </p:nvSpPr>
        <p:spPr>
          <a:xfrm>
            <a:off x="1058311" y="100135"/>
            <a:ext cx="7958331" cy="519298"/>
          </a:xfrm>
        </p:spPr>
        <p:txBody>
          <a:bodyPr>
            <a:normAutofit/>
          </a:bodyPr>
          <a:lstStyle/>
          <a:p>
            <a:pPr algn="l"/>
            <a:r>
              <a:rPr lang="en-US" sz="2800" dirty="0"/>
              <a:t>EDA (Bivariate Analysis)</a:t>
            </a:r>
          </a:p>
        </p:txBody>
      </p:sp>
      <p:pic>
        <p:nvPicPr>
          <p:cNvPr id="5" name="Content Placeholder 4">
            <a:extLst>
              <a:ext uri="{FF2B5EF4-FFF2-40B4-BE49-F238E27FC236}">
                <a16:creationId xmlns:a16="http://schemas.microsoft.com/office/drawing/2014/main" id="{2C0ECB26-2377-7D36-5641-641726A81100}"/>
              </a:ext>
            </a:extLst>
          </p:cNvPr>
          <p:cNvPicPr>
            <a:picLocks noGrp="1" noChangeAspect="1"/>
          </p:cNvPicPr>
          <p:nvPr>
            <p:ph idx="1"/>
          </p:nvPr>
        </p:nvPicPr>
        <p:blipFill>
          <a:blip r:embed="rId2"/>
          <a:stretch>
            <a:fillRect/>
          </a:stretch>
        </p:blipFill>
        <p:spPr>
          <a:xfrm>
            <a:off x="1058311" y="619433"/>
            <a:ext cx="4465658" cy="4552335"/>
          </a:xfrm>
        </p:spPr>
      </p:pic>
      <p:pic>
        <p:nvPicPr>
          <p:cNvPr id="7" name="Picture 6">
            <a:extLst>
              <a:ext uri="{FF2B5EF4-FFF2-40B4-BE49-F238E27FC236}">
                <a16:creationId xmlns:a16="http://schemas.microsoft.com/office/drawing/2014/main" id="{CF6DD0E6-716E-A806-1DC8-F4BB2F9BB37C}"/>
              </a:ext>
            </a:extLst>
          </p:cNvPr>
          <p:cNvPicPr>
            <a:picLocks noChangeAspect="1"/>
          </p:cNvPicPr>
          <p:nvPr/>
        </p:nvPicPr>
        <p:blipFill>
          <a:blip r:embed="rId3"/>
          <a:stretch>
            <a:fillRect/>
          </a:stretch>
        </p:blipFill>
        <p:spPr>
          <a:xfrm>
            <a:off x="5732303" y="599680"/>
            <a:ext cx="5210902" cy="2829320"/>
          </a:xfrm>
          <a:prstGeom prst="rect">
            <a:avLst/>
          </a:prstGeom>
        </p:spPr>
      </p:pic>
      <p:sp>
        <p:nvSpPr>
          <p:cNvPr id="8" name="TextBox 7">
            <a:extLst>
              <a:ext uri="{FF2B5EF4-FFF2-40B4-BE49-F238E27FC236}">
                <a16:creationId xmlns:a16="http://schemas.microsoft.com/office/drawing/2014/main" id="{EDE63E29-9C1C-B30C-43DD-7DB0DDF1DD23}"/>
              </a:ext>
            </a:extLst>
          </p:cNvPr>
          <p:cNvSpPr txBox="1"/>
          <p:nvPr/>
        </p:nvSpPr>
        <p:spPr>
          <a:xfrm>
            <a:off x="5676342" y="3429000"/>
            <a:ext cx="5322824" cy="3539430"/>
          </a:xfrm>
          <a:prstGeom prst="rect">
            <a:avLst/>
          </a:prstGeom>
          <a:noFill/>
        </p:spPr>
        <p:txBody>
          <a:bodyPr wrap="square" rtlCol="0">
            <a:spAutoFit/>
          </a:bodyPr>
          <a:lstStyle/>
          <a:p>
            <a:r>
              <a:rPr lang="en-US" sz="1400" dirty="0"/>
              <a:t>Key insights:- </a:t>
            </a:r>
          </a:p>
          <a:p>
            <a:r>
              <a:rPr lang="en-US" sz="1400" b="1" dirty="0"/>
              <a:t>Loan Amount vs Defaulting Behavior</a:t>
            </a:r>
          </a:p>
          <a:p>
            <a:pPr marL="285750" indent="-285750">
              <a:buFont typeface="Arial" panose="020B0604020202020204" pitchFamily="34" charset="0"/>
              <a:buChar char="•"/>
            </a:pPr>
            <a:r>
              <a:rPr lang="en-US" sz="1400" dirty="0"/>
              <a:t>Default rates peak in the mid-range slabs (₹2L–₹6L), especially ₹3L–₹6L where defaults are both high in number and proportion.</a:t>
            </a:r>
          </a:p>
          <a:p>
            <a:pPr marL="285750" indent="-285750">
              <a:buFont typeface="Arial" panose="020B0604020202020204" pitchFamily="34" charset="0"/>
              <a:buChar char="•"/>
            </a:pPr>
            <a:r>
              <a:rPr lang="en-US" sz="1400" dirty="0"/>
              <a:t>Higher loan slabs (&gt;₹10L) show better repayment behavior.</a:t>
            </a:r>
          </a:p>
          <a:p>
            <a:pPr marL="285750" indent="-285750">
              <a:buFont typeface="Arial" panose="020B0604020202020204" pitchFamily="34" charset="0"/>
              <a:buChar char="•"/>
            </a:pPr>
            <a:r>
              <a:rPr lang="en-US" sz="1400" dirty="0"/>
              <a:t>This could indicate stricter credit screening or more financially stable applicants in higher slabs.</a:t>
            </a:r>
          </a:p>
          <a:p>
            <a:pPr marL="285750" indent="-285750">
              <a:buFont typeface="Arial" panose="020B0604020202020204" pitchFamily="34" charset="0"/>
              <a:buChar char="•"/>
            </a:pPr>
            <a:endParaRPr lang="en-US" sz="1400" dirty="0"/>
          </a:p>
          <a:p>
            <a:r>
              <a:rPr lang="en-US" sz="1400" b="1" dirty="0"/>
              <a:t>Age Group vs Defaulting Behavior</a:t>
            </a:r>
          </a:p>
          <a:p>
            <a:pPr marL="285750" indent="-285750">
              <a:buFont typeface="Arial" panose="020B0604020202020204" pitchFamily="34" charset="0"/>
              <a:buChar char="•"/>
            </a:pPr>
            <a:r>
              <a:rPr lang="en-US" sz="1400" dirty="0"/>
              <a:t>The age group 30–45 shows highest number of loans disbursed and repaid indicating they are the most active and reliable borrowers.</a:t>
            </a:r>
          </a:p>
          <a:p>
            <a:pPr marL="285750" indent="-285750">
              <a:buFont typeface="Arial" panose="020B0604020202020204" pitchFamily="34" charset="0"/>
              <a:buChar char="•"/>
            </a:pPr>
            <a:r>
              <a:rPr lang="en-US" sz="1400" dirty="0"/>
              <a:t>Younger applicants (20–25) and older age group (65–70) have higher relative default rates, despite fewer total loans.</a:t>
            </a:r>
          </a:p>
          <a:p>
            <a:endParaRPr lang="en-US" sz="1400" dirty="0"/>
          </a:p>
        </p:txBody>
      </p:sp>
    </p:spTree>
    <p:extLst>
      <p:ext uri="{BB962C8B-B14F-4D97-AF65-F5344CB8AC3E}">
        <p14:creationId xmlns:p14="http://schemas.microsoft.com/office/powerpoint/2010/main" val="264163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3220-D7C2-DC6F-14AE-C42519069382}"/>
              </a:ext>
            </a:extLst>
          </p:cNvPr>
          <p:cNvSpPr>
            <a:spLocks noGrp="1"/>
          </p:cNvSpPr>
          <p:nvPr>
            <p:ph type="title"/>
          </p:nvPr>
        </p:nvSpPr>
        <p:spPr>
          <a:xfrm>
            <a:off x="1038646" y="0"/>
            <a:ext cx="7958331" cy="627454"/>
          </a:xfrm>
        </p:spPr>
        <p:txBody>
          <a:bodyPr/>
          <a:lstStyle/>
          <a:p>
            <a:pPr algn="l"/>
            <a:r>
              <a:rPr lang="en-US" dirty="0"/>
              <a:t>EDA (Bivariate Analysis)</a:t>
            </a:r>
          </a:p>
        </p:txBody>
      </p:sp>
      <p:pic>
        <p:nvPicPr>
          <p:cNvPr id="5" name="Picture 4">
            <a:extLst>
              <a:ext uri="{FF2B5EF4-FFF2-40B4-BE49-F238E27FC236}">
                <a16:creationId xmlns:a16="http://schemas.microsoft.com/office/drawing/2014/main" id="{2BABE949-7291-C2EE-54C6-3DA83E9B322C}"/>
              </a:ext>
            </a:extLst>
          </p:cNvPr>
          <p:cNvPicPr>
            <a:picLocks noChangeAspect="1"/>
          </p:cNvPicPr>
          <p:nvPr/>
        </p:nvPicPr>
        <p:blipFill>
          <a:blip r:embed="rId2"/>
          <a:stretch>
            <a:fillRect/>
          </a:stretch>
        </p:blipFill>
        <p:spPr>
          <a:xfrm>
            <a:off x="1140859" y="627454"/>
            <a:ext cx="6449325" cy="5877745"/>
          </a:xfrm>
          <a:prstGeom prst="rect">
            <a:avLst/>
          </a:prstGeom>
        </p:spPr>
      </p:pic>
      <p:pic>
        <p:nvPicPr>
          <p:cNvPr id="7" name="Picture 6">
            <a:extLst>
              <a:ext uri="{FF2B5EF4-FFF2-40B4-BE49-F238E27FC236}">
                <a16:creationId xmlns:a16="http://schemas.microsoft.com/office/drawing/2014/main" id="{E2081E18-C5C2-CB29-B794-EA1AC0E36713}"/>
              </a:ext>
            </a:extLst>
          </p:cNvPr>
          <p:cNvPicPr>
            <a:picLocks noChangeAspect="1"/>
          </p:cNvPicPr>
          <p:nvPr/>
        </p:nvPicPr>
        <p:blipFill>
          <a:blip r:embed="rId3"/>
          <a:stretch>
            <a:fillRect/>
          </a:stretch>
        </p:blipFill>
        <p:spPr>
          <a:xfrm>
            <a:off x="7692397" y="627454"/>
            <a:ext cx="3595035" cy="2410161"/>
          </a:xfrm>
          <a:prstGeom prst="rect">
            <a:avLst/>
          </a:prstGeom>
        </p:spPr>
      </p:pic>
      <p:sp>
        <p:nvSpPr>
          <p:cNvPr id="8" name="TextBox 7">
            <a:extLst>
              <a:ext uri="{FF2B5EF4-FFF2-40B4-BE49-F238E27FC236}">
                <a16:creationId xmlns:a16="http://schemas.microsoft.com/office/drawing/2014/main" id="{D6CBAAEE-0366-71E6-E033-5A92614CE33E}"/>
              </a:ext>
            </a:extLst>
          </p:cNvPr>
          <p:cNvSpPr txBox="1"/>
          <p:nvPr/>
        </p:nvSpPr>
        <p:spPr>
          <a:xfrm>
            <a:off x="7692397" y="3103126"/>
            <a:ext cx="3713022" cy="3754874"/>
          </a:xfrm>
          <a:prstGeom prst="rect">
            <a:avLst/>
          </a:prstGeom>
          <a:noFill/>
        </p:spPr>
        <p:txBody>
          <a:bodyPr wrap="square" rtlCol="0">
            <a:spAutoFit/>
          </a:bodyPr>
          <a:lstStyle/>
          <a:p>
            <a:r>
              <a:rPr lang="en-US" sz="1400" dirty="0"/>
              <a:t>Key insights:-</a:t>
            </a:r>
          </a:p>
          <a:p>
            <a:r>
              <a:rPr lang="en-US" sz="1400" b="1" dirty="0"/>
              <a:t>Income Slab vs Defaulting Behavior</a:t>
            </a:r>
          </a:p>
          <a:p>
            <a:pPr marL="285750" indent="-285750">
              <a:buFont typeface="Arial" panose="020B0604020202020204" pitchFamily="34" charset="0"/>
              <a:buChar char="•"/>
            </a:pPr>
            <a:r>
              <a:rPr lang="en-US" sz="1400" dirty="0"/>
              <a:t>Mid-income groups (₹50K – ₹2.5L) show higher numbers of both repayment and default.</a:t>
            </a:r>
          </a:p>
          <a:p>
            <a:pPr marL="285750" indent="-285750">
              <a:buFont typeface="Arial" panose="020B0604020202020204" pitchFamily="34" charset="0"/>
              <a:buChar char="•"/>
            </a:pPr>
            <a:r>
              <a:rPr lang="en-US" sz="1400" dirty="0"/>
              <a:t>In contrast, very high-income slabs (₹&gt;5L) show minimal defaulting.</a:t>
            </a:r>
          </a:p>
          <a:p>
            <a:pPr marL="285750" indent="-285750">
              <a:buFont typeface="Arial" panose="020B0604020202020204" pitchFamily="34" charset="0"/>
              <a:buChar char="•"/>
            </a:pPr>
            <a:r>
              <a:rPr lang="en-US" sz="1400" dirty="0"/>
              <a:t>Applicants in the mid-income range are more vulnerable to default.</a:t>
            </a:r>
          </a:p>
          <a:p>
            <a:pPr marL="285750" indent="-285750">
              <a:buFont typeface="Arial" panose="020B0604020202020204" pitchFamily="34" charset="0"/>
              <a:buChar char="•"/>
            </a:pPr>
            <a:endParaRPr lang="en-US" sz="1400" dirty="0"/>
          </a:p>
          <a:p>
            <a:r>
              <a:rPr lang="en-US" sz="1400" b="1" dirty="0"/>
              <a:t>Gender vs Defaulting Behavior</a:t>
            </a:r>
          </a:p>
          <a:p>
            <a:pPr marL="285750" indent="-285750">
              <a:buFont typeface="Arial" panose="020B0604020202020204" pitchFamily="34" charset="0"/>
              <a:buChar char="•"/>
            </a:pPr>
            <a:r>
              <a:rPr lang="en-US" sz="1400" dirty="0"/>
              <a:t>Females account for a significantly larger number of loans compared to males.</a:t>
            </a:r>
          </a:p>
          <a:p>
            <a:pPr marL="285750" indent="-285750">
              <a:buFont typeface="Arial" panose="020B0604020202020204" pitchFamily="34" charset="0"/>
              <a:buChar char="•"/>
            </a:pPr>
            <a:r>
              <a:rPr lang="en-US" sz="1400" dirty="0"/>
              <a:t>Although women constitute the majority of borrowers, men have a higher default rate, indicating women are relatively more reliable borrowers in this dataset.</a:t>
            </a:r>
          </a:p>
        </p:txBody>
      </p:sp>
    </p:spTree>
    <p:extLst>
      <p:ext uri="{BB962C8B-B14F-4D97-AF65-F5344CB8AC3E}">
        <p14:creationId xmlns:p14="http://schemas.microsoft.com/office/powerpoint/2010/main" val="130332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F404-9038-C78B-4D1D-BED552F4C235}"/>
              </a:ext>
            </a:extLst>
          </p:cNvPr>
          <p:cNvSpPr>
            <a:spLocks noGrp="1"/>
          </p:cNvSpPr>
          <p:nvPr>
            <p:ph type="title"/>
          </p:nvPr>
        </p:nvSpPr>
        <p:spPr>
          <a:xfrm>
            <a:off x="2415163" y="808056"/>
            <a:ext cx="7958331" cy="1077229"/>
          </a:xfrm>
        </p:spPr>
        <p:txBody>
          <a:bodyPr/>
          <a:lstStyle/>
          <a:p>
            <a:pPr algn="l"/>
            <a:r>
              <a:rPr lang="en-US" dirty="0"/>
              <a:t>Project Description</a:t>
            </a:r>
          </a:p>
        </p:txBody>
      </p:sp>
      <p:sp>
        <p:nvSpPr>
          <p:cNvPr id="3" name="Content Placeholder 2">
            <a:extLst>
              <a:ext uri="{FF2B5EF4-FFF2-40B4-BE49-F238E27FC236}">
                <a16:creationId xmlns:a16="http://schemas.microsoft.com/office/drawing/2014/main" id="{67361DC3-2336-32B8-B635-00959AA38D25}"/>
              </a:ext>
            </a:extLst>
          </p:cNvPr>
          <p:cNvSpPr>
            <a:spLocks noGrp="1"/>
          </p:cNvSpPr>
          <p:nvPr>
            <p:ph idx="1"/>
          </p:nvPr>
        </p:nvSpPr>
        <p:spPr>
          <a:xfrm>
            <a:off x="2415163" y="2052116"/>
            <a:ext cx="8154976" cy="3997828"/>
          </a:xfrm>
        </p:spPr>
        <p:txBody>
          <a:bodyPr/>
          <a:lstStyle/>
          <a:p>
            <a:pPr marL="0" indent="0">
              <a:buNone/>
            </a:pPr>
            <a:r>
              <a:rPr lang="en-US" dirty="0"/>
              <a:t>The objective of the project is to perform Exploratory Data Analysis (EDA) on loan application data to uncover insights about customer and loan attributes that influence the likelihood of default. These findings will help the business in making data-driven decisions—whether to approve, reject, or modify loan terms.</a:t>
            </a:r>
          </a:p>
          <a:p>
            <a:pPr marL="0" indent="0">
              <a:buNone/>
            </a:pPr>
            <a:r>
              <a:rPr lang="en-US" dirty="0"/>
              <a:t>The project involved handling missing data, identifying outliers, analyzing class imbalance, and studying relationships between variables, especially for customers with payment difficulties.</a:t>
            </a:r>
          </a:p>
        </p:txBody>
      </p:sp>
    </p:spTree>
    <p:extLst>
      <p:ext uri="{BB962C8B-B14F-4D97-AF65-F5344CB8AC3E}">
        <p14:creationId xmlns:p14="http://schemas.microsoft.com/office/powerpoint/2010/main" val="3535285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8706-AF5B-C0DE-1416-73729834EFD7}"/>
              </a:ext>
            </a:extLst>
          </p:cNvPr>
          <p:cNvSpPr>
            <a:spLocks noGrp="1"/>
          </p:cNvSpPr>
          <p:nvPr>
            <p:ph type="title"/>
          </p:nvPr>
        </p:nvSpPr>
        <p:spPr>
          <a:xfrm>
            <a:off x="1038647" y="0"/>
            <a:ext cx="7958331" cy="558628"/>
          </a:xfrm>
        </p:spPr>
        <p:txBody>
          <a:bodyPr>
            <a:normAutofit/>
          </a:bodyPr>
          <a:lstStyle/>
          <a:p>
            <a:pPr algn="l"/>
            <a:r>
              <a:rPr lang="en-US" sz="2800" dirty="0"/>
              <a:t>EDA (Bivariate Analysis)</a:t>
            </a:r>
          </a:p>
        </p:txBody>
      </p:sp>
      <p:pic>
        <p:nvPicPr>
          <p:cNvPr id="5" name="Picture 4">
            <a:extLst>
              <a:ext uri="{FF2B5EF4-FFF2-40B4-BE49-F238E27FC236}">
                <a16:creationId xmlns:a16="http://schemas.microsoft.com/office/drawing/2014/main" id="{D1F1A391-2DAA-945B-75A0-DA2EDE5A7FC7}"/>
              </a:ext>
            </a:extLst>
          </p:cNvPr>
          <p:cNvPicPr>
            <a:picLocks noChangeAspect="1"/>
          </p:cNvPicPr>
          <p:nvPr/>
        </p:nvPicPr>
        <p:blipFill>
          <a:blip r:embed="rId2"/>
          <a:stretch>
            <a:fillRect/>
          </a:stretch>
        </p:blipFill>
        <p:spPr>
          <a:xfrm>
            <a:off x="1189579" y="532995"/>
            <a:ext cx="3972479" cy="3527727"/>
          </a:xfrm>
          <a:prstGeom prst="rect">
            <a:avLst/>
          </a:prstGeom>
        </p:spPr>
      </p:pic>
      <p:pic>
        <p:nvPicPr>
          <p:cNvPr id="7" name="Picture 6">
            <a:extLst>
              <a:ext uri="{FF2B5EF4-FFF2-40B4-BE49-F238E27FC236}">
                <a16:creationId xmlns:a16="http://schemas.microsoft.com/office/drawing/2014/main" id="{B4389645-85E1-3D44-9452-CAC2B20D071D}"/>
              </a:ext>
            </a:extLst>
          </p:cNvPr>
          <p:cNvPicPr>
            <a:picLocks noChangeAspect="1"/>
          </p:cNvPicPr>
          <p:nvPr/>
        </p:nvPicPr>
        <p:blipFill>
          <a:blip r:embed="rId3"/>
          <a:stretch>
            <a:fillRect/>
          </a:stretch>
        </p:blipFill>
        <p:spPr>
          <a:xfrm>
            <a:off x="5468362" y="532996"/>
            <a:ext cx="5306165" cy="3527727"/>
          </a:xfrm>
          <a:prstGeom prst="rect">
            <a:avLst/>
          </a:prstGeom>
        </p:spPr>
      </p:pic>
      <p:sp>
        <p:nvSpPr>
          <p:cNvPr id="3" name="TextBox 2">
            <a:extLst>
              <a:ext uri="{FF2B5EF4-FFF2-40B4-BE49-F238E27FC236}">
                <a16:creationId xmlns:a16="http://schemas.microsoft.com/office/drawing/2014/main" id="{668D3ADC-6495-62F1-B602-2A81F52F4AD3}"/>
              </a:ext>
            </a:extLst>
          </p:cNvPr>
          <p:cNvSpPr txBox="1"/>
          <p:nvPr/>
        </p:nvSpPr>
        <p:spPr>
          <a:xfrm>
            <a:off x="1278194" y="4375355"/>
            <a:ext cx="9496333" cy="2462213"/>
          </a:xfrm>
          <a:prstGeom prst="rect">
            <a:avLst/>
          </a:prstGeom>
          <a:noFill/>
        </p:spPr>
        <p:txBody>
          <a:bodyPr wrap="square" rtlCol="0">
            <a:spAutoFit/>
          </a:bodyPr>
          <a:lstStyle/>
          <a:p>
            <a:r>
              <a:rPr lang="en-US" sz="1400" dirty="0"/>
              <a:t>Key Insights:- </a:t>
            </a:r>
          </a:p>
          <a:p>
            <a:r>
              <a:rPr lang="en-US" sz="1400" b="1" dirty="0"/>
              <a:t>Loan Type Vs Default behavior</a:t>
            </a:r>
          </a:p>
          <a:p>
            <a:pPr marL="285750" indent="-285750">
              <a:buFont typeface="Arial" panose="020B0604020202020204" pitchFamily="34" charset="0"/>
              <a:buChar char="•"/>
            </a:pPr>
            <a:r>
              <a:rPr lang="en-US" sz="1400" dirty="0"/>
              <a:t>Cash Loans are significantly more common than Revolving Loans. There is also a proportionally higher number of defaulters compared to revolving loans. Hence, Loan type has a relationship with repayment behavior.</a:t>
            </a:r>
          </a:p>
          <a:p>
            <a:pPr marL="285750" indent="-285750">
              <a:buFont typeface="Arial" panose="020B0604020202020204" pitchFamily="34" charset="0"/>
              <a:buChar char="•"/>
            </a:pPr>
            <a:endParaRPr lang="en-US" sz="1400" dirty="0"/>
          </a:p>
          <a:p>
            <a:r>
              <a:rPr lang="en-US" sz="1400" b="1" dirty="0"/>
              <a:t>Income Type Vs Default behavior</a:t>
            </a:r>
          </a:p>
          <a:p>
            <a:pPr marL="285750" indent="-285750">
              <a:buFont typeface="Arial" panose="020B0604020202020204" pitchFamily="34" charset="0"/>
              <a:buChar char="•"/>
            </a:pPr>
            <a:r>
              <a:rPr lang="en-US" sz="1400" dirty="0"/>
              <a:t>Most loans are taken by the "Working" class, followed by Commercial associates and Pensioners, consolidating to almost 93% of the dataset.</a:t>
            </a:r>
          </a:p>
          <a:p>
            <a:pPr marL="285750" indent="-285750">
              <a:buFont typeface="Arial" panose="020B0604020202020204" pitchFamily="34" charset="0"/>
              <a:buChar char="•"/>
            </a:pPr>
            <a:r>
              <a:rPr lang="en-US" sz="1400" dirty="0"/>
              <a:t>Defaulters are more common among Working and Commercial associates with default rate of 9.46% &amp; 7.50% respectively.</a:t>
            </a:r>
          </a:p>
          <a:p>
            <a:endParaRPr lang="en-US" sz="1400" dirty="0"/>
          </a:p>
        </p:txBody>
      </p:sp>
    </p:spTree>
    <p:extLst>
      <p:ext uri="{BB962C8B-B14F-4D97-AF65-F5344CB8AC3E}">
        <p14:creationId xmlns:p14="http://schemas.microsoft.com/office/powerpoint/2010/main" val="963017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7842-A701-8F6F-ADA5-4580489B0227}"/>
              </a:ext>
            </a:extLst>
          </p:cNvPr>
          <p:cNvSpPr>
            <a:spLocks noGrp="1"/>
          </p:cNvSpPr>
          <p:nvPr>
            <p:ph type="title"/>
          </p:nvPr>
        </p:nvSpPr>
        <p:spPr>
          <a:xfrm>
            <a:off x="1294286" y="817889"/>
            <a:ext cx="7958331" cy="558628"/>
          </a:xfrm>
        </p:spPr>
        <p:txBody>
          <a:bodyPr>
            <a:normAutofit/>
          </a:bodyPr>
          <a:lstStyle/>
          <a:p>
            <a:pPr algn="l"/>
            <a:r>
              <a:rPr lang="en-US" sz="2800" dirty="0"/>
              <a:t>Summary &amp; Key Recommendations</a:t>
            </a:r>
          </a:p>
        </p:txBody>
      </p:sp>
      <p:sp>
        <p:nvSpPr>
          <p:cNvPr id="3" name="Content Placeholder 2">
            <a:extLst>
              <a:ext uri="{FF2B5EF4-FFF2-40B4-BE49-F238E27FC236}">
                <a16:creationId xmlns:a16="http://schemas.microsoft.com/office/drawing/2014/main" id="{714BF6C6-58D6-3245-9EB8-7B010474D818}"/>
              </a:ext>
            </a:extLst>
          </p:cNvPr>
          <p:cNvSpPr>
            <a:spLocks noGrp="1"/>
          </p:cNvSpPr>
          <p:nvPr>
            <p:ph idx="1"/>
          </p:nvPr>
        </p:nvSpPr>
        <p:spPr>
          <a:xfrm>
            <a:off x="1048479" y="904567"/>
            <a:ext cx="10179960" cy="5781367"/>
          </a:xfrm>
        </p:spPr>
        <p:txBody>
          <a:bodyPr>
            <a:normAutofit/>
          </a:bodyPr>
          <a:lstStyle/>
          <a:p>
            <a:r>
              <a:rPr lang="en-US" dirty="0"/>
              <a:t>This project focused on performing comprehensive Exploratory Data Analysis (EDA) on a bank’s loan application dataset using Microsoft Excel. Through-out the project we’ve addressed data quality issues through cleaning (handling nulls, invalid entries, and data type corrections).</a:t>
            </a:r>
          </a:p>
          <a:p>
            <a:r>
              <a:rPr lang="en-US" dirty="0"/>
              <a:t>Detected and flagged outliers in key numeric fields such as income, loan amount, annuity, and goods price.</a:t>
            </a:r>
          </a:p>
          <a:p>
            <a:r>
              <a:rPr lang="en-US" dirty="0"/>
              <a:t>Identified significant class imbalance in target variable (92% repaid vs 8% defaulted), loan type, gender, and education.</a:t>
            </a:r>
          </a:p>
          <a:p>
            <a:r>
              <a:rPr lang="en-US" dirty="0"/>
              <a:t>Uncovered key patterns through univariate, segmented, and bivariate analyses highlighting variables linked to loan defaults.</a:t>
            </a:r>
          </a:p>
        </p:txBody>
      </p:sp>
    </p:spTree>
    <p:extLst>
      <p:ext uri="{BB962C8B-B14F-4D97-AF65-F5344CB8AC3E}">
        <p14:creationId xmlns:p14="http://schemas.microsoft.com/office/powerpoint/2010/main" val="2386458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8E02-AF07-B3DC-6D2F-D522C545448A}"/>
              </a:ext>
            </a:extLst>
          </p:cNvPr>
          <p:cNvSpPr>
            <a:spLocks noGrp="1"/>
          </p:cNvSpPr>
          <p:nvPr>
            <p:ph type="title"/>
          </p:nvPr>
        </p:nvSpPr>
        <p:spPr>
          <a:xfrm>
            <a:off x="1235292" y="808056"/>
            <a:ext cx="7958331" cy="479970"/>
          </a:xfrm>
        </p:spPr>
        <p:txBody>
          <a:bodyPr>
            <a:normAutofit/>
          </a:bodyPr>
          <a:lstStyle/>
          <a:p>
            <a:pPr algn="l"/>
            <a:r>
              <a:rPr lang="en-US" sz="2800" dirty="0"/>
              <a:t>Summary &amp; Key Recommendations</a:t>
            </a:r>
          </a:p>
        </p:txBody>
      </p:sp>
      <p:sp>
        <p:nvSpPr>
          <p:cNvPr id="3" name="Content Placeholder 2">
            <a:extLst>
              <a:ext uri="{FF2B5EF4-FFF2-40B4-BE49-F238E27FC236}">
                <a16:creationId xmlns:a16="http://schemas.microsoft.com/office/drawing/2014/main" id="{2E523A3F-8F9C-0538-BC02-AF376FFB03EC}"/>
              </a:ext>
            </a:extLst>
          </p:cNvPr>
          <p:cNvSpPr>
            <a:spLocks noGrp="1"/>
          </p:cNvSpPr>
          <p:nvPr>
            <p:ph idx="1"/>
          </p:nvPr>
        </p:nvSpPr>
        <p:spPr>
          <a:xfrm>
            <a:off x="1235292" y="1487776"/>
            <a:ext cx="9953817" cy="4562168"/>
          </a:xfrm>
        </p:spPr>
        <p:txBody>
          <a:bodyPr>
            <a:normAutofit fontScale="70000" lnSpcReduction="20000"/>
          </a:bodyPr>
          <a:lstStyle/>
          <a:p>
            <a:pPr marL="0" indent="0">
              <a:buNone/>
            </a:pPr>
            <a:r>
              <a:rPr lang="en-US" sz="2600" b="1" dirty="0"/>
              <a:t>Key recommendations :-</a:t>
            </a:r>
          </a:p>
          <a:p>
            <a:r>
              <a:rPr lang="en-US" b="1" dirty="0"/>
              <a:t>Refine Credit Screening Criteria</a:t>
            </a:r>
            <a:r>
              <a:rPr lang="en-US" dirty="0"/>
              <a:t>: Pay closer attention to applicants earning between ₹45K–₹75K, aged 20–35, or with Lower Secondary education, as they show higher default rates.</a:t>
            </a:r>
          </a:p>
          <a:p>
            <a:r>
              <a:rPr lang="en-US" b="1" dirty="0"/>
              <a:t>Use Income Type in Risk Assessment:</a:t>
            </a:r>
            <a:r>
              <a:rPr lang="en-US" dirty="0"/>
              <a:t> Applicants from Working and Commercial associate groups have higher default proportions. Consider assigning higher risk weights or stricter approval rules for these segments.</a:t>
            </a:r>
          </a:p>
          <a:p>
            <a:r>
              <a:rPr lang="en-US" b="1" dirty="0"/>
              <a:t>Address Class Imbalance:</a:t>
            </a:r>
            <a:r>
              <a:rPr lang="en-US" dirty="0"/>
              <a:t> Use stratified sampling or resampling techniques during model development to avoid biased predictions.</a:t>
            </a:r>
          </a:p>
          <a:p>
            <a:r>
              <a:rPr lang="en-US" b="1" dirty="0"/>
              <a:t>Differentiate Loan Policies by Type:</a:t>
            </a:r>
            <a:r>
              <a:rPr lang="en-US" dirty="0"/>
              <a:t> Cash loans have significantly higher default rates than Revolving loans. Tailor credit terms, approval conditions, or interest rates based on loan type.</a:t>
            </a:r>
          </a:p>
          <a:p>
            <a:r>
              <a:rPr lang="en-US" b="1" dirty="0"/>
              <a:t>Target Reliable Segments for Growth:</a:t>
            </a:r>
            <a:r>
              <a:rPr lang="en-US" dirty="0"/>
              <a:t> Focus marketing and product offers on Pensioners, State Servants, and females, as they have shown lower default tendencies.</a:t>
            </a:r>
          </a:p>
          <a:p>
            <a:r>
              <a:rPr lang="en-US" b="1" dirty="0"/>
              <a:t>Investigate High Outlier Values:</a:t>
            </a:r>
            <a:r>
              <a:rPr lang="en-US" dirty="0"/>
              <a:t> Extremely high values in income, credit amount, and annuity should be reviewed or excluded before modeling to improve accuracy.</a:t>
            </a:r>
          </a:p>
        </p:txBody>
      </p:sp>
    </p:spTree>
    <p:extLst>
      <p:ext uri="{BB962C8B-B14F-4D97-AF65-F5344CB8AC3E}">
        <p14:creationId xmlns:p14="http://schemas.microsoft.com/office/powerpoint/2010/main" val="3749642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CB2F81-E21D-8E11-F549-F402BB60FF5D}"/>
              </a:ext>
            </a:extLst>
          </p:cNvPr>
          <p:cNvSpPr txBox="1"/>
          <p:nvPr/>
        </p:nvSpPr>
        <p:spPr>
          <a:xfrm>
            <a:off x="1809135" y="2969342"/>
            <a:ext cx="9261988" cy="1446550"/>
          </a:xfrm>
          <a:prstGeom prst="rect">
            <a:avLst/>
          </a:prstGeom>
          <a:noFill/>
        </p:spPr>
        <p:txBody>
          <a:bodyPr wrap="square" rtlCol="0">
            <a:spAutoFit/>
          </a:bodyPr>
          <a:lstStyle/>
          <a:p>
            <a:r>
              <a:rPr lang="en-US" sz="8800" dirty="0"/>
              <a:t>Thank You</a:t>
            </a:r>
          </a:p>
        </p:txBody>
      </p:sp>
      <p:sp>
        <p:nvSpPr>
          <p:cNvPr id="5" name="TextBox 4">
            <a:extLst>
              <a:ext uri="{FF2B5EF4-FFF2-40B4-BE49-F238E27FC236}">
                <a16:creationId xmlns:a16="http://schemas.microsoft.com/office/drawing/2014/main" id="{16D789C5-DE6B-55E4-DFA6-8411743D5797}"/>
              </a:ext>
            </a:extLst>
          </p:cNvPr>
          <p:cNvSpPr txBox="1"/>
          <p:nvPr/>
        </p:nvSpPr>
        <p:spPr>
          <a:xfrm>
            <a:off x="1809135" y="4768645"/>
            <a:ext cx="9261988" cy="369332"/>
          </a:xfrm>
          <a:prstGeom prst="rect">
            <a:avLst/>
          </a:prstGeom>
          <a:noFill/>
        </p:spPr>
        <p:txBody>
          <a:bodyPr wrap="square" rtlCol="0">
            <a:spAutoFit/>
          </a:bodyPr>
          <a:lstStyle/>
          <a:p>
            <a:r>
              <a:rPr lang="en-US" dirty="0"/>
              <a:t>You can access the complete Excel workbook here: </a:t>
            </a:r>
            <a:r>
              <a:rPr lang="en-US" dirty="0">
                <a:hlinkClick r:id="rId2"/>
              </a:rPr>
              <a:t>Bank loan case study (csv).xlsx</a:t>
            </a:r>
            <a:endParaRPr lang="en-US" dirty="0"/>
          </a:p>
        </p:txBody>
      </p:sp>
    </p:spTree>
    <p:extLst>
      <p:ext uri="{BB962C8B-B14F-4D97-AF65-F5344CB8AC3E}">
        <p14:creationId xmlns:p14="http://schemas.microsoft.com/office/powerpoint/2010/main" val="333092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D8E2-FE97-FF25-D952-5051C223D454}"/>
              </a:ext>
            </a:extLst>
          </p:cNvPr>
          <p:cNvSpPr>
            <a:spLocks noGrp="1"/>
          </p:cNvSpPr>
          <p:nvPr>
            <p:ph type="title"/>
          </p:nvPr>
        </p:nvSpPr>
        <p:spPr>
          <a:xfrm>
            <a:off x="2356169" y="768727"/>
            <a:ext cx="7958331" cy="1077229"/>
          </a:xfrm>
        </p:spPr>
        <p:txBody>
          <a:bodyPr>
            <a:normAutofit/>
          </a:bodyPr>
          <a:lstStyle/>
          <a:p>
            <a:pPr algn="l"/>
            <a:r>
              <a:rPr lang="en-US" dirty="0"/>
              <a:t>Approach to the Project</a:t>
            </a:r>
          </a:p>
        </p:txBody>
      </p:sp>
      <p:sp>
        <p:nvSpPr>
          <p:cNvPr id="3" name="Content Placeholder 2">
            <a:extLst>
              <a:ext uri="{FF2B5EF4-FFF2-40B4-BE49-F238E27FC236}">
                <a16:creationId xmlns:a16="http://schemas.microsoft.com/office/drawing/2014/main" id="{AAFA8930-1215-9970-B184-8634E7DE1BCC}"/>
              </a:ext>
            </a:extLst>
          </p:cNvPr>
          <p:cNvSpPr>
            <a:spLocks noGrp="1"/>
          </p:cNvSpPr>
          <p:nvPr>
            <p:ph idx="1"/>
          </p:nvPr>
        </p:nvSpPr>
        <p:spPr>
          <a:xfrm>
            <a:off x="2356169" y="1465006"/>
            <a:ext cx="8390489" cy="5132439"/>
          </a:xfrm>
        </p:spPr>
        <p:txBody>
          <a:bodyPr>
            <a:noAutofit/>
          </a:bodyPr>
          <a:lstStyle/>
          <a:p>
            <a:pPr marL="0" indent="0">
              <a:buNone/>
            </a:pPr>
            <a:r>
              <a:rPr lang="en-US" sz="1400" dirty="0"/>
              <a:t>In this project, we’ve followed a structured and analytical approach to break down the problem and derive meaningful insights, leveraging Microsoft excel.</a:t>
            </a:r>
          </a:p>
          <a:p>
            <a:r>
              <a:rPr lang="en-US" sz="1400" b="1" dirty="0"/>
              <a:t>Data Cleaning:</a:t>
            </a:r>
            <a:r>
              <a:rPr lang="en-US" sz="1400" dirty="0"/>
              <a:t> Identified and handled missing values using Excel functions (ISBLANK, IF, AVERAGE, MEDIAN), and visualized them using bar charts.</a:t>
            </a:r>
          </a:p>
          <a:p>
            <a:r>
              <a:rPr lang="en-US" sz="1400" b="1" dirty="0"/>
              <a:t>Outlier Detection:</a:t>
            </a:r>
            <a:r>
              <a:rPr lang="en-US" sz="1400" dirty="0"/>
              <a:t> Used IQR method (QUARTILE, IF) and conditional formatting to detect and highlight outliers; visualized using box plots.</a:t>
            </a:r>
          </a:p>
          <a:p>
            <a:r>
              <a:rPr lang="en-US" sz="1400" b="1" dirty="0"/>
              <a:t>Data Imbalance Analysis:</a:t>
            </a:r>
            <a:r>
              <a:rPr lang="en-US" sz="1400" dirty="0"/>
              <a:t> Assessed distribution of default vs non-default cases using COUNTIF; displayed results using pie and bar charts.</a:t>
            </a:r>
          </a:p>
          <a:p>
            <a:r>
              <a:rPr lang="en-US" sz="1400" b="1" dirty="0"/>
              <a:t>EDA (Univariate, Segmented Univariate &amp; Bivariate):</a:t>
            </a:r>
            <a:r>
              <a:rPr lang="en-US" sz="1400" dirty="0"/>
              <a:t> Explored individual and combined variable patterns using pivot tables, histograms, and scatter plots—segmented by default status.</a:t>
            </a:r>
          </a:p>
          <a:p>
            <a:r>
              <a:rPr lang="en-US" sz="1400" b="1" dirty="0"/>
              <a:t>Correlation Analysis:</a:t>
            </a:r>
            <a:r>
              <a:rPr lang="en-US" sz="1400" dirty="0"/>
              <a:t> Segmented data into defaulters and others, used CORREL to find top influencing variables; visualized through heatmaps.</a:t>
            </a:r>
          </a:p>
          <a:p>
            <a:pPr marL="0" indent="0">
              <a:buNone/>
            </a:pPr>
            <a:endParaRPr lang="en-US" sz="1400" dirty="0"/>
          </a:p>
        </p:txBody>
      </p:sp>
    </p:spTree>
    <p:extLst>
      <p:ext uri="{BB962C8B-B14F-4D97-AF65-F5344CB8AC3E}">
        <p14:creationId xmlns:p14="http://schemas.microsoft.com/office/powerpoint/2010/main" val="2661411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C5B9-3020-052C-0A0E-F5A846AB467F}"/>
              </a:ext>
            </a:extLst>
          </p:cNvPr>
          <p:cNvSpPr>
            <a:spLocks noGrp="1"/>
          </p:cNvSpPr>
          <p:nvPr>
            <p:ph type="title"/>
          </p:nvPr>
        </p:nvSpPr>
        <p:spPr>
          <a:xfrm>
            <a:off x="2415163" y="808056"/>
            <a:ext cx="7958331" cy="1077229"/>
          </a:xfrm>
        </p:spPr>
        <p:txBody>
          <a:bodyPr/>
          <a:lstStyle/>
          <a:p>
            <a:pPr algn="l"/>
            <a:r>
              <a:rPr lang="en-US" dirty="0"/>
              <a:t>Tech-Stack Used</a:t>
            </a:r>
          </a:p>
        </p:txBody>
      </p:sp>
      <p:sp>
        <p:nvSpPr>
          <p:cNvPr id="3" name="Content Placeholder 2">
            <a:extLst>
              <a:ext uri="{FF2B5EF4-FFF2-40B4-BE49-F238E27FC236}">
                <a16:creationId xmlns:a16="http://schemas.microsoft.com/office/drawing/2014/main" id="{FCE51EAB-4C27-A325-1AA8-7EFE78C3758E}"/>
              </a:ext>
            </a:extLst>
          </p:cNvPr>
          <p:cNvSpPr>
            <a:spLocks noGrp="1"/>
          </p:cNvSpPr>
          <p:nvPr>
            <p:ph idx="1"/>
          </p:nvPr>
        </p:nvSpPr>
        <p:spPr>
          <a:xfrm>
            <a:off x="2415163" y="2052116"/>
            <a:ext cx="8154976" cy="3997828"/>
          </a:xfrm>
        </p:spPr>
        <p:txBody>
          <a:bodyPr>
            <a:normAutofit fontScale="92500" lnSpcReduction="20000"/>
          </a:bodyPr>
          <a:lstStyle/>
          <a:p>
            <a:pPr marL="0" indent="0">
              <a:buNone/>
            </a:pPr>
            <a:r>
              <a:rPr lang="en-US" b="1" dirty="0"/>
              <a:t>Microsoft Excel</a:t>
            </a:r>
          </a:p>
          <a:p>
            <a:r>
              <a:rPr lang="en-US" dirty="0"/>
              <a:t>Data Cleaning (handling missing values, outliers detection)</a:t>
            </a:r>
          </a:p>
          <a:p>
            <a:r>
              <a:rPr lang="en-US" dirty="0"/>
              <a:t>Data Analysis (formulas, pivot tables, conditional formatting)</a:t>
            </a:r>
          </a:p>
          <a:p>
            <a:r>
              <a:rPr lang="en-US" dirty="0"/>
              <a:t>Data Visualization (charts: bar, pie, histogram, pareto chart)</a:t>
            </a:r>
          </a:p>
          <a:p>
            <a:endParaRPr lang="en-US" dirty="0"/>
          </a:p>
          <a:p>
            <a:pPr marL="0" indent="0">
              <a:buNone/>
            </a:pPr>
            <a:r>
              <a:rPr lang="en-US" b="1" dirty="0"/>
              <a:t>Microsoft PowerPoint</a:t>
            </a:r>
          </a:p>
          <a:p>
            <a:r>
              <a:rPr lang="en-US" dirty="0"/>
              <a:t>Presentation of insights and findings</a:t>
            </a:r>
          </a:p>
          <a:p>
            <a:r>
              <a:rPr lang="en-US" dirty="0"/>
              <a:t>Visual storytelling using charts, bullet points, and structured layout</a:t>
            </a:r>
          </a:p>
          <a:p>
            <a:endParaRPr lang="en-US" dirty="0"/>
          </a:p>
        </p:txBody>
      </p:sp>
    </p:spTree>
    <p:extLst>
      <p:ext uri="{BB962C8B-B14F-4D97-AF65-F5344CB8AC3E}">
        <p14:creationId xmlns:p14="http://schemas.microsoft.com/office/powerpoint/2010/main" val="2614191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5D0E-A3AE-E04A-E82C-C5AF5E235743}"/>
              </a:ext>
            </a:extLst>
          </p:cNvPr>
          <p:cNvSpPr>
            <a:spLocks noGrp="1"/>
          </p:cNvSpPr>
          <p:nvPr>
            <p:ph type="title"/>
          </p:nvPr>
        </p:nvSpPr>
        <p:spPr>
          <a:xfrm>
            <a:off x="2336504" y="790202"/>
            <a:ext cx="7958331" cy="1077229"/>
          </a:xfrm>
        </p:spPr>
        <p:txBody>
          <a:bodyPr/>
          <a:lstStyle/>
          <a:p>
            <a:pPr algn="l"/>
            <a:r>
              <a:rPr lang="en-US" dirty="0"/>
              <a:t>Data Cleaning Task</a:t>
            </a:r>
          </a:p>
        </p:txBody>
      </p:sp>
      <p:pic>
        <p:nvPicPr>
          <p:cNvPr id="5" name="Content Placeholder 4">
            <a:extLst>
              <a:ext uri="{FF2B5EF4-FFF2-40B4-BE49-F238E27FC236}">
                <a16:creationId xmlns:a16="http://schemas.microsoft.com/office/drawing/2014/main" id="{59B594E8-3B17-2E4E-DDA3-FFF53364133B}"/>
              </a:ext>
            </a:extLst>
          </p:cNvPr>
          <p:cNvPicPr>
            <a:picLocks noGrp="1" noChangeAspect="1"/>
          </p:cNvPicPr>
          <p:nvPr>
            <p:ph idx="1"/>
          </p:nvPr>
        </p:nvPicPr>
        <p:blipFill>
          <a:blip r:embed="rId2"/>
          <a:stretch>
            <a:fillRect/>
          </a:stretch>
        </p:blipFill>
        <p:spPr>
          <a:xfrm>
            <a:off x="1136969" y="1993644"/>
            <a:ext cx="6571521" cy="4416988"/>
          </a:xfrm>
        </p:spPr>
      </p:pic>
      <p:sp>
        <p:nvSpPr>
          <p:cNvPr id="6" name="TextBox 5">
            <a:extLst>
              <a:ext uri="{FF2B5EF4-FFF2-40B4-BE49-F238E27FC236}">
                <a16:creationId xmlns:a16="http://schemas.microsoft.com/office/drawing/2014/main" id="{399EF3E5-153A-1509-B4FA-B63179C63F17}"/>
              </a:ext>
            </a:extLst>
          </p:cNvPr>
          <p:cNvSpPr txBox="1"/>
          <p:nvPr/>
        </p:nvSpPr>
        <p:spPr>
          <a:xfrm>
            <a:off x="7934632" y="2123768"/>
            <a:ext cx="3293807" cy="3416320"/>
          </a:xfrm>
          <a:prstGeom prst="rect">
            <a:avLst/>
          </a:prstGeom>
          <a:noFill/>
        </p:spPr>
        <p:txBody>
          <a:bodyPr wrap="square" rtlCol="0">
            <a:spAutoFit/>
          </a:bodyPr>
          <a:lstStyle/>
          <a:p>
            <a:r>
              <a:rPr lang="en-US" dirty="0"/>
              <a:t>This graph tells us the proportion of null values in each column of the dataset. </a:t>
            </a:r>
          </a:p>
          <a:p>
            <a:r>
              <a:rPr lang="en-US" dirty="0"/>
              <a:t>We’ve calculated the null values using the COUNTBLANK function in excel. </a:t>
            </a:r>
          </a:p>
          <a:p>
            <a:endParaRPr lang="en-US" dirty="0"/>
          </a:p>
          <a:p>
            <a:r>
              <a:rPr lang="en-US" dirty="0"/>
              <a:t>For columns like AMT_ANNUITY we’ve imputed the mean value in place of a blank. </a:t>
            </a:r>
          </a:p>
        </p:txBody>
      </p:sp>
    </p:spTree>
    <p:extLst>
      <p:ext uri="{BB962C8B-B14F-4D97-AF65-F5344CB8AC3E}">
        <p14:creationId xmlns:p14="http://schemas.microsoft.com/office/powerpoint/2010/main" val="92564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EEB0-9A34-99ED-A662-5C88917C2CFD}"/>
              </a:ext>
            </a:extLst>
          </p:cNvPr>
          <p:cNvSpPr>
            <a:spLocks noGrp="1"/>
          </p:cNvSpPr>
          <p:nvPr>
            <p:ph type="title"/>
          </p:nvPr>
        </p:nvSpPr>
        <p:spPr>
          <a:xfrm>
            <a:off x="2366001" y="808056"/>
            <a:ext cx="7958331" cy="1077229"/>
          </a:xfrm>
        </p:spPr>
        <p:txBody>
          <a:bodyPr/>
          <a:lstStyle/>
          <a:p>
            <a:pPr algn="l"/>
            <a:r>
              <a:rPr lang="en-US" dirty="0"/>
              <a:t>Data Cleaning Task</a:t>
            </a:r>
          </a:p>
        </p:txBody>
      </p:sp>
      <p:sp>
        <p:nvSpPr>
          <p:cNvPr id="3" name="Content Placeholder 2">
            <a:extLst>
              <a:ext uri="{FF2B5EF4-FFF2-40B4-BE49-F238E27FC236}">
                <a16:creationId xmlns:a16="http://schemas.microsoft.com/office/drawing/2014/main" id="{F2A495FE-4947-53B2-E8DE-FA81B53B3EEA}"/>
              </a:ext>
            </a:extLst>
          </p:cNvPr>
          <p:cNvSpPr>
            <a:spLocks noGrp="1"/>
          </p:cNvSpPr>
          <p:nvPr>
            <p:ph idx="1"/>
          </p:nvPr>
        </p:nvSpPr>
        <p:spPr>
          <a:xfrm>
            <a:off x="2366001" y="2052116"/>
            <a:ext cx="8204138" cy="3997828"/>
          </a:xfrm>
        </p:spPr>
        <p:txBody>
          <a:bodyPr>
            <a:normAutofit lnSpcReduction="10000"/>
          </a:bodyPr>
          <a:lstStyle/>
          <a:p>
            <a:r>
              <a:rPr lang="en-US" dirty="0"/>
              <a:t>As a part of our data cleaning task, we’ve changed the data type of column AMT_GOODS_PRICE to numeric, which was earlier of text data type.</a:t>
            </a:r>
          </a:p>
          <a:p>
            <a:r>
              <a:rPr lang="en-US" dirty="0"/>
              <a:t>To perform further analysis, we needed customer age and employment duration in years. So, we converted the respective columns from days to years using the formula =ROUND(ABS(Y5)/365, 1).</a:t>
            </a:r>
          </a:p>
          <a:p>
            <a:r>
              <a:rPr lang="en-US" dirty="0"/>
              <a:t>In the "Days Employed" column, we identified unrealistic values (e.g., over 1000 years of employment). These were marked as "Not Valid" to prevent distortion in the analysis.</a:t>
            </a:r>
          </a:p>
        </p:txBody>
      </p:sp>
    </p:spTree>
    <p:extLst>
      <p:ext uri="{BB962C8B-B14F-4D97-AF65-F5344CB8AC3E}">
        <p14:creationId xmlns:p14="http://schemas.microsoft.com/office/powerpoint/2010/main" val="98612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1E72-BB6B-C2E0-0DE0-308FF1A3C16D}"/>
              </a:ext>
            </a:extLst>
          </p:cNvPr>
          <p:cNvSpPr>
            <a:spLocks noGrp="1"/>
          </p:cNvSpPr>
          <p:nvPr>
            <p:ph type="title"/>
          </p:nvPr>
        </p:nvSpPr>
        <p:spPr>
          <a:xfrm>
            <a:off x="1247044" y="934230"/>
            <a:ext cx="10109215" cy="706112"/>
          </a:xfrm>
        </p:spPr>
        <p:txBody>
          <a:bodyPr>
            <a:normAutofit fontScale="90000"/>
          </a:bodyPr>
          <a:lstStyle/>
          <a:p>
            <a:pPr algn="l"/>
            <a:r>
              <a:rPr lang="en-US" sz="2800" b="1" dirty="0"/>
              <a:t>Outlier Detection</a:t>
            </a:r>
            <a:r>
              <a:rPr lang="en-US" sz="2800" dirty="0"/>
              <a:t> </a:t>
            </a:r>
            <a:r>
              <a:rPr lang="en-US" sz="2400" dirty="0"/>
              <a:t>(Descriptive Statistics &amp; IQR Calculation for Income)</a:t>
            </a:r>
          </a:p>
        </p:txBody>
      </p:sp>
      <p:pic>
        <p:nvPicPr>
          <p:cNvPr id="5" name="Content Placeholder 4">
            <a:extLst>
              <a:ext uri="{FF2B5EF4-FFF2-40B4-BE49-F238E27FC236}">
                <a16:creationId xmlns:a16="http://schemas.microsoft.com/office/drawing/2014/main" id="{39F0D536-8124-58C5-0D5F-1FD48D199238}"/>
              </a:ext>
            </a:extLst>
          </p:cNvPr>
          <p:cNvPicPr>
            <a:picLocks noGrp="1" noChangeAspect="1"/>
          </p:cNvPicPr>
          <p:nvPr>
            <p:ph idx="1"/>
          </p:nvPr>
        </p:nvPicPr>
        <p:blipFill>
          <a:blip r:embed="rId2"/>
          <a:stretch>
            <a:fillRect/>
          </a:stretch>
        </p:blipFill>
        <p:spPr>
          <a:xfrm>
            <a:off x="1247045" y="1806627"/>
            <a:ext cx="4957110" cy="2499901"/>
          </a:xfrm>
        </p:spPr>
      </p:pic>
      <p:pic>
        <p:nvPicPr>
          <p:cNvPr id="7" name="Picture 6">
            <a:extLst>
              <a:ext uri="{FF2B5EF4-FFF2-40B4-BE49-F238E27FC236}">
                <a16:creationId xmlns:a16="http://schemas.microsoft.com/office/drawing/2014/main" id="{C301E210-50C9-2051-3887-834C63E88D23}"/>
              </a:ext>
            </a:extLst>
          </p:cNvPr>
          <p:cNvPicPr>
            <a:picLocks noChangeAspect="1"/>
          </p:cNvPicPr>
          <p:nvPr/>
        </p:nvPicPr>
        <p:blipFill>
          <a:blip r:embed="rId3"/>
          <a:stretch>
            <a:fillRect/>
          </a:stretch>
        </p:blipFill>
        <p:spPr>
          <a:xfrm>
            <a:off x="1641987" y="4472813"/>
            <a:ext cx="4080387" cy="2124632"/>
          </a:xfrm>
          <a:prstGeom prst="rect">
            <a:avLst/>
          </a:prstGeom>
        </p:spPr>
      </p:pic>
      <p:sp>
        <p:nvSpPr>
          <p:cNvPr id="8" name="TextBox 7">
            <a:extLst>
              <a:ext uri="{FF2B5EF4-FFF2-40B4-BE49-F238E27FC236}">
                <a16:creationId xmlns:a16="http://schemas.microsoft.com/office/drawing/2014/main" id="{55824399-2B51-0F66-7C9D-CB97DA9BE757}"/>
              </a:ext>
            </a:extLst>
          </p:cNvPr>
          <p:cNvSpPr txBox="1"/>
          <p:nvPr/>
        </p:nvSpPr>
        <p:spPr>
          <a:xfrm>
            <a:off x="6677755" y="2441488"/>
            <a:ext cx="4296697" cy="2031325"/>
          </a:xfrm>
          <a:prstGeom prst="rect">
            <a:avLst/>
          </a:prstGeom>
          <a:noFill/>
        </p:spPr>
        <p:txBody>
          <a:bodyPr wrap="square" rtlCol="0">
            <a:spAutoFit/>
          </a:bodyPr>
          <a:lstStyle/>
          <a:p>
            <a:r>
              <a:rPr lang="en-US" dirty="0"/>
              <a:t>We observed extreme values in applicant income, with the upper bound for normal income being ₹337,500. Any value above this is treated as an outlier. These outliers may represent high-income individuals or data errors and require further investigation.</a:t>
            </a:r>
          </a:p>
        </p:txBody>
      </p:sp>
    </p:spTree>
    <p:extLst>
      <p:ext uri="{BB962C8B-B14F-4D97-AF65-F5344CB8AC3E}">
        <p14:creationId xmlns:p14="http://schemas.microsoft.com/office/powerpoint/2010/main" val="5840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8027-6113-C0C7-5132-3D3462DA4797}"/>
              </a:ext>
            </a:extLst>
          </p:cNvPr>
          <p:cNvSpPr>
            <a:spLocks noGrp="1"/>
          </p:cNvSpPr>
          <p:nvPr>
            <p:ph type="title"/>
          </p:nvPr>
        </p:nvSpPr>
        <p:spPr>
          <a:xfrm>
            <a:off x="1132597" y="975206"/>
            <a:ext cx="10146890" cy="685191"/>
          </a:xfrm>
        </p:spPr>
        <p:txBody>
          <a:bodyPr>
            <a:normAutofit/>
          </a:bodyPr>
          <a:lstStyle/>
          <a:p>
            <a:r>
              <a:rPr lang="en-US" sz="2500" b="1" dirty="0"/>
              <a:t>Outlier Detection</a:t>
            </a:r>
            <a:r>
              <a:rPr lang="en-US" sz="2400" dirty="0"/>
              <a:t> </a:t>
            </a:r>
            <a:r>
              <a:rPr lang="en-US" sz="2200" dirty="0"/>
              <a:t>(Descriptive Statistics &amp; IQR Calculation for Loan Amount)</a:t>
            </a:r>
          </a:p>
        </p:txBody>
      </p:sp>
      <p:pic>
        <p:nvPicPr>
          <p:cNvPr id="5" name="Content Placeholder 4">
            <a:extLst>
              <a:ext uri="{FF2B5EF4-FFF2-40B4-BE49-F238E27FC236}">
                <a16:creationId xmlns:a16="http://schemas.microsoft.com/office/drawing/2014/main" id="{04A0DBB3-9D29-77A2-2483-3CB9467FB5E9}"/>
              </a:ext>
            </a:extLst>
          </p:cNvPr>
          <p:cNvPicPr>
            <a:picLocks noGrp="1" noChangeAspect="1"/>
          </p:cNvPicPr>
          <p:nvPr>
            <p:ph idx="1"/>
          </p:nvPr>
        </p:nvPicPr>
        <p:blipFill>
          <a:blip r:embed="rId2"/>
          <a:stretch>
            <a:fillRect/>
          </a:stretch>
        </p:blipFill>
        <p:spPr>
          <a:xfrm>
            <a:off x="1132597" y="1543665"/>
            <a:ext cx="5611008" cy="3018504"/>
          </a:xfrm>
        </p:spPr>
      </p:pic>
      <p:pic>
        <p:nvPicPr>
          <p:cNvPr id="7" name="Picture 6">
            <a:extLst>
              <a:ext uri="{FF2B5EF4-FFF2-40B4-BE49-F238E27FC236}">
                <a16:creationId xmlns:a16="http://schemas.microsoft.com/office/drawing/2014/main" id="{15B0DA8C-0C91-7753-B4C2-D58A04968CE5}"/>
              </a:ext>
            </a:extLst>
          </p:cNvPr>
          <p:cNvPicPr>
            <a:picLocks noChangeAspect="1"/>
          </p:cNvPicPr>
          <p:nvPr/>
        </p:nvPicPr>
        <p:blipFill>
          <a:blip r:embed="rId3"/>
          <a:stretch>
            <a:fillRect/>
          </a:stretch>
        </p:blipFill>
        <p:spPr>
          <a:xfrm>
            <a:off x="1573161" y="4735165"/>
            <a:ext cx="4522839" cy="1940938"/>
          </a:xfrm>
          <a:prstGeom prst="rect">
            <a:avLst/>
          </a:prstGeom>
        </p:spPr>
      </p:pic>
      <p:sp>
        <p:nvSpPr>
          <p:cNvPr id="8" name="TextBox 7">
            <a:extLst>
              <a:ext uri="{FF2B5EF4-FFF2-40B4-BE49-F238E27FC236}">
                <a16:creationId xmlns:a16="http://schemas.microsoft.com/office/drawing/2014/main" id="{7293E41B-3121-83E9-BD1B-CC19E62AC687}"/>
              </a:ext>
            </a:extLst>
          </p:cNvPr>
          <p:cNvSpPr txBox="1"/>
          <p:nvPr/>
        </p:nvSpPr>
        <p:spPr>
          <a:xfrm>
            <a:off x="7138219" y="2408903"/>
            <a:ext cx="3687097" cy="2862322"/>
          </a:xfrm>
          <a:prstGeom prst="rect">
            <a:avLst/>
          </a:prstGeom>
          <a:noFill/>
        </p:spPr>
        <p:txBody>
          <a:bodyPr wrap="square" rtlCol="0">
            <a:spAutoFit/>
          </a:bodyPr>
          <a:lstStyle/>
          <a:p>
            <a:r>
              <a:rPr lang="en-US"/>
              <a:t>For the AMT_CREDIT variable (loan amount), the upper bound for detecting outliers is ₹1,616,625. Any loan amount above this threshold is considered an outlier. These extreme values may represent high loan approvals or potential data quality issues and should be further reviewed before modeling.</a:t>
            </a:r>
            <a:endParaRPr lang="en-US" dirty="0"/>
          </a:p>
        </p:txBody>
      </p:sp>
    </p:spTree>
    <p:extLst>
      <p:ext uri="{BB962C8B-B14F-4D97-AF65-F5344CB8AC3E}">
        <p14:creationId xmlns:p14="http://schemas.microsoft.com/office/powerpoint/2010/main" val="293427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BC87-C073-D418-3ABD-E10516FA1E75}"/>
              </a:ext>
            </a:extLst>
          </p:cNvPr>
          <p:cNvSpPr>
            <a:spLocks noGrp="1"/>
          </p:cNvSpPr>
          <p:nvPr>
            <p:ph type="title"/>
          </p:nvPr>
        </p:nvSpPr>
        <p:spPr>
          <a:xfrm>
            <a:off x="1140543" y="976155"/>
            <a:ext cx="9085468" cy="567510"/>
          </a:xfrm>
        </p:spPr>
        <p:txBody>
          <a:bodyPr>
            <a:noAutofit/>
          </a:bodyPr>
          <a:lstStyle/>
          <a:p>
            <a:r>
              <a:rPr lang="en-US" sz="2400" b="1" dirty="0"/>
              <a:t>Outlier Detection</a:t>
            </a:r>
            <a:r>
              <a:rPr lang="en-US" sz="2400" dirty="0"/>
              <a:t> (IQR-Based Detection for AMT_ANNUITY)</a:t>
            </a:r>
          </a:p>
        </p:txBody>
      </p:sp>
      <p:pic>
        <p:nvPicPr>
          <p:cNvPr id="5" name="Content Placeholder 4">
            <a:extLst>
              <a:ext uri="{FF2B5EF4-FFF2-40B4-BE49-F238E27FC236}">
                <a16:creationId xmlns:a16="http://schemas.microsoft.com/office/drawing/2014/main" id="{C71E59A8-E08E-A3A5-E95E-CC1F923F03F1}"/>
              </a:ext>
            </a:extLst>
          </p:cNvPr>
          <p:cNvPicPr>
            <a:picLocks noGrp="1" noChangeAspect="1"/>
          </p:cNvPicPr>
          <p:nvPr>
            <p:ph idx="1"/>
          </p:nvPr>
        </p:nvPicPr>
        <p:blipFill>
          <a:blip r:embed="rId2"/>
          <a:stretch>
            <a:fillRect/>
          </a:stretch>
        </p:blipFill>
        <p:spPr>
          <a:xfrm>
            <a:off x="1140543" y="1543665"/>
            <a:ext cx="5751870" cy="2851354"/>
          </a:xfrm>
        </p:spPr>
      </p:pic>
      <p:pic>
        <p:nvPicPr>
          <p:cNvPr id="7" name="Picture 6">
            <a:extLst>
              <a:ext uri="{FF2B5EF4-FFF2-40B4-BE49-F238E27FC236}">
                <a16:creationId xmlns:a16="http://schemas.microsoft.com/office/drawing/2014/main" id="{0EA5B846-58F2-1C80-C7EA-A84F9A372FE9}"/>
              </a:ext>
            </a:extLst>
          </p:cNvPr>
          <p:cNvPicPr>
            <a:picLocks noChangeAspect="1"/>
          </p:cNvPicPr>
          <p:nvPr/>
        </p:nvPicPr>
        <p:blipFill>
          <a:blip r:embed="rId3"/>
          <a:stretch>
            <a:fillRect/>
          </a:stretch>
        </p:blipFill>
        <p:spPr>
          <a:xfrm>
            <a:off x="1533832" y="4638519"/>
            <a:ext cx="4827639" cy="2029108"/>
          </a:xfrm>
          <a:prstGeom prst="rect">
            <a:avLst/>
          </a:prstGeom>
        </p:spPr>
      </p:pic>
      <p:sp>
        <p:nvSpPr>
          <p:cNvPr id="8" name="TextBox 7">
            <a:extLst>
              <a:ext uri="{FF2B5EF4-FFF2-40B4-BE49-F238E27FC236}">
                <a16:creationId xmlns:a16="http://schemas.microsoft.com/office/drawing/2014/main" id="{A7693469-EAAD-C565-3A6D-EE88BF2AE2CB}"/>
              </a:ext>
            </a:extLst>
          </p:cNvPr>
          <p:cNvSpPr txBox="1"/>
          <p:nvPr/>
        </p:nvSpPr>
        <p:spPr>
          <a:xfrm>
            <a:off x="7443019" y="2900516"/>
            <a:ext cx="3421626" cy="2585323"/>
          </a:xfrm>
          <a:prstGeom prst="rect">
            <a:avLst/>
          </a:prstGeom>
          <a:noFill/>
        </p:spPr>
        <p:txBody>
          <a:bodyPr wrap="square" rtlCol="0">
            <a:spAutoFit/>
          </a:bodyPr>
          <a:lstStyle/>
          <a:p>
            <a:r>
              <a:rPr lang="en-US" dirty="0"/>
              <a:t>For the AMT_ANNUITY variable (loan repayment amount), values above ₹61,805 are considered outliers. These unusually high annuities could indicate either bulk repayments or data quality issues and require further investigation before analysis.</a:t>
            </a:r>
          </a:p>
        </p:txBody>
      </p:sp>
    </p:spTree>
    <p:extLst>
      <p:ext uri="{BB962C8B-B14F-4D97-AF65-F5344CB8AC3E}">
        <p14:creationId xmlns:p14="http://schemas.microsoft.com/office/powerpoint/2010/main" val="2683505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271</TotalTime>
  <Words>1986</Words>
  <Application>Microsoft Office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MS Shell Dlg 2</vt:lpstr>
      <vt:lpstr>Wingdings</vt:lpstr>
      <vt:lpstr>Wingdings 3</vt:lpstr>
      <vt:lpstr>Madison</vt:lpstr>
      <vt:lpstr>Credit Risk Analysis</vt:lpstr>
      <vt:lpstr>Project Description</vt:lpstr>
      <vt:lpstr>Approach to the Project</vt:lpstr>
      <vt:lpstr>Tech-Stack Used</vt:lpstr>
      <vt:lpstr>Data Cleaning Task</vt:lpstr>
      <vt:lpstr>Data Cleaning Task</vt:lpstr>
      <vt:lpstr>Outlier Detection (Descriptive Statistics &amp; IQR Calculation for Income)</vt:lpstr>
      <vt:lpstr>Outlier Detection (Descriptive Statistics &amp; IQR Calculation for Loan Amount)</vt:lpstr>
      <vt:lpstr>Outlier Detection (IQR-Based Detection for AMT_ANNUITY)</vt:lpstr>
      <vt:lpstr>Outlier Detection (Descriptive Statistics &amp; IQR Calculation for Goods Price)</vt:lpstr>
      <vt:lpstr>Data Imbalance</vt:lpstr>
      <vt:lpstr>Data Imbalance</vt:lpstr>
      <vt:lpstr>EDA (Univariate Analysis)</vt:lpstr>
      <vt:lpstr>EDA (Univariate Analysis)</vt:lpstr>
      <vt:lpstr>EDA (Segmented Univariate Analysis)</vt:lpstr>
      <vt:lpstr>EDA (Segmented Univariate Analysis)</vt:lpstr>
      <vt:lpstr>EDA (Segmented Univariate Analysis)</vt:lpstr>
      <vt:lpstr>EDA (Bivariate Analysis)</vt:lpstr>
      <vt:lpstr>EDA (Bivariate Analysis)</vt:lpstr>
      <vt:lpstr>EDA (Bivariate Analysis)</vt:lpstr>
      <vt:lpstr>Summary &amp; Key Recommendations</vt:lpstr>
      <vt:lpstr>Summary &amp; Key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Chetan Vaishnav</dc:creator>
  <cp:lastModifiedBy>Chetan Vaishnav</cp:lastModifiedBy>
  <cp:revision>1</cp:revision>
  <dcterms:created xsi:type="dcterms:W3CDTF">2025-06-08T08:16:14Z</dcterms:created>
  <dcterms:modified xsi:type="dcterms:W3CDTF">2025-06-21T10:13:42Z</dcterms:modified>
</cp:coreProperties>
</file>