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362" r:id="rId3"/>
    <p:sldId id="363" r:id="rId4"/>
    <p:sldId id="365" r:id="rId5"/>
    <p:sldId id="366" r:id="rId6"/>
    <p:sldId id="367" r:id="rId7"/>
    <p:sldId id="368" r:id="rId8"/>
    <p:sldId id="369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407" r:id="rId19"/>
    <p:sldId id="408" r:id="rId20"/>
    <p:sldId id="415" r:id="rId21"/>
    <p:sldId id="410" r:id="rId22"/>
    <p:sldId id="411" r:id="rId23"/>
    <p:sldId id="412" r:id="rId24"/>
    <p:sldId id="417" r:id="rId25"/>
    <p:sldId id="420" r:id="rId26"/>
    <p:sldId id="418" r:id="rId27"/>
    <p:sldId id="419" r:id="rId28"/>
    <p:sldId id="429" r:id="rId29"/>
    <p:sldId id="421" r:id="rId30"/>
    <p:sldId id="422" r:id="rId31"/>
    <p:sldId id="423" r:id="rId32"/>
    <p:sldId id="424" r:id="rId33"/>
    <p:sldId id="425" r:id="rId34"/>
    <p:sldId id="426" r:id="rId35"/>
    <p:sldId id="427" r:id="rId36"/>
    <p:sldId id="428" r:id="rId37"/>
    <p:sldId id="416" r:id="rId38"/>
    <p:sldId id="375" r:id="rId39"/>
    <p:sldId id="404" r:id="rId40"/>
    <p:sldId id="405" r:id="rId41"/>
    <p:sldId id="406" r:id="rId42"/>
    <p:sldId id="376" r:id="rId43"/>
    <p:sldId id="377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2022/8/1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Welcome to </a:t>
            </a:r>
            <a:r>
              <a:rPr lang="en-US" altLang="ja-JP" sz="5400" b="1" dirty="0" err="1" smtClean="0">
                <a:solidFill>
                  <a:srgbClr val="0064B5"/>
                </a:solidFill>
              </a:rPr>
              <a:t>Javascript</a:t>
            </a:r>
            <a:r>
              <a:rPr lang="en-US" altLang="ja-JP" sz="5400" b="1" dirty="0" smtClean="0">
                <a:solidFill>
                  <a:srgbClr val="0064B5"/>
                </a:solidFill>
              </a:rPr>
              <a:t> 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Array Methods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6350" y="561651"/>
            <a:ext cx="112128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 array is an object that can store multiple </a:t>
            </a:r>
            <a:r>
              <a:rPr lang="en-US" dirty="0" smtClean="0"/>
              <a:t>values</a:t>
            </a:r>
            <a:r>
              <a:rPr lang="en-US" dirty="0"/>
              <a:t>, create an array is by using an array literal []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256349" y="967238"/>
            <a:ext cx="4890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Arrays to Strings:</a:t>
            </a:r>
            <a:endParaRPr lang="en-US" b="1" u="sng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356498" y="1473329"/>
            <a:ext cx="4973685" cy="72281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 smtClean="0">
                <a:solidFill>
                  <a:schemeClr val="tx1"/>
                </a:solidFill>
              </a:rPr>
              <a:t>const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elec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>
                <a:solidFill>
                  <a:schemeClr val="tx1"/>
                </a:solidFill>
              </a:rPr>
              <a:t>= </a:t>
            </a:r>
            <a:r>
              <a:rPr lang="en-US" sz="1500" dirty="0" smtClean="0">
                <a:solidFill>
                  <a:schemeClr val="tx1"/>
                </a:solidFill>
              </a:rPr>
              <a:t>[“Mobile", “</a:t>
            </a:r>
            <a:r>
              <a:rPr lang="en-US" sz="1500" dirty="0" err="1" smtClean="0">
                <a:solidFill>
                  <a:schemeClr val="tx1"/>
                </a:solidFill>
              </a:rPr>
              <a:t>Ipad</a:t>
            </a:r>
            <a:r>
              <a:rPr lang="en-US" sz="1500" dirty="0" smtClean="0">
                <a:solidFill>
                  <a:schemeClr val="tx1"/>
                </a:solidFill>
              </a:rPr>
              <a:t>", “Laptop", “Chargers"];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elec</a:t>
            </a:r>
            <a:r>
              <a:rPr lang="en-US" sz="1500" dirty="0" err="1" smtClean="0">
                <a:solidFill>
                  <a:schemeClr val="tx1"/>
                </a:solidFill>
              </a:rPr>
              <a:t>.toString</a:t>
            </a:r>
            <a:r>
              <a:rPr lang="en-US" sz="1500" dirty="0">
                <a:solidFill>
                  <a:schemeClr val="tx1"/>
                </a:solidFill>
              </a:rPr>
              <a:t>())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56349" y="2312702"/>
            <a:ext cx="4890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join():</a:t>
            </a:r>
            <a:endParaRPr lang="en-US" b="1" u="sng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356498" y="2818793"/>
            <a:ext cx="4973685" cy="72281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elec</a:t>
            </a:r>
            <a:r>
              <a:rPr lang="en-US" sz="1500" dirty="0">
                <a:solidFill>
                  <a:schemeClr val="tx1"/>
                </a:solidFill>
              </a:rPr>
              <a:t> = [“Mobile", “</a:t>
            </a:r>
            <a:r>
              <a:rPr lang="en-US" sz="1500" dirty="0" err="1">
                <a:solidFill>
                  <a:schemeClr val="tx1"/>
                </a:solidFill>
              </a:rPr>
              <a:t>Ipad</a:t>
            </a:r>
            <a:r>
              <a:rPr lang="en-US" sz="1500" dirty="0">
                <a:solidFill>
                  <a:schemeClr val="tx1"/>
                </a:solidFill>
              </a:rPr>
              <a:t>", “Laptop", “Chargers"];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console.log(</a:t>
            </a:r>
            <a:r>
              <a:rPr lang="en-US" sz="1500" dirty="0" err="1" smtClean="0">
                <a:solidFill>
                  <a:schemeClr val="tx1"/>
                </a:solidFill>
              </a:rPr>
              <a:t>elec.join</a:t>
            </a:r>
            <a:r>
              <a:rPr lang="en-US" sz="1500" dirty="0" smtClean="0">
                <a:solidFill>
                  <a:schemeClr val="tx1"/>
                </a:solidFill>
              </a:rPr>
              <a:t>("-"))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//mobile-</a:t>
            </a:r>
            <a:r>
              <a:rPr lang="en-US" sz="1500" dirty="0" err="1" smtClean="0">
                <a:solidFill>
                  <a:schemeClr val="tx1"/>
                </a:solidFill>
              </a:rPr>
              <a:t>ipad</a:t>
            </a:r>
            <a:r>
              <a:rPr lang="en-US" sz="1500" dirty="0" smtClean="0">
                <a:solidFill>
                  <a:schemeClr val="tx1"/>
                </a:solidFill>
              </a:rPr>
              <a:t>-laptop-charges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6348" y="3778868"/>
            <a:ext cx="48904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Add an Element to an Array</a:t>
            </a:r>
            <a:r>
              <a:rPr lang="en-US" b="1" u="sng" dirty="0" smtClean="0"/>
              <a:t>:</a:t>
            </a:r>
          </a:p>
          <a:p>
            <a:r>
              <a:rPr lang="en-US" dirty="0"/>
              <a:t>push() and </a:t>
            </a:r>
            <a:r>
              <a:rPr lang="en-US" dirty="0" err="1"/>
              <a:t>unshift</a:t>
            </a:r>
            <a:r>
              <a:rPr lang="en-US" dirty="0"/>
              <a:t>() to add elements to an array</a:t>
            </a:r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356498" y="4465941"/>
            <a:ext cx="4973685" cy="179495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 = ['eat', 'sleep'];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add an element at the end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dailyActivities.push</a:t>
            </a:r>
            <a:r>
              <a:rPr lang="en-US" sz="1500" dirty="0">
                <a:solidFill>
                  <a:schemeClr val="tx1"/>
                </a:solidFill>
              </a:rPr>
              <a:t>('exercise');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); //  ['eat', 'sleep', 'exercise']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28598" y="4469898"/>
            <a:ext cx="4973685" cy="179495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 = ['eat', 'sleep'];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//add an element at the start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dailyActivities.unshift</a:t>
            </a:r>
            <a:r>
              <a:rPr lang="en-US" sz="1500" dirty="0">
                <a:solidFill>
                  <a:schemeClr val="tx1"/>
                </a:solidFill>
              </a:rPr>
              <a:t>('work'); 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); // ['work', 'eat', 'sleep']</a:t>
            </a:r>
          </a:p>
        </p:txBody>
      </p:sp>
    </p:spTree>
    <p:extLst>
      <p:ext uri="{BB962C8B-B14F-4D97-AF65-F5344CB8AC3E}">
        <p14:creationId xmlns="" xmlns:p14="http://schemas.microsoft.com/office/powerpoint/2010/main" val="234880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Array Methods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6350" y="573736"/>
            <a:ext cx="77816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Change the Elements of an Array:</a:t>
            </a:r>
          </a:p>
          <a:p>
            <a:r>
              <a:rPr lang="en-US" dirty="0" smtClean="0"/>
              <a:t>Add </a:t>
            </a:r>
            <a:r>
              <a:rPr lang="en-US" dirty="0"/>
              <a:t>elements or </a:t>
            </a:r>
            <a:r>
              <a:rPr lang="en-US" dirty="0" smtClean="0"/>
              <a:t>Change </a:t>
            </a:r>
            <a:r>
              <a:rPr lang="en-US" dirty="0"/>
              <a:t>the elements by accessing the index value</a:t>
            </a:r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356500" y="1260809"/>
            <a:ext cx="4973685" cy="179495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 = [ 'eat', 'sleep'];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this will add the new element 'exercise' at the 2 index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[2] = 'exercise';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); // ['eat', 'sleep', 'exercise']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6500" y="4276519"/>
            <a:ext cx="4973685" cy="201977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 = ['work', 'eat', 'sleep', 'exercise'];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remove the last element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dailyActivities.pop</a:t>
            </a:r>
            <a:r>
              <a:rPr lang="en-US" sz="1500" dirty="0">
                <a:solidFill>
                  <a:schemeClr val="tx1"/>
                </a:solidFill>
              </a:rPr>
              <a:t>();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); // ['work', 'eat', 'sleep']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remove the last element from ['work', 'eat', 'sleep']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removedElement</a:t>
            </a:r>
            <a:r>
              <a:rPr lang="en-US" sz="1500" dirty="0">
                <a:solidFill>
                  <a:schemeClr val="tx1"/>
                </a:solidFill>
              </a:rPr>
              <a:t> = </a:t>
            </a:r>
            <a:r>
              <a:rPr lang="en-US" sz="1500" dirty="0" err="1">
                <a:solidFill>
                  <a:schemeClr val="tx1"/>
                </a:solidFill>
              </a:rPr>
              <a:t>dailyActivities.pop</a:t>
            </a:r>
            <a:r>
              <a:rPr lang="en-US" sz="1500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3" name="Rectangle 2"/>
          <p:cNvSpPr/>
          <p:nvPr/>
        </p:nvSpPr>
        <p:spPr>
          <a:xfrm>
            <a:off x="256350" y="3282013"/>
            <a:ext cx="353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Remove an Element from an Array:</a:t>
            </a:r>
          </a:p>
        </p:txBody>
      </p:sp>
      <p:sp>
        <p:nvSpPr>
          <p:cNvPr id="8" name="Rectangle 7"/>
          <p:cNvSpPr/>
          <p:nvPr/>
        </p:nvSpPr>
        <p:spPr>
          <a:xfrm>
            <a:off x="256350" y="3630188"/>
            <a:ext cx="5665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pop() </a:t>
            </a:r>
            <a:r>
              <a:rPr lang="en-US" dirty="0" smtClean="0"/>
              <a:t>method </a:t>
            </a:r>
            <a:r>
              <a:rPr lang="en-US" dirty="0"/>
              <a:t>to remove the last element from an </a:t>
            </a:r>
            <a:r>
              <a:rPr lang="en-US" dirty="0" smtClean="0"/>
              <a:t>array</a:t>
            </a:r>
            <a:r>
              <a:rPr lang="en-US" dirty="0"/>
              <a:t>. The pop() method also returns the removed element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5921829" y="3630188"/>
            <a:ext cx="5665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shift() </a:t>
            </a:r>
            <a:r>
              <a:rPr lang="en-US" dirty="0"/>
              <a:t>method removes the first element and also returns the removed element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6096000" y="4276519"/>
            <a:ext cx="4973685" cy="201977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 = ['work', 'eat', 'sleep'];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remove the first element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dailyActivities.shift</a:t>
            </a:r>
            <a:r>
              <a:rPr lang="en-US" sz="1500" dirty="0">
                <a:solidFill>
                  <a:schemeClr val="tx1"/>
                </a:solidFill>
              </a:rPr>
              <a:t>();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); // ['eat', 'sleep']</a:t>
            </a:r>
          </a:p>
        </p:txBody>
      </p:sp>
    </p:spTree>
    <p:extLst>
      <p:ext uri="{BB962C8B-B14F-4D97-AF65-F5344CB8AC3E}">
        <p14:creationId xmlns="" xmlns:p14="http://schemas.microsoft.com/office/powerpoint/2010/main" val="187410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Array Methods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6350" y="530389"/>
            <a:ext cx="56480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Array Length:</a:t>
            </a:r>
            <a:endParaRPr lang="en-US" b="1" u="sng" dirty="0"/>
          </a:p>
          <a:p>
            <a:r>
              <a:rPr lang="en-US" dirty="0"/>
              <a:t>Number of elements in an array using the length property</a:t>
            </a:r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356500" y="1260809"/>
            <a:ext cx="4973685" cy="1082657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 = [ 'eat', 'sleep'];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this gives the total number of elements in an array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dailyActivities.length</a:t>
            </a:r>
            <a:r>
              <a:rPr lang="en-US" sz="1500" dirty="0">
                <a:solidFill>
                  <a:schemeClr val="tx1"/>
                </a:solidFill>
              </a:rPr>
              <a:t>); // 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39542" y="1254287"/>
            <a:ext cx="4973685" cy="108917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myDailyAct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>
                <a:solidFill>
                  <a:schemeClr val="tx1"/>
                </a:solidFill>
              </a:rPr>
              <a:t>= [ 'eat', 'sleep</a:t>
            </a:r>
            <a:r>
              <a:rPr lang="en-US" sz="1500" dirty="0" smtClean="0">
                <a:solidFill>
                  <a:schemeClr val="tx1"/>
                </a:solidFill>
              </a:rPr>
              <a:t>'];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myAddiction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>
                <a:solidFill>
                  <a:schemeClr val="tx1"/>
                </a:solidFill>
              </a:rPr>
              <a:t>= </a:t>
            </a:r>
            <a:r>
              <a:rPr lang="en-US" sz="1500" dirty="0" smtClean="0">
                <a:solidFill>
                  <a:schemeClr val="tx1"/>
                </a:solidFill>
              </a:rPr>
              <a:t>[“work", “play", “roam"];</a:t>
            </a:r>
            <a:endParaRPr lang="en-US" sz="1500" dirty="0">
              <a:solidFill>
                <a:schemeClr val="tx1"/>
              </a:solidFill>
            </a:endParaRP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myChildren</a:t>
            </a:r>
            <a:r>
              <a:rPr lang="en-US" sz="1500" dirty="0">
                <a:solidFill>
                  <a:schemeClr val="tx1"/>
                </a:solidFill>
              </a:rPr>
              <a:t> = </a:t>
            </a:r>
            <a:r>
              <a:rPr lang="en-US" sz="1500" dirty="0" err="1">
                <a:solidFill>
                  <a:schemeClr val="tx1"/>
                </a:solidFill>
              </a:rPr>
              <a:t>myDailyAct</a:t>
            </a:r>
            <a:r>
              <a:rPr lang="en-US" sz="1500" dirty="0" err="1" smtClean="0">
                <a:solidFill>
                  <a:schemeClr val="tx1"/>
                </a:solidFill>
              </a:rPr>
              <a:t>.concat</a:t>
            </a:r>
            <a:r>
              <a:rPr lang="en-US" sz="1500" dirty="0" smtClean="0">
                <a:solidFill>
                  <a:schemeClr val="tx1"/>
                </a:solidFill>
              </a:rPr>
              <a:t>(</a:t>
            </a:r>
            <a:r>
              <a:rPr lang="en-US" sz="1500" dirty="0" err="1" smtClean="0">
                <a:solidFill>
                  <a:schemeClr val="tx1"/>
                </a:solidFill>
              </a:rPr>
              <a:t>myAddiction</a:t>
            </a:r>
            <a:r>
              <a:rPr lang="en-US" sz="1500" dirty="0" smtClean="0">
                <a:solidFill>
                  <a:schemeClr val="tx1"/>
                </a:solidFill>
              </a:rPr>
              <a:t>);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89737" y="459754"/>
            <a:ext cx="904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err="1" smtClean="0"/>
              <a:t>Concat</a:t>
            </a:r>
            <a:r>
              <a:rPr lang="en-US" b="1" u="sng" dirty="0"/>
              <a:t>:</a:t>
            </a:r>
          </a:p>
        </p:txBody>
      </p:sp>
      <p:sp>
        <p:nvSpPr>
          <p:cNvPr id="8" name="Rectangle 7"/>
          <p:cNvSpPr/>
          <p:nvPr/>
        </p:nvSpPr>
        <p:spPr>
          <a:xfrm>
            <a:off x="5989737" y="793732"/>
            <a:ext cx="647180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/>
              <a:t>The </a:t>
            </a:r>
            <a:r>
              <a:rPr lang="en-US" sz="1700" dirty="0" err="1"/>
              <a:t>concat</a:t>
            </a:r>
            <a:r>
              <a:rPr lang="en-US" sz="1700" dirty="0"/>
              <a:t>() method creates a new array by merging </a:t>
            </a:r>
            <a:r>
              <a:rPr lang="en-US" sz="1700" dirty="0" smtClean="0"/>
              <a:t>existing array</a:t>
            </a:r>
            <a:endParaRPr lang="en-IN" sz="1700" dirty="0"/>
          </a:p>
        </p:txBody>
      </p:sp>
      <p:sp>
        <p:nvSpPr>
          <p:cNvPr id="12" name="Rectangle 11"/>
          <p:cNvSpPr/>
          <p:nvPr/>
        </p:nvSpPr>
        <p:spPr>
          <a:xfrm>
            <a:off x="256350" y="2677914"/>
            <a:ext cx="954079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splice</a:t>
            </a:r>
            <a:r>
              <a:rPr lang="en-IN" b="1" u="sng" dirty="0" smtClean="0"/>
              <a:t>():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splice() method can be used to add new items to an </a:t>
            </a:r>
            <a:r>
              <a:rPr lang="en-US" dirty="0" smtClean="0"/>
              <a:t>array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first parameter (2) defines the position </a:t>
            </a:r>
            <a:r>
              <a:rPr lang="en-US" b="1" dirty="0"/>
              <a:t>where</a:t>
            </a:r>
            <a:r>
              <a:rPr lang="en-US" dirty="0"/>
              <a:t> new elements should be </a:t>
            </a:r>
            <a:r>
              <a:rPr lang="en-US" b="1" dirty="0" smtClean="0"/>
              <a:t>added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second parameter (0) defines </a:t>
            </a:r>
            <a:r>
              <a:rPr lang="en-US" b="1" dirty="0"/>
              <a:t>how many</a:t>
            </a:r>
            <a:r>
              <a:rPr lang="en-US" dirty="0"/>
              <a:t> elements should be </a:t>
            </a:r>
            <a:r>
              <a:rPr lang="en-US" b="1" dirty="0"/>
              <a:t>removed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rest of the parameters ("Lemon" , "Kiwi") define the new elements to be </a:t>
            </a:r>
            <a:r>
              <a:rPr lang="en-US" b="1" dirty="0"/>
              <a:t>added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356500" y="4192294"/>
            <a:ext cx="4973685" cy="210747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fruits.splice</a:t>
            </a:r>
            <a:r>
              <a:rPr lang="en-US" sz="1500" dirty="0">
                <a:solidFill>
                  <a:schemeClr val="tx1"/>
                </a:solidFill>
              </a:rPr>
              <a:t>(2, 0, "Lemon", "Kiwi</a:t>
            </a:r>
            <a:r>
              <a:rPr lang="en-US" sz="1500" dirty="0" smtClean="0">
                <a:solidFill>
                  <a:schemeClr val="tx1"/>
                </a:solidFill>
              </a:rPr>
              <a:t>");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 smtClean="0">
                <a:solidFill>
                  <a:schemeClr val="tx1"/>
                </a:solidFill>
              </a:rPr>
              <a:t>const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remItems</a:t>
            </a:r>
            <a:r>
              <a:rPr lang="en-US" sz="1500" dirty="0" smtClean="0">
                <a:solidFill>
                  <a:schemeClr val="tx1"/>
                </a:solidFill>
              </a:rPr>
              <a:t> = </a:t>
            </a:r>
            <a:r>
              <a:rPr lang="en-US" sz="1500" dirty="0" err="1" smtClean="0">
                <a:solidFill>
                  <a:schemeClr val="tx1"/>
                </a:solidFill>
              </a:rPr>
              <a:t>fruits.splice</a:t>
            </a:r>
            <a:r>
              <a:rPr lang="en-US" sz="1500" dirty="0" smtClean="0">
                <a:solidFill>
                  <a:schemeClr val="tx1"/>
                </a:solidFill>
              </a:rPr>
              <a:t>(2</a:t>
            </a:r>
            <a:r>
              <a:rPr lang="en-US" sz="1500" dirty="0">
                <a:solidFill>
                  <a:schemeClr val="tx1"/>
                </a:solidFill>
              </a:rPr>
              <a:t>, </a:t>
            </a:r>
            <a:r>
              <a:rPr lang="en-US" sz="1500" dirty="0" smtClean="0">
                <a:solidFill>
                  <a:schemeClr val="tx1"/>
                </a:solidFill>
              </a:rPr>
              <a:t>2, </a:t>
            </a:r>
            <a:r>
              <a:rPr lang="en-US" sz="1500" dirty="0">
                <a:solidFill>
                  <a:schemeClr val="tx1"/>
                </a:solidFill>
              </a:rPr>
              <a:t>"Lemon", "Kiwi</a:t>
            </a:r>
            <a:r>
              <a:rPr lang="en-US" sz="1500" dirty="0" smtClean="0">
                <a:solidFill>
                  <a:schemeClr val="tx1"/>
                </a:solidFill>
              </a:rPr>
              <a:t>");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// to remove items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fruits.splice</a:t>
            </a:r>
            <a:r>
              <a:rPr lang="en-US" sz="1500" dirty="0">
                <a:solidFill>
                  <a:schemeClr val="tx1"/>
                </a:solidFill>
              </a:rPr>
              <a:t>(0, 1</a:t>
            </a:r>
            <a:r>
              <a:rPr lang="en-US" sz="1500" dirty="0" smtClean="0">
                <a:solidFill>
                  <a:schemeClr val="tx1"/>
                </a:solidFill>
              </a:rPr>
              <a:t>);</a:t>
            </a:r>
            <a:endParaRPr 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2937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Array Methods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6350" y="649497"/>
            <a:ext cx="79601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slice():</a:t>
            </a:r>
            <a:endParaRPr lang="en-IN" b="1" u="sng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slice() method slices out a piece of an array into a new </a:t>
            </a:r>
            <a:r>
              <a:rPr lang="en-US" dirty="0" smtClean="0"/>
              <a:t>array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slice() method does not remove any elements from the source array.</a:t>
            </a:r>
            <a:endParaRPr lang="en-US" dirty="0" smtClean="0"/>
          </a:p>
          <a:p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408751" y="1653165"/>
            <a:ext cx="5626289" cy="164738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500" dirty="0" err="1">
                <a:solidFill>
                  <a:schemeClr val="tx1"/>
                </a:solidFill>
              </a:rPr>
              <a:t>const</a:t>
            </a:r>
            <a:r>
              <a:rPr lang="fr-FR" sz="1500" dirty="0">
                <a:solidFill>
                  <a:schemeClr val="tx1"/>
                </a:solidFill>
              </a:rPr>
              <a:t> fruits = ["Banana", "Orange", "</a:t>
            </a:r>
            <a:r>
              <a:rPr lang="fr-FR" sz="1500" dirty="0" err="1">
                <a:solidFill>
                  <a:schemeClr val="tx1"/>
                </a:solidFill>
              </a:rPr>
              <a:t>Lemon</a:t>
            </a:r>
            <a:r>
              <a:rPr lang="fr-FR" sz="1500" dirty="0">
                <a:solidFill>
                  <a:schemeClr val="tx1"/>
                </a:solidFill>
              </a:rPr>
              <a:t>", "Apple", "Mango"];</a:t>
            </a:r>
          </a:p>
          <a:p>
            <a:r>
              <a:rPr lang="fr-FR" sz="1500" dirty="0" err="1">
                <a:solidFill>
                  <a:schemeClr val="tx1"/>
                </a:solidFill>
              </a:rPr>
              <a:t>const</a:t>
            </a:r>
            <a:r>
              <a:rPr lang="fr-FR" sz="1500" dirty="0">
                <a:solidFill>
                  <a:schemeClr val="tx1"/>
                </a:solidFill>
              </a:rPr>
              <a:t> citrus = </a:t>
            </a:r>
            <a:r>
              <a:rPr lang="fr-FR" sz="1500" dirty="0" err="1">
                <a:solidFill>
                  <a:schemeClr val="tx1"/>
                </a:solidFill>
              </a:rPr>
              <a:t>fruits.slice</a:t>
            </a:r>
            <a:r>
              <a:rPr lang="fr-FR" sz="1500" dirty="0">
                <a:solidFill>
                  <a:schemeClr val="tx1"/>
                </a:solidFill>
              </a:rPr>
              <a:t>(2</a:t>
            </a:r>
            <a:r>
              <a:rPr lang="fr-FR" sz="1500" dirty="0" smtClean="0">
                <a:solidFill>
                  <a:schemeClr val="tx1"/>
                </a:solidFill>
              </a:rPr>
              <a:t>);</a:t>
            </a:r>
          </a:p>
          <a:p>
            <a:endParaRPr lang="fr-FR" sz="1500" dirty="0">
              <a:solidFill>
                <a:schemeClr val="tx1"/>
              </a:solidFill>
            </a:endParaRPr>
          </a:p>
          <a:p>
            <a:r>
              <a:rPr lang="fr-FR" sz="1500" dirty="0" smtClean="0">
                <a:solidFill>
                  <a:schemeClr val="tx1"/>
                </a:solidFill>
              </a:rPr>
              <a:t>//</a:t>
            </a:r>
            <a:r>
              <a:rPr lang="en-US" sz="1500" dirty="0">
                <a:solidFill>
                  <a:schemeClr val="tx1"/>
                </a:solidFill>
              </a:rPr>
              <a:t>slice() method can take two arguments like slice(1, 3)</a:t>
            </a:r>
            <a:endParaRPr lang="fr-FR" sz="1500" dirty="0">
              <a:solidFill>
                <a:schemeClr val="tx1"/>
              </a:solidFill>
            </a:endParaRPr>
          </a:p>
          <a:p>
            <a:r>
              <a:rPr lang="fr-FR" sz="1500" dirty="0" err="1">
                <a:solidFill>
                  <a:schemeClr val="tx1"/>
                </a:solidFill>
              </a:rPr>
              <a:t>const</a:t>
            </a:r>
            <a:r>
              <a:rPr lang="fr-FR" sz="1500" dirty="0">
                <a:solidFill>
                  <a:schemeClr val="tx1"/>
                </a:solidFill>
              </a:rPr>
              <a:t> citrus = </a:t>
            </a:r>
            <a:r>
              <a:rPr lang="fr-FR" sz="1500" dirty="0" err="1">
                <a:solidFill>
                  <a:schemeClr val="tx1"/>
                </a:solidFill>
              </a:rPr>
              <a:t>fruits.slice</a:t>
            </a:r>
            <a:r>
              <a:rPr lang="fr-FR" sz="1500" dirty="0">
                <a:solidFill>
                  <a:schemeClr val="tx1"/>
                </a:solidFill>
              </a:rPr>
              <a:t>(1,4);</a:t>
            </a:r>
          </a:p>
          <a:p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6350" y="3565659"/>
            <a:ext cx="53171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Sorting an </a:t>
            </a:r>
            <a:r>
              <a:rPr lang="en-IN" b="1" u="sng" dirty="0" smtClean="0"/>
              <a:t>Array:</a:t>
            </a:r>
            <a:endParaRPr lang="en-IN" b="1" u="sng" dirty="0"/>
          </a:p>
          <a:p>
            <a:r>
              <a:rPr lang="en-US" dirty="0"/>
              <a:t>The sort() method sorts an array alphabetically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408751" y="4304217"/>
            <a:ext cx="4973685" cy="10407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fruits.sort</a:t>
            </a:r>
            <a:r>
              <a:rPr lang="en-US" sz="1500" dirty="0" smtClean="0">
                <a:solidFill>
                  <a:schemeClr val="tx1"/>
                </a:solidFill>
              </a:rPr>
              <a:t>();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951756" y="3565660"/>
            <a:ext cx="59444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Reversing an </a:t>
            </a:r>
            <a:r>
              <a:rPr lang="en-IN" b="1" u="sng" dirty="0" smtClean="0"/>
              <a:t>Array:</a:t>
            </a:r>
            <a:endParaRPr lang="en-IN" b="1" u="sng" dirty="0"/>
          </a:p>
          <a:p>
            <a:r>
              <a:rPr lang="en-US" dirty="0"/>
              <a:t>The reverse() method reverses the elements in an array</a:t>
            </a:r>
            <a:endParaRPr lang="en-US" dirty="0" smtClean="0"/>
          </a:p>
          <a:p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6025780" y="4275805"/>
            <a:ext cx="5626289" cy="106914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500" dirty="0" err="1">
                <a:solidFill>
                  <a:schemeClr val="tx1"/>
                </a:solidFill>
              </a:rPr>
              <a:t>const</a:t>
            </a:r>
            <a:r>
              <a:rPr lang="fr-FR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fr-FR" sz="1500" dirty="0" err="1" smtClean="0">
                <a:solidFill>
                  <a:schemeClr val="tx1"/>
                </a:solidFill>
              </a:rPr>
              <a:t>fruits.reverse</a:t>
            </a:r>
            <a:r>
              <a:rPr lang="fr-FR" sz="1500" dirty="0">
                <a:solidFill>
                  <a:schemeClr val="tx1"/>
                </a:solidFill>
              </a:rPr>
              <a:t>();</a:t>
            </a:r>
            <a:endParaRPr 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9252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Array Methods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6350" y="512846"/>
            <a:ext cx="5317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err="1" smtClean="0"/>
              <a:t>indexOf</a:t>
            </a:r>
            <a:r>
              <a:rPr lang="en-IN" b="1" u="sng" dirty="0" smtClean="0"/>
              <a:t>():</a:t>
            </a:r>
            <a:endParaRPr lang="en-IN" b="1" u="sng" dirty="0"/>
          </a:p>
        </p:txBody>
      </p:sp>
      <p:sp>
        <p:nvSpPr>
          <p:cNvPr id="21" name="Rectangle 20"/>
          <p:cNvSpPr/>
          <p:nvPr/>
        </p:nvSpPr>
        <p:spPr>
          <a:xfrm>
            <a:off x="401948" y="1174271"/>
            <a:ext cx="4973685" cy="10407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//finding the index position of string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position = </a:t>
            </a:r>
            <a:r>
              <a:rPr lang="en-US" sz="1500" dirty="0" err="1">
                <a:solidFill>
                  <a:schemeClr val="tx1"/>
                </a:solidFill>
              </a:rPr>
              <a:t>dailyActivities.indexOf</a:t>
            </a:r>
            <a:r>
              <a:rPr lang="en-US" sz="1500" dirty="0">
                <a:solidFill>
                  <a:schemeClr val="tx1"/>
                </a:solidFill>
              </a:rPr>
              <a:t>('work');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console.log(position); // 2</a:t>
            </a:r>
          </a:p>
        </p:txBody>
      </p:sp>
      <p:sp>
        <p:nvSpPr>
          <p:cNvPr id="9" name="Rectangle 8"/>
          <p:cNvSpPr/>
          <p:nvPr/>
        </p:nvSpPr>
        <p:spPr>
          <a:xfrm>
            <a:off x="303424" y="796230"/>
            <a:ext cx="5407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searches an element of an array and returns its position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256350" y="2383868"/>
            <a:ext cx="5317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includes():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1948" y="3045293"/>
            <a:ext cx="4973685" cy="10407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fruits.includes</a:t>
            </a:r>
            <a:r>
              <a:rPr lang="en-US" sz="1500" dirty="0">
                <a:solidFill>
                  <a:schemeClr val="tx1"/>
                </a:solidFill>
              </a:rPr>
              <a:t>("Mango");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03424" y="2667252"/>
            <a:ext cx="6918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includes() method returns true if an array contains a specified value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256350" y="4254890"/>
            <a:ext cx="5317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err="1"/>
              <a:t>isArray</a:t>
            </a:r>
            <a:r>
              <a:rPr lang="en-IN" b="1" u="sng" dirty="0"/>
              <a:t>():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01948" y="4916314"/>
            <a:ext cx="4973685" cy="132773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result = </a:t>
            </a:r>
            <a:r>
              <a:rPr lang="en-US" sz="1500" dirty="0" err="1">
                <a:solidFill>
                  <a:schemeClr val="tx1"/>
                </a:solidFill>
              </a:rPr>
              <a:t>Array.isArray</a:t>
            </a:r>
            <a:r>
              <a:rPr lang="en-US" sz="1500" dirty="0">
                <a:solidFill>
                  <a:schemeClr val="tx1"/>
                </a:solidFill>
              </a:rPr>
              <a:t>(fruits</a:t>
            </a:r>
            <a:r>
              <a:rPr lang="en-US" sz="1500" dirty="0" smtClean="0">
                <a:solidFill>
                  <a:schemeClr val="tx1"/>
                </a:solidFill>
              </a:rPr>
              <a:t>); // true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text = </a:t>
            </a:r>
            <a:r>
              <a:rPr lang="en-US" sz="1500" dirty="0" smtClean="0">
                <a:solidFill>
                  <a:schemeClr val="tx1"/>
                </a:solidFill>
              </a:rPr>
              <a:t>“</a:t>
            </a:r>
            <a:r>
              <a:rPr lang="en-US" sz="1500" dirty="0" err="1" smtClean="0">
                <a:solidFill>
                  <a:schemeClr val="tx1"/>
                </a:solidFill>
              </a:rPr>
              <a:t>testStringArray</a:t>
            </a:r>
            <a:r>
              <a:rPr lang="en-US" sz="1500" dirty="0" smtClean="0">
                <a:solidFill>
                  <a:schemeClr val="tx1"/>
                </a:solidFill>
              </a:rPr>
              <a:t>";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result = </a:t>
            </a:r>
            <a:r>
              <a:rPr lang="en-US" sz="1500" dirty="0" err="1">
                <a:solidFill>
                  <a:schemeClr val="tx1"/>
                </a:solidFill>
              </a:rPr>
              <a:t>Array.isArray</a:t>
            </a:r>
            <a:r>
              <a:rPr lang="en-US" sz="1500" dirty="0">
                <a:solidFill>
                  <a:schemeClr val="tx1"/>
                </a:solidFill>
              </a:rPr>
              <a:t>(text</a:t>
            </a:r>
            <a:r>
              <a:rPr lang="en-US" sz="1500" dirty="0" smtClean="0">
                <a:solidFill>
                  <a:schemeClr val="tx1"/>
                </a:solidFill>
              </a:rPr>
              <a:t>); // false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03424" y="4538274"/>
            <a:ext cx="2860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Check if an object is an array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23917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Array Loops – For &amp; </a:t>
            </a:r>
            <a:r>
              <a:rPr lang="en-US" sz="3600" b="1" dirty="0" err="1" smtClean="0">
                <a:solidFill>
                  <a:srgbClr val="0064B5"/>
                </a:solidFill>
              </a:rPr>
              <a:t>Foreach</a:t>
            </a:r>
            <a:r>
              <a:rPr lang="en-US" sz="3600" b="1" dirty="0" smtClean="0">
                <a:solidFill>
                  <a:srgbClr val="0064B5"/>
                </a:solidFill>
              </a:rPr>
              <a:t>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6350" y="512846"/>
            <a:ext cx="5317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smtClean="0"/>
              <a:t>for:</a:t>
            </a:r>
            <a:endParaRPr lang="en-IN" b="1" u="sng" dirty="0"/>
          </a:p>
        </p:txBody>
      </p:sp>
      <p:sp>
        <p:nvSpPr>
          <p:cNvPr id="21" name="Rectangle 20"/>
          <p:cNvSpPr/>
          <p:nvPr/>
        </p:nvSpPr>
        <p:spPr>
          <a:xfrm>
            <a:off x="401947" y="940449"/>
            <a:ext cx="4973685" cy="10407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for </a:t>
            </a:r>
            <a:r>
              <a:rPr lang="en-US" sz="1500" dirty="0">
                <a:solidFill>
                  <a:schemeClr val="tx1"/>
                </a:solidFill>
              </a:rPr>
              <a:t>(let </a:t>
            </a:r>
            <a:r>
              <a:rPr lang="en-US" sz="1500" dirty="0" err="1">
                <a:solidFill>
                  <a:schemeClr val="tx1"/>
                </a:solidFill>
              </a:rPr>
              <a:t>i</a:t>
            </a:r>
            <a:r>
              <a:rPr lang="en-US" sz="1500" dirty="0">
                <a:solidFill>
                  <a:schemeClr val="tx1"/>
                </a:solidFill>
              </a:rPr>
              <a:t> = 0; </a:t>
            </a:r>
            <a:r>
              <a:rPr lang="en-US" sz="1500" dirty="0" err="1">
                <a:solidFill>
                  <a:schemeClr val="tx1"/>
                </a:solidFill>
              </a:rPr>
              <a:t>i</a:t>
            </a:r>
            <a:r>
              <a:rPr lang="en-US" sz="1500" dirty="0">
                <a:solidFill>
                  <a:schemeClr val="tx1"/>
                </a:solidFill>
              </a:rPr>
              <a:t> &lt; </a:t>
            </a:r>
            <a:r>
              <a:rPr lang="en-US" sz="1500" dirty="0" err="1">
                <a:solidFill>
                  <a:schemeClr val="tx1"/>
                </a:solidFill>
              </a:rPr>
              <a:t>fruits</a:t>
            </a:r>
            <a:r>
              <a:rPr lang="en-US" sz="1500" dirty="0" err="1" smtClean="0">
                <a:solidFill>
                  <a:schemeClr val="tx1"/>
                </a:solidFill>
              </a:rPr>
              <a:t>.length</a:t>
            </a:r>
            <a:r>
              <a:rPr lang="en-US" sz="1500" dirty="0">
                <a:solidFill>
                  <a:schemeClr val="tx1"/>
                </a:solidFill>
              </a:rPr>
              <a:t>; </a:t>
            </a:r>
            <a:r>
              <a:rPr lang="en-US" sz="1500" dirty="0" err="1">
                <a:solidFill>
                  <a:schemeClr val="tx1"/>
                </a:solidFill>
              </a:rPr>
              <a:t>i</a:t>
            </a:r>
            <a:r>
              <a:rPr lang="en-US" sz="1500" dirty="0">
                <a:solidFill>
                  <a:schemeClr val="tx1"/>
                </a:solidFill>
              </a:rPr>
              <a:t>++) 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</a:t>
            </a:r>
            <a:r>
              <a:rPr lang="en-US" sz="1500" dirty="0" smtClean="0">
                <a:solidFill>
                  <a:schemeClr val="tx1"/>
                </a:solidFill>
              </a:rPr>
              <a:t>console.log(fruits[</a:t>
            </a:r>
            <a:r>
              <a:rPr lang="en-US" sz="1500" dirty="0" err="1" smtClean="0">
                <a:solidFill>
                  <a:schemeClr val="tx1"/>
                </a:solidFill>
              </a:rPr>
              <a:t>i</a:t>
            </a:r>
            <a:r>
              <a:rPr lang="en-US" sz="1500" dirty="0" smtClean="0">
                <a:solidFill>
                  <a:schemeClr val="tx1"/>
                </a:solidFill>
              </a:rPr>
              <a:t>]);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56350" y="2504817"/>
            <a:ext cx="5317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err="1" smtClean="0"/>
              <a:t>foreach</a:t>
            </a:r>
            <a:r>
              <a:rPr lang="en-IN" b="1" u="sng" dirty="0" smtClean="0"/>
              <a:t>():</a:t>
            </a:r>
            <a:endParaRPr lang="en-IN" b="1" u="sng" dirty="0"/>
          </a:p>
        </p:txBody>
      </p:sp>
      <p:sp>
        <p:nvSpPr>
          <p:cNvPr id="17" name="Rectangle 16"/>
          <p:cNvSpPr/>
          <p:nvPr/>
        </p:nvSpPr>
        <p:spPr>
          <a:xfrm>
            <a:off x="401948" y="3045293"/>
            <a:ext cx="4973685" cy="10407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fruits</a:t>
            </a:r>
            <a:r>
              <a:rPr lang="en-US" sz="1500" dirty="0" err="1" smtClean="0">
                <a:solidFill>
                  <a:schemeClr val="tx1"/>
                </a:solidFill>
              </a:rPr>
              <a:t>.forEach</a:t>
            </a:r>
            <a:r>
              <a:rPr lang="en-US" sz="1500" dirty="0" smtClean="0">
                <a:solidFill>
                  <a:schemeClr val="tx1"/>
                </a:solidFill>
              </a:rPr>
              <a:t>(function(item</a:t>
            </a:r>
            <a:r>
              <a:rPr lang="en-US" sz="1500" dirty="0">
                <a:solidFill>
                  <a:schemeClr val="tx1"/>
                </a:solidFill>
              </a:rPr>
              <a:t>){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</a:t>
            </a:r>
            <a:r>
              <a:rPr lang="en-US" sz="1500" dirty="0" smtClean="0">
                <a:solidFill>
                  <a:schemeClr val="tx1"/>
                </a:solidFill>
              </a:rPr>
              <a:t>console.log(item</a:t>
            </a:r>
            <a:r>
              <a:rPr lang="en-US" sz="1500" dirty="0">
                <a:solidFill>
                  <a:schemeClr val="tx1"/>
                </a:solidFill>
              </a:rPr>
              <a:t>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})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115" y="4558938"/>
            <a:ext cx="5287599" cy="1946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07518" y="852383"/>
            <a:ext cx="5927431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7243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JavaScript </a:t>
            </a:r>
            <a:r>
              <a:rPr lang="en-US" sz="3600" b="1" dirty="0" smtClean="0">
                <a:solidFill>
                  <a:srgbClr val="0064B5"/>
                </a:solidFill>
              </a:rPr>
              <a:t>Loops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3436" y="573736"/>
            <a:ext cx="5548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 programming, loops are used to repeat a block of code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343436" y="923318"/>
            <a:ext cx="9387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example, if you want to show a message 100 times, then you can use a loop. It's just a simple example; you can achieve much more with loops.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343436" y="1843470"/>
            <a:ext cx="29135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For loop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While loop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do while</a:t>
            </a:r>
            <a:endParaRPr lang="en-IN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440" y="1843470"/>
            <a:ext cx="2504673" cy="41454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4194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JavaScript </a:t>
            </a:r>
            <a:r>
              <a:rPr lang="en-US" sz="3600" b="1" dirty="0" smtClean="0">
                <a:solidFill>
                  <a:srgbClr val="0064B5"/>
                </a:solidFill>
              </a:rPr>
              <a:t>Loops - for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3101" y="2096652"/>
            <a:ext cx="4973685" cy="414267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Syntax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for(initializer; condition; iteration)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// Code to be executed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}</a:t>
            </a:r>
            <a:endParaRPr lang="en-US" sz="1500" b="1" u="sng" dirty="0" smtClean="0">
              <a:solidFill>
                <a:schemeClr val="tx1"/>
              </a:solidFill>
            </a:endParaRPr>
          </a:p>
          <a:p>
            <a:r>
              <a:rPr lang="en-US" sz="1500" b="1" u="sng" dirty="0" smtClean="0">
                <a:solidFill>
                  <a:schemeClr val="tx1"/>
                </a:solidFill>
              </a:rPr>
              <a:t>Example </a:t>
            </a:r>
          </a:p>
          <a:p>
            <a:r>
              <a:rPr lang="nn-NO" sz="1500" dirty="0">
                <a:solidFill>
                  <a:schemeClr val="tx1"/>
                </a:solidFill>
              </a:rPr>
              <a:t>for (var i = 0</a:t>
            </a:r>
            <a:r>
              <a:rPr lang="nn-NO" sz="1500" dirty="0" smtClean="0">
                <a:solidFill>
                  <a:schemeClr val="tx1"/>
                </a:solidFill>
              </a:rPr>
              <a:t>; i &lt; 5; </a:t>
            </a:r>
            <a:r>
              <a:rPr lang="nn-NO" sz="1500" dirty="0">
                <a:solidFill>
                  <a:schemeClr val="tx1"/>
                </a:solidFill>
              </a:rPr>
              <a:t>i++)</a:t>
            </a:r>
          </a:p>
          <a:p>
            <a:r>
              <a:rPr lang="nn-NO" sz="1500" dirty="0" smtClean="0">
                <a:solidFill>
                  <a:schemeClr val="tx1"/>
                </a:solidFill>
              </a:rPr>
              <a:t>{</a:t>
            </a:r>
            <a:endParaRPr lang="nn-NO" sz="1500" dirty="0">
              <a:solidFill>
                <a:schemeClr val="tx1"/>
              </a:solidFill>
            </a:endParaRPr>
          </a:p>
          <a:p>
            <a:r>
              <a:rPr lang="nn-NO" sz="1500" dirty="0">
                <a:solidFill>
                  <a:schemeClr val="tx1"/>
                </a:solidFill>
              </a:rPr>
              <a:t>    console.log(i);</a:t>
            </a:r>
          </a:p>
          <a:p>
            <a:r>
              <a:rPr lang="nn-NO" sz="1500" dirty="0" smtClean="0">
                <a:solidFill>
                  <a:schemeClr val="tx1"/>
                </a:solidFill>
              </a:rPr>
              <a:t>}</a:t>
            </a:r>
          </a:p>
          <a:p>
            <a:endParaRPr lang="nn-NO" sz="1500" dirty="0">
              <a:solidFill>
                <a:schemeClr val="tx1"/>
              </a:solidFill>
            </a:endParaRPr>
          </a:p>
          <a:p>
            <a:r>
              <a:rPr lang="nn-NO" sz="1500" dirty="0">
                <a:solidFill>
                  <a:schemeClr val="tx1"/>
                </a:solidFill>
              </a:rPr>
              <a:t>let n = 5;</a:t>
            </a:r>
          </a:p>
          <a:p>
            <a:endParaRPr lang="nn-NO" sz="1500" dirty="0">
              <a:solidFill>
                <a:schemeClr val="tx1"/>
              </a:solidFill>
            </a:endParaRPr>
          </a:p>
          <a:p>
            <a:r>
              <a:rPr lang="nn-NO" sz="1500" dirty="0">
                <a:solidFill>
                  <a:schemeClr val="tx1"/>
                </a:solidFill>
              </a:rPr>
              <a:t>// looping from i = 1 to 5</a:t>
            </a:r>
          </a:p>
          <a:p>
            <a:r>
              <a:rPr lang="nn-NO" sz="1500" dirty="0">
                <a:solidFill>
                  <a:schemeClr val="tx1"/>
                </a:solidFill>
              </a:rPr>
              <a:t>for (let i = 1; i &lt;= n; i++) {</a:t>
            </a:r>
          </a:p>
          <a:p>
            <a:r>
              <a:rPr lang="nn-NO" sz="1500" dirty="0">
                <a:solidFill>
                  <a:schemeClr val="tx1"/>
                </a:solidFill>
              </a:rPr>
              <a:t>    console.log(`I am learning JavaScript.`);</a:t>
            </a:r>
          </a:p>
          <a:p>
            <a:r>
              <a:rPr lang="nn-NO" sz="1500" dirty="0" smtClean="0">
                <a:solidFill>
                  <a:schemeClr val="tx1"/>
                </a:solidFill>
              </a:rPr>
              <a:t>}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2640" y="1519912"/>
            <a:ext cx="3165292" cy="437767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56350" y="561651"/>
            <a:ext cx="740760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for loop requires following three parts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Initializer</a:t>
            </a:r>
            <a:r>
              <a:rPr lang="en-US" dirty="0"/>
              <a:t>: Initialize a counter variable to start with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Condition</a:t>
            </a:r>
            <a:r>
              <a:rPr lang="en-US" dirty="0"/>
              <a:t>: specify a condition that must evaluate to true for next iteration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Iteration</a:t>
            </a:r>
            <a:r>
              <a:rPr lang="en-US" dirty="0"/>
              <a:t>: increase or decrease counter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93883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Continue and break statement</a:t>
            </a:r>
            <a:endParaRPr lang="en-US" dirty="0"/>
          </a:p>
        </p:txBody>
      </p:sp>
      <p:pic>
        <p:nvPicPr>
          <p:cNvPr id="378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6712" y="1785927"/>
            <a:ext cx="9239315" cy="4429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72938" y="1708060"/>
            <a:ext cx="7889966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array</a:t>
            </a:r>
            <a:endParaRPr lang="en-US" dirty="0"/>
          </a:p>
        </p:txBody>
      </p:sp>
      <p:pic>
        <p:nvPicPr>
          <p:cNvPr id="389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13" y="1571612"/>
            <a:ext cx="8953563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While Loop 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1" y="1520711"/>
            <a:ext cx="7458891" cy="5062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Loops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47193" y="1384664"/>
            <a:ext cx="10339116" cy="5225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Loops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6300" y="1891394"/>
            <a:ext cx="7225528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Loops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6300" y="1891394"/>
            <a:ext cx="7225528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32746" y="1444784"/>
            <a:ext cx="732472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9428" y="5349512"/>
            <a:ext cx="7040879" cy="1103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with index value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28850" y="2339181"/>
            <a:ext cx="77343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0788" y="5909310"/>
            <a:ext cx="28765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09949" y="1627800"/>
            <a:ext cx="7467600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1006" y="5656216"/>
            <a:ext cx="3918857" cy="88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69313" y="2048260"/>
            <a:ext cx="6905625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05647" y="5687650"/>
            <a:ext cx="21717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35023" y="1674745"/>
            <a:ext cx="6791325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34090" y="5002123"/>
            <a:ext cx="2939905" cy="641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findIndex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98927" y="1837894"/>
            <a:ext cx="772477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0113" y="5768067"/>
            <a:ext cx="27717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Real world problem- ecommerce</a:t>
            </a:r>
            <a:endParaRPr lang="en-US" dirty="0"/>
          </a:p>
        </p:txBody>
      </p:sp>
      <p:pic>
        <p:nvPicPr>
          <p:cNvPr id="399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3150" y="1670844"/>
            <a:ext cx="87249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findLast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90762" y="1936682"/>
            <a:ext cx="7610475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24735" y="5733643"/>
            <a:ext cx="24479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findLastIndex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19275" y="1998617"/>
            <a:ext cx="8553450" cy="3431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50241" y="5841683"/>
            <a:ext cx="22383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26574" y="1698556"/>
            <a:ext cx="708660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9161" y="5088664"/>
            <a:ext cx="15430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95512" y="2062821"/>
            <a:ext cx="7800975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0071" y="5588726"/>
            <a:ext cx="20383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59836" y="1436076"/>
            <a:ext cx="8220075" cy="312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31375" y="4918574"/>
            <a:ext cx="438150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copywithin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04727" y="1541258"/>
            <a:ext cx="8591550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11831" y="4930277"/>
            <a:ext cx="312420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Copywithin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31645" y="1876538"/>
            <a:ext cx="8362950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87673" y="5398363"/>
            <a:ext cx="54959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Map,Filter,Reduce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0189" y="1525180"/>
            <a:ext cx="10216119" cy="505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Object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1248" y="539309"/>
            <a:ext cx="102287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JavaScript object is a non-primitive data-type that allows you to store multiple collections of data</a:t>
            </a:r>
            <a:endParaRPr lang="en-IN" b="1" u="sng" dirty="0"/>
          </a:p>
        </p:txBody>
      </p:sp>
      <p:sp>
        <p:nvSpPr>
          <p:cNvPr id="21" name="Rectangle 20"/>
          <p:cNvSpPr/>
          <p:nvPr/>
        </p:nvSpPr>
        <p:spPr>
          <a:xfrm>
            <a:off x="332279" y="985826"/>
            <a:ext cx="4973685" cy="146399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Syntax: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object_name</a:t>
            </a:r>
            <a:r>
              <a:rPr lang="en-US" sz="1500" dirty="0">
                <a:solidFill>
                  <a:schemeClr val="tx1"/>
                </a:solidFill>
              </a:rPr>
              <a:t> = 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key1: value1,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key2: value2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}</a:t>
            </a:r>
            <a:endParaRPr lang="en-US" sz="1500" b="1" u="sng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2278" y="3220010"/>
            <a:ext cx="4973685" cy="1559022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// object creation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let </a:t>
            </a:r>
            <a:r>
              <a:rPr lang="en-US" sz="1500" dirty="0">
                <a:solidFill>
                  <a:schemeClr val="tx1"/>
                </a:solidFill>
              </a:rPr>
              <a:t>person = {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name: </a:t>
            </a:r>
            <a:r>
              <a:rPr lang="en-US" sz="1500" dirty="0" smtClean="0">
                <a:solidFill>
                  <a:schemeClr val="tx1"/>
                </a:solidFill>
              </a:rPr>
              <a:t>'John',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    age: 20</a:t>
            </a:r>
          </a:p>
          <a:p>
            <a:r>
              <a:rPr lang="en-US" sz="1500" dirty="0">
                <a:solidFill>
                  <a:schemeClr val="tx1"/>
                </a:solidFill>
              </a:rPr>
              <a:t>};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typeof</a:t>
            </a:r>
            <a:r>
              <a:rPr lang="en-US" sz="1500" dirty="0">
                <a:solidFill>
                  <a:schemeClr val="tx1"/>
                </a:solidFill>
              </a:rPr>
              <a:t> person); // object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960" y="1100603"/>
            <a:ext cx="4876800" cy="12954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156960" y="3220010"/>
            <a:ext cx="4208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euclid_circular_a"/>
              </a:rPr>
              <a:t>"key: value" pairs are called </a:t>
            </a:r>
            <a:r>
              <a:rPr lang="en-US" b="1" dirty="0">
                <a:latin typeface="euclid_circular_a"/>
              </a:rPr>
              <a:t>properties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95485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object</a:t>
            </a:r>
            <a:endParaRPr lang="en-US" dirty="0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08100" y="2313782"/>
            <a:ext cx="8255000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Real world problem - transport</a:t>
            </a:r>
            <a:endParaRPr lang="en-US" dirty="0"/>
          </a:p>
        </p:txBody>
      </p:sp>
      <p:pic>
        <p:nvPicPr>
          <p:cNvPr id="409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775986"/>
            <a:ext cx="9652000" cy="4514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Time and space complexity</a:t>
            </a:r>
            <a:endParaRPr lang="en-US" dirty="0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85850" y="2000240"/>
            <a:ext cx="8699500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When to use it?</a:t>
            </a:r>
            <a:endParaRPr lang="en-US" dirty="0"/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98550" y="1870869"/>
            <a:ext cx="86741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Object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1248" y="539309"/>
            <a:ext cx="102287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Accessing Object </a:t>
            </a:r>
            <a:r>
              <a:rPr lang="en-US" b="1" dirty="0" smtClean="0"/>
              <a:t>Properties: </a:t>
            </a:r>
            <a:endParaRPr lang="en-IN" b="1" u="sng" dirty="0"/>
          </a:p>
        </p:txBody>
      </p:sp>
      <p:sp>
        <p:nvSpPr>
          <p:cNvPr id="21" name="Rectangle 20"/>
          <p:cNvSpPr/>
          <p:nvPr/>
        </p:nvSpPr>
        <p:spPr>
          <a:xfrm>
            <a:off x="332279" y="985826"/>
            <a:ext cx="4973685" cy="15135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Syntax:</a:t>
            </a:r>
          </a:p>
          <a:p>
            <a:r>
              <a:rPr lang="en-US" sz="1500" dirty="0" err="1" smtClean="0">
                <a:solidFill>
                  <a:schemeClr val="tx1"/>
                </a:solidFill>
              </a:rPr>
              <a:t>objectName.key</a:t>
            </a:r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Or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objectName</a:t>
            </a:r>
            <a:r>
              <a:rPr lang="en-US" sz="1500" dirty="0">
                <a:solidFill>
                  <a:schemeClr val="tx1"/>
                </a:solidFill>
              </a:rPr>
              <a:t>["</a:t>
            </a:r>
            <a:r>
              <a:rPr lang="en-US" sz="1500" dirty="0" err="1">
                <a:solidFill>
                  <a:schemeClr val="tx1"/>
                </a:solidFill>
              </a:rPr>
              <a:t>propertyName</a:t>
            </a:r>
            <a:r>
              <a:rPr lang="en-US" sz="1500" dirty="0">
                <a:solidFill>
                  <a:schemeClr val="tx1"/>
                </a:solidFill>
              </a:rPr>
              <a:t>"]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2278" y="2610409"/>
            <a:ext cx="4973685" cy="351993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person = {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name: 'John',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age: 20, </a:t>
            </a:r>
          </a:p>
          <a:p>
            <a:r>
              <a:rPr lang="en-US" sz="1500" dirty="0">
                <a:solidFill>
                  <a:schemeClr val="tx1"/>
                </a:solidFill>
              </a:rPr>
              <a:t>};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accessing property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console.log(person.name); // </a:t>
            </a:r>
            <a:r>
              <a:rPr lang="en-US" sz="1500" dirty="0" smtClean="0">
                <a:solidFill>
                  <a:schemeClr val="tx1"/>
                </a:solidFill>
              </a:rPr>
              <a:t>John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person = {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name: 'John',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age: 20, </a:t>
            </a:r>
          </a:p>
          <a:p>
            <a:r>
              <a:rPr lang="en-US" sz="1500" dirty="0">
                <a:solidFill>
                  <a:schemeClr val="tx1"/>
                </a:solidFill>
              </a:rPr>
              <a:t>};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accessing property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console.log(person["name"]); // John</a:t>
            </a:r>
          </a:p>
        </p:txBody>
      </p:sp>
    </p:spTree>
    <p:extLst>
      <p:ext uri="{BB962C8B-B14F-4D97-AF65-F5344CB8AC3E}">
        <p14:creationId xmlns="" xmlns:p14="http://schemas.microsoft.com/office/powerpoint/2010/main" val="361648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186682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Object – for…in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6350" y="581415"/>
            <a:ext cx="102287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Loop </a:t>
            </a:r>
            <a:r>
              <a:rPr lang="en-US" dirty="0"/>
              <a:t>through an object Using for...in</a:t>
            </a:r>
            <a:endParaRPr lang="en-IN" b="1" u="sng" dirty="0"/>
          </a:p>
        </p:txBody>
      </p:sp>
      <p:sp>
        <p:nvSpPr>
          <p:cNvPr id="21" name="Rectangle 20"/>
          <p:cNvSpPr/>
          <p:nvPr/>
        </p:nvSpPr>
        <p:spPr>
          <a:xfrm>
            <a:off x="317310" y="1122217"/>
            <a:ext cx="4973685" cy="420448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student = {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name: 'John',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age: 20,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hobbies: ['reading', 'games', 'coding'],</a:t>
            </a:r>
          </a:p>
          <a:p>
            <a:r>
              <a:rPr lang="en-US" sz="1500" dirty="0">
                <a:solidFill>
                  <a:schemeClr val="tx1"/>
                </a:solidFill>
              </a:rPr>
              <a:t>};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using for...in</a:t>
            </a:r>
          </a:p>
          <a:p>
            <a:r>
              <a:rPr lang="en-US" sz="1500" dirty="0">
                <a:solidFill>
                  <a:schemeClr val="tx1"/>
                </a:solidFill>
              </a:rPr>
              <a:t>for (let key in student) {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let value;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    // get the value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value = student[key];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    console.log(key + " - " +  value); </a:t>
            </a:r>
          </a:p>
          <a:p>
            <a:r>
              <a:rPr lang="en-US" sz="1500" dirty="0">
                <a:solidFill>
                  <a:schemeClr val="tx1"/>
                </a:solidFill>
              </a:rPr>
              <a:t>}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6888" y="974815"/>
            <a:ext cx="6297249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07676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array</a:t>
            </a:r>
            <a:endParaRPr lang="en-US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714489"/>
            <a:ext cx="9652000" cy="4500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Array?</a:t>
            </a:r>
            <a:endParaRPr lang="en-US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2206203"/>
            <a:ext cx="9652000" cy="3653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Space and time complexity</a:t>
            </a:r>
            <a:endParaRPr lang="en-US" dirty="0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15950" y="2037557"/>
            <a:ext cx="9639300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Built in function complexity</a:t>
            </a:r>
            <a:endParaRPr lang="en-US" dirty="0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931648"/>
            <a:ext cx="9652000" cy="4497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Array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6350" y="561651"/>
            <a:ext cx="112128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 array is an object that can store multiple </a:t>
            </a:r>
            <a:r>
              <a:rPr lang="en-US" dirty="0" smtClean="0"/>
              <a:t>values</a:t>
            </a:r>
            <a:r>
              <a:rPr lang="en-US" dirty="0"/>
              <a:t>, create an array is by using an array literal []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256350" y="1372825"/>
            <a:ext cx="4973685" cy="310689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Example:</a:t>
            </a:r>
            <a:endParaRPr lang="en-US" sz="1500" dirty="0">
              <a:solidFill>
                <a:schemeClr val="tx1"/>
              </a:solidFill>
            </a:endParaRP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empty array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myList</a:t>
            </a:r>
            <a:r>
              <a:rPr lang="en-US" sz="1500" dirty="0">
                <a:solidFill>
                  <a:schemeClr val="tx1"/>
                </a:solidFill>
              </a:rPr>
              <a:t> = [ 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array of numbers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numberArray</a:t>
            </a:r>
            <a:r>
              <a:rPr lang="en-US" sz="1500" dirty="0">
                <a:solidFill>
                  <a:schemeClr val="tx1"/>
                </a:solidFill>
              </a:rPr>
              <a:t> = [ 2, 4, 6, 8];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array of strings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stringArray</a:t>
            </a:r>
            <a:r>
              <a:rPr lang="en-US" sz="1500" dirty="0">
                <a:solidFill>
                  <a:schemeClr val="tx1"/>
                </a:solidFill>
              </a:rPr>
              <a:t> = [ 'eat', 'work', 'sleep'];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array with mixed data types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newData</a:t>
            </a:r>
            <a:r>
              <a:rPr lang="en-US" sz="1500" dirty="0">
                <a:solidFill>
                  <a:schemeClr val="tx1"/>
                </a:solidFill>
              </a:rPr>
              <a:t> = ['work', 'exercise', 1, true];</a:t>
            </a:r>
          </a:p>
        </p:txBody>
      </p:sp>
      <p:sp>
        <p:nvSpPr>
          <p:cNvPr id="9" name="Rectangle 8"/>
          <p:cNvSpPr/>
          <p:nvPr/>
        </p:nvSpPr>
        <p:spPr>
          <a:xfrm>
            <a:off x="256349" y="967238"/>
            <a:ext cx="4890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Create Array: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25184" y="1372825"/>
            <a:ext cx="4973685" cy="241981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Example: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myArray</a:t>
            </a:r>
            <a:r>
              <a:rPr lang="en-US" sz="1500" dirty="0">
                <a:solidFill>
                  <a:schemeClr val="tx1"/>
                </a:solidFill>
              </a:rPr>
              <a:t> = ['h', 'e', 'l', 'l', 'o'];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first element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myArray</a:t>
            </a:r>
            <a:r>
              <a:rPr lang="en-US" sz="1500" dirty="0">
                <a:solidFill>
                  <a:schemeClr val="tx1"/>
                </a:solidFill>
              </a:rPr>
              <a:t>[0]);  // "</a:t>
            </a:r>
            <a:r>
              <a:rPr lang="en-US" sz="1500" dirty="0" smtClean="0">
                <a:solidFill>
                  <a:schemeClr val="tx1"/>
                </a:solidFill>
              </a:rPr>
              <a:t>h“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second element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myArray</a:t>
            </a:r>
            <a:r>
              <a:rPr lang="en-US" sz="1500" dirty="0">
                <a:solidFill>
                  <a:schemeClr val="tx1"/>
                </a:solidFill>
              </a:rPr>
              <a:t>[1]); // "e"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25183" y="967238"/>
            <a:ext cx="4890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Access Elements of an Array:</a:t>
            </a:r>
            <a:endParaRPr lang="en-US" b="1" u="sng" dirty="0" smtClean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183" y="4078902"/>
            <a:ext cx="4981575" cy="1905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4745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7266</TotalTime>
  <Words>1334</Words>
  <Application>Microsoft Office PowerPoint</Application>
  <PresentationFormat>Custom</PresentationFormat>
  <Paragraphs>257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Slide 1</vt:lpstr>
      <vt:lpstr>What is array</vt:lpstr>
      <vt:lpstr>Real world problem- ecommerce</vt:lpstr>
      <vt:lpstr>Real world problem - transport</vt:lpstr>
      <vt:lpstr>What is array</vt:lpstr>
      <vt:lpstr>Array?</vt:lpstr>
      <vt:lpstr>Space and time complexity</vt:lpstr>
      <vt:lpstr>Built in function complexity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Continue and break statement</vt:lpstr>
      <vt:lpstr>While Loop</vt:lpstr>
      <vt:lpstr>Do While Loop </vt:lpstr>
      <vt:lpstr>Other Loops</vt:lpstr>
      <vt:lpstr>Other Loops</vt:lpstr>
      <vt:lpstr>Other Loops</vt:lpstr>
      <vt:lpstr>Map</vt:lpstr>
      <vt:lpstr>Map with index value</vt:lpstr>
      <vt:lpstr>Filter</vt:lpstr>
      <vt:lpstr>Find</vt:lpstr>
      <vt:lpstr>reduce</vt:lpstr>
      <vt:lpstr>findIndex</vt:lpstr>
      <vt:lpstr>findLast</vt:lpstr>
      <vt:lpstr>findLastIndex</vt:lpstr>
      <vt:lpstr>some</vt:lpstr>
      <vt:lpstr>every</vt:lpstr>
      <vt:lpstr>Fill</vt:lpstr>
      <vt:lpstr>copywithin</vt:lpstr>
      <vt:lpstr>Copywithin</vt:lpstr>
      <vt:lpstr>Map,Filter,Reduce</vt:lpstr>
      <vt:lpstr>Slide 38</vt:lpstr>
      <vt:lpstr>What is object</vt:lpstr>
      <vt:lpstr>Time and space complexity</vt:lpstr>
      <vt:lpstr>When to use it?</vt:lpstr>
      <vt:lpstr>Slide 42</vt:lpstr>
      <vt:lpstr>Slide 43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365</cp:revision>
  <dcterms:created xsi:type="dcterms:W3CDTF">2021-03-13T13:53:48Z</dcterms:created>
  <dcterms:modified xsi:type="dcterms:W3CDTF">2022-08-01T08:15:05Z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