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1" r:id="rId3"/>
    <p:sldId id="290" r:id="rId4"/>
    <p:sldId id="292" r:id="rId5"/>
    <p:sldId id="295" r:id="rId6"/>
    <p:sldId id="297" r:id="rId7"/>
    <p:sldId id="394" r:id="rId8"/>
    <p:sldId id="395" r:id="rId9"/>
    <p:sldId id="396" r:id="rId10"/>
    <p:sldId id="397" r:id="rId11"/>
    <p:sldId id="398" r:id="rId12"/>
    <p:sldId id="294" r:id="rId13"/>
    <p:sldId id="308" r:id="rId14"/>
    <p:sldId id="309" r:id="rId15"/>
    <p:sldId id="414" r:id="rId16"/>
    <p:sldId id="415" r:id="rId17"/>
    <p:sldId id="416" r:id="rId18"/>
    <p:sldId id="417" r:id="rId19"/>
    <p:sldId id="418" r:id="rId20"/>
    <p:sldId id="419" r:id="rId21"/>
    <p:sldId id="420" r:id="rId22"/>
    <p:sldId id="298" r:id="rId23"/>
    <p:sldId id="310" r:id="rId24"/>
    <p:sldId id="311" r:id="rId25"/>
    <p:sldId id="312" r:id="rId26"/>
    <p:sldId id="313" r:id="rId27"/>
    <p:sldId id="314" r:id="rId28"/>
    <p:sldId id="315" r:id="rId29"/>
    <p:sldId id="400" r:id="rId30"/>
    <p:sldId id="401" r:id="rId31"/>
    <p:sldId id="402" r:id="rId32"/>
    <p:sldId id="403" r:id="rId33"/>
    <p:sldId id="404" r:id="rId34"/>
    <p:sldId id="405" r:id="rId35"/>
    <p:sldId id="406" r:id="rId36"/>
    <p:sldId id="407" r:id="rId37"/>
    <p:sldId id="408" r:id="rId38"/>
    <p:sldId id="409" r:id="rId39"/>
    <p:sldId id="410" r:id="rId40"/>
    <p:sldId id="411" r:id="rId41"/>
    <p:sldId id="412" r:id="rId42"/>
    <p:sldId id="413" r:id="rId43"/>
    <p:sldId id="425" r:id="rId44"/>
    <p:sldId id="421" r:id="rId45"/>
    <p:sldId id="422" r:id="rId46"/>
    <p:sldId id="423" r:id="rId47"/>
    <p:sldId id="399" r:id="rId48"/>
    <p:sldId id="392" r:id="rId49"/>
    <p:sldId id="393" r:id="rId50"/>
    <p:sldId id="424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DOM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0710" y="287384"/>
            <a:ext cx="11090364" cy="6244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3771" y="378823"/>
            <a:ext cx="10593978" cy="6230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DOM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67097" y="1727403"/>
            <a:ext cx="8712926" cy="3706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What we can do using DOM?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dirty="0" smtClean="0"/>
              <a:t>Using DOM, </a:t>
            </a:r>
            <a:r>
              <a:rPr lang="en-US" dirty="0"/>
              <a:t>JavaScript gets all the power it needs to </a:t>
            </a:r>
            <a:r>
              <a:rPr lang="en-US" dirty="0" smtClean="0"/>
              <a:t>create/update HTML</a:t>
            </a:r>
            <a:r>
              <a:rPr lang="en-US" dirty="0"/>
              <a:t>:</a:t>
            </a: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change all the HTML elements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change all the HTML attributes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change all the CSS styles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remove existing HTML elements and attributes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add new HTML elements and attributes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react to all existing HTML events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351073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DOM Methods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HTML </a:t>
            </a:r>
            <a:r>
              <a:rPr lang="en-US" b="1" dirty="0">
                <a:solidFill>
                  <a:schemeClr val="dk1"/>
                </a:solidFill>
              </a:rPr>
              <a:t>DOM methods are actions </a:t>
            </a:r>
            <a:r>
              <a:rPr lang="en-US" dirty="0">
                <a:solidFill>
                  <a:schemeClr val="dk1"/>
                </a:solidFill>
              </a:rPr>
              <a:t>you can perform (on HTML Elements</a:t>
            </a:r>
            <a:r>
              <a:rPr lang="en-US" dirty="0" smtClean="0">
                <a:solidFill>
                  <a:schemeClr val="dk1"/>
                </a:solidFill>
              </a:rPr>
              <a:t>)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HTML </a:t>
            </a:r>
            <a:r>
              <a:rPr lang="en-US" b="1" dirty="0">
                <a:solidFill>
                  <a:schemeClr val="dk1"/>
                </a:solidFill>
              </a:rPr>
              <a:t>DOM properties are values </a:t>
            </a:r>
            <a:r>
              <a:rPr lang="en-US" dirty="0">
                <a:solidFill>
                  <a:schemeClr val="dk1"/>
                </a:solidFill>
              </a:rPr>
              <a:t>(of HTML Elements) that you can set or </a:t>
            </a:r>
            <a:r>
              <a:rPr lang="en-US" dirty="0" smtClean="0">
                <a:solidFill>
                  <a:schemeClr val="dk1"/>
                </a:solidFill>
              </a:rPr>
              <a:t>change</a:t>
            </a: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sp>
        <p:nvSpPr>
          <p:cNvPr id="8" name="Rectangle 7"/>
          <p:cNvSpPr/>
          <p:nvPr/>
        </p:nvSpPr>
        <p:spPr>
          <a:xfrm>
            <a:off x="619542" y="1986250"/>
            <a:ext cx="6861121" cy="282088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&lt;body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&lt;p id="demo"&gt;&lt;/p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dirty="0" err="1">
                <a:solidFill>
                  <a:schemeClr val="tx1"/>
                </a:solidFill>
              </a:rPr>
              <a:t>document.</a:t>
            </a:r>
            <a:r>
              <a:rPr lang="en-US" dirty="0" err="1">
                <a:solidFill>
                  <a:srgbClr val="FF0000"/>
                </a:solidFill>
              </a:rPr>
              <a:t>getElementById</a:t>
            </a:r>
            <a:r>
              <a:rPr lang="en-US" dirty="0">
                <a:solidFill>
                  <a:schemeClr val="tx1"/>
                </a:solidFill>
              </a:rPr>
              <a:t>("demo").</a:t>
            </a:r>
            <a:r>
              <a:rPr lang="en-US" dirty="0" err="1">
                <a:solidFill>
                  <a:srgbClr val="FFFF00"/>
                </a:solidFill>
              </a:rPr>
              <a:t>innerHTML</a:t>
            </a:r>
            <a:r>
              <a:rPr lang="en-US" dirty="0">
                <a:solidFill>
                  <a:schemeClr val="tx1"/>
                </a:solidFill>
              </a:rPr>
              <a:t> = "Hello World!";</a:t>
            </a:r>
          </a:p>
          <a:p>
            <a:r>
              <a:rPr lang="en-US" dirty="0">
                <a:solidFill>
                  <a:schemeClr val="tx1"/>
                </a:solidFill>
              </a:rPr>
              <a:t>&lt;/script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33303" y="3596640"/>
            <a:ext cx="2743200" cy="169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77725" y="5309789"/>
            <a:ext cx="2002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err="1" smtClean="0">
                <a:solidFill>
                  <a:srgbClr val="DC143C"/>
                </a:solidFill>
              </a:rPr>
              <a:t>getElementById</a:t>
            </a:r>
            <a:r>
              <a:rPr lang="en-US" altLang="en-US" dirty="0" smtClean="0">
                <a:solidFill>
                  <a:srgbClr val="DC143C"/>
                </a:solidFill>
              </a:rPr>
              <a:t> </a:t>
            </a:r>
            <a:r>
              <a:rPr lang="en-IN" dirty="0"/>
              <a:t>is a </a:t>
            </a:r>
            <a:r>
              <a:rPr lang="en-IN" b="1" dirty="0"/>
              <a:t>method</a:t>
            </a:r>
            <a:r>
              <a:rPr lang="en-US" b="1" dirty="0" smtClean="0">
                <a:solidFill>
                  <a:schemeClr val="dk1"/>
                </a:solidFill>
              </a:rPr>
              <a:t> </a:t>
            </a:r>
            <a:endParaRPr lang="en-IN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7795"/>
            <a:ext cx="2632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Elbow Connector 26"/>
          <p:cNvCxnSpPr/>
          <p:nvPr/>
        </p:nvCxnSpPr>
        <p:spPr>
          <a:xfrm flipV="1">
            <a:off x="4772297" y="2534194"/>
            <a:ext cx="3953692" cy="862496"/>
          </a:xfrm>
          <a:prstGeom prst="bentConnector3">
            <a:avLst>
              <a:gd name="adj1" fmla="val -22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8804367" y="2156892"/>
            <a:ext cx="1907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err="1">
                <a:solidFill>
                  <a:srgbClr val="DC143C"/>
                </a:solidFill>
              </a:rPr>
              <a:t>innerHTML</a:t>
            </a:r>
            <a:r>
              <a:rPr lang="en-US" altLang="en-US" dirty="0">
                <a:solidFill>
                  <a:srgbClr val="DC143C"/>
                </a:solidFill>
              </a:rPr>
              <a:t> </a:t>
            </a:r>
            <a:r>
              <a:rPr lang="en-US" altLang="en-US" dirty="0"/>
              <a:t>is a property </a:t>
            </a:r>
          </a:p>
        </p:txBody>
      </p:sp>
    </p:spTree>
    <p:extLst>
      <p:ext uri="{BB962C8B-B14F-4D97-AF65-F5344CB8AC3E}">
        <p14:creationId xmlns="" xmlns:p14="http://schemas.microsoft.com/office/powerpoint/2010/main" val="375412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getElementById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8903" y="1786435"/>
            <a:ext cx="10280468" cy="453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getElementsByTagName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8274" y="1825625"/>
            <a:ext cx="865935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getElementsByClassName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4583" y="1825625"/>
            <a:ext cx="10920548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CSS </a:t>
            </a:r>
            <a:r>
              <a:rPr lang="en-IN" dirty="0" err="1" smtClean="0"/>
              <a:t>QuerySelector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6834" y="1825625"/>
            <a:ext cx="1060704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 Object Collection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2513" y="1825625"/>
            <a:ext cx="10502537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DATA STRUCTURE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10050" y="2010569"/>
            <a:ext cx="377190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8272" y="1805668"/>
            <a:ext cx="10561728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Remove DOM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8274" y="1825625"/>
            <a:ext cx="100584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DOM Methods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b="1" dirty="0" err="1" smtClean="0">
                <a:solidFill>
                  <a:schemeClr val="dk1"/>
                </a:solidFill>
              </a:rPr>
              <a:t>getElementById</a:t>
            </a:r>
            <a:r>
              <a:rPr lang="en-US" b="1" dirty="0" smtClean="0">
                <a:solidFill>
                  <a:schemeClr val="dk1"/>
                </a:solidFill>
              </a:rPr>
              <a:t> - </a:t>
            </a:r>
            <a:r>
              <a:rPr lang="en-US" dirty="0"/>
              <a:t>To </a:t>
            </a:r>
            <a:r>
              <a:rPr lang="en-US" dirty="0" smtClean="0"/>
              <a:t>change/modify </a:t>
            </a:r>
            <a:r>
              <a:rPr lang="en-US" dirty="0"/>
              <a:t>the content of an HTML </a:t>
            </a:r>
            <a:r>
              <a:rPr lang="en-US" dirty="0" smtClean="0"/>
              <a:t>element</a:t>
            </a:r>
            <a:endParaRPr lang="en-US" b="1" dirty="0" smtClean="0">
              <a:solidFill>
                <a:schemeClr val="dk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6628" y="1211187"/>
            <a:ext cx="6861121" cy="82661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("p1").</a:t>
            </a:r>
            <a:r>
              <a:rPr lang="en-US" sz="1600" dirty="0" err="1">
                <a:solidFill>
                  <a:schemeClr val="tx1"/>
                </a:solidFill>
              </a:rPr>
              <a:t>innerHTML</a:t>
            </a:r>
            <a:r>
              <a:rPr lang="en-US" sz="1600" dirty="0">
                <a:solidFill>
                  <a:schemeClr val="tx1"/>
                </a:solidFill>
              </a:rPr>
              <a:t> = "New text!";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&lt;/script&gt;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7795"/>
            <a:ext cx="2632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6626" y="2369082"/>
            <a:ext cx="6861121" cy="82661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</a:t>
            </a:r>
            <a:r>
              <a:rPr lang="en-US" sz="1600" dirty="0" err="1">
                <a:solidFill>
                  <a:schemeClr val="tx1"/>
                </a:solidFill>
              </a:rPr>
              <a:t>myImage</a:t>
            </a:r>
            <a:r>
              <a:rPr lang="en-US" sz="1600" dirty="0">
                <a:solidFill>
                  <a:schemeClr val="tx1"/>
                </a:solidFill>
              </a:rPr>
              <a:t>").</a:t>
            </a:r>
            <a:r>
              <a:rPr lang="en-US" sz="1600" dirty="0" err="1">
                <a:solidFill>
                  <a:schemeClr val="tx1"/>
                </a:solidFill>
              </a:rPr>
              <a:t>src</a:t>
            </a:r>
            <a:r>
              <a:rPr lang="en-US" sz="1600" dirty="0">
                <a:solidFill>
                  <a:schemeClr val="tx1"/>
                </a:solidFill>
              </a:rPr>
              <a:t> = "landscape.jpg";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&lt;/script&gt;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04726" y="2445622"/>
            <a:ext cx="2912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Changing the Value of an Attribute</a:t>
            </a: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794170" y="2703804"/>
            <a:ext cx="775063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8704726" y="1439830"/>
            <a:ext cx="2699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Changing HTML Content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7794170" y="1555514"/>
            <a:ext cx="775063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8717089" y="2401381"/>
            <a:ext cx="2842840" cy="762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ounded Rectangle 19"/>
          <p:cNvSpPr/>
          <p:nvPr/>
        </p:nvSpPr>
        <p:spPr>
          <a:xfrm>
            <a:off x="8704726" y="1251457"/>
            <a:ext cx="2842840" cy="762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706627" y="3520815"/>
            <a:ext cx="6861121" cy="98406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&lt;script</a:t>
            </a:r>
            <a:r>
              <a:rPr lang="en-US" sz="1600" dirty="0" smtClean="0">
                <a:solidFill>
                  <a:schemeClr val="tx1"/>
                </a:solidFill>
              </a:rPr>
              <a:t>&gt;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</a:t>
            </a:r>
            <a:r>
              <a:rPr lang="en-US" sz="1600" dirty="0" err="1">
                <a:solidFill>
                  <a:schemeClr val="tx1"/>
                </a:solidFill>
              </a:rPr>
              <a:t>myP</a:t>
            </a:r>
            <a:r>
              <a:rPr lang="en-US" sz="1600" dirty="0">
                <a:solidFill>
                  <a:schemeClr val="tx1"/>
                </a:solidFill>
              </a:rPr>
              <a:t>").</a:t>
            </a:r>
            <a:r>
              <a:rPr lang="en-US" sz="1600" dirty="0" err="1">
                <a:solidFill>
                  <a:schemeClr val="tx1"/>
                </a:solidFill>
              </a:rPr>
              <a:t>style.backgroundColor</a:t>
            </a:r>
            <a:r>
              <a:rPr lang="en-US" sz="1600" dirty="0">
                <a:solidFill>
                  <a:schemeClr val="tx1"/>
                </a:solidFill>
              </a:rPr>
              <a:t> = "red</a:t>
            </a:r>
            <a:r>
              <a:rPr lang="en-US" sz="1600" dirty="0" smtClean="0">
                <a:solidFill>
                  <a:schemeClr val="tx1"/>
                </a:solidFill>
              </a:rPr>
              <a:t>";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&lt;/script&gt;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7794171" y="3812191"/>
            <a:ext cx="775063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ounded Rectangle 22"/>
          <p:cNvSpPr/>
          <p:nvPr/>
        </p:nvSpPr>
        <p:spPr>
          <a:xfrm>
            <a:off x="8717089" y="3513910"/>
            <a:ext cx="2842840" cy="762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8795657" y="3669943"/>
            <a:ext cx="313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Changing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Style property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05691" y="484051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&lt;script&gt;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myP</a:t>
            </a:r>
            <a:r>
              <a:rPr lang="en-US" dirty="0" smtClean="0"/>
              <a:t>").</a:t>
            </a:r>
            <a:r>
              <a:rPr lang="en-US" dirty="0" err="1" smtClean="0"/>
              <a:t>classList.add</a:t>
            </a:r>
            <a:r>
              <a:rPr lang="en-US" dirty="0" smtClean="0"/>
              <a:t>(“box”); &lt;/script&gt;</a:t>
            </a:r>
          </a:p>
        </p:txBody>
      </p:sp>
    </p:spTree>
    <p:extLst>
      <p:ext uri="{BB962C8B-B14F-4D97-AF65-F5344CB8AC3E}">
        <p14:creationId xmlns:p14="http://schemas.microsoft.com/office/powerpoint/2010/main" xmlns="" val="1558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and class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4328" y="1917065"/>
            <a:ext cx="827815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2465" y="2071678"/>
            <a:ext cx="859790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17" y="1714488"/>
            <a:ext cx="73914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66" y="2643182"/>
            <a:ext cx="875030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66" y="1785926"/>
            <a:ext cx="7607300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1963" y="1847057"/>
            <a:ext cx="8858311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6211" y="1785926"/>
            <a:ext cx="9525067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onBlur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5375" y="1825625"/>
            <a:ext cx="914125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 STRUCTURE THAT CONSISTS OF NODES IN A PARENT/CHILD RELATIONSHIP.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Tree are non-linear ( many different path).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onChange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2628" y="1642745"/>
            <a:ext cx="10392869" cy="4744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onFocus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8531" y="1433739"/>
            <a:ext cx="10672279" cy="4836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onSelect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1338" y="1394550"/>
            <a:ext cx="9773137" cy="4731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onSubmit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1520" y="1606731"/>
            <a:ext cx="10724606" cy="474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onReset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36468" y="1825625"/>
            <a:ext cx="962732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onKeyDown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4972" y="1825625"/>
            <a:ext cx="934205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onKeyPress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1337" y="1825625"/>
            <a:ext cx="1045028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onKeyUp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0709" y="1436914"/>
            <a:ext cx="10920548" cy="501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onMouseOver</a:t>
            </a:r>
            <a:r>
              <a:rPr lang="en-IN" dirty="0" smtClean="0"/>
              <a:t> and </a:t>
            </a:r>
            <a:r>
              <a:rPr lang="en-IN" dirty="0" err="1" smtClean="0"/>
              <a:t>onMouseOut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81894"/>
            <a:ext cx="10515600" cy="40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onMouseDown</a:t>
            </a:r>
            <a:r>
              <a:rPr lang="en-IN" dirty="0" smtClean="0"/>
              <a:t> and </a:t>
            </a:r>
            <a:r>
              <a:rPr lang="en-IN" dirty="0" err="1" smtClean="0"/>
              <a:t>onMouseUp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5394" y="1825625"/>
            <a:ext cx="1098586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EXAMPLE LINKEDIN FRIENDS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14712" y="2129631"/>
            <a:ext cx="53625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onDoubleClick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2149" y="1672046"/>
            <a:ext cx="10293531" cy="4624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onLoad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8903" y="1825625"/>
            <a:ext cx="10136777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onError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9897" y="1825625"/>
            <a:ext cx="1067235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Modal - </a:t>
            </a:r>
            <a:r>
              <a:rPr lang="en-US" dirty="0" err="1" smtClean="0"/>
              <a:t>showModal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1337" y="1567542"/>
            <a:ext cx="10672354" cy="4807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Listener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62631" y="1825625"/>
            <a:ext cx="9266738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Listener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4865" y="1423851"/>
            <a:ext cx="9810750" cy="51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Remove Event Listener</a:t>
            </a:r>
            <a:endParaRPr 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9714" y="1489166"/>
            <a:ext cx="10293532" cy="4950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Bubbling and Capturing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0080" y="1502230"/>
            <a:ext cx="10946673" cy="4963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6965" y="362585"/>
            <a:ext cx="10586464" cy="6077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2749" y="584654"/>
            <a:ext cx="10350679" cy="572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81497" y="1580606"/>
            <a:ext cx="8569233" cy="499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Bubbling Example</a:t>
            </a:r>
            <a:endParaRPr 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5760" y="1606730"/>
            <a:ext cx="11103429" cy="4859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What is DOM ?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a web page is loaded, the browser creates a </a:t>
            </a:r>
            <a:r>
              <a:rPr lang="en-US" b="1" dirty="0">
                <a:solidFill>
                  <a:schemeClr val="dk1"/>
                </a:solidFill>
              </a:rPr>
              <a:t>Document Object Model </a:t>
            </a:r>
            <a:r>
              <a:rPr lang="en-US" dirty="0">
                <a:solidFill>
                  <a:schemeClr val="dk1"/>
                </a:solidFill>
              </a:rPr>
              <a:t>of the </a:t>
            </a:r>
            <a:r>
              <a:rPr lang="en-US" dirty="0" smtClean="0">
                <a:solidFill>
                  <a:schemeClr val="dk1"/>
                </a:solidFill>
              </a:rPr>
              <a:t>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</a:t>
            </a:r>
            <a:r>
              <a:rPr lang="en-US" b="1" dirty="0">
                <a:solidFill>
                  <a:schemeClr val="dk1"/>
                </a:solidFill>
              </a:rPr>
              <a:t>HTML DOM </a:t>
            </a:r>
            <a:r>
              <a:rPr lang="en-US" dirty="0">
                <a:solidFill>
                  <a:schemeClr val="dk1"/>
                </a:solidFill>
              </a:rPr>
              <a:t>model is constructed as a tree of </a:t>
            </a:r>
            <a:r>
              <a:rPr lang="en-US" b="1" dirty="0">
                <a:solidFill>
                  <a:schemeClr val="dk1"/>
                </a:solidFill>
              </a:rPr>
              <a:t>Objects</a:t>
            </a:r>
            <a:r>
              <a:rPr lang="en-US" dirty="0" smtClean="0">
                <a:solidFill>
                  <a:schemeClr val="dk1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965" y="1538940"/>
            <a:ext cx="8164829" cy="471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315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9715" y="418012"/>
            <a:ext cx="10554789" cy="5747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046" y="531224"/>
            <a:ext cx="10554789" cy="5747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9635" y="326571"/>
            <a:ext cx="11194867" cy="613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4950" y="712583"/>
            <a:ext cx="11787050" cy="5570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7189</TotalTime>
  <Words>358</Words>
  <Application>Microsoft Office PowerPoint</Application>
  <PresentationFormat>Custom</PresentationFormat>
  <Paragraphs>86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Slide 1</vt:lpstr>
      <vt:lpstr>TREE DATA STRUCTURE</vt:lpstr>
      <vt:lpstr>DESCRIPTION</vt:lpstr>
      <vt:lpstr>REAL TIME EXAMPLE LINKEDIN FRIENDS</vt:lpstr>
      <vt:lpstr>FILE SYSTEM</vt:lpstr>
      <vt:lpstr>Slide 6</vt:lpstr>
      <vt:lpstr>Slide 7</vt:lpstr>
      <vt:lpstr>Slide 8</vt:lpstr>
      <vt:lpstr>Slide 9</vt:lpstr>
      <vt:lpstr>Slide 10</vt:lpstr>
      <vt:lpstr>Slide 11</vt:lpstr>
      <vt:lpstr>HTML DOM</vt:lpstr>
      <vt:lpstr>Slide 13</vt:lpstr>
      <vt:lpstr>Slide 14</vt:lpstr>
      <vt:lpstr>getElementById</vt:lpstr>
      <vt:lpstr>getElementsByTagName</vt:lpstr>
      <vt:lpstr>getElementsByClassName</vt:lpstr>
      <vt:lpstr>CSS QuerySelector</vt:lpstr>
      <vt:lpstr>Form Object Collection</vt:lpstr>
      <vt:lpstr>ADD DOM</vt:lpstr>
      <vt:lpstr>Remove DOM</vt:lpstr>
      <vt:lpstr>Slide 22</vt:lpstr>
      <vt:lpstr>Style and class</vt:lpstr>
      <vt:lpstr>Events</vt:lpstr>
      <vt:lpstr>Events</vt:lpstr>
      <vt:lpstr>Events</vt:lpstr>
      <vt:lpstr>Events</vt:lpstr>
      <vt:lpstr>Events</vt:lpstr>
      <vt:lpstr>onBlur</vt:lpstr>
      <vt:lpstr>onChange</vt:lpstr>
      <vt:lpstr>onFocus</vt:lpstr>
      <vt:lpstr>onSelect</vt:lpstr>
      <vt:lpstr>onSubmit</vt:lpstr>
      <vt:lpstr>onReset</vt:lpstr>
      <vt:lpstr>onKeyDown</vt:lpstr>
      <vt:lpstr>onKeyPress</vt:lpstr>
      <vt:lpstr>onKeyUp</vt:lpstr>
      <vt:lpstr>onMouseOver and onMouseOut</vt:lpstr>
      <vt:lpstr>onMouseDown and onMouseUp</vt:lpstr>
      <vt:lpstr>onDoubleClick</vt:lpstr>
      <vt:lpstr>onLoad</vt:lpstr>
      <vt:lpstr>onError</vt:lpstr>
      <vt:lpstr>DOM Modal - showModal()</vt:lpstr>
      <vt:lpstr>Event Listener</vt:lpstr>
      <vt:lpstr>Event Listener</vt:lpstr>
      <vt:lpstr>Remove Event Listener</vt:lpstr>
      <vt:lpstr>Bubbling and Capturing</vt:lpstr>
      <vt:lpstr>Slide 48</vt:lpstr>
      <vt:lpstr>Slide 49</vt:lpstr>
      <vt:lpstr>Event Bubbling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356</cp:revision>
  <dcterms:created xsi:type="dcterms:W3CDTF">2021-03-13T13:53:48Z</dcterms:created>
  <dcterms:modified xsi:type="dcterms:W3CDTF">2022-07-30T04:59:40Z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