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258" r:id="rId3"/>
    <p:sldId id="320" r:id="rId4"/>
    <p:sldId id="358" r:id="rId5"/>
    <p:sldId id="296" r:id="rId6"/>
    <p:sldId id="369" r:id="rId7"/>
    <p:sldId id="371" r:id="rId8"/>
    <p:sldId id="302" r:id="rId9"/>
    <p:sldId id="301" r:id="rId10"/>
    <p:sldId id="354" r:id="rId11"/>
    <p:sldId id="304" r:id="rId12"/>
    <p:sldId id="305" r:id="rId13"/>
    <p:sldId id="360" r:id="rId14"/>
    <p:sldId id="310" r:id="rId15"/>
    <p:sldId id="363" r:id="rId16"/>
    <p:sldId id="329" r:id="rId17"/>
    <p:sldId id="32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2022/7/22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osystemz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84469" y="8626"/>
            <a:ext cx="3157752" cy="5903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HTML 5 - Training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081466"/>
            <a:ext cx="4297146" cy="1783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History of HTML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8" descr="w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9945" y="2011557"/>
            <a:ext cx="7712109" cy="28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Structure of HTML</a:t>
            </a:r>
          </a:p>
        </p:txBody>
      </p:sp>
      <p:sp>
        <p:nvSpPr>
          <p:cNvPr id="8" name="Rectangle 7"/>
          <p:cNvSpPr/>
          <p:nvPr/>
        </p:nvSpPr>
        <p:spPr>
          <a:xfrm>
            <a:off x="338379" y="1077598"/>
            <a:ext cx="92369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8652" y="1086937"/>
            <a:ext cx="7928577" cy="476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08984" y="120769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HTML – Head Tag Containers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12499" y="870564"/>
            <a:ext cx="1080695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ja-JP" b="1" u="sng" dirty="0"/>
              <a:t>The Head </a:t>
            </a:r>
            <a:r>
              <a:rPr lang="en-US" altLang="ja-JP" b="1" u="sng" dirty="0" smtClean="0"/>
              <a:t>Element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altLang="ja-JP" dirty="0" smtClean="0"/>
              <a:t>Title tag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altLang="ja-JP" dirty="0" smtClean="0"/>
              <a:t>Style tag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altLang="ja-JP" dirty="0" smtClean="0"/>
              <a:t>Link tag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altLang="ja-JP" dirty="0" smtClean="0"/>
              <a:t>Script tag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altLang="ja-JP" dirty="0" smtClean="0"/>
              <a:t>Meta tag</a:t>
            </a:r>
          </a:p>
          <a:p>
            <a:pPr marL="285750" indent="-285750">
              <a:lnSpc>
                <a:spcPct val="150000"/>
              </a:lnSpc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08984" y="120769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Structure of HTML continue..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12499" y="870564"/>
            <a:ext cx="1080695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ja-JP" b="1" u="sng" dirty="0"/>
              <a:t>The Head Element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The &lt;head&gt; element is a container for metadata and is placed between the &lt;html&gt; tag and the &lt;body&gt; tag.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HTML metadata is data about the HTML document.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Metadata typically define the document title, character set, styles, scripts, and other meta information.</a:t>
            </a:r>
          </a:p>
          <a:p>
            <a:pPr marL="285750" indent="-285750">
              <a:lnSpc>
                <a:spcPct val="150000"/>
              </a:lnSpc>
            </a:pPr>
            <a:endParaRPr lang="en-US" altLang="ja-JP" b="1" u="sng" dirty="0"/>
          </a:p>
          <a:p>
            <a:pPr marL="285750" indent="-285750">
              <a:lnSpc>
                <a:spcPct val="150000"/>
              </a:lnSpc>
            </a:pPr>
            <a:r>
              <a:rPr lang="en-US" altLang="ja-JP" b="1" u="sng" dirty="0"/>
              <a:t>The &lt;title&gt; Element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The &lt;title&gt; element defines the title of the document.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Defines a title in the browser toolbar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Provides a title for the page when it is added to favorites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Displays a title for the page in search engine-results</a:t>
            </a:r>
          </a:p>
          <a:p>
            <a:pPr marL="285750" indent="-285750">
              <a:lnSpc>
                <a:spcPct val="150000"/>
              </a:lnSpc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</a:t>
            </a:r>
            <a:r>
              <a:rPr lang="en-US" sz="3600" b="1" dirty="0" smtClean="0">
                <a:solidFill>
                  <a:srgbClr val="0064B5"/>
                </a:solidFill>
              </a:rPr>
              <a:t>Body Tags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4643" y="991335"/>
            <a:ext cx="9236941" cy="3788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Heading Tags - 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h1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,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h2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,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h3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,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h4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,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h5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,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h6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tags.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Paragraph Tag -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p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tag.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Horizontal ruler -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hr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tag.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Anchor(Link) Tag - 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a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(anchor) tag.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List Tag - 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err="1" smtClean="0">
                <a:solidFill>
                  <a:srgbClr val="990055"/>
                </a:solidFill>
              </a:rPr>
              <a:t>ul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(unordered list),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err="1" smtClean="0">
                <a:solidFill>
                  <a:srgbClr val="990055"/>
                </a:solidFill>
              </a:rPr>
              <a:t>ol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(ordered list) and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err="1" smtClean="0">
                <a:solidFill>
                  <a:srgbClr val="990055"/>
                </a:solidFill>
              </a:rPr>
              <a:t>li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(list element) tags.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Image Tag -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err="1" smtClean="0">
                <a:solidFill>
                  <a:srgbClr val="990055"/>
                </a:solidFill>
              </a:rPr>
              <a:t>img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tag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Divider, denoted using the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div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tag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Text span, denoted using the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span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tag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</a:t>
            </a:r>
            <a:r>
              <a:rPr lang="en-US" sz="3600" b="1" dirty="0" smtClean="0">
                <a:solidFill>
                  <a:srgbClr val="0064B5"/>
                </a:solidFill>
              </a:rPr>
              <a:t>Element, Tag &amp; Attribute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1051" y="1802921"/>
            <a:ext cx="5347315" cy="1802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110677" y="1068081"/>
            <a:ext cx="5802402" cy="3219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Elements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47006" y="948690"/>
            <a:ext cx="923694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IN" altLang="ja-JP" b="1" u="sng" dirty="0"/>
              <a:t>HTML Headings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ja-JP" dirty="0"/>
              <a:t>HTML headings are defined with the &lt;h1&gt; to &lt;h6&gt; tags.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ja-JP" dirty="0"/>
              <a:t>&lt;h1&gt; defines the most important heading. &lt;h6&gt; defines the least important heading.</a:t>
            </a:r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endParaRPr lang="en-IN" altLang="ja-JP" b="1" u="sng" dirty="0"/>
          </a:p>
          <a:p>
            <a:pPr marL="285750" indent="-285750">
              <a:lnSpc>
                <a:spcPct val="150000"/>
              </a:lnSpc>
            </a:pPr>
            <a:r>
              <a:rPr lang="en-IN" altLang="ja-JP" b="1" u="sng" dirty="0"/>
              <a:t>HTML Paragraphs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ja-JP" dirty="0"/>
              <a:t>HTML paragraphs are defined with the &lt;p&gt; tag.</a:t>
            </a:r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r>
              <a:rPr lang="en-US" b="1" i="1" dirty="0"/>
              <a:t> 								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ja-JP" dirty="0"/>
          </a:p>
        </p:txBody>
      </p:sp>
      <p:sp>
        <p:nvSpPr>
          <p:cNvPr id="13" name="Content Placeholder 13"/>
          <p:cNvSpPr txBox="1">
            <a:spLocks/>
          </p:cNvSpPr>
          <p:nvPr/>
        </p:nvSpPr>
        <p:spPr>
          <a:xfrm>
            <a:off x="7745595" y="2401863"/>
            <a:ext cx="1527802" cy="6432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b="1" dirty="0">
                <a:solidFill>
                  <a:schemeClr val="bg1"/>
                </a:solidFill>
              </a:rPr>
              <a:t>15hrs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0" y="4330460"/>
            <a:ext cx="4477109" cy="113006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&lt;p&gt;This is a paragraph.&lt;/p&gt;</a:t>
            </a:r>
          </a:p>
          <a:p>
            <a:r>
              <a:rPr lang="en-US" dirty="0">
                <a:solidFill>
                  <a:schemeClr val="tx1"/>
                </a:solidFill>
              </a:rPr>
              <a:t>&lt;p&gt;This is another paragraph.&lt;/p&gt;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8445" y="2265870"/>
            <a:ext cx="4477109" cy="123357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&lt;h1&gt;This is heading 1&lt;/h1&gt;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&lt;h2&gt;This is heading 2&lt;/h2&gt;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&lt;h3&gt;This is heading 3&lt;/h3&gt;</a:t>
            </a:r>
          </a:p>
        </p:txBody>
      </p:sp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38378" y="161872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Elements continue..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602528" y="5804462"/>
            <a:ext cx="589472" cy="570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Content Placeholder 13"/>
          <p:cNvSpPr txBox="1">
            <a:spLocks/>
          </p:cNvSpPr>
          <p:nvPr/>
        </p:nvSpPr>
        <p:spPr>
          <a:xfrm>
            <a:off x="7745595" y="2453619"/>
            <a:ext cx="1527802" cy="6432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b="1" dirty="0">
                <a:solidFill>
                  <a:schemeClr val="bg1"/>
                </a:solidFill>
              </a:rPr>
              <a:t>15hrs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4258" y="741167"/>
            <a:ext cx="923694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IN" altLang="ja-JP" b="1" u="sng" dirty="0"/>
              <a:t>HTML Links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Use the &lt;a&gt; element to define a link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Use the </a:t>
            </a:r>
            <a:r>
              <a:rPr lang="en-US" altLang="ja-JP" dirty="0" err="1"/>
              <a:t>href</a:t>
            </a:r>
            <a:r>
              <a:rPr lang="en-US" altLang="ja-JP" dirty="0"/>
              <a:t> attribute to define the link address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Use the target attribute to define where to open the linked document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Use the &lt;</a:t>
            </a:r>
            <a:r>
              <a:rPr lang="en-US" altLang="ja-JP" dirty="0" err="1"/>
              <a:t>img</a:t>
            </a:r>
            <a:r>
              <a:rPr lang="en-US" altLang="ja-JP" dirty="0"/>
              <a:t>&gt; element (inside &lt;a&gt;) to use an image as a link</a:t>
            </a:r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endParaRPr lang="en-US" altLang="ja-JP" b="1" u="sng" dirty="0"/>
          </a:p>
          <a:p>
            <a:pPr marL="285750" indent="-285750">
              <a:lnSpc>
                <a:spcPct val="150000"/>
              </a:lnSpc>
            </a:pPr>
            <a:r>
              <a:rPr lang="en-US" altLang="ja-JP" b="1" u="sng" dirty="0"/>
              <a:t>HTML Images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Use the HTML &lt;</a:t>
            </a:r>
            <a:r>
              <a:rPr lang="en-US" altLang="ja-JP" dirty="0" err="1"/>
              <a:t>img</a:t>
            </a:r>
            <a:r>
              <a:rPr lang="en-US" altLang="ja-JP" dirty="0"/>
              <a:t>&gt; element to define an image.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Use the HTML </a:t>
            </a:r>
            <a:r>
              <a:rPr lang="en-US" altLang="ja-JP" dirty="0" err="1"/>
              <a:t>src</a:t>
            </a:r>
            <a:r>
              <a:rPr lang="en-US" altLang="ja-JP" dirty="0"/>
              <a:t> attribute to define the URL of the image.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Use the HTML alt attribute to define an alternate text for an image, if it cannot be displayed.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Use the HTML width and height attributes to define the size of the image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  <a:p>
            <a:pPr marL="285750" indent="-285750">
              <a:lnSpc>
                <a:spcPct val="150000"/>
              </a:lnSpc>
            </a:pPr>
            <a:endParaRPr lang="en-US" altLang="ja-JP" dirty="0"/>
          </a:p>
        </p:txBody>
      </p:sp>
      <p:sp>
        <p:nvSpPr>
          <p:cNvPr id="8" name="Rectangle 7"/>
          <p:cNvSpPr/>
          <p:nvPr/>
        </p:nvSpPr>
        <p:spPr>
          <a:xfrm>
            <a:off x="517585" y="2950234"/>
            <a:ext cx="6003984" cy="49170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&lt;a </a:t>
            </a:r>
            <a:r>
              <a:rPr lang="en-US" dirty="0" err="1">
                <a:solidFill>
                  <a:schemeClr val="tx1"/>
                </a:solidFill>
              </a:rPr>
              <a:t>href</a:t>
            </a:r>
            <a:r>
              <a:rPr lang="en-US" dirty="0">
                <a:solidFill>
                  <a:schemeClr val="tx1"/>
                </a:solidFill>
              </a:rPr>
              <a:t>="https://www.credosystemz.com"&gt;This is a link&lt;/a&gt;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0203" y="5750943"/>
            <a:ext cx="7732143" cy="49170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 err="1">
                <a:solidFill>
                  <a:schemeClr val="tx1"/>
                </a:solidFill>
              </a:rPr>
              <a:t>img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src</a:t>
            </a:r>
            <a:r>
              <a:rPr lang="en-US" dirty="0">
                <a:solidFill>
                  <a:schemeClr val="tx1"/>
                </a:solidFill>
              </a:rPr>
              <a:t>="credologo.jpg" alt="credosystemz.com" width="104" height="142"&gt;</a:t>
            </a:r>
          </a:p>
        </p:txBody>
      </p:sp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Agenda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126" y="965455"/>
            <a:ext cx="10991307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Web Introduction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Client-side Technologies overview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Application Architecture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HTML </a:t>
            </a:r>
            <a:r>
              <a:rPr lang="en-US" altLang="ja-JP" dirty="0"/>
              <a:t>Introduction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HTML </a:t>
            </a:r>
            <a:r>
              <a:rPr lang="en-US" altLang="ja-JP" dirty="0"/>
              <a:t>Elements deep dive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HTML </a:t>
            </a:r>
            <a:r>
              <a:rPr lang="en-US" altLang="ja-JP" dirty="0"/>
              <a:t>Input Elements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HTML Element Specific </a:t>
            </a:r>
            <a:r>
              <a:rPr lang="en-US" altLang="ja-JP" dirty="0" smtClean="0"/>
              <a:t>Attributes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HTML Forms &amp; its Attributes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What is Web?</a:t>
            </a:r>
          </a:p>
        </p:txBody>
      </p:sp>
      <p:sp>
        <p:nvSpPr>
          <p:cNvPr id="7" name="Rectangle 6"/>
          <p:cNvSpPr/>
          <p:nvPr/>
        </p:nvSpPr>
        <p:spPr>
          <a:xfrm>
            <a:off x="260741" y="792926"/>
            <a:ext cx="92369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Web is the common name for the </a:t>
            </a:r>
            <a:r>
              <a:rPr lang="en-US" b="1" dirty="0">
                <a:solidFill>
                  <a:schemeClr val="dk1"/>
                </a:solidFill>
              </a:rPr>
              <a:t>World Wide </a:t>
            </a:r>
            <a:r>
              <a:rPr lang="en-US" b="1" dirty="0" smtClean="0">
                <a:solidFill>
                  <a:schemeClr val="dk1"/>
                </a:solidFill>
              </a:rPr>
              <a:t>Web</a:t>
            </a:r>
            <a:r>
              <a:rPr lang="en-US" b="1" dirty="0">
                <a:solidFill>
                  <a:schemeClr val="dk1"/>
                </a:solidFill>
              </a:rPr>
              <a:t> </a:t>
            </a:r>
            <a:r>
              <a:rPr lang="en-US" b="1" dirty="0" smtClean="0">
                <a:solidFill>
                  <a:schemeClr val="dk1"/>
                </a:solidFill>
              </a:rPr>
              <a:t>(WWW)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Web is just one of the ways that information is </a:t>
            </a:r>
            <a:r>
              <a:rPr lang="en-US" b="1" dirty="0">
                <a:solidFill>
                  <a:schemeClr val="dk1"/>
                </a:solidFill>
              </a:rPr>
              <a:t>shared over the Internet</a:t>
            </a:r>
            <a:r>
              <a:rPr lang="en-US" dirty="0">
                <a:solidFill>
                  <a:schemeClr val="dk1"/>
                </a:solidFill>
              </a:rPr>
              <a:t>.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Web consisting of the pages that can be accessed </a:t>
            </a:r>
            <a:r>
              <a:rPr lang="en-US" b="1" dirty="0">
                <a:solidFill>
                  <a:schemeClr val="dk1"/>
                </a:solidFill>
              </a:rPr>
              <a:t>by a Web </a:t>
            </a:r>
            <a:r>
              <a:rPr lang="en-US" b="1" dirty="0" smtClean="0">
                <a:solidFill>
                  <a:schemeClr val="dk1"/>
                </a:solidFill>
              </a:rPr>
              <a:t>browser</a:t>
            </a:r>
            <a:r>
              <a:rPr lang="en-US" b="1" dirty="0">
                <a:solidFill>
                  <a:schemeClr val="dk1"/>
                </a:solidFill>
              </a:rPr>
              <a:t> </a:t>
            </a:r>
            <a:r>
              <a:rPr lang="en-US" dirty="0" smtClean="0">
                <a:solidFill>
                  <a:schemeClr val="dk1"/>
                </a:solidFill>
              </a:rPr>
              <a:t>such as Internet Explorer, Google Chrome, Mozilla Firefox 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Web pages are formatted in a language called </a:t>
            </a:r>
            <a:r>
              <a:rPr lang="en-US" b="1" dirty="0">
                <a:solidFill>
                  <a:schemeClr val="dk1"/>
                </a:solidFill>
              </a:rPr>
              <a:t>HTML</a:t>
            </a:r>
            <a:r>
              <a:rPr lang="en-US" dirty="0">
                <a:solidFill>
                  <a:schemeClr val="dk1"/>
                </a:solidFill>
              </a:rPr>
              <a:t>.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The </a:t>
            </a:r>
            <a:r>
              <a:rPr lang="en-US" dirty="0">
                <a:solidFill>
                  <a:schemeClr val="dk1"/>
                </a:solidFill>
              </a:rPr>
              <a:t>Web uses </a:t>
            </a:r>
            <a:r>
              <a:rPr lang="en-US" b="1" dirty="0">
                <a:solidFill>
                  <a:schemeClr val="dk1"/>
                </a:solidFill>
              </a:rPr>
              <a:t>HTTP protocol </a:t>
            </a:r>
            <a:r>
              <a:rPr lang="en-US" dirty="0">
                <a:solidFill>
                  <a:schemeClr val="dk1"/>
                </a:solidFill>
              </a:rPr>
              <a:t>to transmit data and share information.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altLang="ja-JP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29905" y="3413012"/>
            <a:ext cx="5899031" cy="2524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What is </a:t>
            </a:r>
            <a:r>
              <a:rPr lang="en-US" sz="3600" b="1" dirty="0" smtClean="0">
                <a:solidFill>
                  <a:srgbClr val="0064B5"/>
                </a:solidFill>
              </a:rPr>
              <a:t>Web Server?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792926"/>
            <a:ext cx="923694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Web server is a computer where the web content is stored</a:t>
            </a:r>
          </a:p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/>
              <a:t>Web server is used to host the web sites</a:t>
            </a:r>
          </a:p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altLang="ja-JP" dirty="0" smtClean="0"/>
              <a:t>When client sends request for a web page, the web server search for the requested page if requested page is found then it will send it to client with an HTTP response.</a:t>
            </a:r>
          </a:p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IN" altLang="ja-JP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27463" y="2590899"/>
            <a:ext cx="2311430" cy="3479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410420" y="3099039"/>
            <a:ext cx="441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Application Architecture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54512" y="1456786"/>
            <a:ext cx="1021715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ounded Rectangle 9"/>
          <p:cNvSpPr/>
          <p:nvPr/>
        </p:nvSpPr>
        <p:spPr>
          <a:xfrm>
            <a:off x="552091" y="1276709"/>
            <a:ext cx="2838090" cy="428732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209026" y="5495026"/>
            <a:ext cx="1199072" cy="25016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451325" y="5444070"/>
            <a:ext cx="2768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dk1"/>
                </a:solidFill>
              </a:rPr>
              <a:t>HTML</a:t>
            </a:r>
            <a:r>
              <a:rPr lang="en-IN" b="1" dirty="0" smtClean="0">
                <a:solidFill>
                  <a:schemeClr val="dk1"/>
                </a:solidFill>
              </a:rPr>
              <a:t>, CSS, JavaScript, Angular</a:t>
            </a:r>
            <a:endParaRPr lang="en-US" b="1" dirty="0" smtClean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FRONTEND FRAMEWORKS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90503" y="2024743"/>
            <a:ext cx="6583679" cy="4376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FRAMEWORKS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309" y="1906633"/>
            <a:ext cx="6531429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What is HTML?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546340" y="1091111"/>
            <a:ext cx="8890958" cy="2957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(</a:t>
            </a:r>
            <a:r>
              <a:rPr lang="en-US" altLang="ja-JP" dirty="0" err="1"/>
              <a:t>HyperText</a:t>
            </a:r>
            <a:r>
              <a:rPr lang="en-US" altLang="ja-JP" dirty="0"/>
              <a:t> Markup Language) is the most basic building block of the Web. 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describes the structure of a Web page.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consists of a series of elements.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elements tell the browser how to display the content.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elements are represented by tags.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tags label pieces of content such as "heading", "paragraph", "table", and so on.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Browsers do not display the HTML tags, but use them to render the content of the page</a:t>
            </a:r>
          </a:p>
        </p:txBody>
      </p:sp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What is </a:t>
            </a:r>
            <a:r>
              <a:rPr lang="en-US" sz="3600" b="1" dirty="0" smtClean="0">
                <a:solidFill>
                  <a:srgbClr val="0064B5"/>
                </a:solidFill>
              </a:rPr>
              <a:t>Hypertext </a:t>
            </a:r>
            <a:r>
              <a:rPr lang="en-US" sz="3600" b="1" dirty="0">
                <a:solidFill>
                  <a:srgbClr val="0064B5"/>
                </a:solidFill>
              </a:rPr>
              <a:t>&amp; Markup?</a:t>
            </a:r>
          </a:p>
        </p:txBody>
      </p:sp>
      <p:sp>
        <p:nvSpPr>
          <p:cNvPr id="8" name="Rectangle 7"/>
          <p:cNvSpPr/>
          <p:nvPr/>
        </p:nvSpPr>
        <p:spPr>
          <a:xfrm>
            <a:off x="338379" y="1077598"/>
            <a:ext cx="9236941" cy="2126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Hypertext is a text which references to other text.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Hypertext means machine readable text and Markup means to structure it in a specific format.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So, HTML is called hypertext markup language because it is a language that allows users to organize, improve the appearance of, and link text with data on the internet.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6928</TotalTime>
  <Words>812</Words>
  <Application>Microsoft Office PowerPoint</Application>
  <PresentationFormat>Custom</PresentationFormat>
  <Paragraphs>112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FRONTEND FRAMEWORKS</vt:lpstr>
      <vt:lpstr>JAVASCRIPT FRAMEWORKS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251</cp:revision>
  <dcterms:created xsi:type="dcterms:W3CDTF">2021-03-13T13:53:48Z</dcterms:created>
  <dcterms:modified xsi:type="dcterms:W3CDTF">2022-07-22T17:43:39Z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