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58" r:id="rId3"/>
    <p:sldId id="320" r:id="rId4"/>
    <p:sldId id="358" r:id="rId5"/>
    <p:sldId id="296" r:id="rId6"/>
    <p:sldId id="369" r:id="rId7"/>
    <p:sldId id="370" r:id="rId8"/>
    <p:sldId id="371" r:id="rId9"/>
    <p:sldId id="302" r:id="rId10"/>
    <p:sldId id="301" r:id="rId11"/>
    <p:sldId id="354" r:id="rId12"/>
    <p:sldId id="304" r:id="rId13"/>
    <p:sldId id="303" r:id="rId14"/>
    <p:sldId id="305" r:id="rId15"/>
    <p:sldId id="360" r:id="rId16"/>
    <p:sldId id="310" r:id="rId17"/>
    <p:sldId id="363" r:id="rId18"/>
    <p:sldId id="329" r:id="rId19"/>
    <p:sldId id="328" r:id="rId20"/>
    <p:sldId id="330" r:id="rId21"/>
    <p:sldId id="324" r:id="rId22"/>
    <p:sldId id="326" r:id="rId23"/>
    <p:sldId id="327" r:id="rId24"/>
    <p:sldId id="331" r:id="rId25"/>
    <p:sldId id="336" r:id="rId26"/>
    <p:sldId id="333" r:id="rId27"/>
    <p:sldId id="332" r:id="rId28"/>
    <p:sldId id="340" r:id="rId29"/>
    <p:sldId id="367" r:id="rId30"/>
    <p:sldId id="341" r:id="rId31"/>
    <p:sldId id="342" r:id="rId32"/>
    <p:sldId id="345" r:id="rId33"/>
    <p:sldId id="347" r:id="rId34"/>
    <p:sldId id="353" r:id="rId35"/>
    <p:sldId id="348" r:id="rId36"/>
    <p:sldId id="349" r:id="rId37"/>
    <p:sldId id="368" r:id="rId38"/>
    <p:sldId id="350" r:id="rId39"/>
    <p:sldId id="364" r:id="rId40"/>
    <p:sldId id="365" r:id="rId41"/>
    <p:sldId id="366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2022/7/20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credosystemz.com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469" y="8626"/>
            <a:ext cx="3157752" cy="5903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HTML 5 - Training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081466"/>
            <a:ext cx="4297146" cy="1783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What is </a:t>
            </a:r>
            <a:r>
              <a:rPr lang="en-US" sz="3600" b="1" dirty="0" smtClean="0">
                <a:solidFill>
                  <a:srgbClr val="0064B5"/>
                </a:solidFill>
              </a:rPr>
              <a:t>Hypertext </a:t>
            </a:r>
            <a:r>
              <a:rPr lang="en-US" sz="3600" b="1" dirty="0">
                <a:solidFill>
                  <a:srgbClr val="0064B5"/>
                </a:solidFill>
              </a:rPr>
              <a:t>&amp; Markup?</a:t>
            </a:r>
          </a:p>
        </p:txBody>
      </p:sp>
      <p:sp>
        <p:nvSpPr>
          <p:cNvPr id="8" name="Rectangle 7"/>
          <p:cNvSpPr/>
          <p:nvPr/>
        </p:nvSpPr>
        <p:spPr>
          <a:xfrm>
            <a:off x="338379" y="1077598"/>
            <a:ext cx="9236941" cy="2126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Hypertext is a text which references to other text.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Hypertext means machine readable text and Markup means to structure it in a specific format.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So, HTML is called hypertext markup language because it is a language that allows users to organize, improve the appearance of, and link text with data on the internet.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History of HTML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 descr="w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9945" y="2011557"/>
            <a:ext cx="7712109" cy="28348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Structure of HTML</a:t>
            </a:r>
          </a:p>
        </p:txBody>
      </p:sp>
      <p:sp>
        <p:nvSpPr>
          <p:cNvPr id="8" name="Rectangle 7"/>
          <p:cNvSpPr/>
          <p:nvPr/>
        </p:nvSpPr>
        <p:spPr>
          <a:xfrm>
            <a:off x="338379" y="1077598"/>
            <a:ext cx="92369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8652" y="1086937"/>
            <a:ext cx="7928577" cy="476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&lt;!</a:t>
            </a:r>
            <a:r>
              <a:rPr lang="en-US" sz="3600" b="1" dirty="0" err="1">
                <a:solidFill>
                  <a:srgbClr val="0064B5"/>
                </a:solidFill>
              </a:rPr>
              <a:t>Doctype</a:t>
            </a:r>
            <a:r>
              <a:rPr lang="en-US" sz="3600" b="1" dirty="0">
                <a:solidFill>
                  <a:srgbClr val="0064B5"/>
                </a:solidFill>
              </a:rPr>
              <a:t> html&gt; Declaration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338379" y="1077598"/>
            <a:ext cx="92369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Google Shape;16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144" y="1159798"/>
            <a:ext cx="11277906" cy="39892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08984" y="120769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HTML – Head Tag Containers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12499" y="870564"/>
            <a:ext cx="1080695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ja-JP" b="1" u="sng" dirty="0"/>
              <a:t>The Head </a:t>
            </a:r>
            <a:r>
              <a:rPr lang="en-US" altLang="ja-JP" b="1" u="sng" dirty="0" smtClean="0"/>
              <a:t>Element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altLang="ja-JP" dirty="0" smtClean="0"/>
              <a:t>Title tag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altLang="ja-JP" dirty="0" smtClean="0"/>
              <a:t>Style tag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altLang="ja-JP" dirty="0" smtClean="0"/>
              <a:t>Link tag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altLang="ja-JP" dirty="0" smtClean="0"/>
              <a:t>Script tag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altLang="ja-JP" dirty="0" smtClean="0"/>
              <a:t>Meta tag</a:t>
            </a:r>
          </a:p>
          <a:p>
            <a:pPr marL="285750" indent="-285750">
              <a:lnSpc>
                <a:spcPct val="150000"/>
              </a:lnSpc>
            </a:pPr>
            <a:endParaRPr lang="en-US" altLang="ja-JP" dirty="0"/>
          </a:p>
        </p:txBody>
      </p:sp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08984" y="120769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Structure of HTML continue..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12499" y="870564"/>
            <a:ext cx="1080695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ja-JP" b="1" u="sng" dirty="0"/>
              <a:t>The Head Element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The &lt;head&gt; element is a container for metadata and is placed between the &lt;html&gt; tag and the &lt;body&gt; tag.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HTML metadata is data about the HTML document.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Metadata typically define the document title, character set, styles, scripts, and other meta information.</a:t>
            </a:r>
          </a:p>
          <a:p>
            <a:pPr marL="285750" indent="-285750">
              <a:lnSpc>
                <a:spcPct val="150000"/>
              </a:lnSpc>
            </a:pPr>
            <a:endParaRPr lang="en-US" altLang="ja-JP" b="1" u="sng" dirty="0"/>
          </a:p>
          <a:p>
            <a:pPr marL="285750" indent="-285750">
              <a:lnSpc>
                <a:spcPct val="150000"/>
              </a:lnSpc>
            </a:pPr>
            <a:r>
              <a:rPr lang="en-US" altLang="ja-JP" b="1" u="sng" dirty="0"/>
              <a:t>The &lt;title&gt; Element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The &lt;title&gt; element defines the title of the document.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Defines a title in the browser toolbar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Provides a title for the page when it is added to favorites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Displays a title for the page in search engine-results</a:t>
            </a:r>
          </a:p>
          <a:p>
            <a:pPr marL="285750" indent="-285750">
              <a:lnSpc>
                <a:spcPct val="150000"/>
              </a:lnSpc>
            </a:pPr>
            <a:endParaRPr lang="en-US" altLang="ja-JP" dirty="0"/>
          </a:p>
        </p:txBody>
      </p:sp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</a:t>
            </a:r>
            <a:r>
              <a:rPr lang="en-US" sz="3600" b="1" dirty="0" smtClean="0">
                <a:solidFill>
                  <a:srgbClr val="0064B5"/>
                </a:solidFill>
              </a:rPr>
              <a:t>Body Tags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4643" y="991335"/>
            <a:ext cx="9236941" cy="378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Heading Tags - 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h1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,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h2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,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h3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,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h4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,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h5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,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h6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tags.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Paragraph Tag -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p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tag.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Horizontal ruler -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hr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tag.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Anchor(Link) Tag - 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a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(anchor) tag.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List Tag - 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err="1" smtClean="0">
                <a:solidFill>
                  <a:srgbClr val="990055"/>
                </a:solidFill>
              </a:rPr>
              <a:t>ul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(unordered list),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err="1" smtClean="0">
                <a:solidFill>
                  <a:srgbClr val="990055"/>
                </a:solidFill>
              </a:rPr>
              <a:t>ol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(ordered list) and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err="1" smtClean="0">
                <a:solidFill>
                  <a:srgbClr val="990055"/>
                </a:solidFill>
              </a:rPr>
              <a:t>li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(list element) tags.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Image Tag -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err="1" smtClean="0">
                <a:solidFill>
                  <a:srgbClr val="990055"/>
                </a:solidFill>
              </a:rPr>
              <a:t>img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tag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Divider, denoted using the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div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tag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Text span, denoted using the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span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tag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</a:t>
            </a:r>
            <a:r>
              <a:rPr lang="en-US" sz="3600" b="1" dirty="0" smtClean="0">
                <a:solidFill>
                  <a:srgbClr val="0064B5"/>
                </a:solidFill>
              </a:rPr>
              <a:t>Element, Tag &amp; Attribute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1051" y="1802921"/>
            <a:ext cx="5347315" cy="1802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110677" y="1068081"/>
            <a:ext cx="5802402" cy="3219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Elements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47006" y="948690"/>
            <a:ext cx="923694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IN" altLang="ja-JP" b="1" u="sng" dirty="0"/>
              <a:t>HTML Headings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ja-JP" dirty="0"/>
              <a:t>HTML headings are defined with the &lt;h1&gt; to &lt;h6&gt; tags.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ja-JP" dirty="0"/>
              <a:t>&lt;h1&gt; defines the most important heading. &lt;h6&gt; defines the least important heading.</a:t>
            </a:r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endParaRPr lang="en-IN" altLang="ja-JP" b="1" u="sng" dirty="0"/>
          </a:p>
          <a:p>
            <a:pPr marL="285750" indent="-285750">
              <a:lnSpc>
                <a:spcPct val="150000"/>
              </a:lnSpc>
            </a:pPr>
            <a:r>
              <a:rPr lang="en-IN" altLang="ja-JP" b="1" u="sng" dirty="0"/>
              <a:t>HTML Paragraphs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ja-JP" dirty="0"/>
              <a:t>HTML paragraphs are defined with the &lt;p&gt; tag.</a:t>
            </a:r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r>
              <a:rPr lang="en-US" b="1" i="1" dirty="0"/>
              <a:t> 								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ja-JP" dirty="0"/>
          </a:p>
        </p:txBody>
      </p:sp>
      <p:sp>
        <p:nvSpPr>
          <p:cNvPr id="13" name="Content Placeholder 13"/>
          <p:cNvSpPr txBox="1">
            <a:spLocks/>
          </p:cNvSpPr>
          <p:nvPr/>
        </p:nvSpPr>
        <p:spPr>
          <a:xfrm>
            <a:off x="7745595" y="2401863"/>
            <a:ext cx="1527802" cy="6432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b="1" dirty="0">
                <a:solidFill>
                  <a:schemeClr val="bg1"/>
                </a:solidFill>
              </a:rPr>
              <a:t>15hrs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" y="4330460"/>
            <a:ext cx="4477109" cy="113006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&lt;p&gt;This is a paragraph.&lt;/p&gt;</a:t>
            </a:r>
          </a:p>
          <a:p>
            <a:r>
              <a:rPr lang="en-US" dirty="0">
                <a:solidFill>
                  <a:schemeClr val="tx1"/>
                </a:solidFill>
              </a:rPr>
              <a:t>&lt;p&gt;This is another paragraph.&lt;/p&gt;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8445" y="2265870"/>
            <a:ext cx="4477109" cy="123357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&lt;h1&gt;This is heading 1&lt;/h1&gt;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&lt;h2&gt;This is heading 2&lt;/h2&gt;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&lt;h3&gt;This is heading 3&lt;/h3&gt;</a:t>
            </a:r>
          </a:p>
        </p:txBody>
      </p:sp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38378" y="161872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Elements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602528" y="5804462"/>
            <a:ext cx="589472" cy="570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Content Placeholder 13"/>
          <p:cNvSpPr txBox="1">
            <a:spLocks/>
          </p:cNvSpPr>
          <p:nvPr/>
        </p:nvSpPr>
        <p:spPr>
          <a:xfrm>
            <a:off x="7745595" y="2453619"/>
            <a:ext cx="1527802" cy="6432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b="1" dirty="0">
                <a:solidFill>
                  <a:schemeClr val="bg1"/>
                </a:solidFill>
              </a:rPr>
              <a:t>15hrs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4258" y="741167"/>
            <a:ext cx="923694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IN" altLang="ja-JP" b="1" u="sng" dirty="0"/>
              <a:t>HTML Links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Use the &lt;a&gt; element to define a link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Use the </a:t>
            </a:r>
            <a:r>
              <a:rPr lang="en-US" altLang="ja-JP" dirty="0" err="1"/>
              <a:t>href</a:t>
            </a:r>
            <a:r>
              <a:rPr lang="en-US" altLang="ja-JP" dirty="0"/>
              <a:t> attribute to define the link address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Use the target attribute to define where to open the linked document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Use the &lt;</a:t>
            </a:r>
            <a:r>
              <a:rPr lang="en-US" altLang="ja-JP" dirty="0" err="1"/>
              <a:t>img</a:t>
            </a:r>
            <a:r>
              <a:rPr lang="en-US" altLang="ja-JP" dirty="0"/>
              <a:t>&gt; element (inside &lt;a&gt;) to use an image as a link</a:t>
            </a:r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endParaRPr lang="en-US" altLang="ja-JP" b="1" u="sng" dirty="0"/>
          </a:p>
          <a:p>
            <a:pPr marL="285750" indent="-285750">
              <a:lnSpc>
                <a:spcPct val="150000"/>
              </a:lnSpc>
            </a:pPr>
            <a:r>
              <a:rPr lang="en-US" altLang="ja-JP" b="1" u="sng" dirty="0"/>
              <a:t>HTML Images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Use the HTML &lt;</a:t>
            </a:r>
            <a:r>
              <a:rPr lang="en-US" altLang="ja-JP" dirty="0" err="1"/>
              <a:t>img</a:t>
            </a:r>
            <a:r>
              <a:rPr lang="en-US" altLang="ja-JP" dirty="0"/>
              <a:t>&gt; element to define an image.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Use the HTML </a:t>
            </a:r>
            <a:r>
              <a:rPr lang="en-US" altLang="ja-JP" dirty="0" err="1"/>
              <a:t>src</a:t>
            </a:r>
            <a:r>
              <a:rPr lang="en-US" altLang="ja-JP" dirty="0"/>
              <a:t> attribute to define the URL of the image.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Use the HTML alt attribute to define an alternate text for an image, if it cannot be displayed.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Use the HTML width and height attributes to define the size of the image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  <a:p>
            <a:pPr marL="285750" indent="-285750">
              <a:lnSpc>
                <a:spcPct val="150000"/>
              </a:lnSpc>
            </a:pPr>
            <a:endParaRPr lang="en-US" altLang="ja-JP" dirty="0"/>
          </a:p>
        </p:txBody>
      </p:sp>
      <p:sp>
        <p:nvSpPr>
          <p:cNvPr id="8" name="Rectangle 7"/>
          <p:cNvSpPr/>
          <p:nvPr/>
        </p:nvSpPr>
        <p:spPr>
          <a:xfrm>
            <a:off x="517585" y="2950234"/>
            <a:ext cx="6003984" cy="49170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&lt;a </a:t>
            </a:r>
            <a:r>
              <a:rPr lang="en-US" dirty="0" err="1">
                <a:solidFill>
                  <a:schemeClr val="tx1"/>
                </a:solidFill>
              </a:rPr>
              <a:t>href</a:t>
            </a:r>
            <a:r>
              <a:rPr lang="en-US" dirty="0">
                <a:solidFill>
                  <a:schemeClr val="tx1"/>
                </a:solidFill>
              </a:rPr>
              <a:t>="https://www.credosystemz.com"&gt;This is a link&lt;/a&gt;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0203" y="5750943"/>
            <a:ext cx="7732143" cy="49170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 err="1">
                <a:solidFill>
                  <a:schemeClr val="tx1"/>
                </a:solidFill>
              </a:rPr>
              <a:t>img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src</a:t>
            </a:r>
            <a:r>
              <a:rPr lang="en-US" dirty="0">
                <a:solidFill>
                  <a:schemeClr val="tx1"/>
                </a:solidFill>
              </a:rPr>
              <a:t>="credologo.jpg" alt="credosystemz.com" width="104" height="142"&gt;</a:t>
            </a:r>
          </a:p>
        </p:txBody>
      </p:sp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Agenda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126" y="965455"/>
            <a:ext cx="10991307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Web Introduction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Client-side Technologies overview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Application Architecture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HTML </a:t>
            </a:r>
            <a:r>
              <a:rPr lang="en-US" altLang="ja-JP" dirty="0"/>
              <a:t>Introduction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HTML </a:t>
            </a:r>
            <a:r>
              <a:rPr lang="en-US" altLang="ja-JP" dirty="0"/>
              <a:t>Elements deep dive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HTML </a:t>
            </a:r>
            <a:r>
              <a:rPr lang="en-US" altLang="ja-JP" dirty="0"/>
              <a:t>Input Elements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HTML Element Specific </a:t>
            </a:r>
            <a:r>
              <a:rPr lang="en-US" altLang="ja-JP" dirty="0" smtClean="0"/>
              <a:t>Attributes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HTML Forms &amp; its Attributes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Elements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38379" y="1077598"/>
            <a:ext cx="9236941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HTML Lists</a:t>
            </a:r>
          </a:p>
          <a:p>
            <a:pPr marL="457200" lvl="0" indent="-346075">
              <a:spcBef>
                <a:spcPts val="1200"/>
              </a:spcBef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HTML lists are defined with the &lt;</a:t>
            </a:r>
            <a:r>
              <a:rPr lang="en-US" dirty="0" err="1">
                <a:solidFill>
                  <a:schemeClr val="dk1"/>
                </a:solidFill>
              </a:rPr>
              <a:t>ul</a:t>
            </a:r>
            <a:r>
              <a:rPr lang="en-US" dirty="0">
                <a:solidFill>
                  <a:schemeClr val="dk1"/>
                </a:solidFill>
              </a:rPr>
              <a:t>&gt; (unordered/bullet list) or the &lt;</a:t>
            </a:r>
            <a:r>
              <a:rPr lang="en-US" dirty="0" err="1">
                <a:solidFill>
                  <a:schemeClr val="dk1"/>
                </a:solidFill>
              </a:rPr>
              <a:t>ol</a:t>
            </a:r>
            <a:r>
              <a:rPr lang="en-US" dirty="0">
                <a:solidFill>
                  <a:schemeClr val="dk1"/>
                </a:solidFill>
              </a:rPr>
              <a:t>&gt; (ordered/numbered list) tag, followed by &lt;</a:t>
            </a:r>
            <a:r>
              <a:rPr lang="en-US" dirty="0" err="1">
                <a:solidFill>
                  <a:schemeClr val="dk1"/>
                </a:solidFill>
              </a:rPr>
              <a:t>li</a:t>
            </a:r>
            <a:r>
              <a:rPr lang="en-US" dirty="0">
                <a:solidFill>
                  <a:schemeClr val="dk1"/>
                </a:solidFill>
              </a:rPr>
              <a:t>&gt; tags (list items):</a:t>
            </a:r>
          </a:p>
          <a:p>
            <a:pPr marL="457200" lvl="0" indent="-346075">
              <a:buClr>
                <a:schemeClr val="dk1"/>
              </a:buClr>
              <a:buSzPts val="1850"/>
            </a:pPr>
            <a:endParaRPr lang="en-IN" dirty="0">
              <a:solidFill>
                <a:schemeClr val="dk1"/>
              </a:solidFill>
            </a:endParaRPr>
          </a:p>
          <a:p>
            <a:pPr marL="457200" lvl="0" indent="-346075">
              <a:buClr>
                <a:schemeClr val="dk1"/>
              </a:buClr>
              <a:buSzPts val="1850"/>
            </a:pPr>
            <a:endParaRPr lang="en-US" dirty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  <p:sp>
        <p:nvSpPr>
          <p:cNvPr id="7" name="Rectangle 6"/>
          <p:cNvSpPr/>
          <p:nvPr/>
        </p:nvSpPr>
        <p:spPr>
          <a:xfrm>
            <a:off x="628778" y="2389099"/>
            <a:ext cx="8176028" cy="333800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tx1"/>
                </a:solidFill>
              </a:rPr>
              <a:t>&lt;ul&gt;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 &lt;li&gt;Coffee&lt;/li&gt;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 &lt;li&gt;Tea&lt;/li&gt;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 &lt;li&gt;Milk&lt;/li&gt;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&lt;/ul&gt;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&lt;ol&gt;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 &lt;li&gt;Coffee&lt;/li&gt;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 &lt;li&gt;Tea&lt;/li&gt;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 &lt;li&gt;Milk&lt;/li&gt;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&lt;/ol&gt;</a:t>
            </a:r>
          </a:p>
        </p:txBody>
      </p:sp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Main Categories of Elements and Attributes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38379" y="1077598"/>
            <a:ext cx="9236941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ja-JP" dirty="0"/>
              <a:t>The main categories of elements are mentioned below: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Block level elements </a:t>
            </a:r>
            <a:r>
              <a:rPr lang="en-US" altLang="ja-JP" dirty="0" smtClean="0"/>
              <a:t>: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ja-JP" dirty="0" smtClean="0"/>
              <a:t>	 </a:t>
            </a:r>
            <a:r>
              <a:rPr lang="en-US" altLang="ja-JP" dirty="0"/>
              <a:t>&lt;div&gt;, &lt;p&gt;, &lt;h1&gt; to &lt;h6&gt;, &lt;form&gt;, &lt;table&gt; etc.,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Inline elements : </a:t>
            </a:r>
            <a:endParaRPr lang="en-US" altLang="ja-JP" dirty="0" smtClean="0"/>
          </a:p>
          <a:p>
            <a:pPr marL="742950" lvl="1" indent="-285750">
              <a:lnSpc>
                <a:spcPct val="150000"/>
              </a:lnSpc>
            </a:pPr>
            <a:r>
              <a:rPr lang="en-US" altLang="ja-JP" dirty="0" smtClean="0"/>
              <a:t>&lt;</a:t>
            </a:r>
            <a:r>
              <a:rPr lang="en-US" altLang="ja-JP" dirty="0" err="1"/>
              <a:t>img</a:t>
            </a:r>
            <a:r>
              <a:rPr lang="en-US" altLang="ja-JP" dirty="0"/>
              <a:t>&gt;, &lt;a&gt;, &lt;span&gt;, &lt;input&gt; etc.,</a:t>
            </a:r>
          </a:p>
          <a:p>
            <a:pPr marL="285750" indent="-285750">
              <a:lnSpc>
                <a:spcPct val="150000"/>
              </a:lnSpc>
            </a:pPr>
            <a:endParaRPr lang="en-IN" altLang="ja-JP" dirty="0" smtClean="0"/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lvl="0" indent="-285750">
              <a:lnSpc>
                <a:spcPct val="150000"/>
              </a:lnSpc>
            </a:pPr>
            <a:r>
              <a:rPr lang="en-GB" b="1" u="sng" dirty="0"/>
              <a:t>Attributes: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Attributes are something </a:t>
            </a:r>
            <a:r>
              <a:rPr lang="en-US" dirty="0" smtClean="0"/>
              <a:t>which </a:t>
            </a:r>
            <a:r>
              <a:rPr lang="en-US" dirty="0"/>
              <a:t>give the additional information of the element. </a:t>
            </a:r>
            <a:endParaRPr lang="en-US" dirty="0" smtClean="0"/>
          </a:p>
          <a:p>
            <a:pPr marL="285750" indent="-285750">
              <a:lnSpc>
                <a:spcPct val="150000"/>
              </a:lnSpc>
            </a:pPr>
            <a:r>
              <a:rPr lang="en-US" i="1" dirty="0" smtClean="0"/>
              <a:t>	Ex</a:t>
            </a:r>
            <a:r>
              <a:rPr lang="en-US" i="1" dirty="0"/>
              <a:t>. name, width, height, alt, </a:t>
            </a:r>
            <a:r>
              <a:rPr lang="en-US" i="1" dirty="0" smtClean="0"/>
              <a:t>title, </a:t>
            </a:r>
            <a:r>
              <a:rPr lang="en-US" i="1" dirty="0" err="1" smtClean="0"/>
              <a:t>href</a:t>
            </a:r>
            <a:r>
              <a:rPr lang="en-US" i="1" dirty="0" smtClean="0"/>
              <a:t>, id</a:t>
            </a:r>
            <a:r>
              <a:rPr lang="en-US" i="1" dirty="0"/>
              <a:t>, class, etc.,</a:t>
            </a:r>
          </a:p>
          <a:p>
            <a:pPr marL="285750" lvl="0" indent="-285750">
              <a:lnSpc>
                <a:spcPct val="150000"/>
              </a:lnSpc>
            </a:pPr>
            <a:endParaRPr lang="en-GB" b="1" u="sng" dirty="0"/>
          </a:p>
          <a:p>
            <a:pPr marL="285750" indent="-285750">
              <a:lnSpc>
                <a:spcPct val="150000"/>
              </a:lnSpc>
            </a:pPr>
            <a:endParaRPr lang="en-US" altLang="ja-JP" dirty="0"/>
          </a:p>
          <a:p>
            <a:pPr marL="285750" indent="-285750">
              <a:lnSpc>
                <a:spcPct val="150000"/>
              </a:lnSpc>
            </a:pPr>
            <a:endParaRPr lang="en-US" altLang="ja-JP" dirty="0"/>
          </a:p>
        </p:txBody>
      </p:sp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Block and Inline Elements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38379" y="1077598"/>
            <a:ext cx="923694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dirty="0"/>
              <a:t>Every HTML element has a default display value, depending on what type of element it is.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There are two display values: block and inline.</a:t>
            </a:r>
          </a:p>
          <a:p>
            <a:pPr marL="285750" indent="-285750">
              <a:lnSpc>
                <a:spcPct val="150000"/>
              </a:lnSpc>
            </a:pPr>
            <a:endParaRPr lang="en-IN" dirty="0"/>
          </a:p>
          <a:p>
            <a:pPr marL="285750" indent="-285750">
              <a:lnSpc>
                <a:spcPct val="150000"/>
              </a:lnSpc>
            </a:pPr>
            <a:r>
              <a:rPr lang="en-US" b="1" u="sng" dirty="0"/>
              <a:t>Block-level Elements: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A block-level element always begins a new line on a web page.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It extends the full width of the available horizontal space of its parent element.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A block level element has a top and a bottom margin, whereas an inline element does not.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/>
              <a:t>Eg</a:t>
            </a:r>
            <a:r>
              <a:rPr lang="en-US" dirty="0"/>
              <a:t>: &lt;div&gt;&lt;/div&gt;</a:t>
            </a:r>
          </a:p>
          <a:p>
            <a:pPr marL="285750" indent="-285750"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Block and Inline Elements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38379" y="1077598"/>
            <a:ext cx="9236941" cy="2746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Inline Elements</a:t>
            </a:r>
          </a:p>
          <a:p>
            <a:pPr marL="457200" lvl="0" indent="-346075">
              <a:spcBef>
                <a:spcPts val="1200"/>
              </a:spcBef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An inline element does not start on a new line.</a:t>
            </a:r>
          </a:p>
          <a:p>
            <a:pPr marL="457200" lvl="0" indent="-346075"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An inline element only takes up as much width as necessary.</a:t>
            </a:r>
          </a:p>
          <a:p>
            <a:pPr marL="457200" lvl="0" indent="-346075"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</a:rPr>
              <a:t>Eg</a:t>
            </a:r>
            <a:r>
              <a:rPr lang="en-US" dirty="0">
                <a:solidFill>
                  <a:schemeClr val="dk1"/>
                </a:solidFill>
              </a:rPr>
              <a:t>: &lt;span&gt;&lt;/span&gt;</a:t>
            </a:r>
          </a:p>
          <a:p>
            <a:pPr marL="457200" lvl="0" indent="-346075">
              <a:buClr>
                <a:schemeClr val="dk1"/>
              </a:buClr>
              <a:buSzPts val="1850"/>
            </a:pPr>
            <a:endParaRPr lang="en-IN" dirty="0">
              <a:solidFill>
                <a:schemeClr val="dk1"/>
              </a:solidFill>
            </a:endParaRPr>
          </a:p>
          <a:p>
            <a:pPr marL="457200" indent="-346075">
              <a:buClr>
                <a:schemeClr val="dk1"/>
              </a:buClr>
              <a:buSzPts val="1850"/>
            </a:pPr>
            <a:r>
              <a:rPr lang="en-US" b="1" dirty="0">
                <a:solidFill>
                  <a:schemeClr val="dk1"/>
                </a:solidFill>
              </a:rPr>
              <a:t>Note</a:t>
            </a:r>
            <a:r>
              <a:rPr lang="en-US" dirty="0">
                <a:solidFill>
                  <a:schemeClr val="dk1"/>
                </a:solidFill>
              </a:rPr>
              <a:t>: An inline element cannot contain a block-level element!</a:t>
            </a:r>
          </a:p>
          <a:p>
            <a:pPr marL="457200" lvl="0" indent="-346075">
              <a:buClr>
                <a:schemeClr val="dk1"/>
              </a:buClr>
              <a:buSzPts val="1850"/>
            </a:pPr>
            <a:endParaRPr lang="en-US" dirty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53246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Elements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55632" y="767535"/>
            <a:ext cx="9236941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IN" altLang="ja-JP" b="1" u="sng" dirty="0"/>
              <a:t>HTML &lt;div&gt; Tag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The &lt;div&gt; tag defines a division or a section in an HTML document.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The &lt;div&gt; element is often used as a container for other HTML elements</a:t>
            </a:r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endParaRPr lang="en-IN" altLang="ja-JP" b="1" u="sng" dirty="0"/>
          </a:p>
          <a:p>
            <a:pPr marL="285750" indent="-285750">
              <a:lnSpc>
                <a:spcPct val="150000"/>
              </a:lnSpc>
            </a:pPr>
            <a:r>
              <a:rPr lang="en-IN" altLang="ja-JP" b="1" u="sng" dirty="0"/>
              <a:t>HTML &lt;span&gt; Tag</a:t>
            </a:r>
          </a:p>
          <a:p>
            <a:pPr marL="457200" lvl="0" indent="-342900"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&lt;span&gt; tag is used to group inline-elements in a document.</a:t>
            </a:r>
          </a:p>
          <a:p>
            <a:pPr marL="457200" lvl="0" indent="-342900"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&lt;span&gt; tag provides no visual change by itself.</a:t>
            </a:r>
          </a:p>
          <a:p>
            <a:pPr marL="457200" lvl="0" indent="-342900"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&lt;span&gt; tag provides a way to add a hook to a part of a text or a part of a document</a:t>
            </a:r>
            <a:endParaRPr lang="en-IN" altLang="ja-JP" b="1" u="sng" dirty="0"/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r>
              <a:rPr lang="en-US" b="1" i="1" dirty="0"/>
              <a:t> 								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ja-JP" dirty="0"/>
          </a:p>
        </p:txBody>
      </p:sp>
      <p:sp>
        <p:nvSpPr>
          <p:cNvPr id="12" name="Rectangle 11"/>
          <p:cNvSpPr/>
          <p:nvPr/>
        </p:nvSpPr>
        <p:spPr>
          <a:xfrm>
            <a:off x="569343" y="5089585"/>
            <a:ext cx="7237563" cy="55209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&lt;p&gt;My mother has &lt;span style="</a:t>
            </a:r>
            <a:r>
              <a:rPr lang="en-US" dirty="0" err="1">
                <a:solidFill>
                  <a:schemeClr val="tx1"/>
                </a:solidFill>
              </a:rPr>
              <a:t>color:blue</a:t>
            </a:r>
            <a:r>
              <a:rPr lang="en-US" dirty="0">
                <a:solidFill>
                  <a:schemeClr val="tx1"/>
                </a:solidFill>
              </a:rPr>
              <a:t>"&gt;blue&lt;/span&gt; eyes.&lt;/p&gt;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0205" y="2101968"/>
            <a:ext cx="5428890" cy="136585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&lt;div style="background-</a:t>
            </a:r>
            <a:r>
              <a:rPr lang="en-US" dirty="0" err="1">
                <a:solidFill>
                  <a:schemeClr val="tx1"/>
                </a:solidFill>
              </a:rPr>
              <a:t>color:lightblue</a:t>
            </a:r>
            <a:r>
              <a:rPr lang="en-US" dirty="0">
                <a:solidFill>
                  <a:schemeClr val="tx1"/>
                </a:solidFill>
              </a:rPr>
              <a:t>"&gt;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&lt;h3&gt;This is a heading&lt;/h3&gt;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&lt;p&gt;This is a paragraph.&lt;/p&gt;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&lt;/div&gt;</a:t>
            </a:r>
          </a:p>
        </p:txBody>
      </p:sp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Empty HTML Elements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55632" y="758421"/>
            <a:ext cx="9236941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dirty="0">
                <a:solidFill>
                  <a:schemeClr val="dk1"/>
                </a:solidFill>
              </a:rPr>
              <a:t>HTML elements with no content are called empty elements.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FF768E8-BBE3-40EB-A37D-9B0959D91801}"/>
              </a:ext>
            </a:extLst>
          </p:cNvPr>
          <p:cNvSpPr/>
          <p:nvPr/>
        </p:nvSpPr>
        <p:spPr>
          <a:xfrm>
            <a:off x="323326" y="1341115"/>
            <a:ext cx="9236941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Line Break Tag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&lt;</a:t>
            </a:r>
            <a:r>
              <a:rPr lang="en-US" dirty="0" err="1">
                <a:solidFill>
                  <a:schemeClr val="dk1"/>
                </a:solidFill>
              </a:rPr>
              <a:t>br</a:t>
            </a:r>
            <a:r>
              <a:rPr lang="en-US" dirty="0">
                <a:solidFill>
                  <a:schemeClr val="dk1"/>
                </a:solidFill>
              </a:rPr>
              <a:t>&gt; is an empty element without a closing tag (the &lt;</a:t>
            </a:r>
            <a:r>
              <a:rPr lang="en-US" dirty="0" err="1">
                <a:solidFill>
                  <a:schemeClr val="dk1"/>
                </a:solidFill>
              </a:rPr>
              <a:t>br</a:t>
            </a:r>
            <a:r>
              <a:rPr lang="en-US" dirty="0">
                <a:solidFill>
                  <a:schemeClr val="dk1"/>
                </a:solidFill>
              </a:rPr>
              <a:t>&gt; tag defines a line break).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99D52BCD-7B97-4F70-B3B8-DF0FC1A2B214}"/>
              </a:ext>
            </a:extLst>
          </p:cNvPr>
          <p:cNvSpPr/>
          <p:nvPr/>
        </p:nvSpPr>
        <p:spPr>
          <a:xfrm>
            <a:off x="321126" y="2314874"/>
            <a:ext cx="6003984" cy="48154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dk1"/>
                </a:solidFill>
              </a:rPr>
              <a:t>&lt;p&gt;This is a &lt;</a:t>
            </a:r>
            <a:r>
              <a:rPr lang="en-US" dirty="0" err="1">
                <a:solidFill>
                  <a:schemeClr val="dk1"/>
                </a:solidFill>
              </a:rPr>
              <a:t>br</a:t>
            </a:r>
            <a:r>
              <a:rPr lang="en-US" dirty="0">
                <a:solidFill>
                  <a:schemeClr val="dk1"/>
                </a:solidFill>
              </a:rPr>
              <a:t> /&gt; paragraph with a line break.&lt;/p&gt;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78C3EAEA-1B41-42B3-A0F0-5F71902A89B0}"/>
              </a:ext>
            </a:extLst>
          </p:cNvPr>
          <p:cNvSpPr/>
          <p:nvPr/>
        </p:nvSpPr>
        <p:spPr>
          <a:xfrm>
            <a:off x="285182" y="2926021"/>
            <a:ext cx="9236941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Horizontal Lines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Horizontal lines are used to visually break-up sections of a document.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68E72856-8916-435F-B5F9-8FB8FF1B2EB6}"/>
              </a:ext>
            </a:extLst>
          </p:cNvPr>
          <p:cNvSpPr/>
          <p:nvPr/>
        </p:nvSpPr>
        <p:spPr>
          <a:xfrm>
            <a:off x="285182" y="3899779"/>
            <a:ext cx="6003984" cy="103441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dk1"/>
                </a:solidFill>
              </a:rPr>
              <a:t>&lt;p&gt;This is paragraph one and should be on top&lt;/p&gt;</a:t>
            </a:r>
          </a:p>
          <a:p>
            <a:r>
              <a:rPr lang="en-US" dirty="0">
                <a:solidFill>
                  <a:schemeClr val="dk1"/>
                </a:solidFill>
              </a:rPr>
              <a:t>&lt;</a:t>
            </a:r>
            <a:r>
              <a:rPr lang="en-US" dirty="0" err="1">
                <a:solidFill>
                  <a:schemeClr val="dk1"/>
                </a:solidFill>
              </a:rPr>
              <a:t>hr</a:t>
            </a:r>
            <a:r>
              <a:rPr lang="en-US" dirty="0">
                <a:solidFill>
                  <a:schemeClr val="dk1"/>
                </a:solidFill>
              </a:rPr>
              <a:t> /&gt;</a:t>
            </a:r>
          </a:p>
          <a:p>
            <a:r>
              <a:rPr lang="en-US" dirty="0">
                <a:solidFill>
                  <a:schemeClr val="dk1"/>
                </a:solidFill>
              </a:rPr>
              <a:t>&lt;p&gt;This is paragraph two and should be at bottom&lt;/p&gt;</a:t>
            </a:r>
          </a:p>
        </p:txBody>
      </p:sp>
    </p:spTree>
    <p:extLst>
      <p:ext uri="{BB962C8B-B14F-4D97-AF65-F5344CB8AC3E}">
        <p14:creationId xmlns="" xmlns:p14="http://schemas.microsoft.com/office/powerpoint/2010/main" val="10282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Formatting Elements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98765" y="1008587"/>
            <a:ext cx="9236941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HTML &lt;b&gt; Tag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&lt;b&gt; tag specifies bold text without any extra importance.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C58389EB-F9EE-4AAD-9C40-A6BE145522A7}"/>
              </a:ext>
            </a:extLst>
          </p:cNvPr>
          <p:cNvSpPr/>
          <p:nvPr/>
        </p:nvSpPr>
        <p:spPr>
          <a:xfrm>
            <a:off x="390138" y="2149459"/>
            <a:ext cx="6003984" cy="49170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dk1"/>
                </a:solidFill>
              </a:rPr>
              <a:t>&lt;p&gt;This is normal text - &lt;b&gt;and this is bold text&lt;/b&gt;.&lt;/p&gt;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ADD2AF4A-C441-4762-9EA2-81956AE35BB4}"/>
              </a:ext>
            </a:extLst>
          </p:cNvPr>
          <p:cNvSpPr/>
          <p:nvPr/>
        </p:nvSpPr>
        <p:spPr>
          <a:xfrm>
            <a:off x="430161" y="3173020"/>
            <a:ext cx="99998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b="1" u="sng" dirty="0"/>
              <a:t>HTML &lt;</a:t>
            </a:r>
            <a:r>
              <a:rPr lang="en-US" b="1" u="sng" dirty="0" err="1"/>
              <a:t>i</a:t>
            </a:r>
            <a:r>
              <a:rPr lang="en-US" b="1" u="sng" dirty="0"/>
              <a:t>&gt; Tag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content of the &lt;</a:t>
            </a:r>
            <a:r>
              <a:rPr lang="en-US" dirty="0" err="1">
                <a:solidFill>
                  <a:schemeClr val="dk1"/>
                </a:solidFill>
              </a:rPr>
              <a:t>i</a:t>
            </a:r>
            <a:r>
              <a:rPr lang="en-US" dirty="0">
                <a:solidFill>
                  <a:schemeClr val="dk1"/>
                </a:solidFill>
              </a:rPr>
              <a:t>&gt; tag is usually displayed in italic.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&lt;</a:t>
            </a:r>
            <a:r>
              <a:rPr lang="en-US" dirty="0" err="1">
                <a:solidFill>
                  <a:schemeClr val="dk1"/>
                </a:solidFill>
              </a:rPr>
              <a:t>i</a:t>
            </a:r>
            <a:r>
              <a:rPr lang="en-US" dirty="0">
                <a:solidFill>
                  <a:schemeClr val="dk1"/>
                </a:solidFill>
              </a:rPr>
              <a:t>&gt; tag can be used to indicate a technical term, a phrase from another language, a thought, etc.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EEFA88E7-B2B2-40E2-BA20-69B0CF1933B8}"/>
              </a:ext>
            </a:extLst>
          </p:cNvPr>
          <p:cNvSpPr/>
          <p:nvPr/>
        </p:nvSpPr>
        <p:spPr>
          <a:xfrm>
            <a:off x="398764" y="4123383"/>
            <a:ext cx="7305797" cy="49170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dk1"/>
                </a:solidFill>
              </a:rPr>
              <a:t>&lt;p&gt;He named his car &lt;</a:t>
            </a:r>
            <a:r>
              <a:rPr lang="en-US" dirty="0" err="1">
                <a:solidFill>
                  <a:schemeClr val="dk1"/>
                </a:solidFill>
              </a:rPr>
              <a:t>i</a:t>
            </a:r>
            <a:r>
              <a:rPr lang="en-US" dirty="0">
                <a:solidFill>
                  <a:schemeClr val="dk1"/>
                </a:solidFill>
              </a:rPr>
              <a:t>&gt;The lightning&lt;/</a:t>
            </a:r>
            <a:r>
              <a:rPr lang="en-US" dirty="0" err="1">
                <a:solidFill>
                  <a:schemeClr val="dk1"/>
                </a:solidFill>
              </a:rPr>
              <a:t>i</a:t>
            </a:r>
            <a:r>
              <a:rPr lang="en-US" dirty="0">
                <a:solidFill>
                  <a:schemeClr val="dk1"/>
                </a:solidFill>
              </a:rPr>
              <a:t>&gt;, because it was very fast.&lt;/p&gt;</a:t>
            </a:r>
          </a:p>
        </p:txBody>
      </p:sp>
    </p:spTree>
    <p:extLst>
      <p:ext uri="{BB962C8B-B14F-4D97-AF65-F5344CB8AC3E}">
        <p14:creationId xmlns="" xmlns:p14="http://schemas.microsoft.com/office/powerpoint/2010/main" val="162403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Elements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55632" y="758421"/>
            <a:ext cx="9236941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HTML &lt;table&gt; Tag</a:t>
            </a:r>
          </a:p>
          <a:p>
            <a:pPr marL="457200" lvl="0" indent="-346075">
              <a:spcBef>
                <a:spcPts val="1200"/>
              </a:spcBef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An HTML table consists of the &lt;table&gt; element and one or more &lt;</a:t>
            </a:r>
            <a:r>
              <a:rPr lang="en-US" dirty="0" err="1">
                <a:solidFill>
                  <a:schemeClr val="dk1"/>
                </a:solidFill>
              </a:rPr>
              <a:t>tr</a:t>
            </a:r>
            <a:r>
              <a:rPr lang="en-US" dirty="0">
                <a:solidFill>
                  <a:schemeClr val="dk1"/>
                </a:solidFill>
              </a:rPr>
              <a:t>&gt;, &lt;</a:t>
            </a:r>
            <a:r>
              <a:rPr lang="en-US" dirty="0" err="1">
                <a:solidFill>
                  <a:schemeClr val="dk1"/>
                </a:solidFill>
              </a:rPr>
              <a:t>th</a:t>
            </a:r>
            <a:r>
              <a:rPr lang="en-US" dirty="0">
                <a:solidFill>
                  <a:schemeClr val="dk1"/>
                </a:solidFill>
              </a:rPr>
              <a:t>&gt;, and &lt;td&gt; elements.</a:t>
            </a:r>
          </a:p>
          <a:p>
            <a:pPr marL="457200" lvl="0" indent="-346075">
              <a:spcBef>
                <a:spcPts val="1200"/>
              </a:spcBef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&lt;</a:t>
            </a:r>
            <a:r>
              <a:rPr lang="en-US" dirty="0" err="1">
                <a:solidFill>
                  <a:schemeClr val="dk1"/>
                </a:solidFill>
              </a:rPr>
              <a:t>tr</a:t>
            </a:r>
            <a:r>
              <a:rPr lang="en-US" dirty="0">
                <a:solidFill>
                  <a:schemeClr val="dk1"/>
                </a:solidFill>
              </a:rPr>
              <a:t>&gt; element defines a table row, the &lt;</a:t>
            </a:r>
            <a:r>
              <a:rPr lang="en-US" dirty="0" err="1">
                <a:solidFill>
                  <a:schemeClr val="dk1"/>
                </a:solidFill>
              </a:rPr>
              <a:t>th</a:t>
            </a:r>
            <a:r>
              <a:rPr lang="en-US" dirty="0">
                <a:solidFill>
                  <a:schemeClr val="dk1"/>
                </a:solidFill>
              </a:rPr>
              <a:t>&gt; element defines a table header, and the &lt;td&gt; element defines a table cell.</a:t>
            </a:r>
          </a:p>
          <a:p>
            <a:pPr marL="457200" lvl="0" indent="-346075">
              <a:buClr>
                <a:schemeClr val="dk1"/>
              </a:buClr>
              <a:buSzPts val="1850"/>
            </a:pPr>
            <a:endParaRPr lang="en-IN" dirty="0">
              <a:solidFill>
                <a:schemeClr val="dk1"/>
              </a:solidFill>
            </a:endParaRPr>
          </a:p>
          <a:p>
            <a:pPr marL="457200" lvl="0" indent="-346075">
              <a:buClr>
                <a:schemeClr val="dk1"/>
              </a:buClr>
              <a:buSzPts val="1850"/>
            </a:pPr>
            <a:endParaRPr lang="en-US" dirty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  <p:sp>
        <p:nvSpPr>
          <p:cNvPr id="7" name="Rectangle 6"/>
          <p:cNvSpPr/>
          <p:nvPr/>
        </p:nvSpPr>
        <p:spPr>
          <a:xfrm>
            <a:off x="542512" y="2829463"/>
            <a:ext cx="4598831" cy="3216817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&lt;table&gt;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&lt;</a:t>
            </a:r>
            <a:r>
              <a:rPr lang="en-US" dirty="0" err="1">
                <a:solidFill>
                  <a:schemeClr val="tx1"/>
                </a:solidFill>
              </a:rPr>
              <a:t>tr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&lt;</a:t>
            </a:r>
            <a:r>
              <a:rPr lang="en-US" dirty="0" err="1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&gt;Month&lt;/</a:t>
            </a:r>
            <a:r>
              <a:rPr lang="en-US" dirty="0" err="1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&lt;</a:t>
            </a:r>
            <a:r>
              <a:rPr lang="en-US" dirty="0" err="1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&gt;Savings&lt;/</a:t>
            </a:r>
            <a:r>
              <a:rPr lang="en-US" dirty="0" err="1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&lt;/</a:t>
            </a:r>
            <a:r>
              <a:rPr lang="en-US" dirty="0" err="1">
                <a:solidFill>
                  <a:schemeClr val="tx1"/>
                </a:solidFill>
              </a:rPr>
              <a:t>tr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&lt;</a:t>
            </a:r>
            <a:r>
              <a:rPr lang="en-US" dirty="0" err="1">
                <a:solidFill>
                  <a:schemeClr val="tx1"/>
                </a:solidFill>
              </a:rPr>
              <a:t>tr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&lt;td&gt;January&lt;/td&gt;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&lt;td&gt;$100&lt;/td&gt;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&lt;/</a:t>
            </a:r>
            <a:r>
              <a:rPr lang="en-US" dirty="0" err="1">
                <a:solidFill>
                  <a:schemeClr val="tx1"/>
                </a:solidFill>
              </a:rPr>
              <a:t>tr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&lt;/table&gt;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28801" y="2816345"/>
            <a:ext cx="545782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Input Elements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94BD0AF-1302-4D6B-BCED-41BA4AF14A9E}"/>
              </a:ext>
            </a:extLst>
          </p:cNvPr>
          <p:cNvSpPr/>
          <p:nvPr/>
        </p:nvSpPr>
        <p:spPr>
          <a:xfrm>
            <a:off x="321127" y="807111"/>
            <a:ext cx="97917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Input element is used to get input from the users.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An input field can be of various types depending upon the attribute type.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Input tag is an empty element which only contains attributes</a:t>
            </a:r>
            <a:r>
              <a:rPr lang="en-US" dirty="0" smtClean="0">
                <a:solidFill>
                  <a:schemeClr val="dk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</a:pPr>
            <a:r>
              <a:rPr lang="en-IN" b="1" u="sng" dirty="0" smtClean="0">
                <a:solidFill>
                  <a:schemeClr val="dk1"/>
                </a:solidFill>
              </a:rPr>
              <a:t>Most Freq used input element list:</a:t>
            </a:r>
          </a:p>
          <a:p>
            <a:pPr lvl="1"/>
            <a:r>
              <a:rPr lang="en-US" dirty="0" smtClean="0"/>
              <a:t>&lt;input type="button"&gt;</a:t>
            </a:r>
          </a:p>
          <a:p>
            <a:pPr lvl="1"/>
            <a:r>
              <a:rPr lang="en-US" dirty="0" smtClean="0"/>
              <a:t>&lt;input type="checkbox"&gt;</a:t>
            </a:r>
          </a:p>
          <a:p>
            <a:pPr lvl="1"/>
            <a:r>
              <a:rPr lang="en-US" dirty="0" smtClean="0"/>
              <a:t>&lt;input type="date"&gt;</a:t>
            </a:r>
          </a:p>
          <a:p>
            <a:pPr lvl="1"/>
            <a:r>
              <a:rPr lang="en-US" dirty="0" smtClean="0"/>
              <a:t>&lt;input type="email"&gt;</a:t>
            </a:r>
          </a:p>
          <a:p>
            <a:pPr lvl="1"/>
            <a:r>
              <a:rPr lang="en-US" dirty="0" smtClean="0"/>
              <a:t>&lt;input type="file"&gt;</a:t>
            </a:r>
          </a:p>
          <a:p>
            <a:pPr lvl="1"/>
            <a:r>
              <a:rPr lang="en-US" dirty="0" smtClean="0"/>
              <a:t>&lt;input type="number"&gt;</a:t>
            </a:r>
          </a:p>
          <a:p>
            <a:pPr lvl="1"/>
            <a:r>
              <a:rPr lang="en-US" dirty="0" smtClean="0"/>
              <a:t>&lt;input type="password"&gt;</a:t>
            </a:r>
          </a:p>
          <a:p>
            <a:pPr lvl="1"/>
            <a:r>
              <a:rPr lang="en-US" dirty="0" smtClean="0"/>
              <a:t>&lt;input type="radio"&gt;</a:t>
            </a:r>
          </a:p>
          <a:p>
            <a:pPr lvl="1"/>
            <a:r>
              <a:rPr lang="en-US" dirty="0" smtClean="0"/>
              <a:t>&lt;input type="reset"&gt;</a:t>
            </a:r>
          </a:p>
          <a:p>
            <a:pPr lvl="1"/>
            <a:r>
              <a:rPr lang="en-US" dirty="0" smtClean="0"/>
              <a:t>&lt;input type="submit"&gt;</a:t>
            </a:r>
          </a:p>
          <a:p>
            <a:pPr lvl="1"/>
            <a:r>
              <a:rPr lang="en-US" dirty="0" smtClean="0"/>
              <a:t>&lt;input type="text"&gt;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3306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F8C3F76-BED2-44DB-9DA9-CEA9A3229688}"/>
              </a:ext>
            </a:extLst>
          </p:cNvPr>
          <p:cNvSpPr/>
          <p:nvPr/>
        </p:nvSpPr>
        <p:spPr>
          <a:xfrm>
            <a:off x="407390" y="890928"/>
            <a:ext cx="9791700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Input Type Text: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Defines a single-line text input field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96A98A4-1925-452C-8708-6B30CADF2F95}"/>
              </a:ext>
            </a:extLst>
          </p:cNvPr>
          <p:cNvSpPr/>
          <p:nvPr/>
        </p:nvSpPr>
        <p:spPr>
          <a:xfrm>
            <a:off x="407390" y="2531267"/>
            <a:ext cx="9791700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Input Type Password: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characters in a password field are masked (shown as asterisks or circles).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0EF87DBD-4132-4B30-830E-31765A8847DF}"/>
              </a:ext>
            </a:extLst>
          </p:cNvPr>
          <p:cNvSpPr/>
          <p:nvPr/>
        </p:nvSpPr>
        <p:spPr>
          <a:xfrm>
            <a:off x="329752" y="4405173"/>
            <a:ext cx="10491876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Input Type Submit: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It defines a button for submitting form data to a form-handler.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AC8A962-C89F-45F9-ACAE-4752630E8ED8}"/>
              </a:ext>
            </a:extLst>
          </p:cNvPr>
          <p:cNvSpPr/>
          <p:nvPr/>
        </p:nvSpPr>
        <p:spPr>
          <a:xfrm>
            <a:off x="478412" y="1771297"/>
            <a:ext cx="6003984" cy="48154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dk1"/>
                </a:solidFill>
              </a:rPr>
              <a:t>&lt;input type="text" id="</a:t>
            </a:r>
            <a:r>
              <a:rPr lang="en-US" dirty="0" err="1">
                <a:solidFill>
                  <a:schemeClr val="dk1"/>
                </a:solidFill>
              </a:rPr>
              <a:t>fname</a:t>
            </a:r>
            <a:r>
              <a:rPr lang="en-US" dirty="0">
                <a:solidFill>
                  <a:schemeClr val="dk1"/>
                </a:solidFill>
              </a:rPr>
              <a:t>" name="</a:t>
            </a:r>
            <a:r>
              <a:rPr lang="en-US" dirty="0" err="1">
                <a:solidFill>
                  <a:schemeClr val="dk1"/>
                </a:solidFill>
              </a:rPr>
              <a:t>fname</a:t>
            </a:r>
            <a:r>
              <a:rPr lang="en-US" dirty="0">
                <a:solidFill>
                  <a:schemeClr val="dk1"/>
                </a:solidFill>
              </a:rPr>
              <a:t>"&gt;</a:t>
            </a:r>
          </a:p>
        </p:txBody>
      </p:sp>
      <p:sp>
        <p:nvSpPr>
          <p:cNvPr id="1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Input Elements continue..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AC8A962-C89F-45F9-ACAE-4752630E8ED8}"/>
              </a:ext>
            </a:extLst>
          </p:cNvPr>
          <p:cNvSpPr/>
          <p:nvPr/>
        </p:nvSpPr>
        <p:spPr>
          <a:xfrm>
            <a:off x="518669" y="3623101"/>
            <a:ext cx="6003984" cy="48154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dk1"/>
                </a:solidFill>
              </a:rPr>
              <a:t>&lt;input type</a:t>
            </a:r>
            <a:r>
              <a:rPr lang="en-US" dirty="0" smtClean="0">
                <a:solidFill>
                  <a:schemeClr val="dk1"/>
                </a:solidFill>
              </a:rPr>
              <a:t>=" password " </a:t>
            </a:r>
            <a:r>
              <a:rPr lang="en-US" dirty="0">
                <a:solidFill>
                  <a:schemeClr val="dk1"/>
                </a:solidFill>
              </a:rPr>
              <a:t>id</a:t>
            </a:r>
            <a:r>
              <a:rPr lang="en-US" dirty="0" smtClean="0">
                <a:solidFill>
                  <a:schemeClr val="dk1"/>
                </a:solidFill>
              </a:rPr>
              <a:t>=“</a:t>
            </a:r>
            <a:r>
              <a:rPr lang="en-US" dirty="0" err="1" smtClean="0">
                <a:solidFill>
                  <a:schemeClr val="dk1"/>
                </a:solidFill>
              </a:rPr>
              <a:t>pwd</a:t>
            </a:r>
            <a:r>
              <a:rPr lang="en-US" dirty="0" smtClean="0">
                <a:solidFill>
                  <a:schemeClr val="dk1"/>
                </a:solidFill>
              </a:rPr>
              <a:t>" </a:t>
            </a:r>
            <a:r>
              <a:rPr lang="en-US" dirty="0">
                <a:solidFill>
                  <a:schemeClr val="dk1"/>
                </a:solidFill>
              </a:rPr>
              <a:t>name</a:t>
            </a:r>
            <a:r>
              <a:rPr lang="en-US" dirty="0" smtClean="0">
                <a:solidFill>
                  <a:schemeClr val="dk1"/>
                </a:solidFill>
              </a:rPr>
              <a:t>=“</a:t>
            </a:r>
            <a:r>
              <a:rPr lang="en-US" dirty="0" err="1" smtClean="0">
                <a:solidFill>
                  <a:schemeClr val="dk1"/>
                </a:solidFill>
              </a:rPr>
              <a:t>pwd</a:t>
            </a:r>
            <a:r>
              <a:rPr lang="en-US" dirty="0" smtClean="0">
                <a:solidFill>
                  <a:schemeClr val="dk1"/>
                </a:solidFill>
              </a:rPr>
              <a:t>"&gt;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7AC8A962-C89F-45F9-ACAE-4752630E8ED8}"/>
              </a:ext>
            </a:extLst>
          </p:cNvPr>
          <p:cNvSpPr/>
          <p:nvPr/>
        </p:nvSpPr>
        <p:spPr>
          <a:xfrm>
            <a:off x="524420" y="5354136"/>
            <a:ext cx="6003984" cy="48154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dk1"/>
                </a:solidFill>
              </a:rPr>
              <a:t> &lt;input type="submit" value="Submit"&gt;</a:t>
            </a:r>
            <a:endParaRPr 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3306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What is Web?</a:t>
            </a:r>
          </a:p>
        </p:txBody>
      </p:sp>
      <p:sp>
        <p:nvSpPr>
          <p:cNvPr id="7" name="Rectangle 6"/>
          <p:cNvSpPr/>
          <p:nvPr/>
        </p:nvSpPr>
        <p:spPr>
          <a:xfrm>
            <a:off x="260741" y="792926"/>
            <a:ext cx="92369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Web is the common name for the </a:t>
            </a:r>
            <a:r>
              <a:rPr lang="en-US" b="1" dirty="0">
                <a:solidFill>
                  <a:schemeClr val="dk1"/>
                </a:solidFill>
              </a:rPr>
              <a:t>World Wide </a:t>
            </a:r>
            <a:r>
              <a:rPr lang="en-US" b="1" dirty="0" smtClean="0">
                <a:solidFill>
                  <a:schemeClr val="dk1"/>
                </a:solidFill>
              </a:rPr>
              <a:t>Web</a:t>
            </a:r>
            <a:r>
              <a:rPr lang="en-US" b="1" dirty="0">
                <a:solidFill>
                  <a:schemeClr val="dk1"/>
                </a:solidFill>
              </a:rPr>
              <a:t> </a:t>
            </a:r>
            <a:r>
              <a:rPr lang="en-US" b="1" dirty="0" smtClean="0">
                <a:solidFill>
                  <a:schemeClr val="dk1"/>
                </a:solidFill>
              </a:rPr>
              <a:t>(WWW)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Web is just one of the ways that information is </a:t>
            </a:r>
            <a:r>
              <a:rPr lang="en-US" b="1" dirty="0">
                <a:solidFill>
                  <a:schemeClr val="dk1"/>
                </a:solidFill>
              </a:rPr>
              <a:t>shared over the Internet</a:t>
            </a:r>
            <a:r>
              <a:rPr lang="en-US" dirty="0">
                <a:solidFill>
                  <a:schemeClr val="dk1"/>
                </a:solidFill>
              </a:rPr>
              <a:t>.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Web consisting of the pages that can be accessed </a:t>
            </a:r>
            <a:r>
              <a:rPr lang="en-US" b="1" dirty="0">
                <a:solidFill>
                  <a:schemeClr val="dk1"/>
                </a:solidFill>
              </a:rPr>
              <a:t>by a Web </a:t>
            </a:r>
            <a:r>
              <a:rPr lang="en-US" b="1" dirty="0" smtClean="0">
                <a:solidFill>
                  <a:schemeClr val="dk1"/>
                </a:solidFill>
              </a:rPr>
              <a:t>browser</a:t>
            </a:r>
            <a:r>
              <a:rPr lang="en-US" b="1" dirty="0">
                <a:solidFill>
                  <a:schemeClr val="dk1"/>
                </a:solidFill>
              </a:rPr>
              <a:t> </a:t>
            </a:r>
            <a:r>
              <a:rPr lang="en-US" dirty="0" smtClean="0">
                <a:solidFill>
                  <a:schemeClr val="dk1"/>
                </a:solidFill>
              </a:rPr>
              <a:t>such as Internet Explorer, Google Chrome, Mozilla Firefox 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Web pages are formatted in a language called </a:t>
            </a:r>
            <a:r>
              <a:rPr lang="en-US" b="1" dirty="0">
                <a:solidFill>
                  <a:schemeClr val="dk1"/>
                </a:solidFill>
              </a:rPr>
              <a:t>HTML</a:t>
            </a:r>
            <a:r>
              <a:rPr lang="en-US" dirty="0">
                <a:solidFill>
                  <a:schemeClr val="dk1"/>
                </a:solidFill>
              </a:rPr>
              <a:t>.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The </a:t>
            </a:r>
            <a:r>
              <a:rPr lang="en-US" dirty="0">
                <a:solidFill>
                  <a:schemeClr val="dk1"/>
                </a:solidFill>
              </a:rPr>
              <a:t>Web uses </a:t>
            </a:r>
            <a:r>
              <a:rPr lang="en-US" b="1" dirty="0">
                <a:solidFill>
                  <a:schemeClr val="dk1"/>
                </a:solidFill>
              </a:rPr>
              <a:t>HTTP protocol </a:t>
            </a:r>
            <a:r>
              <a:rPr lang="en-US" dirty="0">
                <a:solidFill>
                  <a:schemeClr val="dk1"/>
                </a:solidFill>
              </a:rPr>
              <a:t>to transmit data and share information.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29905" y="3413012"/>
            <a:ext cx="5899031" cy="2524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Input Elements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F8C3F76-BED2-44DB-9DA9-CEA9A3229688}"/>
              </a:ext>
            </a:extLst>
          </p:cNvPr>
          <p:cNvSpPr/>
          <p:nvPr/>
        </p:nvSpPr>
        <p:spPr>
          <a:xfrm>
            <a:off x="321126" y="853999"/>
            <a:ext cx="9791700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Input Type Reset: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&lt;input type="reset"&gt; </a:t>
            </a:r>
            <a:r>
              <a:rPr lang="en-US" dirty="0">
                <a:solidFill>
                  <a:schemeClr val="dk1"/>
                </a:solidFill>
              </a:rPr>
              <a:t>defines a reset button that will reset all form values to their default values.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96A98A4-1925-452C-8708-6B30CADF2F95}"/>
              </a:ext>
            </a:extLst>
          </p:cNvPr>
          <p:cNvSpPr/>
          <p:nvPr/>
        </p:nvSpPr>
        <p:spPr>
          <a:xfrm>
            <a:off x="321126" y="2116115"/>
            <a:ext cx="10385344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Input Type Radio: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&lt;input type="radio"&gt; </a:t>
            </a:r>
            <a:r>
              <a:rPr lang="en-US" dirty="0">
                <a:solidFill>
                  <a:schemeClr val="dk1"/>
                </a:solidFill>
              </a:rPr>
              <a:t>defines a radio button. It allow user select ONLY ONE of a limited number of choices.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0EF87DBD-4132-4B30-830E-31765A8847DF}"/>
              </a:ext>
            </a:extLst>
          </p:cNvPr>
          <p:cNvSpPr/>
          <p:nvPr/>
        </p:nvSpPr>
        <p:spPr>
          <a:xfrm>
            <a:off x="310407" y="3343054"/>
            <a:ext cx="10491876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Input Type Checkbox: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&lt;input type="checkbox"&gt; </a:t>
            </a:r>
            <a:r>
              <a:rPr lang="en-US" dirty="0">
                <a:solidFill>
                  <a:schemeClr val="dk1"/>
                </a:solidFill>
              </a:rPr>
              <a:t>defines a checkbox. It allow users select ZERO or MORE options of a limited number of choices.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0C6BBA37-FD58-4D6D-9EC5-A969DFB1C0B3}"/>
              </a:ext>
            </a:extLst>
          </p:cNvPr>
          <p:cNvSpPr/>
          <p:nvPr/>
        </p:nvSpPr>
        <p:spPr>
          <a:xfrm>
            <a:off x="331845" y="4828170"/>
            <a:ext cx="10491876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Input Type Button: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&lt;input type="button"&gt; </a:t>
            </a:r>
            <a:r>
              <a:rPr lang="en-US" dirty="0">
                <a:solidFill>
                  <a:schemeClr val="dk1"/>
                </a:solidFill>
              </a:rPr>
              <a:t>defines a button</a:t>
            </a:r>
          </a:p>
        </p:txBody>
      </p:sp>
    </p:spTree>
    <p:extLst>
      <p:ext uri="{BB962C8B-B14F-4D97-AF65-F5344CB8AC3E}">
        <p14:creationId xmlns="" xmlns:p14="http://schemas.microsoft.com/office/powerpoint/2010/main" val="134191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Input Elements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F8C3F76-BED2-44DB-9DA9-CEA9A3229688}"/>
              </a:ext>
            </a:extLst>
          </p:cNvPr>
          <p:cNvSpPr/>
          <p:nvPr/>
        </p:nvSpPr>
        <p:spPr>
          <a:xfrm>
            <a:off x="321126" y="853999"/>
            <a:ext cx="9791700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Input Type Date: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&lt;input type="date"&gt; </a:t>
            </a:r>
            <a:r>
              <a:rPr lang="en-US" dirty="0">
                <a:solidFill>
                  <a:schemeClr val="dk1"/>
                </a:solidFill>
              </a:rPr>
              <a:t>is used for input fields that should contain a date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96A98A4-1925-452C-8708-6B30CADF2F95}"/>
              </a:ext>
            </a:extLst>
          </p:cNvPr>
          <p:cNvSpPr/>
          <p:nvPr/>
        </p:nvSpPr>
        <p:spPr>
          <a:xfrm>
            <a:off x="321126" y="1890777"/>
            <a:ext cx="9791700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Input Type Email: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&lt;input type="email"&gt; </a:t>
            </a:r>
            <a:r>
              <a:rPr lang="en-US" dirty="0">
                <a:solidFill>
                  <a:schemeClr val="dk1"/>
                </a:solidFill>
              </a:rPr>
              <a:t>is used for input fields that should contain an e-mail address.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Some smartphones recognize the email type, and add ".com" to the keyboard to match email input.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0EF87DBD-4132-4B30-830E-31765A8847DF}"/>
              </a:ext>
            </a:extLst>
          </p:cNvPr>
          <p:cNvSpPr/>
          <p:nvPr/>
        </p:nvSpPr>
        <p:spPr>
          <a:xfrm>
            <a:off x="310407" y="3506323"/>
            <a:ext cx="10491876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Input Type File: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&lt;input type="file"&gt; </a:t>
            </a:r>
            <a:r>
              <a:rPr lang="en-US" dirty="0">
                <a:solidFill>
                  <a:schemeClr val="dk1"/>
                </a:solidFill>
              </a:rPr>
              <a:t>defines a file-select field and a "Browse" button for file uploads.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0C6BBA37-FD58-4D6D-9EC5-A969DFB1C0B3}"/>
              </a:ext>
            </a:extLst>
          </p:cNvPr>
          <p:cNvSpPr/>
          <p:nvPr/>
        </p:nvSpPr>
        <p:spPr>
          <a:xfrm>
            <a:off x="321126" y="4579356"/>
            <a:ext cx="10491876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Input Type Number: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&lt;input type="number"&gt; </a:t>
            </a:r>
            <a:r>
              <a:rPr lang="en-US" dirty="0">
                <a:solidFill>
                  <a:schemeClr val="dk1"/>
                </a:solidFill>
              </a:rPr>
              <a:t>defines a numeric input field.</a:t>
            </a:r>
          </a:p>
        </p:txBody>
      </p:sp>
    </p:spTree>
    <p:extLst>
      <p:ext uri="{BB962C8B-B14F-4D97-AF65-F5344CB8AC3E}">
        <p14:creationId xmlns="" xmlns:p14="http://schemas.microsoft.com/office/powerpoint/2010/main" val="84679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Attributes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F8C3F76-BED2-44DB-9DA9-CEA9A3229688}"/>
              </a:ext>
            </a:extLst>
          </p:cNvPr>
          <p:cNvSpPr/>
          <p:nvPr/>
        </p:nvSpPr>
        <p:spPr>
          <a:xfrm>
            <a:off x="321126" y="853999"/>
            <a:ext cx="9791700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Attributes provide additional information about HTML elements.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All HTML elements can have attributes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Attributes are always specified in the start tag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Attributes usually come in name/value pairs like: name="value"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0EF87DBD-4132-4B30-830E-31765A8847DF}"/>
              </a:ext>
            </a:extLst>
          </p:cNvPr>
          <p:cNvSpPr/>
          <p:nvPr/>
        </p:nvSpPr>
        <p:spPr>
          <a:xfrm>
            <a:off x="321126" y="3161577"/>
            <a:ext cx="10491876" cy="2542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Types of Attributes in HTML: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dk1"/>
                </a:solidFill>
              </a:rPr>
              <a:t>There are Two different kinds of attributes are available in HTML,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dk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dk1"/>
                </a:solidFill>
              </a:rPr>
              <a:t>Global Attributes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dk1"/>
                </a:solidFill>
              </a:rPr>
              <a:t>Element Specific Attributes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025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Global Attributes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0EF87DBD-4132-4B30-830E-31765A8847DF}"/>
              </a:ext>
            </a:extLst>
          </p:cNvPr>
          <p:cNvSpPr/>
          <p:nvPr/>
        </p:nvSpPr>
        <p:spPr>
          <a:xfrm>
            <a:off x="409903" y="928665"/>
            <a:ext cx="10491876" cy="2126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Style  Attribute: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style attribute specifies an inline style for an element.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style attribute will override any style set globally, e.g. styles specified in the &lt;style&gt; tag or in an external style sheet.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&lt;p style="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color:green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"&gt;This is a paragraph.&lt;/p&gt;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191A580-37BD-4822-AD3D-1F34E4FD1847}"/>
              </a:ext>
            </a:extLst>
          </p:cNvPr>
          <p:cNvSpPr/>
          <p:nvPr/>
        </p:nvSpPr>
        <p:spPr>
          <a:xfrm>
            <a:off x="409903" y="3429000"/>
            <a:ext cx="10491876" cy="2126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Id  Attribute: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id attribute specifies a unique id for an HTML element.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id attribute is most used to point to a style in a style sheet, and by JavaScript (via the HTML DOM) to manipulate the element with the specific id.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&lt;h1 id="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myHeader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"&gt;Hello World!&lt;/h1&gt;</a:t>
            </a:r>
          </a:p>
        </p:txBody>
      </p:sp>
    </p:spTree>
    <p:extLst>
      <p:ext uri="{BB962C8B-B14F-4D97-AF65-F5344CB8AC3E}">
        <p14:creationId xmlns="" xmlns:p14="http://schemas.microsoft.com/office/powerpoint/2010/main" val="92731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Global Attributes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0EF87DBD-4132-4B30-830E-31765A8847DF}"/>
              </a:ext>
            </a:extLst>
          </p:cNvPr>
          <p:cNvSpPr/>
          <p:nvPr/>
        </p:nvSpPr>
        <p:spPr>
          <a:xfrm>
            <a:off x="409903" y="928665"/>
            <a:ext cx="10491876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class  Attribute: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class attribute specifies one or more class names for an element.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&lt;element class="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classname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"&gt;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191A580-37BD-4822-AD3D-1F34E4FD1847}"/>
              </a:ext>
            </a:extLst>
          </p:cNvPr>
          <p:cNvSpPr/>
          <p:nvPr/>
        </p:nvSpPr>
        <p:spPr>
          <a:xfrm>
            <a:off x="498679" y="2922102"/>
            <a:ext cx="10491876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title  Attribute: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title attribute specifies extra information about an element.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information is most often shown as a tooltip text when the mouse moves over the element.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&lt;p title="Angular Training"&gt;credosystemz.com&lt;/p&gt;</a:t>
            </a:r>
          </a:p>
        </p:txBody>
      </p:sp>
    </p:spTree>
    <p:extLst>
      <p:ext uri="{BB962C8B-B14F-4D97-AF65-F5344CB8AC3E}">
        <p14:creationId xmlns="" xmlns:p14="http://schemas.microsoft.com/office/powerpoint/2010/main" val="229415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Element Specific Attributes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0EF87DBD-4132-4B30-830E-31765A8847DF}"/>
              </a:ext>
            </a:extLst>
          </p:cNvPr>
          <p:cNvSpPr/>
          <p:nvPr/>
        </p:nvSpPr>
        <p:spPr>
          <a:xfrm>
            <a:off x="383270" y="747235"/>
            <a:ext cx="10491876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err="1"/>
              <a:t>Src</a:t>
            </a:r>
            <a:r>
              <a:rPr lang="en-US" b="1" u="sng" dirty="0"/>
              <a:t>  Attribute: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</a:t>
            </a:r>
            <a:r>
              <a:rPr lang="en-US" dirty="0" err="1">
                <a:solidFill>
                  <a:schemeClr val="dk1"/>
                </a:solidFill>
              </a:rPr>
              <a:t>src</a:t>
            </a:r>
            <a:r>
              <a:rPr lang="en-US" dirty="0">
                <a:solidFill>
                  <a:schemeClr val="dk1"/>
                </a:solidFill>
              </a:rPr>
              <a:t> attribute specifies the location (URL) of the external resource.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Attached in Image, Script, Audio, Video.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img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src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="smiley.gif" alt="Smiley face"&gt;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9C2EF481-3F64-415C-9D15-F1EBFD38C6BD}"/>
              </a:ext>
            </a:extLst>
          </p:cNvPr>
          <p:cNvSpPr/>
          <p:nvPr/>
        </p:nvSpPr>
        <p:spPr>
          <a:xfrm>
            <a:off x="383270" y="2722154"/>
            <a:ext cx="10491876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err="1"/>
              <a:t>Href</a:t>
            </a:r>
            <a:r>
              <a:rPr lang="en-US" b="1" u="sng" dirty="0"/>
              <a:t>  Attribute: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For &lt;a&gt; element, the </a:t>
            </a:r>
            <a:r>
              <a:rPr lang="en-US" dirty="0" err="1">
                <a:solidFill>
                  <a:schemeClr val="dk1"/>
                </a:solidFill>
              </a:rPr>
              <a:t>href</a:t>
            </a:r>
            <a:r>
              <a:rPr lang="en-US" dirty="0">
                <a:solidFill>
                  <a:schemeClr val="dk1"/>
                </a:solidFill>
              </a:rPr>
              <a:t> attribute specifies the URL of the page the link goes to.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For &lt;link&gt; elements, the </a:t>
            </a:r>
            <a:r>
              <a:rPr lang="en-US" dirty="0" err="1">
                <a:solidFill>
                  <a:schemeClr val="dk1"/>
                </a:solidFill>
              </a:rPr>
              <a:t>href</a:t>
            </a:r>
            <a:r>
              <a:rPr lang="en-US" dirty="0">
                <a:solidFill>
                  <a:schemeClr val="dk1"/>
                </a:solidFill>
              </a:rPr>
              <a:t> attribute specifies the location (URL) of the external resource (most often a style sheet file).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560824" y="4516965"/>
            <a:ext cx="7651022" cy="105734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chemeClr val="dk1"/>
                </a:solidFill>
              </a:rPr>
              <a:t>&lt;a href="https://www.credosystemz.com"&gt;Visit credosystemz&lt;/a&gt;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dk1"/>
                </a:solidFill>
              </a:rPr>
              <a:t>&lt;link </a:t>
            </a:r>
            <a:r>
              <a:rPr lang="en-US" dirty="0" err="1">
                <a:solidFill>
                  <a:schemeClr val="dk1"/>
                </a:solidFill>
              </a:rPr>
              <a:t>rel</a:t>
            </a:r>
            <a:r>
              <a:rPr lang="en-US" dirty="0">
                <a:solidFill>
                  <a:schemeClr val="dk1"/>
                </a:solidFill>
              </a:rPr>
              <a:t>="stylesheet" type="text/</a:t>
            </a:r>
            <a:r>
              <a:rPr lang="en-US" dirty="0" err="1">
                <a:solidFill>
                  <a:schemeClr val="dk1"/>
                </a:solidFill>
              </a:rPr>
              <a:t>css</a:t>
            </a:r>
            <a:r>
              <a:rPr lang="en-US" dirty="0">
                <a:solidFill>
                  <a:schemeClr val="dk1"/>
                </a:solidFill>
              </a:rPr>
              <a:t>" </a:t>
            </a:r>
            <a:r>
              <a:rPr lang="en-US" dirty="0" err="1">
                <a:solidFill>
                  <a:schemeClr val="dk1"/>
                </a:solidFill>
              </a:rPr>
              <a:t>href</a:t>
            </a:r>
            <a:r>
              <a:rPr lang="en-US" dirty="0">
                <a:solidFill>
                  <a:schemeClr val="dk1"/>
                </a:solidFill>
              </a:rPr>
              <a:t>="theme.css"&gt;</a:t>
            </a:r>
          </a:p>
        </p:txBody>
      </p:sp>
    </p:spTree>
    <p:extLst>
      <p:ext uri="{BB962C8B-B14F-4D97-AF65-F5344CB8AC3E}">
        <p14:creationId xmlns="" xmlns:p14="http://schemas.microsoft.com/office/powerpoint/2010/main" val="312194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Element Specific Attributes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0EF87DBD-4132-4B30-830E-31765A8847DF}"/>
              </a:ext>
            </a:extLst>
          </p:cNvPr>
          <p:cNvSpPr/>
          <p:nvPr/>
        </p:nvSpPr>
        <p:spPr>
          <a:xfrm>
            <a:off x="383270" y="747235"/>
            <a:ext cx="10491876" cy="5493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Input Elements Attribute List:</a:t>
            </a:r>
            <a:endParaRPr lang="en-US" b="1" u="sng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value Attribute - </a:t>
            </a:r>
            <a:r>
              <a:rPr lang="en-US" dirty="0" smtClean="0"/>
              <a:t>&lt;input type="text" id="</a:t>
            </a:r>
            <a:r>
              <a:rPr lang="en-US" dirty="0" err="1" smtClean="0"/>
              <a:t>fname</a:t>
            </a:r>
            <a:r>
              <a:rPr lang="en-US" dirty="0" smtClean="0"/>
              <a:t>" name="</a:t>
            </a:r>
            <a:r>
              <a:rPr lang="en-US" dirty="0" err="1" smtClean="0"/>
              <a:t>fname</a:t>
            </a:r>
            <a:r>
              <a:rPr lang="en-US" dirty="0" smtClean="0"/>
              <a:t>"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 value=“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Ramesh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dirty="0" smtClean="0"/>
              <a:t>&gt;</a:t>
            </a:r>
            <a:endParaRPr lang="en-US" dirty="0" smtClean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dk1"/>
                </a:solidFill>
              </a:rPr>
              <a:t>readonly</a:t>
            </a:r>
            <a:r>
              <a:rPr lang="en-US" dirty="0" smtClean="0">
                <a:solidFill>
                  <a:schemeClr val="dk1"/>
                </a:solidFill>
              </a:rPr>
              <a:t> Attribute - </a:t>
            </a:r>
            <a:r>
              <a:rPr lang="en-US" dirty="0" smtClean="0"/>
              <a:t>&lt;input type="text" id="</a:t>
            </a:r>
            <a:r>
              <a:rPr lang="en-US" dirty="0" err="1" smtClean="0"/>
              <a:t>fname</a:t>
            </a:r>
            <a:r>
              <a:rPr lang="en-US" dirty="0" smtClean="0"/>
              <a:t>" name="</a:t>
            </a:r>
            <a:r>
              <a:rPr lang="en-US" dirty="0" err="1" smtClean="0"/>
              <a:t>fname</a:t>
            </a:r>
            <a:r>
              <a:rPr lang="en-US" dirty="0" smtClean="0"/>
              <a:t>"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 </a:t>
            </a:r>
            <a:r>
              <a:rPr lang="en-US" dirty="0" smtClean="0"/>
              <a:t>value=“</a:t>
            </a:r>
            <a:r>
              <a:rPr lang="en-US" dirty="0" err="1" smtClean="0"/>
              <a:t>Ramesh</a:t>
            </a:r>
            <a:r>
              <a:rPr lang="en-US" dirty="0" smtClean="0"/>
              <a:t>“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readonly</a:t>
            </a:r>
            <a:r>
              <a:rPr lang="en-US" dirty="0" smtClean="0"/>
              <a:t>&gt;</a:t>
            </a:r>
            <a:endParaRPr lang="en-US" dirty="0" smtClean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disabled Attribute - </a:t>
            </a:r>
            <a:r>
              <a:rPr lang="en-US" dirty="0" smtClean="0"/>
              <a:t>&lt;input type="text" id="</a:t>
            </a:r>
            <a:r>
              <a:rPr lang="en-US" dirty="0" err="1" smtClean="0"/>
              <a:t>fname</a:t>
            </a:r>
            <a:r>
              <a:rPr lang="en-US" dirty="0" smtClean="0"/>
              <a:t>" name="</a:t>
            </a:r>
            <a:r>
              <a:rPr lang="en-US" dirty="0" err="1" smtClean="0"/>
              <a:t>fname</a:t>
            </a:r>
            <a:r>
              <a:rPr lang="en-US" dirty="0" smtClean="0"/>
              <a:t>"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 </a:t>
            </a:r>
            <a:r>
              <a:rPr lang="en-US" dirty="0" smtClean="0"/>
              <a:t>value=“</a:t>
            </a:r>
            <a:r>
              <a:rPr lang="en-US" dirty="0" err="1" smtClean="0"/>
              <a:t>Ramesh</a:t>
            </a:r>
            <a:r>
              <a:rPr lang="en-US" dirty="0" smtClean="0"/>
              <a:t>“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disabled</a:t>
            </a:r>
            <a:r>
              <a:rPr lang="en-US" dirty="0" smtClean="0"/>
              <a:t>&gt;</a:t>
            </a:r>
            <a:endParaRPr lang="en-US" dirty="0" smtClean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maxlength</a:t>
            </a:r>
            <a:r>
              <a:rPr lang="en-US" dirty="0" smtClean="0"/>
              <a:t> Attribute - &lt;input type="text" id=“</a:t>
            </a:r>
            <a:r>
              <a:rPr lang="en-US" dirty="0" err="1" smtClean="0"/>
              <a:t>mbl</a:t>
            </a:r>
            <a:r>
              <a:rPr lang="en-US" dirty="0" smtClean="0"/>
              <a:t>" name=“mobile" 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maxlength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=“10"</a:t>
            </a:r>
            <a:r>
              <a:rPr lang="en-US" dirty="0" smtClean="0"/>
              <a:t>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placeholder Attribute - &lt;input type="text" id="</a:t>
            </a:r>
            <a:r>
              <a:rPr lang="en-US" dirty="0" err="1" smtClean="0"/>
              <a:t>fname</a:t>
            </a:r>
            <a:r>
              <a:rPr lang="en-US" dirty="0" smtClean="0"/>
              <a:t>" name="</a:t>
            </a:r>
            <a:r>
              <a:rPr lang="en-US" dirty="0" err="1" smtClean="0"/>
              <a:t>fname</a:t>
            </a:r>
            <a:r>
              <a:rPr lang="en-US" dirty="0" smtClean="0"/>
              <a:t>"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  placeholder=“Enter First Name"</a:t>
            </a:r>
            <a:r>
              <a:rPr lang="en-US" dirty="0" smtClean="0"/>
              <a:t>&gt;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required Attribute - &lt;input type="text" id="username" name="username" 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required</a:t>
            </a:r>
            <a:r>
              <a:rPr lang="en-US" dirty="0" smtClean="0"/>
              <a:t>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autofocus Attribute - &lt;input type="text" id="</a:t>
            </a:r>
            <a:r>
              <a:rPr lang="en-US" dirty="0" err="1" smtClean="0"/>
              <a:t>fname</a:t>
            </a:r>
            <a:r>
              <a:rPr lang="en-US" dirty="0" smtClean="0"/>
              <a:t>" name="</a:t>
            </a:r>
            <a:r>
              <a:rPr lang="en-US" dirty="0" err="1" smtClean="0"/>
              <a:t>fname</a:t>
            </a:r>
            <a:r>
              <a:rPr lang="en-US" dirty="0" smtClean="0"/>
              <a:t>" 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autofocus</a:t>
            </a:r>
            <a:r>
              <a:rPr lang="en-US" dirty="0" smtClean="0"/>
              <a:t>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selected Attribute - &lt;option value=“</a:t>
            </a:r>
            <a:r>
              <a:rPr lang="en-US" dirty="0" err="1" smtClean="0"/>
              <a:t>chn</a:t>
            </a:r>
            <a:r>
              <a:rPr lang="en-US" dirty="0" smtClean="0"/>
              <a:t>" 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selected</a:t>
            </a:r>
            <a:r>
              <a:rPr lang="en-US" dirty="0" smtClean="0"/>
              <a:t>&gt;Chennai&lt;/option&gt;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checked Attribute - &lt;input type="checkbox" name=“run" value=“running" 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checked</a:t>
            </a:r>
            <a:r>
              <a:rPr lang="en-US" dirty="0" smtClean="0"/>
              <a:t>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2699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Element Specific Attributes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0EF87DBD-4132-4B30-830E-31765A8847DF}"/>
              </a:ext>
            </a:extLst>
          </p:cNvPr>
          <p:cNvSpPr/>
          <p:nvPr/>
        </p:nvSpPr>
        <p:spPr>
          <a:xfrm>
            <a:off x="383270" y="747235"/>
            <a:ext cx="10491876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Name  Attribute: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name attribute specifies a name for the element.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This name attribute can be used to reference the element in a JavaScript.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For form elements it is also used as a reference when the data is submitted.</a:t>
            </a:r>
            <a:endParaRPr lang="en-US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9C2EF481-3F64-415C-9D15-F1EBFD38C6BD}"/>
              </a:ext>
            </a:extLst>
          </p:cNvPr>
          <p:cNvSpPr/>
          <p:nvPr/>
        </p:nvSpPr>
        <p:spPr>
          <a:xfrm>
            <a:off x="383270" y="2722154"/>
            <a:ext cx="10491876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Value  Attribute: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For &lt;button&gt;, &lt;input&gt; and &lt;option&gt; elements, the value attribute specifies the initial value of the element.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&lt;input type="text" name="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fname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" value="John"&gt;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3A52C19-1BED-4CD6-9A04-B1BA74A24D90}"/>
              </a:ext>
            </a:extLst>
          </p:cNvPr>
          <p:cNvSpPr/>
          <p:nvPr/>
        </p:nvSpPr>
        <p:spPr>
          <a:xfrm>
            <a:off x="383270" y="4032592"/>
            <a:ext cx="10491876" cy="2126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Disabled  Attribute: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disabled attribute is a Boolean attribute.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When present, it specifies that the element should be disabled.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 disabled element is unusable.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&lt;button type="button" disabled&gt;Click Me!&lt;/button&gt;</a:t>
            </a:r>
          </a:p>
        </p:txBody>
      </p:sp>
    </p:spTree>
    <p:extLst>
      <p:ext uri="{BB962C8B-B14F-4D97-AF65-F5344CB8AC3E}">
        <p14:creationId xmlns="" xmlns:p14="http://schemas.microsoft.com/office/powerpoint/2010/main" val="82699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Element Specific Attributes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0EF87DBD-4132-4B30-830E-31765A8847DF}"/>
              </a:ext>
            </a:extLst>
          </p:cNvPr>
          <p:cNvSpPr/>
          <p:nvPr/>
        </p:nvSpPr>
        <p:spPr>
          <a:xfrm>
            <a:off x="383270" y="747235"/>
            <a:ext cx="10491876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Checked  Attribute: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checked attribute is a </a:t>
            </a:r>
            <a:r>
              <a:rPr lang="en-US" dirty="0" err="1">
                <a:solidFill>
                  <a:schemeClr val="dk1"/>
                </a:solidFill>
              </a:rPr>
              <a:t>boolean</a:t>
            </a:r>
            <a:r>
              <a:rPr lang="en-US" dirty="0">
                <a:solidFill>
                  <a:schemeClr val="dk1"/>
                </a:solidFill>
              </a:rPr>
              <a:t> attribute.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When present, it specifies that an &lt;input&gt; element should be pre-selected (checked) when the page loads</a:t>
            </a:r>
            <a:r>
              <a:rPr lang="en-US" dirty="0" smtClean="0">
                <a:solidFill>
                  <a:schemeClr val="dk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&lt;input type="checkbox" name="vehicle" value="Car" checked&gt;</a:t>
            </a:r>
            <a:endParaRPr lang="en-US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9C2EF481-3F64-415C-9D15-F1EBFD38C6BD}"/>
              </a:ext>
            </a:extLst>
          </p:cNvPr>
          <p:cNvSpPr/>
          <p:nvPr/>
        </p:nvSpPr>
        <p:spPr>
          <a:xfrm>
            <a:off x="357391" y="2480615"/>
            <a:ext cx="726836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Selected  Attribute: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selected attribute is a </a:t>
            </a:r>
            <a:r>
              <a:rPr lang="en-US" dirty="0" err="1">
                <a:solidFill>
                  <a:schemeClr val="dk1"/>
                </a:solidFill>
              </a:rPr>
              <a:t>boolean</a:t>
            </a:r>
            <a:r>
              <a:rPr lang="en-US" dirty="0">
                <a:solidFill>
                  <a:schemeClr val="dk1"/>
                </a:solidFill>
              </a:rPr>
              <a:t> attribute.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When present, it specifies that an option should be pre-selected when the page loads.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pre-selected option will be displayed first in the drop-down list.</a:t>
            </a:r>
            <a:endParaRPr lang="en-US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050D9A10-A6E9-4ABC-8893-0EE4BA871178}"/>
              </a:ext>
            </a:extLst>
          </p:cNvPr>
          <p:cNvSpPr/>
          <p:nvPr/>
        </p:nvSpPr>
        <p:spPr>
          <a:xfrm>
            <a:off x="321126" y="4593401"/>
            <a:ext cx="10491876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err="1"/>
              <a:t>Readonly</a:t>
            </a:r>
            <a:r>
              <a:rPr lang="en-US" b="1" u="sng" dirty="0"/>
              <a:t>  Attribute: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</a:t>
            </a:r>
            <a:r>
              <a:rPr lang="en-US" dirty="0" err="1">
                <a:solidFill>
                  <a:schemeClr val="dk1"/>
                </a:solidFill>
              </a:rPr>
              <a:t>readonly</a:t>
            </a:r>
            <a:r>
              <a:rPr lang="en-US" dirty="0">
                <a:solidFill>
                  <a:schemeClr val="dk1"/>
                </a:solidFill>
              </a:rPr>
              <a:t> attribute is a </a:t>
            </a:r>
            <a:r>
              <a:rPr lang="en-US" dirty="0" err="1">
                <a:solidFill>
                  <a:schemeClr val="dk1"/>
                </a:solidFill>
              </a:rPr>
              <a:t>boolean</a:t>
            </a:r>
            <a:r>
              <a:rPr lang="en-US" dirty="0">
                <a:solidFill>
                  <a:schemeClr val="dk1"/>
                </a:solidFill>
              </a:rPr>
              <a:t> attribute.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When present, it specifies that an input field or </a:t>
            </a:r>
            <a:r>
              <a:rPr lang="en-US" dirty="0" err="1">
                <a:solidFill>
                  <a:schemeClr val="dk1"/>
                </a:solidFill>
              </a:rPr>
              <a:t>textarea</a:t>
            </a:r>
            <a:r>
              <a:rPr lang="en-US" dirty="0">
                <a:solidFill>
                  <a:schemeClr val="dk1"/>
                </a:solidFill>
              </a:rPr>
              <a:t> is read-only.</a:t>
            </a:r>
            <a:endParaRPr lang="en-US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7519386" y="2610035"/>
            <a:ext cx="4563123" cy="215727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pt-BR" sz="1600" dirty="0" smtClean="0">
                <a:solidFill>
                  <a:schemeClr val="dk1"/>
                </a:solidFill>
              </a:rPr>
              <a:t>&lt;select id=“cities"&gt;</a:t>
            </a:r>
            <a:br>
              <a:rPr lang="pt-BR" sz="1600" dirty="0" smtClean="0">
                <a:solidFill>
                  <a:schemeClr val="dk1"/>
                </a:solidFill>
              </a:rPr>
            </a:br>
            <a:r>
              <a:rPr lang="pt-BR" sz="1600" dirty="0" smtClean="0">
                <a:solidFill>
                  <a:schemeClr val="dk1"/>
                </a:solidFill>
              </a:rPr>
              <a:t>  &lt;option value=“chn"&gt;Chennai&lt;/option&gt;</a:t>
            </a:r>
            <a:br>
              <a:rPr lang="pt-BR" sz="1600" dirty="0" smtClean="0">
                <a:solidFill>
                  <a:schemeClr val="dk1"/>
                </a:solidFill>
              </a:rPr>
            </a:br>
            <a:r>
              <a:rPr lang="pt-BR" sz="1600" dirty="0" smtClean="0">
                <a:solidFill>
                  <a:schemeClr val="dk1"/>
                </a:solidFill>
              </a:rPr>
              <a:t>  &lt;option value=“blr"&gt;Bengaluru&lt;/option&gt;</a:t>
            </a:r>
            <a:br>
              <a:rPr lang="pt-BR" sz="1600" dirty="0" smtClean="0">
                <a:solidFill>
                  <a:schemeClr val="dk1"/>
                </a:solidFill>
              </a:rPr>
            </a:br>
            <a:r>
              <a:rPr lang="pt-BR" sz="1600" dirty="0" smtClean="0">
                <a:solidFill>
                  <a:schemeClr val="dk1"/>
                </a:solidFill>
              </a:rPr>
              <a:t>  &lt;option value=“hyd" selected&gt;Hyderabad&lt;/option&gt;</a:t>
            </a:r>
            <a:br>
              <a:rPr lang="pt-BR" sz="1600" dirty="0" smtClean="0">
                <a:solidFill>
                  <a:schemeClr val="dk1"/>
                </a:solidFill>
              </a:rPr>
            </a:br>
            <a:r>
              <a:rPr lang="pt-BR" sz="1600" dirty="0" smtClean="0">
                <a:solidFill>
                  <a:schemeClr val="dk1"/>
                </a:solidFill>
              </a:rPr>
              <a:t>&lt;/select&gt;</a:t>
            </a:r>
            <a:endParaRPr lang="en-US" sz="1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411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Forms and its Attributes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55632" y="758421"/>
            <a:ext cx="10759211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An HTML form is used to collect user input.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user input is most often sent to a server for processing.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&lt;form&gt; element is a container for different types of input elements, such as: text fields, checkboxes, radio buttons, submit buttons, etc.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CC1A9228-B916-4CC6-AD5D-572665D5B51C}"/>
              </a:ext>
            </a:extLst>
          </p:cNvPr>
          <p:cNvSpPr/>
          <p:nvPr/>
        </p:nvSpPr>
        <p:spPr>
          <a:xfrm>
            <a:off x="355632" y="2505018"/>
            <a:ext cx="9236941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kumimoji="1" lang="en-US" sz="2800" b="1" dirty="0">
                <a:solidFill>
                  <a:srgbClr val="0064B5"/>
                </a:solidFill>
              </a:rPr>
              <a:t>Form Attributes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ED63E78A-C02A-4EC2-872A-159B2E0E7D1E}"/>
              </a:ext>
            </a:extLst>
          </p:cNvPr>
          <p:cNvSpPr/>
          <p:nvPr/>
        </p:nvSpPr>
        <p:spPr>
          <a:xfrm>
            <a:off x="355631" y="3212100"/>
            <a:ext cx="9236941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Action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action attribute defines the action to be performed when the form is submitted.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If the action attribute is omitted, the action is set to the current page.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E53772E0-9BD7-4627-A090-95C3CB7FC246}"/>
              </a:ext>
            </a:extLst>
          </p:cNvPr>
          <p:cNvSpPr/>
          <p:nvPr/>
        </p:nvSpPr>
        <p:spPr>
          <a:xfrm>
            <a:off x="355631" y="4522538"/>
            <a:ext cx="1075921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b="1" u="sng" dirty="0"/>
              <a:t>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method attribute specifies which HTTP method to be used when submitting the 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form-data can be sent as URL variables (with method="get") or as HTTP post transaction (with method="post").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default HTTP method when submitting form data is GET. </a:t>
            </a:r>
          </a:p>
        </p:txBody>
      </p:sp>
    </p:spTree>
    <p:extLst>
      <p:ext uri="{BB962C8B-B14F-4D97-AF65-F5344CB8AC3E}">
        <p14:creationId xmlns="" xmlns:p14="http://schemas.microsoft.com/office/powerpoint/2010/main" val="48448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What is </a:t>
            </a:r>
            <a:r>
              <a:rPr lang="en-US" sz="3600" b="1" dirty="0" smtClean="0">
                <a:solidFill>
                  <a:srgbClr val="0064B5"/>
                </a:solidFill>
              </a:rPr>
              <a:t>Web Server?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792926"/>
            <a:ext cx="923694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Web server is a computer where the web content is stored</a:t>
            </a:r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/>
              <a:t>Web server is used to host the web sites</a:t>
            </a:r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altLang="ja-JP" dirty="0" smtClean="0"/>
              <a:t>When client sends request for a web page, the web server search for the requested page if requested page is found then it will send it to client with an HTTP response.</a:t>
            </a:r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27463" y="2590899"/>
            <a:ext cx="2311430" cy="3479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10420" y="3099039"/>
            <a:ext cx="441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Forms and its Attributes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94BD0AF-1302-4D6B-BCED-41BA4AF14A9E}"/>
              </a:ext>
            </a:extLst>
          </p:cNvPr>
          <p:cNvSpPr/>
          <p:nvPr/>
        </p:nvSpPr>
        <p:spPr>
          <a:xfrm>
            <a:off x="321126" y="807111"/>
            <a:ext cx="10759211" cy="2542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GET: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Appends the form data to the URL, in name/value pairs.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NEVER use GET to send sensitive data! (the submitted form data is visible in the URL!).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length of a URL is limited (2048 characters).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Useful for form submissions where a user wants to bookmark the result.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GET is good for non-secure data, like query strings in Google.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EDAFE943-3F24-471E-9925-3E5E2851B75D}"/>
              </a:ext>
            </a:extLst>
          </p:cNvPr>
          <p:cNvSpPr/>
          <p:nvPr/>
        </p:nvSpPr>
        <p:spPr>
          <a:xfrm>
            <a:off x="321126" y="3582849"/>
            <a:ext cx="11139946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POST: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Appends the form data inside the body of the HTTP request (the submitted form data is not shown in the URL).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POST has no size limitations, and can be used to send large amounts of data.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Form submissions with POST cannot be bookmarked.</a:t>
            </a:r>
          </a:p>
        </p:txBody>
      </p:sp>
    </p:spTree>
    <p:extLst>
      <p:ext uri="{BB962C8B-B14F-4D97-AF65-F5344CB8AC3E}">
        <p14:creationId xmlns="" xmlns:p14="http://schemas.microsoft.com/office/powerpoint/2010/main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Forms and its Attributes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F8C3F76-BED2-44DB-9DA9-CEA9A3229688}"/>
              </a:ext>
            </a:extLst>
          </p:cNvPr>
          <p:cNvSpPr/>
          <p:nvPr/>
        </p:nvSpPr>
        <p:spPr>
          <a:xfrm>
            <a:off x="373624" y="1124588"/>
            <a:ext cx="9791700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err="1"/>
              <a:t>Novalidate</a:t>
            </a:r>
            <a:r>
              <a:rPr lang="en-US" b="1" u="sng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</a:t>
            </a:r>
            <a:r>
              <a:rPr lang="en-US" dirty="0" err="1">
                <a:solidFill>
                  <a:schemeClr val="dk1"/>
                </a:solidFill>
              </a:rPr>
              <a:t>novalidate</a:t>
            </a:r>
            <a:r>
              <a:rPr lang="en-US" dirty="0">
                <a:solidFill>
                  <a:schemeClr val="dk1"/>
                </a:solidFill>
              </a:rPr>
              <a:t> attribute is a </a:t>
            </a:r>
            <a:r>
              <a:rPr lang="en-US" dirty="0" err="1">
                <a:solidFill>
                  <a:schemeClr val="dk1"/>
                </a:solidFill>
              </a:rPr>
              <a:t>boolean</a:t>
            </a:r>
            <a:r>
              <a:rPr lang="en-US" dirty="0">
                <a:solidFill>
                  <a:schemeClr val="dk1"/>
                </a:solidFill>
              </a:rPr>
              <a:t> attribute.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When present, it specifies that the form-data (input) should not be validated when submitted.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96A98A4-1925-452C-8708-6B30CADF2F95}"/>
              </a:ext>
            </a:extLst>
          </p:cNvPr>
          <p:cNvSpPr/>
          <p:nvPr/>
        </p:nvSpPr>
        <p:spPr>
          <a:xfrm>
            <a:off x="295247" y="4027122"/>
            <a:ext cx="9791700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Name: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name attribute specifies the name of a form.</a:t>
            </a:r>
          </a:p>
        </p:txBody>
      </p:sp>
    </p:spTree>
    <p:extLst>
      <p:ext uri="{BB962C8B-B14F-4D97-AF65-F5344CB8AC3E}">
        <p14:creationId xmlns="" xmlns:p14="http://schemas.microsoft.com/office/powerpoint/2010/main" val="275000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Application Architecture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4512" y="1456786"/>
            <a:ext cx="1021715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ounded Rectangle 9"/>
          <p:cNvSpPr/>
          <p:nvPr/>
        </p:nvSpPr>
        <p:spPr>
          <a:xfrm>
            <a:off x="552091" y="1276709"/>
            <a:ext cx="2838090" cy="428732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209026" y="5495026"/>
            <a:ext cx="1199072" cy="2501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451325" y="5444070"/>
            <a:ext cx="2768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dk1"/>
                </a:solidFill>
              </a:rPr>
              <a:t>HTML</a:t>
            </a:r>
            <a:r>
              <a:rPr lang="en-IN" b="1" dirty="0" smtClean="0">
                <a:solidFill>
                  <a:schemeClr val="dk1"/>
                </a:solidFill>
              </a:rPr>
              <a:t>, CSS, JavaScript, Angular</a:t>
            </a:r>
            <a:endParaRPr lang="en-US" b="1" dirty="0" smtClean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FRONTEND FRAMEWORKS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90503" y="2024743"/>
            <a:ext cx="6583679" cy="437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BACKEND FRAMEWORKS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9611" y="1776548"/>
            <a:ext cx="7733212" cy="4624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FRAMEWORKS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309" y="1906633"/>
            <a:ext cx="6531429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What is HTML?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546340" y="1091111"/>
            <a:ext cx="8890958" cy="2957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(</a:t>
            </a:r>
            <a:r>
              <a:rPr lang="en-US" altLang="ja-JP" dirty="0" err="1"/>
              <a:t>HyperText</a:t>
            </a:r>
            <a:r>
              <a:rPr lang="en-US" altLang="ja-JP" dirty="0"/>
              <a:t> Markup Language) is the most basic building block of the Web. 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describes the structure of a Web page.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consists of a series of elements.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elements tell the browser how to display the content.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elements are represented by tags.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tags label pieces of content such as "heading", "paragraph", "table", and so on.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Browsers do not display the HTML tags, but use them to render the content of the page</a:t>
            </a:r>
          </a:p>
        </p:txBody>
      </p:sp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6928</TotalTime>
  <Words>3011</Words>
  <Application>Microsoft Office PowerPoint</Application>
  <PresentationFormat>Custom</PresentationFormat>
  <Paragraphs>360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Slide 1</vt:lpstr>
      <vt:lpstr>Slide 2</vt:lpstr>
      <vt:lpstr>Slide 3</vt:lpstr>
      <vt:lpstr>Slide 4</vt:lpstr>
      <vt:lpstr>Slide 5</vt:lpstr>
      <vt:lpstr>FRONTEND FRAMEWORKS</vt:lpstr>
      <vt:lpstr>BACKEND FRAMEWORKS</vt:lpstr>
      <vt:lpstr>JAVASCRIPT FRAMEWORKS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250</cp:revision>
  <dcterms:created xsi:type="dcterms:W3CDTF">2021-03-13T13:53:48Z</dcterms:created>
  <dcterms:modified xsi:type="dcterms:W3CDTF">2022-07-19T18:31:32Z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