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28" r:id="rId3"/>
    <p:sldId id="330" r:id="rId4"/>
    <p:sldId id="324" r:id="rId5"/>
    <p:sldId id="326" r:id="rId6"/>
    <p:sldId id="327" r:id="rId7"/>
    <p:sldId id="336" r:id="rId8"/>
    <p:sldId id="333" r:id="rId9"/>
    <p:sldId id="33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02528" y="5804462"/>
            <a:ext cx="589472" cy="57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HTML Images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&lt;</a:t>
            </a:r>
            <a:r>
              <a:rPr lang="en-US" altLang="ja-JP" dirty="0" err="1"/>
              <a:t>img</a:t>
            </a:r>
            <a:r>
              <a:rPr lang="en-US" altLang="ja-JP" dirty="0"/>
              <a:t>&gt; element to define an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</a:t>
            </a:r>
            <a:r>
              <a:rPr lang="en-US" altLang="ja-JP" dirty="0" err="1"/>
              <a:t>src</a:t>
            </a:r>
            <a:r>
              <a:rPr lang="en-US" altLang="ja-JP" dirty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width and height attributes to define the size of the image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03" y="5750943"/>
            <a:ext cx="7732143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Empty 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HTML elements with no content are called empty elements.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FF768E8-BBE3-40EB-A37D-9B0959D91801}"/>
              </a:ext>
            </a:extLst>
          </p:cNvPr>
          <p:cNvSpPr/>
          <p:nvPr/>
        </p:nvSpPr>
        <p:spPr>
          <a:xfrm>
            <a:off x="323326" y="1341115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Line Break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is an empty element without a closing tag (the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tag defines a line break).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9D52BCD-7B97-4F70-B3B8-DF0FC1A2B214}"/>
              </a:ext>
            </a:extLst>
          </p:cNvPr>
          <p:cNvSpPr/>
          <p:nvPr/>
        </p:nvSpPr>
        <p:spPr>
          <a:xfrm>
            <a:off x="321126" y="2314874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a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 /&gt; paragraph with a line break.&lt;/p&gt;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8C3EAEA-1B41-42B3-A0F0-5F71902A89B0}"/>
              </a:ext>
            </a:extLst>
          </p:cNvPr>
          <p:cNvSpPr/>
          <p:nvPr/>
        </p:nvSpPr>
        <p:spPr>
          <a:xfrm>
            <a:off x="285182" y="2926021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Horizontal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Horizontal lines are used to visually break-up sections of a document.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E72856-8916-435F-B5F9-8FB8FF1B2EB6}"/>
              </a:ext>
            </a:extLst>
          </p:cNvPr>
          <p:cNvSpPr/>
          <p:nvPr/>
        </p:nvSpPr>
        <p:spPr>
          <a:xfrm>
            <a:off x="285182" y="3899779"/>
            <a:ext cx="6003984" cy="10344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&lt;p&gt;This is paragraph one and should be on top&lt;/p&gt;</a:t>
            </a:r>
          </a:p>
          <a:p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hr</a:t>
            </a:r>
            <a:r>
              <a:rPr lang="en-US" dirty="0">
                <a:solidFill>
                  <a:schemeClr val="dk1"/>
                </a:solidFill>
              </a:rPr>
              <a:t> /&gt;</a:t>
            </a:r>
          </a:p>
          <a:p>
            <a:r>
              <a:rPr lang="en-US" dirty="0">
                <a:solidFill>
                  <a:schemeClr val="dk1"/>
                </a:solidFill>
              </a:rPr>
              <a:t>&lt;p&gt;This is paragraph two and should be at bottom&lt;/p&gt;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2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Formatting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98765" y="1008587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&lt;b&gt;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&lt;b&gt; tag specifies bold text without any extra importance.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8389EB-F9EE-4AAD-9C40-A6BE145522A7}"/>
              </a:ext>
            </a:extLst>
          </p:cNvPr>
          <p:cNvSpPr/>
          <p:nvPr/>
        </p:nvSpPr>
        <p:spPr>
          <a:xfrm>
            <a:off x="390138" y="2149459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normal text - &lt;b&gt;and this is bold text&lt;/b&gt;.&lt;/p&gt;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D2AF4A-C441-4762-9EA2-81956AE35BB4}"/>
              </a:ext>
            </a:extLst>
          </p:cNvPr>
          <p:cNvSpPr/>
          <p:nvPr/>
        </p:nvSpPr>
        <p:spPr>
          <a:xfrm>
            <a:off x="430161" y="3173020"/>
            <a:ext cx="9999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HTML &lt;</a:t>
            </a:r>
            <a:r>
              <a:rPr lang="en-US" b="1" u="sng" dirty="0" err="1"/>
              <a:t>i</a:t>
            </a:r>
            <a:r>
              <a:rPr lang="en-US" b="1" u="sng" dirty="0"/>
              <a:t>&gt;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content of 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is usually displayed in italic.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can be used to indicate a technical term, a phrase from another language, a thought,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EFA88E7-B2B2-40E2-BA20-69B0CF1933B8}"/>
              </a:ext>
            </a:extLst>
          </p:cNvPr>
          <p:cNvSpPr/>
          <p:nvPr/>
        </p:nvSpPr>
        <p:spPr>
          <a:xfrm>
            <a:off x="398764" y="4123383"/>
            <a:ext cx="7305797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&lt;p&gt;He named his car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&gt;The lightning&lt;/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&gt;, because it was very fast.&lt;/p&gt;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6240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&lt;table&gt; Tag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table consists of the &lt;table&gt; element and one or more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&gt;,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&gt;, and &lt;td&gt; elements.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 element defines a table row, the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 element defines a table header, and the &lt;td&gt; element defines a table cell.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542512" y="2829463"/>
            <a:ext cx="4598831" cy="32168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&lt;table&gt;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&gt;Month&lt;/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&gt;Savings&lt;/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&lt;td&gt;January&lt;/td&gt;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&lt;td&gt;$100&lt;/td&gt;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&lt;/table&gt;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8801" y="2816345"/>
            <a:ext cx="54578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6965</TotalTime>
  <Words>709</Words>
  <Application>Microsoft Office PowerPoint</Application>
  <PresentationFormat>Custom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254</cp:revision>
  <dcterms:created xsi:type="dcterms:W3CDTF">2021-03-13T13:53:48Z</dcterms:created>
  <dcterms:modified xsi:type="dcterms:W3CDTF">2022-07-22T18:21:32Z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