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5842000" cy="3289300"/>
  <p:notesSz cx="5842000" cy="3289300"/>
  <p:embeddedFontLst>
    <p:embeddedFont>
      <p:font typeface="AAOALF+Montserrat-Regular" panose="020B0604020202020204"/>
      <p:regular r:id="rId13"/>
    </p:embeddedFont>
    <p:embeddedFont>
      <p:font typeface="AMMEUK+Montserrat-Regular" panose="020B0604020202020204"/>
      <p:regular r:id="rId14"/>
    </p:embeddedFont>
    <p:embeddedFont>
      <p:font typeface="BTIOVQ+Montserrat-Bold" panose="020B0604020202020204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UEAWH+Montserrat-Bold" panose="020B0604020202020204"/>
      <p:regular r:id="rId20"/>
    </p:embeddedFont>
    <p:embeddedFont>
      <p:font typeface="HJJTHK+Montserrat-Regular" panose="020B0604020202020204"/>
      <p:regular r:id="rId21"/>
    </p:embeddedFont>
    <p:embeddedFont>
      <p:font typeface="HNRHCR+Montserrat-Regular" panose="020B0604020202020204"/>
      <p:regular r:id="rId22"/>
    </p:embeddedFont>
    <p:embeddedFont>
      <p:font typeface="LDHFMS+Montserrat-Bold" panose="020B0604020202020204"/>
      <p:regular r:id="rId23"/>
    </p:embeddedFont>
    <p:embeddedFont>
      <p:font typeface="LKGVLC+Montserrat-Bold" panose="020B0604020202020204"/>
      <p:regular r:id="rId24"/>
    </p:embeddedFont>
    <p:embeddedFont>
      <p:font typeface="LPHLWB+Montserrat-Bold" panose="020B0604020202020204"/>
      <p:regular r:id="rId25"/>
    </p:embeddedFont>
    <p:embeddedFont>
      <p:font typeface="MBSURN+Montserrat-Bold" panose="020B0604020202020204"/>
      <p:regular r:id="rId26"/>
    </p:embeddedFont>
    <p:embeddedFont>
      <p:font typeface="QJFUKB+Montserrat-Regular" panose="020B0604020202020204"/>
      <p:regular r:id="rId27"/>
    </p:embeddedFont>
    <p:embeddedFont>
      <p:font typeface="QLHLMU+Montserrat-Regular" panose="020B0604020202020204"/>
      <p:regular r:id="rId28"/>
    </p:embeddedFont>
    <p:embeddedFont>
      <p:font typeface="QRIFOR+Montserrat-Regular" panose="020B0604020202020204"/>
      <p:regular r:id="rId29"/>
    </p:embeddedFont>
    <p:embeddedFont>
      <p:font typeface="QUVAUM+Montserrat-Bold" panose="020B0604020202020204"/>
      <p:regular r:id="rId30"/>
    </p:embeddedFont>
    <p:embeddedFont>
      <p:font typeface="TCDKPV+Montserrat-Bold" panose="020B0604020202020204"/>
      <p:regular r:id="rId31"/>
    </p:embeddedFont>
    <p:embeddedFont>
      <p:font typeface="TEAWDQ+Montserrat-Bold" panose="020B0604020202020204"/>
      <p:regular r:id="rId32"/>
    </p:embeddedFont>
    <p:embeddedFont>
      <p:font typeface="TWCNVG+Montserrat-Bold" panose="020B0604020202020204"/>
      <p:regular r:id="rId33"/>
    </p:embeddedFont>
    <p:embeddedFont>
      <p:font typeface="VGSPDQ+Montserrat-Regular" panose="020B0604020202020204"/>
      <p:regular r:id="rId34"/>
    </p:embeddedFont>
    <p:embeddedFont>
      <p:font typeface="VIJDGR+Montserrat-Bold" panose="020B0604020202020204"/>
      <p:regular r:id="rId35"/>
    </p:embeddedFont>
    <p:embeddedFont>
      <p:font typeface="WUSSCR+Montserrat-Regular" panose="020B0604020202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20" y="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5842000" cy="32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9197" y="613202"/>
            <a:ext cx="4765201" cy="1559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310" marR="0">
              <a:lnSpc>
                <a:spcPts val="303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spc="-12" dirty="0">
                <a:solidFill>
                  <a:srgbClr val="27316F"/>
                </a:solidFill>
                <a:latin typeface="LDHFMS+Montserrat-Bold"/>
                <a:cs typeface="LDHFMS+Montserrat-Bold"/>
              </a:rPr>
              <a:t>FORECASTING</a:t>
            </a:r>
            <a:r>
              <a:rPr lang="en-US" sz="2500" spc="87" dirty="0">
                <a:solidFill>
                  <a:srgbClr val="27316F"/>
                </a:solidFill>
                <a:latin typeface="LDHFMS+Montserrat-Bold"/>
                <a:cs typeface="LDHFMS+Montserrat-Bold"/>
              </a:rPr>
              <a:t> </a:t>
            </a:r>
            <a:r>
              <a:rPr lang="en-US" sz="2500" spc="-14" dirty="0">
                <a:solidFill>
                  <a:srgbClr val="27316F"/>
                </a:solidFill>
                <a:latin typeface="LDHFMS+Montserrat-Bold"/>
                <a:cs typeface="LDHFMS+Montserrat-Bold"/>
              </a:rPr>
              <a:t>STUDENT</a:t>
            </a:r>
          </a:p>
          <a:p>
            <a:pPr marL="0" marR="0">
              <a:lnSpc>
                <a:spcPts val="297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spc="-13" dirty="0">
                <a:solidFill>
                  <a:srgbClr val="27316F"/>
                </a:solidFill>
                <a:latin typeface="LDHFMS+Montserrat-Bold"/>
                <a:cs typeface="LDHFMS+Montserrat-Bold"/>
              </a:rPr>
              <a:t>ACADEMIC</a:t>
            </a:r>
            <a:r>
              <a:rPr lang="en-US" sz="2500" spc="88" dirty="0">
                <a:solidFill>
                  <a:srgbClr val="27316F"/>
                </a:solidFill>
                <a:latin typeface="LDHFMS+Montserrat-Bold"/>
                <a:cs typeface="LDHFMS+Montserrat-Bold"/>
              </a:rPr>
              <a:t> </a:t>
            </a:r>
            <a:r>
              <a:rPr lang="en-US" sz="2500" spc="-10" dirty="0">
                <a:solidFill>
                  <a:srgbClr val="27316F"/>
                </a:solidFill>
                <a:latin typeface="LDHFMS+Montserrat-Bold"/>
                <a:cs typeface="LDHFMS+Montserrat-Bold"/>
              </a:rPr>
              <a:t>PERFORMANCE:</a:t>
            </a:r>
          </a:p>
          <a:p>
            <a:pPr marL="415278" marR="0">
              <a:lnSpc>
                <a:spcPts val="2996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rgbClr val="27316F"/>
                </a:solidFill>
                <a:latin typeface="LDHFMS+Montserrat-Bold"/>
                <a:cs typeface="LDHFMS+Montserrat-Bold"/>
              </a:rPr>
              <a:t>A</a:t>
            </a:r>
            <a:r>
              <a:rPr lang="en-US" sz="2500" spc="75" dirty="0">
                <a:solidFill>
                  <a:srgbClr val="27316F"/>
                </a:solidFill>
                <a:latin typeface="LDHFMS+Montserrat-Bold"/>
                <a:cs typeface="LDHFMS+Montserrat-Bold"/>
              </a:rPr>
              <a:t> </a:t>
            </a:r>
            <a:r>
              <a:rPr lang="en-US" sz="2500" dirty="0">
                <a:solidFill>
                  <a:srgbClr val="27316F"/>
                </a:solidFill>
                <a:latin typeface="LDHFMS+Montserrat-Bold"/>
                <a:cs typeface="LDHFMS+Montserrat-Bold"/>
              </a:rPr>
              <a:t>FORMAL</a:t>
            </a:r>
            <a:r>
              <a:rPr lang="en-US" sz="2500" spc="84" dirty="0">
                <a:solidFill>
                  <a:srgbClr val="27316F"/>
                </a:solidFill>
                <a:latin typeface="LDHFMS+Montserrat-Bold"/>
                <a:cs typeface="LDHFMS+Montserrat-Bold"/>
              </a:rPr>
              <a:t> </a:t>
            </a:r>
            <a:r>
              <a:rPr lang="en-US" sz="2500" spc="-18" dirty="0">
                <a:solidFill>
                  <a:srgbClr val="27316F"/>
                </a:solidFill>
                <a:latin typeface="LDHFMS+Montserrat-Bold"/>
                <a:cs typeface="LDHFMS+Montserrat-Bold"/>
              </a:rPr>
              <a:t>APPROACH</a:t>
            </a:r>
          </a:p>
          <a:p>
            <a:pPr marL="813710" marR="0">
              <a:lnSpc>
                <a:spcPts val="297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rgbClr val="27316F"/>
                </a:solidFill>
                <a:latin typeface="LDHFMS+Montserrat-Bold"/>
                <a:cs typeface="LDHFMS+Montserrat-Bold"/>
              </a:rPr>
              <a:t>UTILIZING</a:t>
            </a:r>
            <a:r>
              <a:rPr lang="en-US" sz="2500" spc="82" dirty="0">
                <a:solidFill>
                  <a:srgbClr val="27316F"/>
                </a:solidFill>
                <a:latin typeface="LDHFMS+Montserrat-Bold"/>
                <a:cs typeface="LDHFMS+Montserrat-Bold"/>
              </a:rPr>
              <a:t> </a:t>
            </a:r>
            <a:r>
              <a:rPr lang="en-US" sz="2500" dirty="0">
                <a:solidFill>
                  <a:srgbClr val="27316F"/>
                </a:solidFill>
                <a:latin typeface="LDHFMS+Montserrat-Bold"/>
                <a:cs typeface="LDHFMS+Montserrat-Bold"/>
              </a:rPr>
              <a:t>LINEAR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0745" y="2129310"/>
            <a:ext cx="3641526" cy="424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3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500" dirty="0">
                <a:solidFill>
                  <a:srgbClr val="27316F"/>
                </a:solidFill>
                <a:latin typeface="LDHFMS+Montserrat-Bold"/>
                <a:cs typeface="LDHFMS+Montserrat-Bold"/>
              </a:rPr>
              <a:t>REGRESSION</a:t>
            </a:r>
            <a:r>
              <a:rPr lang="en-IN" sz="2500" spc="80" dirty="0">
                <a:solidFill>
                  <a:srgbClr val="27316F"/>
                </a:solidFill>
                <a:latin typeface="LDHFMS+Montserrat-Bold"/>
                <a:cs typeface="LDHFMS+Montserrat-Bold"/>
              </a:rPr>
              <a:t> </a:t>
            </a:r>
            <a:r>
              <a:rPr lang="en-IN" sz="2500" dirty="0">
                <a:solidFill>
                  <a:srgbClr val="27316F"/>
                </a:solidFill>
                <a:latin typeface="LDHFMS+Montserrat-Bold"/>
                <a:cs typeface="LDHFMS+Montserrat-Bold"/>
              </a:rPr>
              <a:t>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584200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32304" y="542227"/>
            <a:ext cx="1780299" cy="308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8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BBC00"/>
                </a:solidFill>
                <a:latin typeface="MBSURN+Montserrat-Bold"/>
                <a:cs typeface="MBSURN+Montserrat-Bold"/>
              </a:rPr>
              <a:t>IMPLICATIONS</a:t>
            </a:r>
            <a:r>
              <a:rPr sz="950" spc="38" dirty="0">
                <a:solidFill>
                  <a:srgbClr val="FBBC00"/>
                </a:solidFill>
                <a:latin typeface="MBSURN+Montserrat-Bold"/>
                <a:cs typeface="MBSURN+Montserrat-Bold"/>
              </a:rPr>
              <a:t> </a:t>
            </a:r>
            <a:r>
              <a:rPr sz="950" dirty="0">
                <a:solidFill>
                  <a:srgbClr val="FBBC00"/>
                </a:solidFill>
                <a:latin typeface="MBSURN+Montserrat-Bold"/>
                <a:cs typeface="MBSURN+Montserrat-Bold"/>
              </a:rPr>
              <a:t>FOR</a:t>
            </a:r>
          </a:p>
          <a:p>
            <a:pPr marL="0" marR="0">
              <a:lnSpc>
                <a:spcPts val="958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BBC00"/>
                </a:solidFill>
                <a:latin typeface="MBSURN+Montserrat-Bold"/>
                <a:cs typeface="MBSURN+Montserrat-Bold"/>
              </a:rPr>
              <a:t>ACADEMIC</a:t>
            </a:r>
            <a:r>
              <a:rPr sz="950" spc="37" dirty="0">
                <a:solidFill>
                  <a:srgbClr val="FBBC00"/>
                </a:solidFill>
                <a:latin typeface="MBSURN+Montserrat-Bold"/>
                <a:cs typeface="MBSURN+Montserrat-Bold"/>
              </a:rPr>
              <a:t> </a:t>
            </a:r>
            <a:r>
              <a:rPr sz="950" dirty="0">
                <a:solidFill>
                  <a:srgbClr val="FBBC00"/>
                </a:solidFill>
                <a:latin typeface="MBSURN+Montserrat-Bold"/>
                <a:cs typeface="MBSURN+Montserrat-Bold"/>
              </a:rPr>
              <a:t>INSTITUTIONS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1405" y="986871"/>
            <a:ext cx="1836284" cy="769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LHLMU+Montserrat-Regular"/>
                <a:cs typeface="QLHLMU+Montserrat-Regular"/>
              </a:rPr>
              <a:t>This slide will discuss the</a:t>
            </a:r>
          </a:p>
          <a:p>
            <a:pPr marL="0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MBSURN+Montserrat-Bold"/>
                <a:cs typeface="MBSURN+Montserrat-Bold"/>
              </a:rPr>
              <a:t>implications</a:t>
            </a:r>
            <a:r>
              <a:rPr sz="1000" spc="12" dirty="0">
                <a:solidFill>
                  <a:srgbClr val="27316F"/>
                </a:solidFill>
                <a:latin typeface="MBSURN+Montserrat-Bold"/>
                <a:cs typeface="MBSURN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QLHLMU+Montserrat-Regular"/>
                <a:cs typeface="QLHLMU+Montserrat-Regular"/>
              </a:rPr>
              <a:t>of the formal</a:t>
            </a:r>
          </a:p>
          <a:p>
            <a:pPr marL="0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LHLMU+Montserrat-Regular"/>
                <a:cs typeface="QLHLMU+Montserrat-Regular"/>
              </a:rPr>
              <a:t>approach on academic</a:t>
            </a:r>
          </a:p>
          <a:p>
            <a:pPr marL="0" marR="0">
              <a:lnSpc>
                <a:spcPts val="1227"/>
              </a:lnSpc>
              <a:spcBef>
                <a:spcPts val="33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LHLMU+Montserrat-Regular"/>
                <a:cs typeface="QLHLMU+Montserrat-Regular"/>
              </a:rPr>
              <a:t>institutions. </a:t>
            </a:r>
            <a:r>
              <a:rPr sz="1000" spc="-48" dirty="0">
                <a:solidFill>
                  <a:srgbClr val="27316F"/>
                </a:solidFill>
                <a:latin typeface="QLHLMU+Montserrat-Regular"/>
                <a:cs typeface="QLHLMU+Montserrat-Regular"/>
              </a:rPr>
              <a:t>We</a:t>
            </a:r>
            <a:r>
              <a:rPr sz="1000" spc="54" dirty="0">
                <a:solidFill>
                  <a:srgbClr val="27316F"/>
                </a:solidFill>
                <a:latin typeface="QLHLMU+Montserrat-Regular"/>
                <a:cs typeface="QLHLMU+Montserrat-Regular"/>
              </a:rPr>
              <a:t> </a:t>
            </a:r>
            <a:r>
              <a:rPr sz="1000" dirty="0">
                <a:solidFill>
                  <a:srgbClr val="27316F"/>
                </a:solidFill>
                <a:latin typeface="QLHLMU+Montserrat-Regular"/>
                <a:cs typeface="QLHLMU+Montserrat-Regular"/>
              </a:rPr>
              <a:t>will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21405" y="1754052"/>
            <a:ext cx="1967394" cy="577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LHLMU+Montserrat-Regular"/>
                <a:cs typeface="QLHLMU+Montserrat-Regular"/>
              </a:rPr>
              <a:t>emphasize the potential for</a:t>
            </a:r>
          </a:p>
          <a:p>
            <a:pPr marL="0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MBSURN+Montserrat-Bold"/>
                <a:cs typeface="MBSURN+Montserrat-Bold"/>
              </a:rPr>
              <a:t>improving</a:t>
            </a:r>
            <a:r>
              <a:rPr sz="1000" spc="37" dirty="0">
                <a:solidFill>
                  <a:srgbClr val="27316F"/>
                </a:solidFill>
                <a:latin typeface="MBSURN+Montserrat-Bold"/>
                <a:cs typeface="MBSURN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MBSURN+Montserrat-Bold"/>
                <a:cs typeface="MBSURN+Montserrat-Bold"/>
              </a:rPr>
              <a:t>student</a:t>
            </a:r>
            <a:r>
              <a:rPr sz="1000" spc="33" dirty="0">
                <a:solidFill>
                  <a:srgbClr val="27316F"/>
                </a:solidFill>
                <a:latin typeface="MBSURN+Montserrat-Bold"/>
                <a:cs typeface="MBSURN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MBSURN+Montserrat-Bold"/>
                <a:cs typeface="MBSURN+Montserrat-Bold"/>
              </a:rPr>
              <a:t>support</a:t>
            </a:r>
          </a:p>
          <a:p>
            <a:pPr marL="0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LHLMU+Montserrat-Regular"/>
                <a:cs typeface="QLHLMU+Montserrat-Regular"/>
              </a:rPr>
              <a:t>and </a:t>
            </a:r>
            <a:r>
              <a:rPr sz="1000" dirty="0">
                <a:solidFill>
                  <a:srgbClr val="27316F"/>
                </a:solidFill>
                <a:latin typeface="MBSURN+Montserrat-Bold"/>
                <a:cs typeface="MBSURN+Montserrat-Bold"/>
              </a:rPr>
              <a:t>resource</a:t>
            </a:r>
            <a:r>
              <a:rPr sz="1000" spc="38" dirty="0">
                <a:solidFill>
                  <a:srgbClr val="27316F"/>
                </a:solidFill>
                <a:latin typeface="MBSURN+Montserrat-Bold"/>
                <a:cs typeface="MBSURN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MBSURN+Montserrat-Bold"/>
                <a:cs typeface="MBSURN+Montserrat-Bold"/>
              </a:rPr>
              <a:t>allocation</a:t>
            </a:r>
            <a:r>
              <a:rPr sz="1000" dirty="0">
                <a:solidFill>
                  <a:srgbClr val="27316F"/>
                </a:solidFill>
                <a:latin typeface="QLHLMU+Montserrat-Regular"/>
                <a:cs typeface="QLHLMU+Montserrat-Regular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584200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73331" y="530759"/>
            <a:ext cx="1454430" cy="26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53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2" dirty="0">
                <a:solidFill>
                  <a:srgbClr val="FBBC00"/>
                </a:solidFill>
                <a:latin typeface="QUVAUM+Montserrat-Bold"/>
                <a:cs typeface="QUVAUM+Montserrat-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6325" y="918805"/>
            <a:ext cx="3843619" cy="994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In</a:t>
            </a:r>
            <a:r>
              <a:rPr sz="1100" spc="38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conclusion,</a:t>
            </a:r>
            <a:r>
              <a:rPr sz="1100" spc="36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the</a:t>
            </a:r>
            <a:r>
              <a:rPr sz="1100" spc="34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formal</a:t>
            </a:r>
            <a:r>
              <a:rPr sz="1100" spc="38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approach</a:t>
            </a:r>
            <a:r>
              <a:rPr sz="1100" spc="39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utilizing</a:t>
            </a:r>
            <a:r>
              <a:rPr sz="1100" spc="37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Linear</a:t>
            </a:r>
          </a:p>
          <a:p>
            <a:pPr marL="153935" marR="0">
              <a:lnSpc>
                <a:spcPts val="1344"/>
              </a:lnSpc>
              <a:spcBef>
                <a:spcPts val="239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Regression</a:t>
            </a:r>
            <a:r>
              <a:rPr sz="1100" spc="38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Model</a:t>
            </a:r>
            <a:r>
              <a:rPr sz="1100" spc="36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offers</a:t>
            </a:r>
            <a:r>
              <a:rPr sz="1100" spc="38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valuable</a:t>
            </a:r>
            <a:r>
              <a:rPr sz="1100" spc="4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insights</a:t>
            </a:r>
            <a:r>
              <a:rPr sz="1100" spc="37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into</a:t>
            </a:r>
          </a:p>
          <a:p>
            <a:pPr marL="74449" marR="0">
              <a:lnSpc>
                <a:spcPts val="1344"/>
              </a:lnSpc>
              <a:spcBef>
                <a:spcPts val="214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forecasting</a:t>
            </a:r>
            <a:r>
              <a:rPr sz="1100" spc="38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student</a:t>
            </a:r>
            <a:r>
              <a:rPr sz="1100" spc="36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academic</a:t>
            </a:r>
            <a:r>
              <a:rPr sz="1100" spc="35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performance.</a:t>
            </a:r>
            <a:r>
              <a:rPr sz="1100" spc="37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The</a:t>
            </a:r>
          </a:p>
          <a:p>
            <a:pPr marL="220432" marR="0">
              <a:lnSpc>
                <a:spcPts val="1344"/>
              </a:lnSpc>
              <a:spcBef>
                <a:spcPts val="239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potential</a:t>
            </a:r>
            <a:r>
              <a:rPr sz="1100" spc="38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for</a:t>
            </a:r>
            <a:r>
              <a:rPr sz="1100" spc="4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data-driven</a:t>
            </a:r>
            <a:r>
              <a:rPr sz="1100" spc="38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decision-making</a:t>
            </a:r>
            <a:r>
              <a:rPr sz="1100" spc="37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in</a:t>
            </a:r>
          </a:p>
          <a:p>
            <a:pPr marL="949666" marR="0">
              <a:lnSpc>
                <a:spcPts val="1344"/>
              </a:lnSpc>
              <a:spcBef>
                <a:spcPts val="214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education</a:t>
            </a:r>
            <a:r>
              <a:rPr sz="1100" spc="37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is</a:t>
            </a:r>
            <a:r>
              <a:rPr sz="1100" spc="37" dirty="0">
                <a:solidFill>
                  <a:srgbClr val="27316F"/>
                </a:solidFill>
                <a:latin typeface="QUVAUM+Montserrat-Bold"/>
                <a:cs typeface="QUVAUM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QUVAUM+Montserrat-Bold"/>
                <a:cs typeface="QUVAUM+Montserrat-Bold"/>
              </a:rPr>
              <a:t>substantial.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12" y="0"/>
            <a:ext cx="5840488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879" y="559139"/>
            <a:ext cx="1916503" cy="297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5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6" dirty="0">
                <a:solidFill>
                  <a:srgbClr val="FBBC00"/>
                </a:solidFill>
                <a:latin typeface="TCDKPV+Montserrat-Bold"/>
                <a:cs typeface="TCDKPV+Montserrat-Bold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4378" y="1045360"/>
            <a:ext cx="2058110" cy="1624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Welcome</a:t>
            </a:r>
            <a:r>
              <a:rPr lang="en-US" sz="1000" spc="12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 </a:t>
            </a:r>
            <a:r>
              <a:rPr lang="en-US" sz="1000" spc="-16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to</a:t>
            </a:r>
            <a:r>
              <a:rPr lang="en-US" sz="1000" spc="22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 </a:t>
            </a:r>
            <a:r>
              <a:rPr lang="en-US" sz="1000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the presentation</a:t>
            </a:r>
          </a:p>
          <a:p>
            <a:pPr marL="0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lang="en-US" sz="1000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on Forecasting Student</a:t>
            </a:r>
          </a:p>
          <a:p>
            <a:pPr marL="4" marR="0">
              <a:lnSpc>
                <a:spcPts val="1227"/>
              </a:lnSpc>
              <a:spcBef>
                <a:spcPts val="237"/>
              </a:spcBef>
              <a:spcAft>
                <a:spcPts val="0"/>
              </a:spcAft>
            </a:pPr>
            <a:r>
              <a:rPr lang="en-US" sz="1000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Academic Performance using</a:t>
            </a:r>
          </a:p>
          <a:p>
            <a:pPr marL="0" marR="0">
              <a:lnSpc>
                <a:spcPts val="1227"/>
              </a:lnSpc>
              <a:spcBef>
                <a:spcPts val="113"/>
              </a:spcBef>
              <a:spcAft>
                <a:spcPts val="0"/>
              </a:spcAft>
            </a:pPr>
            <a:r>
              <a:rPr lang="en-US" sz="1000" dirty="0">
                <a:solidFill>
                  <a:srgbClr val="27316F"/>
                </a:solidFill>
                <a:latin typeface="TCDKPV+Montserrat-Bold"/>
                <a:cs typeface="TCDKPV+Montserrat-Bold"/>
              </a:rPr>
              <a:t>Linear</a:t>
            </a:r>
            <a:r>
              <a:rPr lang="en-US" sz="1000" spc="35" dirty="0">
                <a:solidFill>
                  <a:srgbClr val="27316F"/>
                </a:solidFill>
                <a:latin typeface="TCDKPV+Montserrat-Bold"/>
                <a:cs typeface="TCDKPV+Montserrat-Bold"/>
              </a:rPr>
              <a:t> </a:t>
            </a:r>
            <a:r>
              <a:rPr lang="en-US" sz="1000" dirty="0">
                <a:solidFill>
                  <a:srgbClr val="27316F"/>
                </a:solidFill>
                <a:latin typeface="TCDKPV+Montserrat-Bold"/>
                <a:cs typeface="TCDKPV+Montserrat-Bold"/>
              </a:rPr>
              <a:t>Regression</a:t>
            </a:r>
            <a:r>
              <a:rPr lang="en-US" sz="1000" spc="36" dirty="0">
                <a:solidFill>
                  <a:srgbClr val="27316F"/>
                </a:solidFill>
                <a:latin typeface="TCDKPV+Montserrat-Bold"/>
                <a:cs typeface="TCDKPV+Montserrat-Bold"/>
              </a:rPr>
              <a:t> </a:t>
            </a:r>
            <a:r>
              <a:rPr lang="en-US" sz="1000" dirty="0">
                <a:solidFill>
                  <a:srgbClr val="27316F"/>
                </a:solidFill>
                <a:latin typeface="TCDKPV+Montserrat-Bold"/>
                <a:cs typeface="TCDKPV+Montserrat-Bold"/>
              </a:rPr>
              <a:t>Model</a:t>
            </a:r>
            <a:r>
              <a:rPr lang="en-US" sz="1000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.</a:t>
            </a:r>
          </a:p>
          <a:p>
            <a:pPr marL="0" marR="0">
              <a:lnSpc>
                <a:spcPts val="1227"/>
              </a:lnSpc>
              <a:spcBef>
                <a:spcPts val="237"/>
              </a:spcBef>
              <a:spcAft>
                <a:spcPts val="0"/>
              </a:spcAft>
            </a:pPr>
            <a:r>
              <a:rPr lang="en-US" sz="1000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This formal approach aims </a:t>
            </a:r>
            <a:r>
              <a:rPr lang="en-US" sz="1000" spc="-16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to</a:t>
            </a:r>
          </a:p>
          <a:p>
            <a:pPr marL="0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lang="en-US" sz="1000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analyze the relationship</a:t>
            </a:r>
          </a:p>
          <a:p>
            <a:pPr marL="0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lang="en-US" sz="1000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between </a:t>
            </a:r>
            <a:r>
              <a:rPr lang="en-US" sz="1000" dirty="0">
                <a:solidFill>
                  <a:srgbClr val="27316F"/>
                </a:solidFill>
                <a:latin typeface="TCDKPV+Montserrat-Bold"/>
                <a:cs typeface="TCDKPV+Montserrat-Bold"/>
              </a:rPr>
              <a:t>independent</a:t>
            </a:r>
          </a:p>
          <a:p>
            <a:pPr marL="0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lang="en-US" sz="1000" dirty="0">
                <a:solidFill>
                  <a:srgbClr val="27316F"/>
                </a:solidFill>
                <a:latin typeface="TCDKPV+Montserrat-Bold"/>
                <a:cs typeface="TCDKPV+Montserrat-Bold"/>
              </a:rPr>
              <a:t>variables</a:t>
            </a:r>
            <a:r>
              <a:rPr lang="en-US" sz="1000" spc="15" dirty="0">
                <a:solidFill>
                  <a:srgbClr val="27316F"/>
                </a:solidFill>
                <a:latin typeface="TCDKPV+Montserrat-Bold"/>
                <a:cs typeface="TCDKPV+Montserrat-Bold"/>
              </a:rPr>
              <a:t> </a:t>
            </a:r>
            <a:r>
              <a:rPr lang="en-US" sz="1000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and </a:t>
            </a:r>
            <a:r>
              <a:rPr lang="en-US" sz="1000" dirty="0">
                <a:solidFill>
                  <a:srgbClr val="27316F"/>
                </a:solidFill>
                <a:latin typeface="TCDKPV+Montserrat-Bold"/>
                <a:cs typeface="TCDKPV+Montserrat-Bold"/>
              </a:rPr>
              <a:t>academic</a:t>
            </a:r>
          </a:p>
          <a:p>
            <a:pPr marL="0" marR="0">
              <a:lnSpc>
                <a:spcPts val="1227"/>
              </a:lnSpc>
              <a:spcBef>
                <a:spcPts val="163"/>
              </a:spcBef>
              <a:spcAft>
                <a:spcPts val="0"/>
              </a:spcAft>
            </a:pPr>
            <a:r>
              <a:rPr lang="en-US" sz="1000" dirty="0">
                <a:solidFill>
                  <a:srgbClr val="27316F"/>
                </a:solidFill>
                <a:latin typeface="TCDKPV+Montserrat-Bold"/>
                <a:cs typeface="TCDKPV+Montserrat-Bold"/>
              </a:rPr>
              <a:t>performance</a:t>
            </a:r>
            <a:r>
              <a:rPr lang="en-US" sz="1000" dirty="0">
                <a:solidFill>
                  <a:srgbClr val="27316F"/>
                </a:solidFill>
                <a:latin typeface="VGSPDQ+Montserrat-Regular"/>
                <a:cs typeface="VGSPDQ+Montserrat-Regular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5842000" cy="32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81232" y="572773"/>
            <a:ext cx="2048844" cy="348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LKGVLC+Montserrat-Bold"/>
                <a:cs typeface="LKGVLC+Montserrat-Bold"/>
              </a:rPr>
              <a:t>UNDERSTANDING</a:t>
            </a:r>
            <a:r>
              <a:rPr sz="1100" spc="41" dirty="0">
                <a:solidFill>
                  <a:srgbClr val="27316F"/>
                </a:solidFill>
                <a:latin typeface="LKGVLC+Montserrat-Bold"/>
                <a:cs typeface="LKGVLC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LKGVLC+Montserrat-Bold"/>
                <a:cs typeface="LKGVLC+Montserrat-Bold"/>
              </a:rPr>
              <a:t>LINEAR</a:t>
            </a:r>
          </a:p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LKGVLC+Montserrat-Bold"/>
                <a:cs typeface="LKGVLC+Montserrat-Bold"/>
              </a:rPr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84041" y="1025689"/>
            <a:ext cx="2029880" cy="1448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HNRHCR+Montserrat-Regular"/>
                <a:cs typeface="HNRHCR+Montserrat-Regular"/>
              </a:rPr>
              <a:t>In this section, we</a:t>
            </a:r>
            <a:r>
              <a:rPr sz="1000" spc="15" dirty="0">
                <a:solidFill>
                  <a:srgbClr val="27316F"/>
                </a:solidFill>
                <a:latin typeface="HNRHCR+Montserrat-Regular"/>
                <a:cs typeface="HNRHCR+Montserrat-Regular"/>
              </a:rPr>
              <a:t> </a:t>
            </a:r>
            <a:r>
              <a:rPr sz="1000" dirty="0">
                <a:solidFill>
                  <a:srgbClr val="27316F"/>
                </a:solidFill>
                <a:latin typeface="HNRHCR+Montserrat-Regular"/>
                <a:cs typeface="HNRHCR+Montserrat-Regular"/>
              </a:rPr>
              <a:t>will delve</a:t>
            </a:r>
          </a:p>
          <a:p>
            <a:pPr marL="0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HNRHCR+Montserrat-Regular"/>
                <a:cs typeface="HNRHCR+Montserrat-Regular"/>
              </a:rPr>
              <a:t>into the concept of Linear</a:t>
            </a:r>
          </a:p>
          <a:p>
            <a:pPr marL="1" marR="0">
              <a:lnSpc>
                <a:spcPts val="1227"/>
              </a:lnSpc>
              <a:spcBef>
                <a:spcPts val="23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HNRHCR+Montserrat-Regular"/>
                <a:cs typeface="HNRHCR+Montserrat-Regular"/>
              </a:rPr>
              <a:t>Regression and its</a:t>
            </a:r>
          </a:p>
          <a:p>
            <a:pPr marL="0" marR="0">
              <a:lnSpc>
                <a:spcPts val="1227"/>
              </a:lnSpc>
              <a:spcBef>
                <a:spcPts val="11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HNRHCR+Montserrat-Regular"/>
                <a:cs typeface="HNRHCR+Montserrat-Regular"/>
              </a:rPr>
              <a:t>signiﬁcance in </a:t>
            </a:r>
            <a:r>
              <a:rPr sz="1000" dirty="0">
                <a:solidFill>
                  <a:srgbClr val="27316F"/>
                </a:solidFill>
                <a:latin typeface="LKGVLC+Montserrat-Bold"/>
                <a:cs typeface="LKGVLC+Montserrat-Bold"/>
              </a:rPr>
              <a:t>predictive</a:t>
            </a:r>
          </a:p>
          <a:p>
            <a:pPr marL="0" marR="0">
              <a:lnSpc>
                <a:spcPts val="1227"/>
              </a:lnSpc>
              <a:spcBef>
                <a:spcPts val="23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LKGVLC+Montserrat-Bold"/>
                <a:cs typeface="LKGVLC+Montserrat-Bold"/>
              </a:rPr>
              <a:t>modeling</a:t>
            </a:r>
            <a:r>
              <a:rPr sz="1000" dirty="0">
                <a:solidFill>
                  <a:srgbClr val="27316F"/>
                </a:solidFill>
                <a:latin typeface="HNRHCR+Montserrat-Regular"/>
                <a:cs typeface="HNRHCR+Montserrat-Regular"/>
              </a:rPr>
              <a:t>. The focus will be</a:t>
            </a:r>
          </a:p>
          <a:p>
            <a:pPr marL="0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HNRHCR+Montserrat-Regular"/>
                <a:cs typeface="HNRHCR+Montserrat-Regular"/>
              </a:rPr>
              <a:t>on the </a:t>
            </a:r>
            <a:r>
              <a:rPr sz="1000" dirty="0">
                <a:solidFill>
                  <a:srgbClr val="27316F"/>
                </a:solidFill>
                <a:latin typeface="LKGVLC+Montserrat-Bold"/>
                <a:cs typeface="LKGVLC+Montserrat-Bold"/>
              </a:rPr>
              <a:t>relationship</a:t>
            </a:r>
            <a:r>
              <a:rPr sz="1000" spc="36" dirty="0">
                <a:solidFill>
                  <a:srgbClr val="27316F"/>
                </a:solidFill>
                <a:latin typeface="LKGVLC+Montserrat-Bold"/>
                <a:cs typeface="LKGVLC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LKGVLC+Montserrat-Bold"/>
                <a:cs typeface="LKGVLC+Montserrat-Bold"/>
              </a:rPr>
              <a:t>between</a:t>
            </a:r>
          </a:p>
          <a:p>
            <a:pPr marL="0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LKGVLC+Montserrat-Bold"/>
                <a:cs typeface="LKGVLC+Montserrat-Bold"/>
              </a:rPr>
              <a:t>variables</a:t>
            </a:r>
            <a:r>
              <a:rPr sz="1000" spc="15" dirty="0">
                <a:solidFill>
                  <a:srgbClr val="27316F"/>
                </a:solidFill>
                <a:latin typeface="LKGVLC+Montserrat-Bold"/>
                <a:cs typeface="LKGVLC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HNRHCR+Montserrat-Regular"/>
                <a:cs typeface="HNRHCR+Montserrat-Regular"/>
              </a:rPr>
              <a:t>and </a:t>
            </a:r>
            <a:r>
              <a:rPr sz="1000" dirty="0">
                <a:solidFill>
                  <a:srgbClr val="27316F"/>
                </a:solidFill>
                <a:latin typeface="LKGVLC+Montserrat-Bold"/>
                <a:cs typeface="LKGVLC+Montserrat-Bold"/>
              </a:rPr>
              <a:t>forecasting</a:t>
            </a:r>
          </a:p>
          <a:p>
            <a:pPr marL="0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LKGVLC+Montserrat-Bold"/>
                <a:cs typeface="LKGVLC+Montserrat-Bold"/>
              </a:rPr>
              <a:t>accuracy</a:t>
            </a:r>
            <a:r>
              <a:rPr sz="1000" dirty="0">
                <a:solidFill>
                  <a:srgbClr val="27316F"/>
                </a:solidFill>
                <a:latin typeface="HNRHCR+Montserrat-Regular"/>
                <a:cs typeface="HNRHCR+Montserrat-Regular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12" y="0"/>
            <a:ext cx="5840488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453" y="556790"/>
            <a:ext cx="1920846" cy="348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1100" spc="-27" dirty="0">
                <a:solidFill>
                  <a:srgbClr val="FBBC00"/>
                </a:solidFill>
                <a:latin typeface="TWCNVG+Montserrat-Bold"/>
                <a:cs typeface="TWCNVG+Montserrat-Bold"/>
              </a:rPr>
              <a:t>DATA</a:t>
            </a:r>
            <a:r>
              <a:rPr sz="1100" spc="66" dirty="0">
                <a:solidFill>
                  <a:srgbClr val="FBBC00"/>
                </a:solidFill>
                <a:latin typeface="TWCNVG+Montserrat-Bold"/>
                <a:cs typeface="TWCNVG+Montserrat-Bold"/>
              </a:rPr>
              <a:t> </a:t>
            </a:r>
            <a:r>
              <a:rPr sz="1100" dirty="0">
                <a:solidFill>
                  <a:srgbClr val="FBBC00"/>
                </a:solidFill>
                <a:latin typeface="TWCNVG+Montserrat-Bold"/>
                <a:cs typeface="TWCNVG+Montserrat-Bold"/>
              </a:rPr>
              <a:t>COLLECTION</a:t>
            </a:r>
            <a:r>
              <a:rPr sz="1100" spc="40" dirty="0">
                <a:solidFill>
                  <a:srgbClr val="FBBC00"/>
                </a:solidFill>
                <a:latin typeface="TWCNVG+Montserrat-Bold"/>
                <a:cs typeface="TWCNVG+Montserrat-Bold"/>
              </a:rPr>
              <a:t> </a:t>
            </a:r>
            <a:r>
              <a:rPr sz="1100" dirty="0">
                <a:solidFill>
                  <a:srgbClr val="FBBC00"/>
                </a:solidFill>
                <a:latin typeface="TWCNVG+Montserrat-Bold"/>
                <a:cs typeface="TWCNVG+Montserrat-Bold"/>
              </a:rPr>
              <a:t>AND</a:t>
            </a:r>
          </a:p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BBC00"/>
                </a:solidFill>
                <a:latin typeface="TWCNVG+Montserrat-Bold"/>
                <a:cs typeface="TWCNVG+Montserrat-Bold"/>
              </a:rPr>
              <a:t>PREPROCESSING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4373" y="1045364"/>
            <a:ext cx="2073502" cy="1268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AMMEUK+Montserrat-Regular"/>
                <a:cs typeface="AMMEUK+Montserrat-Regular"/>
              </a:rPr>
              <a:t>This slide will cover</a:t>
            </a:r>
            <a:r>
              <a:rPr sz="1000" spc="10" dirty="0">
                <a:solidFill>
                  <a:srgbClr val="27316F"/>
                </a:solidFill>
                <a:latin typeface="AMMEUK+Montserrat-Regular"/>
                <a:cs typeface="AMMEUK+Montserrat-Regular"/>
              </a:rPr>
              <a:t> </a:t>
            </a:r>
            <a:r>
              <a:rPr sz="1000" dirty="0">
                <a:solidFill>
                  <a:srgbClr val="27316F"/>
                </a:solidFill>
                <a:latin typeface="AMMEUK+Montserrat-Regular"/>
                <a:cs typeface="AMMEUK+Montserrat-Regular"/>
              </a:rPr>
              <a:t>the crucial</a:t>
            </a:r>
          </a:p>
          <a:p>
            <a:pPr marL="6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AMMEUK+Montserrat-Regular"/>
                <a:cs typeface="AMMEUK+Montserrat-Regular"/>
              </a:rPr>
              <a:t>steps of </a:t>
            </a:r>
            <a:r>
              <a:rPr sz="1000" dirty="0">
                <a:solidFill>
                  <a:srgbClr val="27316F"/>
                </a:solidFill>
                <a:latin typeface="TWCNVG+Montserrat-Bold"/>
                <a:cs typeface="TWCNVG+Montserrat-Bold"/>
              </a:rPr>
              <a:t>data</a:t>
            </a:r>
            <a:r>
              <a:rPr sz="1000" spc="34" dirty="0">
                <a:solidFill>
                  <a:srgbClr val="27316F"/>
                </a:solidFill>
                <a:latin typeface="TWCNVG+Montserrat-Bold"/>
                <a:cs typeface="TWCNVG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TWCNVG+Montserrat-Bold"/>
                <a:cs typeface="TWCNVG+Montserrat-Bold"/>
              </a:rPr>
              <a:t>collection</a:t>
            </a:r>
            <a:r>
              <a:rPr sz="1000" spc="14" dirty="0">
                <a:solidFill>
                  <a:srgbClr val="27316F"/>
                </a:solidFill>
                <a:latin typeface="TWCNVG+Montserrat-Bold"/>
                <a:cs typeface="TWCNVG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AMMEUK+Montserrat-Regular"/>
                <a:cs typeface="AMMEUK+Montserrat-Regular"/>
              </a:rPr>
              <a:t>and</a:t>
            </a:r>
          </a:p>
          <a:p>
            <a:pPr marL="0" marR="0">
              <a:lnSpc>
                <a:spcPts val="1227"/>
              </a:lnSpc>
              <a:spcBef>
                <a:spcPts val="23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TWCNVG+Montserrat-Bold"/>
                <a:cs typeface="TWCNVG+Montserrat-Bold"/>
              </a:rPr>
              <a:t>preprocessing</a:t>
            </a:r>
            <a:r>
              <a:rPr sz="1000" dirty="0">
                <a:solidFill>
                  <a:srgbClr val="27316F"/>
                </a:solidFill>
                <a:latin typeface="AMMEUK+Montserrat-Regular"/>
                <a:cs typeface="AMMEUK+Montserrat-Regular"/>
              </a:rPr>
              <a:t>. Emphasis will</a:t>
            </a:r>
          </a:p>
          <a:p>
            <a:pPr marL="0" marR="0">
              <a:lnSpc>
                <a:spcPts val="1227"/>
              </a:lnSpc>
              <a:spcBef>
                <a:spcPts val="11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AMMEUK+Montserrat-Regular"/>
                <a:cs typeface="AMMEUK+Montserrat-Regular"/>
              </a:rPr>
              <a:t>be on </a:t>
            </a:r>
            <a:r>
              <a:rPr sz="1000" dirty="0">
                <a:solidFill>
                  <a:srgbClr val="27316F"/>
                </a:solidFill>
                <a:latin typeface="TWCNVG+Montserrat-Bold"/>
                <a:cs typeface="TWCNVG+Montserrat-Bold"/>
              </a:rPr>
              <a:t>data</a:t>
            </a:r>
            <a:r>
              <a:rPr sz="1000" spc="34" dirty="0">
                <a:solidFill>
                  <a:srgbClr val="27316F"/>
                </a:solidFill>
                <a:latin typeface="TWCNVG+Montserrat-Bold"/>
                <a:cs typeface="TWCNVG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TWCNVG+Montserrat-Bold"/>
                <a:cs typeface="TWCNVG+Montserrat-Bold"/>
              </a:rPr>
              <a:t>integrity</a:t>
            </a:r>
            <a:r>
              <a:rPr sz="1000" spc="15" dirty="0">
                <a:solidFill>
                  <a:srgbClr val="27316F"/>
                </a:solidFill>
                <a:latin typeface="TWCNVG+Montserrat-Bold"/>
                <a:cs typeface="TWCNVG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AMMEUK+Montserrat-Regular"/>
                <a:cs typeface="AMMEUK+Montserrat-Regular"/>
              </a:rPr>
              <a:t>and</a:t>
            </a:r>
          </a:p>
          <a:p>
            <a:pPr marL="2" marR="0">
              <a:lnSpc>
                <a:spcPts val="1227"/>
              </a:lnSpc>
              <a:spcBef>
                <a:spcPts val="23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TWCNVG+Montserrat-Bold"/>
                <a:cs typeface="TWCNVG+Montserrat-Bold"/>
              </a:rPr>
              <a:t>cleaning</a:t>
            </a:r>
            <a:r>
              <a:rPr sz="1000" spc="37" dirty="0">
                <a:solidFill>
                  <a:srgbClr val="27316F"/>
                </a:solidFill>
                <a:latin typeface="TWCNVG+Montserrat-Bold"/>
                <a:cs typeface="TWCNVG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TWCNVG+Montserrat-Bold"/>
                <a:cs typeface="TWCNVG+Montserrat-Bold"/>
              </a:rPr>
              <a:t>techniques</a:t>
            </a:r>
            <a:r>
              <a:rPr sz="1000" spc="14" dirty="0">
                <a:solidFill>
                  <a:srgbClr val="27316F"/>
                </a:solidFill>
                <a:latin typeface="TWCNVG+Montserrat-Bold"/>
                <a:cs typeface="TWCNVG+Montserrat-Bold"/>
              </a:rPr>
              <a:t> </a:t>
            </a:r>
            <a:r>
              <a:rPr sz="1000" spc="-16" dirty="0">
                <a:solidFill>
                  <a:srgbClr val="27316F"/>
                </a:solidFill>
                <a:latin typeface="AMMEUK+Montserrat-Regular"/>
                <a:cs typeface="AMMEUK+Montserrat-Regular"/>
              </a:rPr>
              <a:t>to</a:t>
            </a:r>
          </a:p>
          <a:p>
            <a:pPr marL="2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AMMEUK+Montserrat-Regular"/>
                <a:cs typeface="AMMEUK+Montserrat-Regular"/>
              </a:rPr>
              <a:t>ensure accurate model</a:t>
            </a:r>
          </a:p>
          <a:p>
            <a:pPr marL="2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AMMEUK+Montserrat-Regular"/>
                <a:cs typeface="AMMEUK+Montserrat-Regular"/>
              </a:rPr>
              <a:t>training.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584200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920" y="607426"/>
            <a:ext cx="2073072" cy="348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BTIOVQ+Montserrat-Bold"/>
                <a:cs typeface="BTIOVQ+Montserrat-Bold"/>
              </a:rPr>
              <a:t>FEATURE</a:t>
            </a:r>
            <a:r>
              <a:rPr sz="1100" spc="45" dirty="0">
                <a:solidFill>
                  <a:srgbClr val="27316F"/>
                </a:solidFill>
                <a:latin typeface="BTIOVQ+Montserrat-Bold"/>
                <a:cs typeface="BTIOVQ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BTIOVQ+Montserrat-Bold"/>
                <a:cs typeface="BTIOVQ+Montserrat-Bold"/>
              </a:rPr>
              <a:t>SELECTION</a:t>
            </a:r>
            <a:r>
              <a:rPr sz="1100" spc="38" dirty="0">
                <a:solidFill>
                  <a:srgbClr val="27316F"/>
                </a:solidFill>
                <a:latin typeface="BTIOVQ+Montserrat-Bold"/>
                <a:cs typeface="BTIOVQ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BTIOVQ+Montserrat-Bold"/>
                <a:cs typeface="BTIOVQ+Montserrat-Bold"/>
              </a:rPr>
              <a:t>AND</a:t>
            </a:r>
          </a:p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BTIOVQ+Montserrat-Bold"/>
                <a:cs typeface="BTIOVQ+Montserrat-Bold"/>
              </a:rPr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8996" y="1078076"/>
            <a:ext cx="2229965" cy="38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Here, we</a:t>
            </a:r>
            <a:r>
              <a:rPr sz="1000" spc="15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 </a:t>
            </a:r>
            <a:r>
              <a:rPr sz="1000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will discuss the process</a:t>
            </a:r>
          </a:p>
          <a:p>
            <a:pPr marL="0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of </a:t>
            </a:r>
            <a:r>
              <a:rPr sz="1000" dirty="0">
                <a:solidFill>
                  <a:srgbClr val="27316F"/>
                </a:solidFill>
                <a:latin typeface="BTIOVQ+Montserrat-Bold"/>
                <a:cs typeface="BTIOVQ+Montserrat-Bold"/>
              </a:rPr>
              <a:t>feature</a:t>
            </a:r>
            <a:r>
              <a:rPr sz="1000" spc="40" dirty="0">
                <a:solidFill>
                  <a:srgbClr val="27316F"/>
                </a:solidFill>
                <a:latin typeface="BTIOVQ+Montserrat-Bold"/>
                <a:cs typeface="BTIOVQ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BTIOVQ+Montserrat-Bold"/>
                <a:cs typeface="BTIOVQ+Montserrat-Bold"/>
              </a:rPr>
              <a:t>selection</a:t>
            </a:r>
            <a:r>
              <a:rPr sz="1000" spc="13" dirty="0">
                <a:solidFill>
                  <a:srgbClr val="27316F"/>
                </a:solidFill>
                <a:latin typeface="BTIOVQ+Montserrat-Bold"/>
                <a:cs typeface="BTIOVQ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8990" y="1461672"/>
            <a:ext cx="2106477" cy="769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BTIOVQ+Montserrat-Bold"/>
                <a:cs typeface="BTIOVQ+Montserrat-Bold"/>
              </a:rPr>
              <a:t>engineering</a:t>
            </a:r>
            <a:r>
              <a:rPr sz="1000" spc="15" dirty="0">
                <a:solidFill>
                  <a:srgbClr val="27316F"/>
                </a:solidFill>
                <a:latin typeface="BTIOVQ+Montserrat-Bold"/>
                <a:cs typeface="BTIOVQ+Montserrat-Bold"/>
              </a:rPr>
              <a:t> </a:t>
            </a:r>
            <a:r>
              <a:rPr sz="1000" spc="-16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to</a:t>
            </a:r>
            <a:r>
              <a:rPr sz="1000" spc="22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 </a:t>
            </a:r>
            <a:r>
              <a:rPr sz="1000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identify the</a:t>
            </a:r>
          </a:p>
          <a:p>
            <a:pPr marL="0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most inﬂuential variables. The</a:t>
            </a:r>
          </a:p>
          <a:p>
            <a:pPr marL="0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goal is </a:t>
            </a:r>
            <a:r>
              <a:rPr sz="1000" spc="-16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to</a:t>
            </a:r>
            <a:r>
              <a:rPr sz="1000" spc="22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 </a:t>
            </a:r>
            <a:r>
              <a:rPr sz="1000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optimize the model's</a:t>
            </a:r>
          </a:p>
          <a:p>
            <a:pPr marL="0" marR="0">
              <a:lnSpc>
                <a:spcPts val="1227"/>
              </a:lnSpc>
              <a:spcBef>
                <a:spcPts val="33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BTIOVQ+Montserrat-Bold"/>
                <a:cs typeface="BTIOVQ+Montserrat-Bold"/>
              </a:rPr>
              <a:t>predictive</a:t>
            </a:r>
            <a:r>
              <a:rPr sz="1000" spc="36" dirty="0">
                <a:solidFill>
                  <a:srgbClr val="27316F"/>
                </a:solidFill>
                <a:latin typeface="BTIOVQ+Montserrat-Bold"/>
                <a:cs typeface="BTIOVQ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BTIOVQ+Montserrat-Bold"/>
                <a:cs typeface="BTIOVQ+Montserrat-Bold"/>
              </a:rPr>
              <a:t>power</a:t>
            </a:r>
            <a:r>
              <a:rPr sz="1000" dirty="0">
                <a:solidFill>
                  <a:srgbClr val="27316F"/>
                </a:solidFill>
                <a:latin typeface="AAOALF+Montserrat-Regular"/>
                <a:cs typeface="AAOALF+Montserrat-Regular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5842000" cy="328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9210" y="210895"/>
            <a:ext cx="2195171" cy="193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VIJDGR+Montserrat-Bold"/>
                <a:cs typeface="VIJDGR+Montserrat-Bold"/>
              </a:rPr>
              <a:t>Model</a:t>
            </a:r>
            <a:r>
              <a:rPr sz="1000" spc="31" dirty="0">
                <a:solidFill>
                  <a:srgbClr val="FFFFFF"/>
                </a:solidFill>
                <a:latin typeface="VIJDGR+Montserrat-Bold"/>
                <a:cs typeface="VIJDGR+Montserrat-Bold"/>
              </a:rPr>
              <a:t> </a:t>
            </a:r>
            <a:r>
              <a:rPr sz="1000" dirty="0">
                <a:solidFill>
                  <a:srgbClr val="FFFFFF"/>
                </a:solidFill>
                <a:latin typeface="VIJDGR+Montserrat-Bold"/>
                <a:cs typeface="VIJDGR+Montserrat-Bold"/>
              </a:rPr>
              <a:t>Training</a:t>
            </a:r>
            <a:r>
              <a:rPr sz="1000" spc="37" dirty="0">
                <a:solidFill>
                  <a:srgbClr val="FFFFFF"/>
                </a:solidFill>
                <a:latin typeface="VIJDGR+Montserrat-Bold"/>
                <a:cs typeface="VIJDGR+Montserrat-Bold"/>
              </a:rPr>
              <a:t> </a:t>
            </a:r>
            <a:r>
              <a:rPr sz="1000" dirty="0">
                <a:solidFill>
                  <a:srgbClr val="FFFFFF"/>
                </a:solidFill>
                <a:latin typeface="VIJDGR+Montserrat-Bold"/>
                <a:cs typeface="VIJDGR+Montserrat-Bold"/>
              </a:rPr>
              <a:t>and</a:t>
            </a:r>
            <a:r>
              <a:rPr sz="1000" spc="32" dirty="0">
                <a:solidFill>
                  <a:srgbClr val="FFFFFF"/>
                </a:solidFill>
                <a:latin typeface="VIJDGR+Montserrat-Bold"/>
                <a:cs typeface="VIJDGR+Montserrat-Bold"/>
              </a:rPr>
              <a:t> </a:t>
            </a:r>
            <a:r>
              <a:rPr sz="1000" dirty="0">
                <a:solidFill>
                  <a:srgbClr val="FFFFFF"/>
                </a:solidFill>
                <a:latin typeface="VIJDGR+Montserrat-Bold"/>
                <a:cs typeface="VIJDGR+Montserrat-Bold"/>
              </a:rPr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0726" y="991163"/>
            <a:ext cx="2236785" cy="961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HJJTHK+Montserrat-Regular"/>
                <a:cs typeface="HJJTHK+Montserrat-Regular"/>
              </a:rPr>
              <a:t>This section will focus on the</a:t>
            </a:r>
          </a:p>
          <a:p>
            <a:pPr marL="1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VIJDGR+Montserrat-Bold"/>
                <a:cs typeface="VIJDGR+Montserrat-Bold"/>
              </a:rPr>
              <a:t>training</a:t>
            </a:r>
            <a:r>
              <a:rPr sz="1000" spc="15" dirty="0">
                <a:solidFill>
                  <a:srgbClr val="27316F"/>
                </a:solidFill>
                <a:latin typeface="VIJDGR+Montserrat-Bold"/>
                <a:cs typeface="VIJDGR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HJJTHK+Montserrat-Regular"/>
                <a:cs typeface="HJJTHK+Montserrat-Regular"/>
              </a:rPr>
              <a:t>and </a:t>
            </a:r>
            <a:r>
              <a:rPr sz="1000" dirty="0">
                <a:solidFill>
                  <a:srgbClr val="27316F"/>
                </a:solidFill>
                <a:latin typeface="VIJDGR+Montserrat-Bold"/>
                <a:cs typeface="VIJDGR+Montserrat-Bold"/>
              </a:rPr>
              <a:t>evaluation</a:t>
            </a:r>
            <a:r>
              <a:rPr sz="1000" spc="16" dirty="0">
                <a:solidFill>
                  <a:srgbClr val="27316F"/>
                </a:solidFill>
                <a:latin typeface="VIJDGR+Montserrat-Bold"/>
                <a:cs typeface="VIJDGR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HJJTHK+Montserrat-Regular"/>
                <a:cs typeface="HJJTHK+Montserrat-Regular"/>
              </a:rPr>
              <a:t>of the</a:t>
            </a:r>
          </a:p>
          <a:p>
            <a:pPr marL="0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HJJTHK+Montserrat-Regular"/>
                <a:cs typeface="HJJTHK+Montserrat-Regular"/>
              </a:rPr>
              <a:t>Linear Regression model. </a:t>
            </a:r>
            <a:r>
              <a:rPr sz="1000" spc="-48" dirty="0">
                <a:solidFill>
                  <a:srgbClr val="27316F"/>
                </a:solidFill>
                <a:latin typeface="HJJTHK+Montserrat-Regular"/>
                <a:cs typeface="HJJTHK+Montserrat-Regular"/>
              </a:rPr>
              <a:t>We</a:t>
            </a:r>
          </a:p>
          <a:p>
            <a:pPr marL="0" marR="0">
              <a:lnSpc>
                <a:spcPts val="1227"/>
              </a:lnSpc>
              <a:spcBef>
                <a:spcPts val="33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HJJTHK+Montserrat-Regular"/>
                <a:cs typeface="HJJTHK+Montserrat-Regular"/>
              </a:rPr>
              <a:t>will explore </a:t>
            </a:r>
            <a:r>
              <a:rPr sz="1000" dirty="0">
                <a:solidFill>
                  <a:srgbClr val="27316F"/>
                </a:solidFill>
                <a:latin typeface="VIJDGR+Montserrat-Bold"/>
                <a:cs typeface="VIJDGR+Montserrat-Bold"/>
              </a:rPr>
              <a:t>model</a:t>
            </a:r>
            <a:r>
              <a:rPr sz="1000" spc="30" dirty="0">
                <a:solidFill>
                  <a:srgbClr val="27316F"/>
                </a:solidFill>
                <a:latin typeface="VIJDGR+Montserrat-Bold"/>
                <a:cs typeface="VIJDGR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VIJDGR+Montserrat-Bold"/>
                <a:cs typeface="VIJDGR+Montserrat-Bold"/>
              </a:rPr>
              <a:t>performance</a:t>
            </a:r>
          </a:p>
          <a:p>
            <a:pPr marL="0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VIJDGR+Montserrat-Bold"/>
                <a:cs typeface="VIJDGR+Montserrat-Bold"/>
              </a:rPr>
              <a:t>metrics</a:t>
            </a:r>
            <a:r>
              <a:rPr sz="1000" spc="13" dirty="0">
                <a:solidFill>
                  <a:srgbClr val="27316F"/>
                </a:solidFill>
                <a:latin typeface="VIJDGR+Montserrat-Bold"/>
                <a:cs typeface="VIJDGR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HJJTHK+Montserrat-Regular"/>
                <a:cs typeface="HJJTHK+Montserrat-Regular"/>
              </a:rPr>
              <a:t>and </a:t>
            </a:r>
            <a:r>
              <a:rPr sz="1000" dirty="0">
                <a:solidFill>
                  <a:srgbClr val="27316F"/>
                </a:solidFill>
                <a:latin typeface="VIJDGR+Montserrat-Bold"/>
                <a:cs typeface="VIJDGR+Montserrat-Bold"/>
              </a:rPr>
              <a:t>validation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30726" y="1950154"/>
            <a:ext cx="931039" cy="19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VIJDGR+Montserrat-Bold"/>
                <a:cs typeface="VIJDGR+Montserrat-Bold"/>
              </a:rPr>
              <a:t>techniques</a:t>
            </a:r>
            <a:r>
              <a:rPr sz="1000" dirty="0">
                <a:solidFill>
                  <a:srgbClr val="27316F"/>
                </a:solidFill>
                <a:latin typeface="HJJTHK+Montserrat-Regular"/>
                <a:cs typeface="HJJTHK+Montserrat-Regular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5842000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9920" y="607426"/>
            <a:ext cx="1832340" cy="348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GUEAWH+Montserrat-Bold"/>
                <a:cs typeface="GUEAWH+Montserrat-Bold"/>
              </a:rPr>
              <a:t>INTERPRETING</a:t>
            </a:r>
            <a:r>
              <a:rPr sz="1100" spc="38" dirty="0">
                <a:solidFill>
                  <a:srgbClr val="27316F"/>
                </a:solidFill>
                <a:latin typeface="GUEAWH+Montserrat-Bold"/>
                <a:cs typeface="GUEAWH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GUEAWH+Montserrat-Bold"/>
                <a:cs typeface="GUEAWH+Montserrat-Bold"/>
              </a:rPr>
              <a:t>MODEL</a:t>
            </a:r>
          </a:p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1" dirty="0">
                <a:solidFill>
                  <a:srgbClr val="27316F"/>
                </a:solidFill>
                <a:latin typeface="GUEAWH+Montserrat-Bold"/>
                <a:cs typeface="GUEAWH+Montserrat-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005" y="1078076"/>
            <a:ext cx="2237956" cy="769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In this slide, we</a:t>
            </a:r>
            <a:r>
              <a:rPr sz="1000" spc="15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 </a:t>
            </a:r>
            <a:r>
              <a:rPr sz="1000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will interpret the</a:t>
            </a:r>
          </a:p>
          <a:p>
            <a:pPr marL="0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GUEAWH+Montserrat-Bold"/>
                <a:cs typeface="GUEAWH+Montserrat-Bold"/>
              </a:rPr>
              <a:t>coefﬁcients</a:t>
            </a:r>
            <a:r>
              <a:rPr sz="1000" spc="12" dirty="0">
                <a:solidFill>
                  <a:srgbClr val="27316F"/>
                </a:solidFill>
                <a:latin typeface="GUEAWH+Montserrat-Bold"/>
                <a:cs typeface="GUEAWH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and </a:t>
            </a:r>
            <a:r>
              <a:rPr sz="1000" dirty="0">
                <a:solidFill>
                  <a:srgbClr val="27316F"/>
                </a:solidFill>
                <a:latin typeface="GUEAWH+Montserrat-Bold"/>
                <a:cs typeface="GUEAWH+Montserrat-Bold"/>
              </a:rPr>
              <a:t>signiﬁcance</a:t>
            </a:r>
            <a:r>
              <a:rPr sz="1000" spc="14" dirty="0">
                <a:solidFill>
                  <a:srgbClr val="27316F"/>
                </a:solidFill>
                <a:latin typeface="GUEAWH+Montserrat-Bold"/>
                <a:cs typeface="GUEAWH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of</a:t>
            </a:r>
          </a:p>
          <a:p>
            <a:pPr marL="2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variables in the model. The goal</a:t>
            </a:r>
          </a:p>
          <a:p>
            <a:pPr marL="2" marR="0">
              <a:lnSpc>
                <a:spcPts val="1227"/>
              </a:lnSpc>
              <a:spcBef>
                <a:spcPts val="33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is </a:t>
            </a:r>
            <a:r>
              <a:rPr sz="1000" spc="-16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to</a:t>
            </a:r>
            <a:r>
              <a:rPr sz="1000" spc="22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 </a:t>
            </a:r>
            <a:r>
              <a:rPr sz="1000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gain insights into 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007" y="1845268"/>
            <a:ext cx="1906526" cy="38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factors inﬂuencing </a:t>
            </a:r>
            <a:r>
              <a:rPr sz="1000" dirty="0">
                <a:solidFill>
                  <a:srgbClr val="27316F"/>
                </a:solidFill>
                <a:latin typeface="GUEAWH+Montserrat-Bold"/>
                <a:cs typeface="GUEAWH+Montserrat-Bold"/>
              </a:rPr>
              <a:t>student</a:t>
            </a:r>
          </a:p>
          <a:p>
            <a:pPr marL="0" marR="0">
              <a:lnSpc>
                <a:spcPts val="1227"/>
              </a:lnSpc>
              <a:spcBef>
                <a:spcPts val="28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GUEAWH+Montserrat-Bold"/>
                <a:cs typeface="GUEAWH+Montserrat-Bold"/>
              </a:rPr>
              <a:t>academic</a:t>
            </a:r>
            <a:r>
              <a:rPr sz="1000" spc="32" dirty="0">
                <a:solidFill>
                  <a:srgbClr val="27316F"/>
                </a:solidFill>
                <a:latin typeface="GUEAWH+Montserrat-Bold"/>
                <a:cs typeface="GUEAWH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GUEAWH+Montserrat-Bold"/>
                <a:cs typeface="GUEAWH+Montserrat-Bold"/>
              </a:rPr>
              <a:t>performance</a:t>
            </a:r>
            <a:r>
              <a:rPr sz="1000" dirty="0">
                <a:solidFill>
                  <a:srgbClr val="27316F"/>
                </a:solidFill>
                <a:latin typeface="QJFUKB+Montserrat-Regular"/>
                <a:cs typeface="QJFUKB+Montserrat-Regular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5842000" cy="3285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81223" y="572773"/>
            <a:ext cx="1518786" cy="348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LPHLWB+Montserrat-Bold"/>
                <a:cs typeface="LPHLWB+Montserrat-Bold"/>
              </a:rPr>
              <a:t>CHALLENGES</a:t>
            </a:r>
            <a:r>
              <a:rPr sz="1100" spc="37" dirty="0">
                <a:solidFill>
                  <a:srgbClr val="27316F"/>
                </a:solidFill>
                <a:latin typeface="LPHLWB+Montserrat-Bold"/>
                <a:cs typeface="LPHLWB+Montserrat-Bold"/>
              </a:rPr>
              <a:t> </a:t>
            </a:r>
            <a:r>
              <a:rPr sz="1100" dirty="0">
                <a:solidFill>
                  <a:srgbClr val="27316F"/>
                </a:solidFill>
                <a:latin typeface="LPHLWB+Montserrat-Bold"/>
                <a:cs typeface="LPHLWB+Montserrat-Bold"/>
              </a:rPr>
              <a:t>AND</a:t>
            </a:r>
          </a:p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7316F"/>
                </a:solidFill>
                <a:latin typeface="LPHLWB+Montserrat-Bold"/>
                <a:cs typeface="LPHLWB+Montserrat-Bold"/>
              </a:rPr>
              <a:t>LIMITATIONS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84032" y="1025692"/>
            <a:ext cx="2070084" cy="1268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RIFOR+Montserrat-Regular"/>
                <a:cs typeface="QRIFOR+Montserrat-Regular"/>
              </a:rPr>
              <a:t>This section will address the</a:t>
            </a:r>
          </a:p>
          <a:p>
            <a:pPr marL="6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LPHLWB+Montserrat-Bold"/>
                <a:cs typeface="LPHLWB+Montserrat-Bold"/>
              </a:rPr>
              <a:t>challenges</a:t>
            </a:r>
            <a:r>
              <a:rPr sz="1000" spc="13" dirty="0">
                <a:solidFill>
                  <a:srgbClr val="27316F"/>
                </a:solidFill>
                <a:latin typeface="LPHLWB+Montserrat-Bold"/>
                <a:cs typeface="LPHLWB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QRIFOR+Montserrat-Regular"/>
                <a:cs typeface="QRIFOR+Montserrat-Regular"/>
              </a:rPr>
              <a:t>and </a:t>
            </a:r>
            <a:r>
              <a:rPr sz="1000" dirty="0">
                <a:solidFill>
                  <a:srgbClr val="27316F"/>
                </a:solidFill>
                <a:latin typeface="LPHLWB+Montserrat-Bold"/>
                <a:cs typeface="LPHLWB+Montserrat-Bold"/>
              </a:rPr>
              <a:t>limitations</a:t>
            </a:r>
            <a:r>
              <a:rPr sz="1000" spc="12" dirty="0">
                <a:solidFill>
                  <a:srgbClr val="27316F"/>
                </a:solidFill>
                <a:latin typeface="LPHLWB+Montserrat-Bold"/>
                <a:cs typeface="LPHLWB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QRIFOR+Montserrat-Regular"/>
                <a:cs typeface="QRIFOR+Montserrat-Regular"/>
              </a:rPr>
              <a:t>of</a:t>
            </a:r>
          </a:p>
          <a:p>
            <a:pPr marL="0" marR="0">
              <a:lnSpc>
                <a:spcPts val="1227"/>
              </a:lnSpc>
              <a:spcBef>
                <a:spcPts val="23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RIFOR+Montserrat-Regular"/>
                <a:cs typeface="QRIFOR+Montserrat-Regular"/>
              </a:rPr>
              <a:t>using Linear Regression for</a:t>
            </a:r>
          </a:p>
          <a:p>
            <a:pPr marL="0" marR="0">
              <a:lnSpc>
                <a:spcPts val="1227"/>
              </a:lnSpc>
              <a:spcBef>
                <a:spcPts val="11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RIFOR+Montserrat-Regular"/>
                <a:cs typeface="QRIFOR+Montserrat-Regular"/>
              </a:rPr>
              <a:t>academic performance</a:t>
            </a:r>
          </a:p>
          <a:p>
            <a:pPr marL="0" marR="0">
              <a:lnSpc>
                <a:spcPts val="1227"/>
              </a:lnSpc>
              <a:spcBef>
                <a:spcPts val="23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RIFOR+Montserrat-Regular"/>
                <a:cs typeface="QRIFOR+Montserrat-Regular"/>
              </a:rPr>
              <a:t>forecasting. </a:t>
            </a:r>
            <a:r>
              <a:rPr sz="1000" spc="-48" dirty="0">
                <a:solidFill>
                  <a:srgbClr val="27316F"/>
                </a:solidFill>
                <a:latin typeface="QRIFOR+Montserrat-Regular"/>
                <a:cs typeface="QRIFOR+Montserrat-Regular"/>
              </a:rPr>
              <a:t>We</a:t>
            </a:r>
            <a:r>
              <a:rPr sz="1000" spc="54" dirty="0">
                <a:solidFill>
                  <a:srgbClr val="27316F"/>
                </a:solidFill>
                <a:latin typeface="QRIFOR+Montserrat-Regular"/>
                <a:cs typeface="QRIFOR+Montserrat-Regular"/>
              </a:rPr>
              <a:t> </a:t>
            </a:r>
            <a:r>
              <a:rPr sz="1000" dirty="0">
                <a:solidFill>
                  <a:srgbClr val="27316F"/>
                </a:solidFill>
                <a:latin typeface="QRIFOR+Montserrat-Regular"/>
                <a:cs typeface="QRIFOR+Montserrat-Regular"/>
              </a:rPr>
              <a:t>will highlight</a:t>
            </a:r>
          </a:p>
          <a:p>
            <a:pPr marL="0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QRIFOR+Montserrat-Regular"/>
                <a:cs typeface="QRIFOR+Montserrat-Regular"/>
              </a:rPr>
              <a:t>the importance of </a:t>
            </a:r>
            <a:r>
              <a:rPr sz="1000" dirty="0">
                <a:solidFill>
                  <a:srgbClr val="27316F"/>
                </a:solidFill>
                <a:latin typeface="LPHLWB+Montserrat-Bold"/>
                <a:cs typeface="LPHLWB+Montserrat-Bold"/>
              </a:rPr>
              <a:t>caution</a:t>
            </a:r>
            <a:r>
              <a:rPr sz="1000" spc="35" dirty="0">
                <a:solidFill>
                  <a:srgbClr val="27316F"/>
                </a:solidFill>
                <a:latin typeface="LPHLWB+Montserrat-Bold"/>
                <a:cs typeface="LPHLWB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LPHLWB+Montserrat-Bold"/>
                <a:cs typeface="LPHLWB+Montserrat-Bold"/>
              </a:rPr>
              <a:t>in</a:t>
            </a:r>
          </a:p>
          <a:p>
            <a:pPr marL="0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LPHLWB+Montserrat-Bold"/>
                <a:cs typeface="LPHLWB+Montserrat-Bold"/>
              </a:rPr>
              <a:t>interpretation</a:t>
            </a:r>
            <a:r>
              <a:rPr sz="1000" dirty="0">
                <a:solidFill>
                  <a:srgbClr val="27316F"/>
                </a:solidFill>
                <a:latin typeface="QRIFOR+Montserrat-Regular"/>
                <a:cs typeface="QRIFOR+Montserrat-Regular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512" y="0"/>
            <a:ext cx="5840488" cy="328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453" y="556790"/>
            <a:ext cx="1964400" cy="348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BBC00"/>
                </a:solidFill>
                <a:latin typeface="TEAWDQ+Montserrat-Bold"/>
                <a:cs typeface="TEAWDQ+Montserrat-Bold"/>
              </a:rPr>
              <a:t>FUTURE</a:t>
            </a:r>
            <a:r>
              <a:rPr sz="1100" spc="42" dirty="0">
                <a:solidFill>
                  <a:srgbClr val="FBBC00"/>
                </a:solidFill>
                <a:latin typeface="TEAWDQ+Montserrat-Bold"/>
                <a:cs typeface="TEAWDQ+Montserrat-Bold"/>
              </a:rPr>
              <a:t> </a:t>
            </a:r>
            <a:r>
              <a:rPr sz="1100" dirty="0">
                <a:solidFill>
                  <a:srgbClr val="FBBC00"/>
                </a:solidFill>
                <a:latin typeface="TEAWDQ+Montserrat-Bold"/>
                <a:cs typeface="TEAWDQ+Montserrat-Bold"/>
              </a:rPr>
              <a:t>RESEARCH</a:t>
            </a:r>
            <a:r>
              <a:rPr sz="1100" spc="37" dirty="0">
                <a:solidFill>
                  <a:srgbClr val="FBBC00"/>
                </a:solidFill>
                <a:latin typeface="TEAWDQ+Montserrat-Bold"/>
                <a:cs typeface="TEAWDQ+Montserrat-Bold"/>
              </a:rPr>
              <a:t> </a:t>
            </a:r>
            <a:r>
              <a:rPr sz="1100" dirty="0">
                <a:solidFill>
                  <a:srgbClr val="FBBC00"/>
                </a:solidFill>
                <a:latin typeface="TEAWDQ+Montserrat-Bold"/>
                <a:cs typeface="TEAWDQ+Montserrat-Bold"/>
              </a:rPr>
              <a:t>AND</a:t>
            </a:r>
          </a:p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FBBC00"/>
                </a:solidFill>
                <a:latin typeface="TEAWDQ+Montserrat-Bold"/>
                <a:cs typeface="TEAWDQ+Montserrat-Bold"/>
              </a:rPr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4378" y="1045364"/>
            <a:ext cx="2072476" cy="1088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WUSSCR+Montserrat-Regular"/>
                <a:cs typeface="WUSSCR+Montserrat-Regular"/>
              </a:rPr>
              <a:t>Here, we</a:t>
            </a:r>
            <a:r>
              <a:rPr sz="1000" spc="15" dirty="0">
                <a:solidFill>
                  <a:srgbClr val="27316F"/>
                </a:solidFill>
                <a:latin typeface="WUSSCR+Montserrat-Regular"/>
                <a:cs typeface="WUSSCR+Montserrat-Regular"/>
              </a:rPr>
              <a:t> </a:t>
            </a:r>
            <a:r>
              <a:rPr sz="1000" dirty="0">
                <a:solidFill>
                  <a:srgbClr val="27316F"/>
                </a:solidFill>
                <a:latin typeface="WUSSCR+Montserrat-Regular"/>
                <a:cs typeface="WUSSCR+Montserrat-Regular"/>
              </a:rPr>
              <a:t>will explore potential</a:t>
            </a:r>
          </a:p>
          <a:p>
            <a:pPr marL="2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TEAWDQ+Montserrat-Bold"/>
                <a:cs typeface="TEAWDQ+Montserrat-Bold"/>
              </a:rPr>
              <a:t>future</a:t>
            </a:r>
            <a:r>
              <a:rPr sz="1000" spc="36" dirty="0">
                <a:solidFill>
                  <a:srgbClr val="27316F"/>
                </a:solidFill>
                <a:latin typeface="TEAWDQ+Montserrat-Bold"/>
                <a:cs typeface="TEAWDQ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TEAWDQ+Montserrat-Bold"/>
                <a:cs typeface="TEAWDQ+Montserrat-Bold"/>
              </a:rPr>
              <a:t>research</a:t>
            </a:r>
            <a:r>
              <a:rPr sz="1000" spc="40" dirty="0">
                <a:solidFill>
                  <a:srgbClr val="27316F"/>
                </a:solidFill>
                <a:latin typeface="TEAWDQ+Montserrat-Bold"/>
                <a:cs typeface="TEAWDQ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TEAWDQ+Montserrat-Bold"/>
                <a:cs typeface="TEAWDQ+Montserrat-Bold"/>
              </a:rPr>
              <a:t>directions</a:t>
            </a:r>
          </a:p>
          <a:p>
            <a:pPr marL="2" marR="0">
              <a:lnSpc>
                <a:spcPts val="1227"/>
              </a:lnSpc>
              <a:spcBef>
                <a:spcPts val="23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WUSSCR+Montserrat-Regular"/>
                <a:cs typeface="WUSSCR+Montserrat-Regular"/>
              </a:rPr>
              <a:t>and </a:t>
            </a:r>
            <a:r>
              <a:rPr sz="1000" dirty="0">
                <a:solidFill>
                  <a:srgbClr val="27316F"/>
                </a:solidFill>
                <a:latin typeface="TEAWDQ+Montserrat-Bold"/>
                <a:cs typeface="TEAWDQ+Montserrat-Bold"/>
              </a:rPr>
              <a:t>practical</a:t>
            </a:r>
            <a:r>
              <a:rPr sz="1000" spc="32" dirty="0">
                <a:solidFill>
                  <a:srgbClr val="27316F"/>
                </a:solidFill>
                <a:latin typeface="TEAWDQ+Montserrat-Bold"/>
                <a:cs typeface="TEAWDQ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TEAWDQ+Montserrat-Bold"/>
                <a:cs typeface="TEAWDQ+Montserrat-Bold"/>
              </a:rPr>
              <a:t>applications</a:t>
            </a:r>
            <a:r>
              <a:rPr sz="1000" spc="13" dirty="0">
                <a:solidFill>
                  <a:srgbClr val="27316F"/>
                </a:solidFill>
                <a:latin typeface="TEAWDQ+Montserrat-Bold"/>
                <a:cs typeface="TEAWDQ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WUSSCR+Montserrat-Regular"/>
                <a:cs typeface="WUSSCR+Montserrat-Regular"/>
              </a:rPr>
              <a:t>of</a:t>
            </a:r>
          </a:p>
          <a:p>
            <a:pPr marL="0" marR="0">
              <a:lnSpc>
                <a:spcPts val="1227"/>
              </a:lnSpc>
              <a:spcBef>
                <a:spcPts val="113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WUSSCR+Montserrat-Regular"/>
                <a:cs typeface="WUSSCR+Montserrat-Regular"/>
              </a:rPr>
              <a:t>the formal approach. The</a:t>
            </a:r>
          </a:p>
          <a:p>
            <a:pPr marL="0" marR="0">
              <a:lnSpc>
                <a:spcPts val="1227"/>
              </a:lnSpc>
              <a:spcBef>
                <a:spcPts val="23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WUSSCR+Montserrat-Regular"/>
                <a:cs typeface="WUSSCR+Montserrat-Regular"/>
              </a:rPr>
              <a:t>focus will be on </a:t>
            </a:r>
            <a:r>
              <a:rPr sz="1000" dirty="0">
                <a:solidFill>
                  <a:srgbClr val="27316F"/>
                </a:solidFill>
                <a:latin typeface="TEAWDQ+Montserrat-Bold"/>
                <a:cs typeface="TEAWDQ+Montserrat-Bold"/>
              </a:rPr>
              <a:t>advancing</a:t>
            </a:r>
          </a:p>
          <a:p>
            <a:pPr marL="0" marR="0">
              <a:lnSpc>
                <a:spcPts val="1227"/>
              </a:lnSpc>
              <a:spcBef>
                <a:spcPts val="187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TEAWDQ+Montserrat-Bold"/>
                <a:cs typeface="TEAWDQ+Montserrat-Bold"/>
              </a:rPr>
              <a:t>predictive</a:t>
            </a:r>
            <a:r>
              <a:rPr sz="1000" spc="36" dirty="0">
                <a:solidFill>
                  <a:srgbClr val="27316F"/>
                </a:solidFill>
                <a:latin typeface="TEAWDQ+Montserrat-Bold"/>
                <a:cs typeface="TEAWDQ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TEAWDQ+Montserrat-Bold"/>
                <a:cs typeface="TEAWDQ+Montserrat-Bold"/>
              </a:rPr>
              <a:t>models</a:t>
            </a:r>
            <a:r>
              <a:rPr sz="1000" spc="12" dirty="0">
                <a:solidFill>
                  <a:srgbClr val="27316F"/>
                </a:solidFill>
                <a:latin typeface="TEAWDQ+Montserrat-Bold"/>
                <a:cs typeface="TEAWDQ+Montserrat-Bold"/>
              </a:rPr>
              <a:t> </a:t>
            </a:r>
            <a:r>
              <a:rPr sz="1000" dirty="0">
                <a:solidFill>
                  <a:srgbClr val="27316F"/>
                </a:solidFill>
                <a:latin typeface="WUSSCR+Montserrat-Regular"/>
                <a:cs typeface="WUSSCR+Montserrat-Regular"/>
              </a:rPr>
              <a:t>for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4378" y="2120034"/>
            <a:ext cx="1565098" cy="19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2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27316F"/>
                </a:solidFill>
                <a:latin typeface="WUSSCR+Montserrat-Regular"/>
                <a:cs typeface="WUSSCR+Montserrat-Regular"/>
              </a:rPr>
              <a:t>academic institutions.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3" baseType="lpstr">
      <vt:lpstr>TEAWDQ+Montserrat-Bold</vt:lpstr>
      <vt:lpstr>QJFUKB+Montserrat-Regular</vt:lpstr>
      <vt:lpstr>QRIFOR+Montserrat-Regular</vt:lpstr>
      <vt:lpstr>WUSSCR+Montserrat-Regular</vt:lpstr>
      <vt:lpstr>QLHLMU+Montserrat-Regular</vt:lpstr>
      <vt:lpstr>GUEAWH+Montserrat-Bold</vt:lpstr>
      <vt:lpstr>Calibri</vt:lpstr>
      <vt:lpstr>VGSPDQ+Montserrat-Regular</vt:lpstr>
      <vt:lpstr>HNRHCR+Montserrat-Regular</vt:lpstr>
      <vt:lpstr>AAOALF+Montserrat-Regular</vt:lpstr>
      <vt:lpstr>AMMEUK+Montserrat-Regular</vt:lpstr>
      <vt:lpstr>TCDKPV+Montserrat-Bold</vt:lpstr>
      <vt:lpstr>VIJDGR+Montserrat-Bold</vt:lpstr>
      <vt:lpstr>MBSURN+Montserrat-Bold</vt:lpstr>
      <vt:lpstr>LPHLWB+Montserrat-Bold</vt:lpstr>
      <vt:lpstr>HJJTHK+Montserrat-Regular</vt:lpstr>
      <vt:lpstr>BTIOVQ+Montserrat-Bold</vt:lpstr>
      <vt:lpstr>LDHFMS+Montserrat-Bold</vt:lpstr>
      <vt:lpstr>QUVAUM+Montserrat-Bold</vt:lpstr>
      <vt:lpstr>LKGVLC+Montserrat-Bold</vt:lpstr>
      <vt:lpstr>TWCNVG+Montserrat-Bold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agarw</dc:creator>
  <cp:lastModifiedBy>Chetanya Agarwal</cp:lastModifiedBy>
  <cp:revision>2</cp:revision>
  <dcterms:modified xsi:type="dcterms:W3CDTF">2023-12-07T07:23:07Z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2023-12-07T07:23:03Z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eda88072-9282-40bc-b235-743f71109579</vt:lpwstr>
  </property>
  <property fmtid="{D5CDD505-2E9C-101B-9397-08002B2CF9AE}" pid="7" name="MSIP_Label_defa4170-0d19-0005-0004-bc88714345d2_ActionId">
    <vt:lpwstr>dae80217-8108-458e-90ec-c3291a12b15a</vt:lpwstr>
  </property>
  <property fmtid="{D5CDD505-2E9C-101B-9397-08002B2CF9AE}" pid="8" name="MSIP_Label_defa4170-0d19-0005-0004-bc88714345d2_ContentBits">
    <vt:lpwstr>0</vt:lpwstr>
  </property>
</Properties>
</file>