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91" autoAdjust="0"/>
    <p:restoredTop sz="94660"/>
  </p:normalViewPr>
  <p:slideViewPr>
    <p:cSldViewPr snapToGrid="0">
      <p:cViewPr varScale="1">
        <p:scale>
          <a:sx n="97" d="100"/>
          <a:sy n="97" d="100"/>
        </p:scale>
        <p:origin x="41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12:00:19.409"/>
    </inkml:context>
    <inkml:brush xml:id="br0">
      <inkml:brushProperty name="width" value="0.05" units="cm"/>
      <inkml:brushProperty name="height" value="0.0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11:03:57.119"/>
    </inkml:context>
    <inkml:brush xml:id="br0">
      <inkml:brushProperty name="width" value="0.05" units="cm"/>
      <inkml:brushProperty name="height" value="0.05" units="cm"/>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11:03:58.025"/>
    </inkml:context>
    <inkml:brush xml:id="br0">
      <inkml:brushProperty name="width" value="0.05" units="cm"/>
      <inkml:brushProperty name="height" value="0.05" units="cm"/>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3/4/2022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3/4/2022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3/4/2022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3/4/2022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3/4/2022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vector-rbegin-and-rend-function-in-c-stl/" TargetMode="External"/><Relationship Id="rId2" Type="http://schemas.openxmlformats.org/officeDocument/2006/relationships/hyperlink" Target="https://www.geeksforgeeks.org/vectorbegin-vectorend-c-stl/" TargetMode="External"/><Relationship Id="rId1" Type="http://schemas.openxmlformats.org/officeDocument/2006/relationships/slideLayout" Target="../slideLayouts/slideLayout2.xml"/><Relationship Id="rId5" Type="http://schemas.openxmlformats.org/officeDocument/2006/relationships/hyperlink" Target="https://www.geeksforgeeks.org/vectorcrend-vectorcrbegin-examples/" TargetMode="External"/><Relationship Id="rId4" Type="http://schemas.openxmlformats.org/officeDocument/2006/relationships/hyperlink" Target="https://www.geeksforgeeks.org/vector-cbegin-vector-cend-c-st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vector-max_size-function-in-c-stl/" TargetMode="External"/><Relationship Id="rId7" Type="http://schemas.openxmlformats.org/officeDocument/2006/relationships/hyperlink" Target="https://www.geeksforgeeks.org/using-stdvectorreserve-whenever-possible/" TargetMode="External"/><Relationship Id="rId2" Type="http://schemas.openxmlformats.org/officeDocument/2006/relationships/hyperlink" Target="https://www.geeksforgeeks.org/vectorempty-vectorsize-c-stl/" TargetMode="External"/><Relationship Id="rId1" Type="http://schemas.openxmlformats.org/officeDocument/2006/relationships/slideLayout" Target="../slideLayouts/slideLayout2.xml"/><Relationship Id="rId6" Type="http://schemas.openxmlformats.org/officeDocument/2006/relationships/hyperlink" Target="https://www.geeksforgeeks.org/vector-shrink_to_fit-function-in-c-stl/" TargetMode="External"/><Relationship Id="rId5" Type="http://schemas.openxmlformats.org/officeDocument/2006/relationships/hyperlink" Target="https://www.geeksforgeeks.org/vector-resize-c-stl/" TargetMode="External"/><Relationship Id="rId4" Type="http://schemas.openxmlformats.org/officeDocument/2006/relationships/hyperlink" Target="https://www.geeksforgeeks.org/vector-capacity-function-in-c-st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geeksforgeeks.org/vectorat-vectorswap-c-stl/" TargetMode="External"/><Relationship Id="rId3" Type="http://schemas.openxmlformats.org/officeDocument/2006/relationships/hyperlink" Target="https://www.geeksforgeeks.org/vector-data-function-in-c-stl/" TargetMode="External"/><Relationship Id="rId7" Type="http://schemas.openxmlformats.org/officeDocument/2006/relationships/hyperlink" Target="https://www.geeksforgeeks.org/vectorclear-vectorerase-c-stl/" TargetMode="External"/><Relationship Id="rId2" Type="http://schemas.openxmlformats.org/officeDocument/2006/relationships/hyperlink" Target="https://www.geeksforgeeks.org/vectorfront-vectorback-c-stl/" TargetMode="External"/><Relationship Id="rId1" Type="http://schemas.openxmlformats.org/officeDocument/2006/relationships/slideLayout" Target="../slideLayouts/slideLayout2.xml"/><Relationship Id="rId6" Type="http://schemas.openxmlformats.org/officeDocument/2006/relationships/hyperlink" Target="https://www.geeksforgeeks.org/vector-insert-function-in-c-stl/" TargetMode="External"/><Relationship Id="rId5" Type="http://schemas.openxmlformats.org/officeDocument/2006/relationships/hyperlink" Target="https://www.geeksforgeeks.org/vectorpush_back-vectorpop_back-c-stl/" TargetMode="External"/><Relationship Id="rId4" Type="http://schemas.openxmlformats.org/officeDocument/2006/relationships/hyperlink" Target="https://www.geeksforgeeks.org/vector-assign-in-c-st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vector-of-vectors-in-c-stl-with-examples/" TargetMode="External"/><Relationship Id="rId2" Type="http://schemas.openxmlformats.org/officeDocument/2006/relationships/hyperlink" Target="https://www.geeksforgeeks.org/2d-vector-in-cpp-with-user-defined-siz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FB7EB-902F-414A-9A39-8BB793666C65}"/>
              </a:ext>
            </a:extLst>
          </p:cNvPr>
          <p:cNvSpPr>
            <a:spLocks noGrp="1"/>
          </p:cNvSpPr>
          <p:nvPr>
            <p:ph type="ctrTitle"/>
          </p:nvPr>
        </p:nvSpPr>
        <p:spPr/>
        <p:txBody>
          <a:bodyPr/>
          <a:lstStyle/>
          <a:p>
            <a:r>
              <a:rPr lang="en-US" dirty="0" err="1"/>
              <a:t>Cpp</a:t>
            </a:r>
            <a:r>
              <a:rPr lang="en-US" dirty="0"/>
              <a:t> </a:t>
            </a:r>
            <a:r>
              <a:rPr lang="en-US" dirty="0" err="1"/>
              <a:t>stl</a:t>
            </a:r>
            <a:endParaRPr lang="en-IN" dirty="0"/>
          </a:p>
        </p:txBody>
      </p:sp>
      <p:sp>
        <p:nvSpPr>
          <p:cNvPr id="3" name="Subtitle 2">
            <a:extLst>
              <a:ext uri="{FF2B5EF4-FFF2-40B4-BE49-F238E27FC236}">
                <a16:creationId xmlns:a16="http://schemas.microsoft.com/office/drawing/2014/main" id="{1C52D303-C1A5-431E-A990-435E9F0C376A}"/>
              </a:ext>
            </a:extLst>
          </p:cNvPr>
          <p:cNvSpPr>
            <a:spLocks noGrp="1"/>
          </p:cNvSpPr>
          <p:nvPr>
            <p:ph type="subTitle" idx="1"/>
          </p:nvPr>
        </p:nvSpPr>
        <p:spPr/>
        <p:txBody>
          <a:bodyPr>
            <a:normAutofit fontScale="70000" lnSpcReduction="20000"/>
          </a:bodyPr>
          <a:lstStyle/>
          <a:p>
            <a:r>
              <a:rPr lang="en-US" dirty="0"/>
              <a:t>Vectors &amp; Maps</a:t>
            </a:r>
          </a:p>
          <a:p>
            <a:endParaRPr lang="en-US" dirty="0"/>
          </a:p>
          <a:p>
            <a:endParaRPr lang="en-US" dirty="0"/>
          </a:p>
          <a:p>
            <a:r>
              <a:rPr lang="en-US" dirty="0"/>
              <a:t>By Vashishth Patel</a:t>
            </a:r>
            <a:endParaRPr lang="en-IN" dirty="0"/>
          </a:p>
        </p:txBody>
      </p:sp>
    </p:spTree>
    <p:extLst>
      <p:ext uri="{BB962C8B-B14F-4D97-AF65-F5344CB8AC3E}">
        <p14:creationId xmlns:p14="http://schemas.microsoft.com/office/powerpoint/2010/main" val="142273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A1AB89-086D-4B46-85D1-63D10571D120}"/>
              </a:ext>
            </a:extLst>
          </p:cNvPr>
          <p:cNvSpPr>
            <a:spLocks noGrp="1"/>
          </p:cNvSpPr>
          <p:nvPr>
            <p:ph idx="1"/>
          </p:nvPr>
        </p:nvSpPr>
        <p:spPr>
          <a:xfrm>
            <a:off x="1371600" y="1323975"/>
            <a:ext cx="9601200" cy="5295899"/>
          </a:xfrm>
        </p:spPr>
        <p:txBody>
          <a:bodyPr>
            <a:normAutofit/>
          </a:bodyPr>
          <a:lstStyle/>
          <a:p>
            <a:pPr algn="l" fontAlgn="base">
              <a:buFont typeface="+mj-lt"/>
              <a:buAutoNum type="arabicPeriod"/>
            </a:pPr>
            <a:r>
              <a:rPr lang="en-US" b="0" i="0" u="sng" dirty="0">
                <a:solidFill>
                  <a:srgbClr val="273239"/>
                </a:solidFill>
                <a:effectLst/>
                <a:latin typeface="urw-din"/>
                <a:hlinkClick r:id="rId2"/>
              </a:rPr>
              <a:t>begin()</a:t>
            </a:r>
            <a:r>
              <a:rPr lang="en-US" b="0" i="0" dirty="0">
                <a:solidFill>
                  <a:srgbClr val="273239"/>
                </a:solidFill>
                <a:effectLst/>
                <a:latin typeface="urw-din"/>
              </a:rPr>
              <a:t> – Returns an iterator pointing to the first element in the vector</a:t>
            </a:r>
          </a:p>
          <a:p>
            <a:pPr algn="l" fontAlgn="base">
              <a:buFont typeface="+mj-lt"/>
              <a:buAutoNum type="arabicPeriod"/>
            </a:pPr>
            <a:r>
              <a:rPr lang="en-US" b="0" i="0" u="sng" dirty="0">
                <a:solidFill>
                  <a:srgbClr val="273239"/>
                </a:solidFill>
                <a:effectLst/>
                <a:latin typeface="urw-din"/>
                <a:hlinkClick r:id="rId2"/>
              </a:rPr>
              <a:t>end()</a:t>
            </a:r>
            <a:r>
              <a:rPr lang="en-US" b="0" i="0" dirty="0">
                <a:solidFill>
                  <a:srgbClr val="273239"/>
                </a:solidFill>
                <a:effectLst/>
                <a:latin typeface="urw-din"/>
              </a:rPr>
              <a:t> – Returns an iterator pointing to the theoretical element that follows the last element in the vector</a:t>
            </a:r>
          </a:p>
          <a:p>
            <a:pPr algn="l" fontAlgn="base">
              <a:buFont typeface="+mj-lt"/>
              <a:buAutoNum type="arabicPeriod"/>
            </a:pPr>
            <a:r>
              <a:rPr lang="en-US" b="0" i="0" u="sng" dirty="0" err="1">
                <a:solidFill>
                  <a:srgbClr val="273239"/>
                </a:solidFill>
                <a:effectLst/>
                <a:latin typeface="urw-din"/>
                <a:hlinkClick r:id="rId3"/>
              </a:rPr>
              <a:t>rbegin</a:t>
            </a:r>
            <a:r>
              <a:rPr lang="en-US" b="0" i="0" u="sng" dirty="0">
                <a:solidFill>
                  <a:srgbClr val="273239"/>
                </a:solidFill>
                <a:effectLst/>
                <a:latin typeface="urw-din"/>
                <a:hlinkClick r:id="rId3"/>
              </a:rPr>
              <a:t>()</a:t>
            </a:r>
            <a:r>
              <a:rPr lang="en-US" b="0" i="0" dirty="0">
                <a:solidFill>
                  <a:srgbClr val="273239"/>
                </a:solidFill>
                <a:effectLst/>
                <a:latin typeface="urw-din"/>
              </a:rPr>
              <a:t> – Returns a reverse iterator pointing to the last element in the vector (reverse beginning). It moves from last to first element</a:t>
            </a:r>
          </a:p>
          <a:p>
            <a:pPr algn="l" fontAlgn="base">
              <a:buFont typeface="+mj-lt"/>
              <a:buAutoNum type="arabicPeriod"/>
            </a:pPr>
            <a:r>
              <a:rPr lang="en-US" b="0" i="0" u="sng" dirty="0">
                <a:solidFill>
                  <a:srgbClr val="273239"/>
                </a:solidFill>
                <a:effectLst/>
                <a:latin typeface="urw-din"/>
                <a:hlinkClick r:id="rId3"/>
              </a:rPr>
              <a:t>rend()</a:t>
            </a:r>
            <a:r>
              <a:rPr lang="en-US" b="0" i="0" dirty="0">
                <a:solidFill>
                  <a:srgbClr val="273239"/>
                </a:solidFill>
                <a:effectLst/>
                <a:latin typeface="urw-din"/>
              </a:rPr>
              <a:t> – Returns a reverse iterator pointing to the theoretical element preceding the first element in the vector (considered as reverse end)</a:t>
            </a:r>
          </a:p>
          <a:p>
            <a:pPr algn="l" fontAlgn="base">
              <a:buFont typeface="+mj-lt"/>
              <a:buAutoNum type="arabicPeriod"/>
            </a:pPr>
            <a:r>
              <a:rPr lang="en-US" b="0" i="0" u="sng" dirty="0" err="1">
                <a:solidFill>
                  <a:srgbClr val="273239"/>
                </a:solidFill>
                <a:effectLst/>
                <a:latin typeface="urw-din"/>
                <a:hlinkClick r:id="rId4"/>
              </a:rPr>
              <a:t>cbegin</a:t>
            </a:r>
            <a:r>
              <a:rPr lang="en-US" b="0" i="0" u="sng" dirty="0">
                <a:solidFill>
                  <a:srgbClr val="273239"/>
                </a:solidFill>
                <a:effectLst/>
                <a:latin typeface="urw-din"/>
                <a:hlinkClick r:id="rId4"/>
              </a:rPr>
              <a:t>()</a:t>
            </a:r>
            <a:r>
              <a:rPr lang="en-US" b="0" i="0" dirty="0">
                <a:solidFill>
                  <a:srgbClr val="273239"/>
                </a:solidFill>
                <a:effectLst/>
                <a:latin typeface="urw-din"/>
              </a:rPr>
              <a:t> – Returns a constant iterator pointing to the first element in the vector.</a:t>
            </a:r>
          </a:p>
          <a:p>
            <a:pPr algn="l" fontAlgn="base">
              <a:buFont typeface="+mj-lt"/>
              <a:buAutoNum type="arabicPeriod"/>
            </a:pPr>
            <a:r>
              <a:rPr lang="en-US" b="0" i="0" u="sng" dirty="0" err="1">
                <a:solidFill>
                  <a:srgbClr val="273239"/>
                </a:solidFill>
                <a:effectLst/>
                <a:latin typeface="urw-din"/>
                <a:hlinkClick r:id="rId4"/>
              </a:rPr>
              <a:t>cend</a:t>
            </a:r>
            <a:r>
              <a:rPr lang="en-US" b="0" i="0" u="sng" dirty="0">
                <a:solidFill>
                  <a:srgbClr val="273239"/>
                </a:solidFill>
                <a:effectLst/>
                <a:latin typeface="urw-din"/>
                <a:hlinkClick r:id="rId4"/>
              </a:rPr>
              <a:t>()</a:t>
            </a:r>
            <a:r>
              <a:rPr lang="en-US" b="0" i="0" dirty="0">
                <a:solidFill>
                  <a:srgbClr val="273239"/>
                </a:solidFill>
                <a:effectLst/>
                <a:latin typeface="urw-din"/>
              </a:rPr>
              <a:t> – Returns a constant iterator pointing to the theoretical element that follows the last element in the vector.</a:t>
            </a:r>
          </a:p>
          <a:p>
            <a:pPr algn="l" fontAlgn="base">
              <a:buFont typeface="+mj-lt"/>
              <a:buAutoNum type="arabicPeriod"/>
            </a:pPr>
            <a:r>
              <a:rPr lang="en-US" b="0" i="0" u="sng" dirty="0" err="1">
                <a:solidFill>
                  <a:srgbClr val="273239"/>
                </a:solidFill>
                <a:effectLst/>
                <a:latin typeface="urw-din"/>
                <a:hlinkClick r:id="rId5"/>
              </a:rPr>
              <a:t>crbegin</a:t>
            </a:r>
            <a:r>
              <a:rPr lang="en-US" b="0" i="0" u="sng" dirty="0">
                <a:solidFill>
                  <a:srgbClr val="273239"/>
                </a:solidFill>
                <a:effectLst/>
                <a:latin typeface="urw-din"/>
                <a:hlinkClick r:id="rId5"/>
              </a:rPr>
              <a:t>()</a:t>
            </a:r>
            <a:r>
              <a:rPr lang="en-US" b="0" i="0" dirty="0">
                <a:solidFill>
                  <a:srgbClr val="273239"/>
                </a:solidFill>
                <a:effectLst/>
                <a:latin typeface="urw-din"/>
              </a:rPr>
              <a:t> – Returns a constant reverse iterator pointing to the last element in the vector (reverse beginning). It moves from last to first element</a:t>
            </a:r>
          </a:p>
          <a:p>
            <a:pPr algn="l" fontAlgn="base">
              <a:buFont typeface="+mj-lt"/>
              <a:buAutoNum type="arabicPeriod"/>
            </a:pPr>
            <a:r>
              <a:rPr lang="en-US" b="0" i="0" u="sng" dirty="0" err="1">
                <a:solidFill>
                  <a:srgbClr val="273239"/>
                </a:solidFill>
                <a:effectLst/>
                <a:latin typeface="urw-din"/>
                <a:hlinkClick r:id="rId5"/>
              </a:rPr>
              <a:t>crend</a:t>
            </a:r>
            <a:r>
              <a:rPr lang="en-US" b="0" i="0" u="sng" dirty="0">
                <a:solidFill>
                  <a:srgbClr val="273239"/>
                </a:solidFill>
                <a:effectLst/>
                <a:latin typeface="urw-din"/>
                <a:hlinkClick r:id="rId5"/>
              </a:rPr>
              <a:t>()</a:t>
            </a:r>
            <a:r>
              <a:rPr lang="en-US" b="0" i="0" dirty="0">
                <a:solidFill>
                  <a:srgbClr val="273239"/>
                </a:solidFill>
                <a:effectLst/>
                <a:latin typeface="urw-din"/>
              </a:rPr>
              <a:t> – Returns a constant reverse iterator pointing to the theoretical element preceding the first element in the vector (considered as reverse end)</a:t>
            </a:r>
          </a:p>
        </p:txBody>
      </p:sp>
      <p:sp>
        <p:nvSpPr>
          <p:cNvPr id="4" name="TextBox 3">
            <a:extLst>
              <a:ext uri="{FF2B5EF4-FFF2-40B4-BE49-F238E27FC236}">
                <a16:creationId xmlns:a16="http://schemas.microsoft.com/office/drawing/2014/main" id="{D753E39C-2772-4CB6-B660-4737D9031570}"/>
              </a:ext>
            </a:extLst>
          </p:cNvPr>
          <p:cNvSpPr txBox="1"/>
          <p:nvPr/>
        </p:nvSpPr>
        <p:spPr>
          <a:xfrm>
            <a:off x="1619250" y="333375"/>
            <a:ext cx="3324225" cy="523220"/>
          </a:xfrm>
          <a:prstGeom prst="rect">
            <a:avLst/>
          </a:prstGeom>
          <a:noFill/>
        </p:spPr>
        <p:txBody>
          <a:bodyPr wrap="square" rtlCol="0">
            <a:spAutoFit/>
          </a:bodyPr>
          <a:lstStyle/>
          <a:p>
            <a:r>
              <a:rPr lang="en-US" sz="2800" dirty="0"/>
              <a:t>Vector iterators :-</a:t>
            </a:r>
            <a:endParaRPr lang="en-IN" sz="2800" dirty="0"/>
          </a:p>
        </p:txBody>
      </p:sp>
    </p:spTree>
    <p:extLst>
      <p:ext uri="{BB962C8B-B14F-4D97-AF65-F5344CB8AC3E}">
        <p14:creationId xmlns:p14="http://schemas.microsoft.com/office/powerpoint/2010/main" val="24131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CEB7-E687-41D8-9EC8-4129A14CE519}"/>
              </a:ext>
            </a:extLst>
          </p:cNvPr>
          <p:cNvSpPr>
            <a:spLocks noGrp="1"/>
          </p:cNvSpPr>
          <p:nvPr>
            <p:ph type="title"/>
          </p:nvPr>
        </p:nvSpPr>
        <p:spPr>
          <a:xfrm>
            <a:off x="1371600" y="333375"/>
            <a:ext cx="3790950" cy="657225"/>
          </a:xfrm>
        </p:spPr>
        <p:txBody>
          <a:bodyPr>
            <a:normAutofit/>
          </a:bodyPr>
          <a:lstStyle/>
          <a:p>
            <a:r>
              <a:rPr lang="en-US" sz="3200" dirty="0"/>
              <a:t>Capacity :-</a:t>
            </a:r>
            <a:endParaRPr lang="en-IN" sz="3200" dirty="0"/>
          </a:p>
        </p:txBody>
      </p:sp>
      <p:sp>
        <p:nvSpPr>
          <p:cNvPr id="3" name="Content Placeholder 2">
            <a:extLst>
              <a:ext uri="{FF2B5EF4-FFF2-40B4-BE49-F238E27FC236}">
                <a16:creationId xmlns:a16="http://schemas.microsoft.com/office/drawing/2014/main" id="{0EAACFD2-2B30-439C-9654-8AD1BECD23F4}"/>
              </a:ext>
            </a:extLst>
          </p:cNvPr>
          <p:cNvSpPr>
            <a:spLocks noGrp="1"/>
          </p:cNvSpPr>
          <p:nvPr>
            <p:ph idx="1"/>
          </p:nvPr>
        </p:nvSpPr>
        <p:spPr>
          <a:xfrm>
            <a:off x="1371600" y="2019300"/>
            <a:ext cx="9601200" cy="3724275"/>
          </a:xfrm>
        </p:spPr>
        <p:txBody>
          <a:bodyPr>
            <a:normAutofit/>
          </a:bodyPr>
          <a:lstStyle/>
          <a:p>
            <a:pPr algn="l" fontAlgn="base">
              <a:buFont typeface="+mj-lt"/>
              <a:buAutoNum type="arabicPeriod"/>
            </a:pPr>
            <a:r>
              <a:rPr lang="en-US" b="0" i="0" u="sng" dirty="0">
                <a:solidFill>
                  <a:srgbClr val="273239"/>
                </a:solidFill>
                <a:effectLst/>
                <a:latin typeface="urw-din"/>
                <a:hlinkClick r:id="rId2"/>
              </a:rPr>
              <a:t>size()</a:t>
            </a:r>
            <a:r>
              <a:rPr lang="en-US" b="0" i="0" dirty="0">
                <a:solidFill>
                  <a:srgbClr val="273239"/>
                </a:solidFill>
                <a:effectLst/>
                <a:latin typeface="urw-din"/>
              </a:rPr>
              <a:t> – Returns the number of elements in the vector.</a:t>
            </a:r>
          </a:p>
          <a:p>
            <a:pPr algn="l" fontAlgn="base">
              <a:buFont typeface="+mj-lt"/>
              <a:buAutoNum type="arabicPeriod"/>
            </a:pPr>
            <a:r>
              <a:rPr lang="en-US" b="0" i="0" u="sng" dirty="0" err="1">
                <a:solidFill>
                  <a:srgbClr val="273239"/>
                </a:solidFill>
                <a:effectLst/>
                <a:latin typeface="urw-din"/>
                <a:hlinkClick r:id="rId3"/>
              </a:rPr>
              <a:t>max_size</a:t>
            </a:r>
            <a:r>
              <a:rPr lang="en-US" b="0" i="0" u="sng" dirty="0">
                <a:solidFill>
                  <a:srgbClr val="273239"/>
                </a:solidFill>
                <a:effectLst/>
                <a:latin typeface="urw-din"/>
                <a:hlinkClick r:id="rId3"/>
              </a:rPr>
              <a:t>()</a:t>
            </a:r>
            <a:r>
              <a:rPr lang="en-US" b="0" i="0" dirty="0">
                <a:solidFill>
                  <a:srgbClr val="273239"/>
                </a:solidFill>
                <a:effectLst/>
                <a:latin typeface="urw-din"/>
              </a:rPr>
              <a:t> – Returns the maximum number of elements that the vector can hold.</a:t>
            </a:r>
          </a:p>
          <a:p>
            <a:pPr algn="l" fontAlgn="base">
              <a:buFont typeface="+mj-lt"/>
              <a:buAutoNum type="arabicPeriod"/>
            </a:pPr>
            <a:r>
              <a:rPr lang="en-US" b="0" i="0" u="sng" dirty="0">
                <a:solidFill>
                  <a:srgbClr val="273239"/>
                </a:solidFill>
                <a:effectLst/>
                <a:latin typeface="urw-din"/>
                <a:hlinkClick r:id="rId4"/>
              </a:rPr>
              <a:t>capacity()</a:t>
            </a:r>
            <a:r>
              <a:rPr lang="en-US" b="0" i="0" dirty="0">
                <a:solidFill>
                  <a:srgbClr val="273239"/>
                </a:solidFill>
                <a:effectLst/>
                <a:latin typeface="urw-din"/>
              </a:rPr>
              <a:t> – Returns the size of the storage space currently allocated to the vector expressed as number of elements.</a:t>
            </a:r>
          </a:p>
          <a:p>
            <a:pPr algn="l" fontAlgn="base">
              <a:buFont typeface="+mj-lt"/>
              <a:buAutoNum type="arabicPeriod"/>
            </a:pPr>
            <a:r>
              <a:rPr lang="en-US" b="0" i="0" u="sng" dirty="0">
                <a:solidFill>
                  <a:srgbClr val="273239"/>
                </a:solidFill>
                <a:effectLst/>
                <a:latin typeface="urw-din"/>
                <a:hlinkClick r:id="rId5"/>
              </a:rPr>
              <a:t>resize(n)</a:t>
            </a:r>
            <a:r>
              <a:rPr lang="en-US" b="0" i="0" dirty="0">
                <a:solidFill>
                  <a:srgbClr val="273239"/>
                </a:solidFill>
                <a:effectLst/>
                <a:latin typeface="urw-din"/>
              </a:rPr>
              <a:t> – Resizes the container so that it contains ‘n’ elements.</a:t>
            </a:r>
          </a:p>
          <a:p>
            <a:pPr algn="l" fontAlgn="base">
              <a:buFont typeface="+mj-lt"/>
              <a:buAutoNum type="arabicPeriod"/>
            </a:pPr>
            <a:r>
              <a:rPr lang="en-US" b="0" i="0" u="sng" dirty="0">
                <a:solidFill>
                  <a:srgbClr val="273239"/>
                </a:solidFill>
                <a:effectLst/>
                <a:latin typeface="urw-din"/>
                <a:hlinkClick r:id="rId2"/>
              </a:rPr>
              <a:t>empty()</a:t>
            </a:r>
            <a:r>
              <a:rPr lang="en-US" b="0" i="0" dirty="0">
                <a:solidFill>
                  <a:srgbClr val="273239"/>
                </a:solidFill>
                <a:effectLst/>
                <a:latin typeface="urw-din"/>
              </a:rPr>
              <a:t> – Returns whether the container is empty.</a:t>
            </a:r>
          </a:p>
          <a:p>
            <a:pPr algn="l" fontAlgn="base">
              <a:buFont typeface="+mj-lt"/>
              <a:buAutoNum type="arabicPeriod"/>
            </a:pPr>
            <a:r>
              <a:rPr lang="en-US" b="0" i="0" u="sng" dirty="0" err="1">
                <a:solidFill>
                  <a:srgbClr val="273239"/>
                </a:solidFill>
                <a:effectLst/>
                <a:latin typeface="urw-din"/>
                <a:hlinkClick r:id="rId6"/>
              </a:rPr>
              <a:t>shrink_to_fit</a:t>
            </a:r>
            <a:r>
              <a:rPr lang="en-US" b="0" i="0" u="sng" dirty="0">
                <a:solidFill>
                  <a:srgbClr val="273239"/>
                </a:solidFill>
                <a:effectLst/>
                <a:latin typeface="urw-din"/>
                <a:hlinkClick r:id="rId6"/>
              </a:rPr>
              <a:t>()</a:t>
            </a:r>
            <a:r>
              <a:rPr lang="en-US" b="0" i="0" dirty="0">
                <a:solidFill>
                  <a:srgbClr val="273239"/>
                </a:solidFill>
                <a:effectLst/>
                <a:latin typeface="urw-din"/>
              </a:rPr>
              <a:t> – Reduces the capacity of the container to fit its size and destroys all elements beyond the capacity.</a:t>
            </a:r>
          </a:p>
          <a:p>
            <a:pPr algn="l" fontAlgn="base">
              <a:buFont typeface="+mj-lt"/>
              <a:buAutoNum type="arabicPeriod"/>
            </a:pPr>
            <a:r>
              <a:rPr lang="en-US" b="0" i="0" u="sng" dirty="0">
                <a:solidFill>
                  <a:srgbClr val="273239"/>
                </a:solidFill>
                <a:effectLst/>
                <a:latin typeface="urw-din"/>
                <a:hlinkClick r:id="rId7"/>
              </a:rPr>
              <a:t>reserve() </a:t>
            </a:r>
            <a:r>
              <a:rPr lang="en-US" b="0" i="0" dirty="0">
                <a:solidFill>
                  <a:srgbClr val="273239"/>
                </a:solidFill>
                <a:effectLst/>
                <a:latin typeface="urw-din"/>
              </a:rPr>
              <a:t>– Requests that the vector capacity be at least enough to contain n elements.</a:t>
            </a:r>
          </a:p>
          <a:p>
            <a:endParaRPr lang="en-IN" dirty="0"/>
          </a:p>
        </p:txBody>
      </p:sp>
    </p:spTree>
    <p:extLst>
      <p:ext uri="{BB962C8B-B14F-4D97-AF65-F5344CB8AC3E}">
        <p14:creationId xmlns:p14="http://schemas.microsoft.com/office/powerpoint/2010/main" val="152911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662E-79CF-4785-BA01-3BD40A15B349}"/>
              </a:ext>
            </a:extLst>
          </p:cNvPr>
          <p:cNvSpPr>
            <a:spLocks noGrp="1"/>
          </p:cNvSpPr>
          <p:nvPr>
            <p:ph type="title"/>
          </p:nvPr>
        </p:nvSpPr>
        <p:spPr>
          <a:xfrm>
            <a:off x="1371600" y="276225"/>
            <a:ext cx="4467225" cy="438150"/>
          </a:xfrm>
        </p:spPr>
        <p:txBody>
          <a:bodyPr>
            <a:normAutofit fontScale="90000"/>
          </a:bodyPr>
          <a:lstStyle/>
          <a:p>
            <a:r>
              <a:rPr lang="en-IN" sz="2800" dirty="0"/>
              <a:t>Element access:</a:t>
            </a:r>
          </a:p>
        </p:txBody>
      </p:sp>
      <p:sp>
        <p:nvSpPr>
          <p:cNvPr id="3" name="Content Placeholder 2">
            <a:extLst>
              <a:ext uri="{FF2B5EF4-FFF2-40B4-BE49-F238E27FC236}">
                <a16:creationId xmlns:a16="http://schemas.microsoft.com/office/drawing/2014/main" id="{407F4A93-B358-4F72-96EF-3435BCEB4D66}"/>
              </a:ext>
            </a:extLst>
          </p:cNvPr>
          <p:cNvSpPr>
            <a:spLocks noGrp="1"/>
          </p:cNvSpPr>
          <p:nvPr>
            <p:ph idx="1"/>
          </p:nvPr>
        </p:nvSpPr>
        <p:spPr>
          <a:xfrm>
            <a:off x="1371600" y="923925"/>
            <a:ext cx="10534650" cy="1619250"/>
          </a:xfrm>
        </p:spPr>
        <p:txBody>
          <a:bodyPr>
            <a:normAutofit fontScale="92500" lnSpcReduction="10000"/>
          </a:bodyPr>
          <a:lstStyle/>
          <a:p>
            <a:pPr algn="l" fontAlgn="base">
              <a:buFont typeface="+mj-lt"/>
              <a:buAutoNum type="arabicPeriod"/>
            </a:pPr>
            <a:r>
              <a:rPr lang="en-US" sz="2400" b="0" i="0" u="sng" dirty="0">
                <a:solidFill>
                  <a:srgbClr val="273239"/>
                </a:solidFill>
                <a:effectLst/>
                <a:latin typeface="urw-din"/>
                <a:hlinkClick r:id="rId2"/>
              </a:rPr>
              <a:t>front()</a:t>
            </a:r>
            <a:r>
              <a:rPr lang="en-US" sz="2400" b="0" i="0" dirty="0">
                <a:solidFill>
                  <a:srgbClr val="273239"/>
                </a:solidFill>
                <a:effectLst/>
                <a:latin typeface="urw-din"/>
              </a:rPr>
              <a:t> – Returns a reference to the first element in the vector</a:t>
            </a:r>
          </a:p>
          <a:p>
            <a:pPr algn="l" fontAlgn="base">
              <a:buFont typeface="+mj-lt"/>
              <a:buAutoNum type="arabicPeriod"/>
            </a:pPr>
            <a:r>
              <a:rPr lang="en-US" sz="2400" b="0" i="0" u="sng" dirty="0">
                <a:solidFill>
                  <a:srgbClr val="273239"/>
                </a:solidFill>
                <a:effectLst/>
                <a:latin typeface="urw-din"/>
                <a:hlinkClick r:id="rId2"/>
              </a:rPr>
              <a:t>back()</a:t>
            </a:r>
            <a:r>
              <a:rPr lang="en-US" sz="2400" b="0" i="0" dirty="0">
                <a:solidFill>
                  <a:srgbClr val="273239"/>
                </a:solidFill>
                <a:effectLst/>
                <a:latin typeface="urw-din"/>
              </a:rPr>
              <a:t> – Returns a reference to the last element in the vector</a:t>
            </a:r>
          </a:p>
          <a:p>
            <a:pPr algn="l" fontAlgn="base">
              <a:buFont typeface="+mj-lt"/>
              <a:buAutoNum type="arabicPeriod"/>
            </a:pPr>
            <a:r>
              <a:rPr lang="en-US" sz="2400" b="0" i="0" u="sng" dirty="0">
                <a:solidFill>
                  <a:srgbClr val="273239"/>
                </a:solidFill>
                <a:effectLst/>
                <a:latin typeface="urw-din"/>
                <a:hlinkClick r:id="rId3"/>
              </a:rPr>
              <a:t>data()</a:t>
            </a:r>
            <a:r>
              <a:rPr lang="en-US" sz="2400" b="0" i="0" dirty="0">
                <a:solidFill>
                  <a:srgbClr val="273239"/>
                </a:solidFill>
                <a:effectLst/>
                <a:latin typeface="urw-din"/>
              </a:rPr>
              <a:t> – Returns a direct pointer to the memory array used internally by the vector to store its owned elements.</a:t>
            </a:r>
          </a:p>
          <a:p>
            <a:endParaRPr lang="en-IN" sz="2400" dirty="0"/>
          </a:p>
        </p:txBody>
      </p:sp>
      <p:sp>
        <p:nvSpPr>
          <p:cNvPr id="4" name="Title 1">
            <a:extLst>
              <a:ext uri="{FF2B5EF4-FFF2-40B4-BE49-F238E27FC236}">
                <a16:creationId xmlns:a16="http://schemas.microsoft.com/office/drawing/2014/main" id="{048198C8-FC39-4A91-B4D9-25936D76B39E}"/>
              </a:ext>
            </a:extLst>
          </p:cNvPr>
          <p:cNvSpPr txBox="1">
            <a:spLocks/>
          </p:cNvSpPr>
          <p:nvPr/>
        </p:nvSpPr>
        <p:spPr>
          <a:xfrm>
            <a:off x="1371599" y="2909887"/>
            <a:ext cx="4467225" cy="43815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2800" dirty="0"/>
              <a:t>Modifiers:</a:t>
            </a:r>
          </a:p>
        </p:txBody>
      </p:sp>
      <p:sp>
        <p:nvSpPr>
          <p:cNvPr id="5" name="Content Placeholder 2">
            <a:extLst>
              <a:ext uri="{FF2B5EF4-FFF2-40B4-BE49-F238E27FC236}">
                <a16:creationId xmlns:a16="http://schemas.microsoft.com/office/drawing/2014/main" id="{B5968403-3366-4135-9FAB-F2DC0D0256E5}"/>
              </a:ext>
            </a:extLst>
          </p:cNvPr>
          <p:cNvSpPr txBox="1">
            <a:spLocks/>
          </p:cNvSpPr>
          <p:nvPr/>
        </p:nvSpPr>
        <p:spPr>
          <a:xfrm>
            <a:off x="1371599" y="3409950"/>
            <a:ext cx="10534650" cy="3257550"/>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l" fontAlgn="base">
              <a:buFont typeface="+mj-lt"/>
              <a:buAutoNum type="arabicPeriod"/>
            </a:pPr>
            <a:r>
              <a:rPr lang="en-US" sz="2000" b="0" i="0" u="sng" dirty="0">
                <a:solidFill>
                  <a:srgbClr val="273239"/>
                </a:solidFill>
                <a:effectLst/>
                <a:latin typeface="urw-din"/>
                <a:hlinkClick r:id="rId4"/>
              </a:rPr>
              <a:t>assign() </a:t>
            </a:r>
            <a:r>
              <a:rPr lang="en-US" sz="2000" b="0" i="0" dirty="0">
                <a:solidFill>
                  <a:srgbClr val="273239"/>
                </a:solidFill>
                <a:effectLst/>
                <a:latin typeface="urw-din"/>
              </a:rPr>
              <a:t>– It assigns new value to the vector elements by replacing old ones</a:t>
            </a:r>
          </a:p>
          <a:p>
            <a:pPr algn="l" fontAlgn="base">
              <a:buFont typeface="+mj-lt"/>
              <a:buAutoNum type="arabicPeriod"/>
            </a:pPr>
            <a:r>
              <a:rPr lang="en-US" sz="2000" b="0" i="0" u="sng" dirty="0" err="1">
                <a:solidFill>
                  <a:srgbClr val="273239"/>
                </a:solidFill>
                <a:effectLst/>
                <a:latin typeface="urw-din"/>
                <a:hlinkClick r:id="rId5"/>
              </a:rPr>
              <a:t>push_back</a:t>
            </a:r>
            <a:r>
              <a:rPr lang="en-US" sz="2000" b="0" i="0" u="sng" dirty="0">
                <a:solidFill>
                  <a:srgbClr val="273239"/>
                </a:solidFill>
                <a:effectLst/>
                <a:latin typeface="urw-din"/>
                <a:hlinkClick r:id="rId5"/>
              </a:rPr>
              <a:t>()</a:t>
            </a:r>
            <a:r>
              <a:rPr lang="en-US" sz="2000" b="0" i="0" dirty="0">
                <a:solidFill>
                  <a:srgbClr val="273239"/>
                </a:solidFill>
                <a:effectLst/>
                <a:latin typeface="urw-din"/>
              </a:rPr>
              <a:t> – It push the elements into a vector from the back</a:t>
            </a:r>
          </a:p>
          <a:p>
            <a:pPr algn="l" fontAlgn="base">
              <a:buFont typeface="+mj-lt"/>
              <a:buAutoNum type="arabicPeriod"/>
            </a:pPr>
            <a:r>
              <a:rPr lang="en-US" sz="2000" b="0" i="0" u="sng" dirty="0" err="1">
                <a:solidFill>
                  <a:srgbClr val="273239"/>
                </a:solidFill>
                <a:effectLst/>
                <a:latin typeface="urw-din"/>
                <a:hlinkClick r:id="rId5"/>
              </a:rPr>
              <a:t>pop_back</a:t>
            </a:r>
            <a:r>
              <a:rPr lang="en-US" sz="2000" b="0" i="0" u="sng" dirty="0">
                <a:solidFill>
                  <a:srgbClr val="273239"/>
                </a:solidFill>
                <a:effectLst/>
                <a:latin typeface="urw-din"/>
                <a:hlinkClick r:id="rId5"/>
              </a:rPr>
              <a:t>()</a:t>
            </a:r>
            <a:r>
              <a:rPr lang="en-US" sz="2000" b="0" i="0" dirty="0">
                <a:solidFill>
                  <a:srgbClr val="273239"/>
                </a:solidFill>
                <a:effectLst/>
                <a:latin typeface="urw-din"/>
              </a:rPr>
              <a:t> – It is used to pop or remove elements from a vector from the back.</a:t>
            </a:r>
          </a:p>
          <a:p>
            <a:pPr algn="l" fontAlgn="base">
              <a:buFont typeface="+mj-lt"/>
              <a:buAutoNum type="arabicPeriod"/>
            </a:pPr>
            <a:r>
              <a:rPr lang="en-US" sz="2000" b="0" i="0" u="sng" dirty="0">
                <a:solidFill>
                  <a:srgbClr val="273239"/>
                </a:solidFill>
                <a:effectLst/>
                <a:latin typeface="urw-din"/>
                <a:hlinkClick r:id="rId6"/>
              </a:rPr>
              <a:t>insert()</a:t>
            </a:r>
            <a:r>
              <a:rPr lang="en-US" sz="2000" b="0" i="0" dirty="0">
                <a:solidFill>
                  <a:srgbClr val="273239"/>
                </a:solidFill>
                <a:effectLst/>
                <a:latin typeface="urw-din"/>
              </a:rPr>
              <a:t> – It inserts new elements before the element at the specified position</a:t>
            </a:r>
          </a:p>
          <a:p>
            <a:pPr algn="l" fontAlgn="base">
              <a:buFont typeface="+mj-lt"/>
              <a:buAutoNum type="arabicPeriod"/>
            </a:pPr>
            <a:r>
              <a:rPr lang="en-US" sz="2000" b="0" i="0" u="sng" dirty="0">
                <a:solidFill>
                  <a:srgbClr val="273239"/>
                </a:solidFill>
                <a:effectLst/>
                <a:latin typeface="urw-din"/>
                <a:hlinkClick r:id="rId7"/>
              </a:rPr>
              <a:t>erase()</a:t>
            </a:r>
            <a:r>
              <a:rPr lang="en-US" sz="2000" b="0" i="0" dirty="0">
                <a:solidFill>
                  <a:srgbClr val="273239"/>
                </a:solidFill>
                <a:effectLst/>
                <a:latin typeface="urw-din"/>
              </a:rPr>
              <a:t> – It is used to remove elements from a container from the specified position or range.</a:t>
            </a:r>
          </a:p>
          <a:p>
            <a:pPr algn="l" fontAlgn="base">
              <a:buFont typeface="+mj-lt"/>
              <a:buAutoNum type="arabicPeriod"/>
            </a:pPr>
            <a:r>
              <a:rPr lang="en-US" sz="2000" b="0" i="0" u="sng" dirty="0">
                <a:solidFill>
                  <a:srgbClr val="273239"/>
                </a:solidFill>
                <a:effectLst/>
                <a:latin typeface="urw-din"/>
                <a:hlinkClick r:id="rId8"/>
              </a:rPr>
              <a:t>swap()</a:t>
            </a:r>
            <a:r>
              <a:rPr lang="en-US" sz="2000" b="0" i="0" dirty="0">
                <a:solidFill>
                  <a:srgbClr val="273239"/>
                </a:solidFill>
                <a:effectLst/>
                <a:latin typeface="urw-din"/>
              </a:rPr>
              <a:t> – It is used to swap the contents of one vector with another vector of same type. Sizes may differ.</a:t>
            </a:r>
          </a:p>
          <a:p>
            <a:pPr algn="l" fontAlgn="base">
              <a:buFont typeface="+mj-lt"/>
              <a:buAutoNum type="arabicPeriod"/>
            </a:pPr>
            <a:r>
              <a:rPr lang="en-US" sz="2000" b="0" i="0" u="sng" dirty="0">
                <a:solidFill>
                  <a:srgbClr val="273239"/>
                </a:solidFill>
                <a:effectLst/>
                <a:latin typeface="urw-din"/>
                <a:hlinkClick r:id="rId7"/>
              </a:rPr>
              <a:t>clear()</a:t>
            </a:r>
            <a:r>
              <a:rPr lang="en-US" sz="2000" b="0" i="0" dirty="0">
                <a:solidFill>
                  <a:srgbClr val="273239"/>
                </a:solidFill>
                <a:effectLst/>
                <a:latin typeface="urw-din"/>
              </a:rPr>
              <a:t> – It is used to remove all the elements of the vector container</a:t>
            </a:r>
          </a:p>
        </p:txBody>
      </p:sp>
    </p:spTree>
    <p:extLst>
      <p:ext uri="{BB962C8B-B14F-4D97-AF65-F5344CB8AC3E}">
        <p14:creationId xmlns:p14="http://schemas.microsoft.com/office/powerpoint/2010/main" val="3118021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5EA20-8908-44C2-A736-BCF85FC07B3B}"/>
              </a:ext>
            </a:extLst>
          </p:cNvPr>
          <p:cNvSpPr>
            <a:spLocks noGrp="1"/>
          </p:cNvSpPr>
          <p:nvPr>
            <p:ph type="title"/>
          </p:nvPr>
        </p:nvSpPr>
        <p:spPr/>
        <p:txBody>
          <a:bodyPr/>
          <a:lstStyle/>
          <a:p>
            <a:r>
              <a:rPr lang="en-IN" dirty="0"/>
              <a:t>Vector of Vectors :-</a:t>
            </a:r>
          </a:p>
        </p:txBody>
      </p:sp>
      <p:sp>
        <p:nvSpPr>
          <p:cNvPr id="3" name="Content Placeholder 2">
            <a:extLst>
              <a:ext uri="{FF2B5EF4-FFF2-40B4-BE49-F238E27FC236}">
                <a16:creationId xmlns:a16="http://schemas.microsoft.com/office/drawing/2014/main" id="{41973ED3-F2F3-4C0C-954A-D3E910C7A6CF}"/>
              </a:ext>
            </a:extLst>
          </p:cNvPr>
          <p:cNvSpPr>
            <a:spLocks noGrp="1"/>
          </p:cNvSpPr>
          <p:nvPr>
            <p:ph idx="1"/>
          </p:nvPr>
        </p:nvSpPr>
        <p:spPr>
          <a:xfrm>
            <a:off x="1371600" y="1685925"/>
            <a:ext cx="9601200" cy="4181475"/>
          </a:xfrm>
        </p:spPr>
        <p:txBody>
          <a:bodyPr/>
          <a:lstStyle/>
          <a:p>
            <a:r>
              <a:rPr lang="en-US" dirty="0"/>
              <a:t>Vector of Vectors is a two-dimensional vector with a variable number of rows where each row is vector.</a:t>
            </a:r>
          </a:p>
          <a:p>
            <a:r>
              <a:rPr lang="en-US" dirty="0"/>
              <a:t>It is similar to an Array of Vectors but with dynamic properties.</a:t>
            </a:r>
          </a:p>
          <a:p>
            <a:r>
              <a:rPr lang="en-US" dirty="0"/>
              <a:t>Syntax : </a:t>
            </a:r>
          </a:p>
          <a:p>
            <a:pPr lvl="1"/>
            <a:r>
              <a:rPr lang="en-IN" dirty="0"/>
              <a:t>vector&lt;vector&lt;</a:t>
            </a:r>
            <a:r>
              <a:rPr lang="en-IN" dirty="0" err="1"/>
              <a:t>data_type</a:t>
            </a:r>
            <a:r>
              <a:rPr lang="en-IN" dirty="0"/>
              <a:t>&gt;&gt; </a:t>
            </a:r>
            <a:r>
              <a:rPr lang="en-IN" dirty="0" err="1"/>
              <a:t>vec</a:t>
            </a:r>
            <a:r>
              <a:rPr lang="en-IN" dirty="0"/>
              <a:t>;</a:t>
            </a:r>
          </a:p>
          <a:p>
            <a:pPr lvl="1"/>
            <a:r>
              <a:rPr lang="en-IN" dirty="0"/>
              <a:t>Functions are Same as 2D array.</a:t>
            </a:r>
          </a:p>
          <a:p>
            <a:pPr lvl="1"/>
            <a:r>
              <a:rPr lang="en-US" dirty="0"/>
              <a:t>Removal or Deletion in a Vector of Vectors.</a:t>
            </a:r>
            <a:endParaRPr lang="en-IN" dirty="0"/>
          </a:p>
          <a:p>
            <a:pPr lvl="1"/>
            <a:r>
              <a:rPr lang="en-US" dirty="0"/>
              <a:t>Traversal of a Vector of Vectors.</a:t>
            </a:r>
          </a:p>
          <a:p>
            <a:pPr lvl="1"/>
            <a:endParaRPr lang="en-IN" dirty="0"/>
          </a:p>
        </p:txBody>
      </p:sp>
    </p:spTree>
    <p:extLst>
      <p:ext uri="{BB962C8B-B14F-4D97-AF65-F5344CB8AC3E}">
        <p14:creationId xmlns:p14="http://schemas.microsoft.com/office/powerpoint/2010/main" val="2219332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3A89-B5F5-4259-B8AB-7D240E24D306}"/>
              </a:ext>
            </a:extLst>
          </p:cNvPr>
          <p:cNvSpPr>
            <a:spLocks noGrp="1"/>
          </p:cNvSpPr>
          <p:nvPr>
            <p:ph type="title"/>
          </p:nvPr>
        </p:nvSpPr>
        <p:spPr/>
        <p:txBody>
          <a:bodyPr/>
          <a:lstStyle/>
          <a:p>
            <a:r>
              <a:rPr lang="en-US" dirty="0"/>
              <a:t>Reference :</a:t>
            </a:r>
            <a:endParaRPr lang="en-IN" dirty="0"/>
          </a:p>
        </p:txBody>
      </p:sp>
      <p:sp>
        <p:nvSpPr>
          <p:cNvPr id="3" name="Content Placeholder 2">
            <a:extLst>
              <a:ext uri="{FF2B5EF4-FFF2-40B4-BE49-F238E27FC236}">
                <a16:creationId xmlns:a16="http://schemas.microsoft.com/office/drawing/2014/main" id="{09D4D771-BF21-46C8-9D79-B60FA29CDBCF}"/>
              </a:ext>
            </a:extLst>
          </p:cNvPr>
          <p:cNvSpPr>
            <a:spLocks noGrp="1"/>
          </p:cNvSpPr>
          <p:nvPr>
            <p:ph idx="1"/>
          </p:nvPr>
        </p:nvSpPr>
        <p:spPr/>
        <p:txBody>
          <a:bodyPr/>
          <a:lstStyle/>
          <a:p>
            <a:r>
              <a:rPr lang="en-IN" dirty="0">
                <a:hlinkClick r:id="rId2"/>
              </a:rPr>
              <a:t>https://www.geeksforgeeks.org/2d-vector-in-cpp-with-user-defined-size/</a:t>
            </a:r>
            <a:endParaRPr lang="en-IN" dirty="0"/>
          </a:p>
          <a:p>
            <a:r>
              <a:rPr lang="en-IN" dirty="0">
                <a:hlinkClick r:id="rId3"/>
              </a:rPr>
              <a:t>https://www.geeksforgeeks.org/vector-of-vectors-in-c-stl-with-examples/</a:t>
            </a:r>
            <a:endParaRPr lang="en-IN" dirty="0"/>
          </a:p>
          <a:p>
            <a:endParaRPr lang="en-IN" dirty="0"/>
          </a:p>
        </p:txBody>
      </p:sp>
    </p:spTree>
    <p:extLst>
      <p:ext uri="{BB962C8B-B14F-4D97-AF65-F5344CB8AC3E}">
        <p14:creationId xmlns:p14="http://schemas.microsoft.com/office/powerpoint/2010/main" val="1527598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AF13-344F-458A-8061-31446E92D756}"/>
              </a:ext>
            </a:extLst>
          </p:cNvPr>
          <p:cNvSpPr>
            <a:spLocks noGrp="1"/>
          </p:cNvSpPr>
          <p:nvPr>
            <p:ph type="title"/>
          </p:nvPr>
        </p:nvSpPr>
        <p:spPr>
          <a:xfrm>
            <a:off x="1371600" y="2686050"/>
            <a:ext cx="9601200" cy="1485900"/>
          </a:xfrm>
        </p:spPr>
        <p:txBody>
          <a:bodyPr/>
          <a:lstStyle/>
          <a:p>
            <a:pPr algn="ctr"/>
            <a:r>
              <a:rPr lang="en-US" dirty="0"/>
              <a:t>Thank You</a:t>
            </a:r>
            <a:endParaRPr lang="en-IN" dirty="0"/>
          </a:p>
        </p:txBody>
      </p:sp>
      <p:sp>
        <p:nvSpPr>
          <p:cNvPr id="3" name="Content Placeholder 2">
            <a:extLst>
              <a:ext uri="{FF2B5EF4-FFF2-40B4-BE49-F238E27FC236}">
                <a16:creationId xmlns:a16="http://schemas.microsoft.com/office/drawing/2014/main" id="{4473C83E-58BE-4CDB-A7C3-3BBC91EF5FBF}"/>
              </a:ext>
            </a:extLst>
          </p:cNvPr>
          <p:cNvSpPr>
            <a:spLocks noGrp="1"/>
          </p:cNvSpPr>
          <p:nvPr>
            <p:ph idx="1"/>
          </p:nvPr>
        </p:nvSpPr>
        <p:spPr>
          <a:xfrm>
            <a:off x="7753350" y="5334000"/>
            <a:ext cx="3219450" cy="533400"/>
          </a:xfrm>
        </p:spPr>
        <p:txBody>
          <a:bodyPr/>
          <a:lstStyle/>
          <a:p>
            <a:r>
              <a:rPr lang="en-US" dirty="0"/>
              <a:t>Vashishth Signing Off</a:t>
            </a:r>
            <a:endParaRPr lang="en-IN" dirty="0"/>
          </a:p>
        </p:txBody>
      </p:sp>
    </p:spTree>
    <p:extLst>
      <p:ext uri="{BB962C8B-B14F-4D97-AF65-F5344CB8AC3E}">
        <p14:creationId xmlns:p14="http://schemas.microsoft.com/office/powerpoint/2010/main" val="369166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82C1-63EE-461A-A373-53544A33611F}"/>
              </a:ext>
            </a:extLst>
          </p:cNvPr>
          <p:cNvSpPr>
            <a:spLocks noGrp="1"/>
          </p:cNvSpPr>
          <p:nvPr>
            <p:ph type="title"/>
          </p:nvPr>
        </p:nvSpPr>
        <p:spPr/>
        <p:txBody>
          <a:bodyPr/>
          <a:lstStyle/>
          <a:p>
            <a:r>
              <a:rPr lang="en-US" dirty="0"/>
              <a:t>What is STL ?</a:t>
            </a:r>
            <a:endParaRPr lang="en-IN" dirty="0"/>
          </a:p>
        </p:txBody>
      </p:sp>
      <p:sp>
        <p:nvSpPr>
          <p:cNvPr id="3" name="Content Placeholder 2">
            <a:extLst>
              <a:ext uri="{FF2B5EF4-FFF2-40B4-BE49-F238E27FC236}">
                <a16:creationId xmlns:a16="http://schemas.microsoft.com/office/drawing/2014/main" id="{4A200FED-B391-40CC-8E4A-705A7DB4DF27}"/>
              </a:ext>
            </a:extLst>
          </p:cNvPr>
          <p:cNvSpPr>
            <a:spLocks noGrp="1"/>
          </p:cNvSpPr>
          <p:nvPr>
            <p:ph idx="1"/>
          </p:nvPr>
        </p:nvSpPr>
        <p:spPr>
          <a:xfrm>
            <a:off x="1371600" y="2286000"/>
            <a:ext cx="9601200" cy="4457700"/>
          </a:xfrm>
        </p:spPr>
        <p:txBody>
          <a:bodyPr>
            <a:normAutofit/>
          </a:bodyPr>
          <a:lstStyle/>
          <a:p>
            <a:r>
              <a:rPr lang="en-US" dirty="0"/>
              <a:t>STL stands for standard template library</a:t>
            </a:r>
          </a:p>
          <a:p>
            <a:r>
              <a:rPr lang="en-US" b="0" i="0" dirty="0">
                <a:solidFill>
                  <a:srgbClr val="273239"/>
                </a:solidFill>
                <a:effectLst/>
                <a:latin typeface="urw-din"/>
              </a:rPr>
              <a:t>STL is a collection of C++ template classes (containers) and template functions (algorithms) which provide support for common programming data structure (such as array, list, set, map, stack, queue etc...) and common algorithms (such as sort, reverse, copy etc...).It is a library of container classes, algorithms, and iterators.</a:t>
            </a:r>
          </a:p>
          <a:p>
            <a:r>
              <a:rPr lang="en-US" dirty="0">
                <a:solidFill>
                  <a:srgbClr val="273239"/>
                </a:solidFill>
                <a:latin typeface="urw-din"/>
              </a:rPr>
              <a:t>Four Components : -</a:t>
            </a:r>
          </a:p>
          <a:p>
            <a:pPr lvl="1" fontAlgn="base">
              <a:buFont typeface="Arial" panose="020B0604020202020204" pitchFamily="34" charset="0"/>
              <a:buChar char="•"/>
            </a:pPr>
            <a:r>
              <a:rPr lang="en-IN" b="0" i="0" dirty="0">
                <a:solidFill>
                  <a:srgbClr val="273239"/>
                </a:solidFill>
                <a:effectLst/>
                <a:latin typeface="urw-din"/>
              </a:rPr>
              <a:t>Algorithms</a:t>
            </a:r>
          </a:p>
          <a:p>
            <a:pPr lvl="1" fontAlgn="base">
              <a:buFont typeface="Arial" panose="020B0604020202020204" pitchFamily="34" charset="0"/>
              <a:buChar char="•"/>
            </a:pPr>
            <a:r>
              <a:rPr lang="en-IN" b="0" i="0" dirty="0">
                <a:solidFill>
                  <a:srgbClr val="273239"/>
                </a:solidFill>
                <a:effectLst/>
                <a:latin typeface="urw-din"/>
              </a:rPr>
              <a:t>Containers</a:t>
            </a:r>
          </a:p>
          <a:p>
            <a:pPr lvl="1" fontAlgn="base">
              <a:buFont typeface="Arial" panose="020B0604020202020204" pitchFamily="34" charset="0"/>
              <a:buChar char="•"/>
            </a:pPr>
            <a:r>
              <a:rPr lang="en-IN" b="0" i="0" dirty="0">
                <a:solidFill>
                  <a:srgbClr val="273239"/>
                </a:solidFill>
                <a:effectLst/>
                <a:latin typeface="urw-din"/>
              </a:rPr>
              <a:t>Functions</a:t>
            </a:r>
          </a:p>
          <a:p>
            <a:pPr lvl="1" fontAlgn="base">
              <a:buFont typeface="Arial" panose="020B0604020202020204" pitchFamily="34" charset="0"/>
              <a:buChar char="•"/>
            </a:pPr>
            <a:r>
              <a:rPr lang="en-IN" b="0" i="0" dirty="0">
                <a:solidFill>
                  <a:srgbClr val="273239"/>
                </a:solidFill>
                <a:effectLst/>
                <a:latin typeface="urw-din"/>
              </a:rPr>
              <a:t>Iterators</a:t>
            </a:r>
          </a:p>
          <a:p>
            <a:pPr fontAlgn="base"/>
            <a:r>
              <a:rPr lang="en-IN" b="0" i="0" dirty="0">
                <a:solidFill>
                  <a:srgbClr val="273239"/>
                </a:solidFill>
                <a:effectLst/>
                <a:latin typeface="urw-din"/>
              </a:rPr>
              <a:t>We will see two containers in this two sessions : 1. vector 2. Map</a:t>
            </a:r>
          </a:p>
          <a:p>
            <a:pPr lvl="1"/>
            <a:endParaRPr lang="en-IN" dirty="0"/>
          </a:p>
        </p:txBody>
      </p:sp>
    </p:spTree>
    <p:extLst>
      <p:ext uri="{BB962C8B-B14F-4D97-AF65-F5344CB8AC3E}">
        <p14:creationId xmlns:p14="http://schemas.microsoft.com/office/powerpoint/2010/main" val="52535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5FE09-36BD-4514-9AC5-741D6BB2B459}"/>
              </a:ext>
            </a:extLst>
          </p:cNvPr>
          <p:cNvSpPr>
            <a:spLocks noGrp="1"/>
          </p:cNvSpPr>
          <p:nvPr>
            <p:ph type="title"/>
          </p:nvPr>
        </p:nvSpPr>
        <p:spPr/>
        <p:txBody>
          <a:bodyPr/>
          <a:lstStyle/>
          <a:p>
            <a:r>
              <a:rPr lang="en-US" dirty="0"/>
              <a:t>1. Algorithms</a:t>
            </a:r>
            <a:endParaRPr lang="en-IN" dirty="0"/>
          </a:p>
        </p:txBody>
      </p:sp>
      <p:sp>
        <p:nvSpPr>
          <p:cNvPr id="3" name="Content Placeholder 2">
            <a:extLst>
              <a:ext uri="{FF2B5EF4-FFF2-40B4-BE49-F238E27FC236}">
                <a16:creationId xmlns:a16="http://schemas.microsoft.com/office/drawing/2014/main" id="{342C10B5-3F5D-471F-9788-38EB2C02BB7D}"/>
              </a:ext>
            </a:extLst>
          </p:cNvPr>
          <p:cNvSpPr>
            <a:spLocks noGrp="1"/>
          </p:cNvSpPr>
          <p:nvPr>
            <p:ph idx="1"/>
          </p:nvPr>
        </p:nvSpPr>
        <p:spPr/>
        <p:txBody>
          <a:bodyPr/>
          <a:lstStyle/>
          <a:p>
            <a:r>
              <a:rPr lang="en-US" dirty="0"/>
              <a:t>An algorithm is a set of instructions for solving a problem or accomplishing a task.</a:t>
            </a:r>
          </a:p>
          <a:p>
            <a:r>
              <a:rPr lang="en-US" b="0" i="0" dirty="0">
                <a:solidFill>
                  <a:srgbClr val="273239"/>
                </a:solidFill>
                <a:effectLst/>
                <a:latin typeface="urw-din"/>
              </a:rPr>
              <a:t>They act on containers and provide means for various operations for the contents of the containers.</a:t>
            </a:r>
          </a:p>
          <a:p>
            <a:r>
              <a:rPr lang="en-US" b="0" i="0" dirty="0">
                <a:solidFill>
                  <a:srgbClr val="273239"/>
                </a:solidFill>
                <a:effectLst/>
                <a:latin typeface="urw-din"/>
              </a:rPr>
              <a:t>E.g.</a:t>
            </a:r>
          </a:p>
          <a:p>
            <a:pPr lvl="1"/>
            <a:r>
              <a:rPr lang="en-US" i="0" dirty="0">
                <a:solidFill>
                  <a:srgbClr val="273239"/>
                </a:solidFill>
                <a:latin typeface="urw-din"/>
              </a:rPr>
              <a:t>Sorting</a:t>
            </a:r>
          </a:p>
          <a:p>
            <a:pPr lvl="1"/>
            <a:r>
              <a:rPr lang="en-US" i="0" dirty="0">
                <a:solidFill>
                  <a:srgbClr val="273239"/>
                </a:solidFill>
                <a:latin typeface="urw-din"/>
              </a:rPr>
              <a:t>Searching</a:t>
            </a:r>
          </a:p>
          <a:p>
            <a:pPr lvl="1"/>
            <a:r>
              <a:rPr lang="en-US" i="0" dirty="0">
                <a:solidFill>
                  <a:srgbClr val="273239"/>
                </a:solidFill>
                <a:latin typeface="urw-din"/>
              </a:rPr>
              <a:t>STL Algorithms</a:t>
            </a:r>
            <a:endParaRPr lang="en-US" b="0" i="0" dirty="0">
              <a:solidFill>
                <a:srgbClr val="273239"/>
              </a:solidFill>
              <a:effectLst/>
              <a:latin typeface="urw-din"/>
            </a:endParaRP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83922310-C675-452C-8C66-DD100F1EC5B4}"/>
                  </a:ext>
                </a:extLst>
              </p14:cNvPr>
              <p14:cNvContentPartPr/>
              <p14:nvPr/>
            </p14:nvContentPartPr>
            <p14:xfrm>
              <a:off x="3689884" y="2857256"/>
              <a:ext cx="360" cy="360"/>
            </p14:xfrm>
          </p:contentPart>
        </mc:Choice>
        <mc:Fallback xmlns="">
          <p:pic>
            <p:nvPicPr>
              <p:cNvPr id="15" name="Ink 14">
                <a:extLst>
                  <a:ext uri="{FF2B5EF4-FFF2-40B4-BE49-F238E27FC236}">
                    <a16:creationId xmlns:a16="http://schemas.microsoft.com/office/drawing/2014/main" id="{83922310-C675-452C-8C66-DD100F1EC5B4}"/>
                  </a:ext>
                </a:extLst>
              </p:cNvPr>
              <p:cNvPicPr/>
              <p:nvPr/>
            </p:nvPicPr>
            <p:blipFill>
              <a:blip r:embed="rId3"/>
              <a:stretch>
                <a:fillRect/>
              </a:stretch>
            </p:blipFill>
            <p:spPr>
              <a:xfrm>
                <a:off x="3680884" y="2848256"/>
                <a:ext cx="18000" cy="18000"/>
              </a:xfrm>
              <a:prstGeom prst="rect">
                <a:avLst/>
              </a:prstGeom>
            </p:spPr>
          </p:pic>
        </mc:Fallback>
      </mc:AlternateContent>
    </p:spTree>
    <p:extLst>
      <p:ext uri="{BB962C8B-B14F-4D97-AF65-F5344CB8AC3E}">
        <p14:creationId xmlns:p14="http://schemas.microsoft.com/office/powerpoint/2010/main" val="3796281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C6AA-1CDB-4091-A95C-1B0C879024E7}"/>
              </a:ext>
            </a:extLst>
          </p:cNvPr>
          <p:cNvSpPr>
            <a:spLocks noGrp="1"/>
          </p:cNvSpPr>
          <p:nvPr>
            <p:ph type="title"/>
          </p:nvPr>
        </p:nvSpPr>
        <p:spPr/>
        <p:txBody>
          <a:bodyPr/>
          <a:lstStyle/>
          <a:p>
            <a:r>
              <a:rPr lang="en-US" dirty="0"/>
              <a:t>2. Containers</a:t>
            </a:r>
            <a:endParaRPr lang="en-IN" dirty="0"/>
          </a:p>
        </p:txBody>
      </p:sp>
      <p:sp>
        <p:nvSpPr>
          <p:cNvPr id="3" name="Content Placeholder 2">
            <a:extLst>
              <a:ext uri="{FF2B5EF4-FFF2-40B4-BE49-F238E27FC236}">
                <a16:creationId xmlns:a16="http://schemas.microsoft.com/office/drawing/2014/main" id="{9A4C125E-E866-438C-B180-B54206872ED4}"/>
              </a:ext>
            </a:extLst>
          </p:cNvPr>
          <p:cNvSpPr>
            <a:spLocks noGrp="1"/>
          </p:cNvSpPr>
          <p:nvPr>
            <p:ph idx="1"/>
          </p:nvPr>
        </p:nvSpPr>
        <p:spPr>
          <a:xfrm>
            <a:off x="1371600" y="2286000"/>
            <a:ext cx="9601200" cy="4572000"/>
          </a:xfrm>
        </p:spPr>
        <p:txBody>
          <a:bodyPr/>
          <a:lstStyle/>
          <a:p>
            <a:r>
              <a:rPr lang="en-US" dirty="0"/>
              <a:t>Containers or container classes store objects and data</a:t>
            </a:r>
          </a:p>
          <a:p>
            <a:r>
              <a:rPr lang="en-US" dirty="0"/>
              <a:t>They are implemented as class templates for different kind of data structures.</a:t>
            </a:r>
          </a:p>
          <a:p>
            <a:r>
              <a:rPr lang="en-US" dirty="0"/>
              <a:t>E.g.</a:t>
            </a:r>
          </a:p>
          <a:p>
            <a:pPr lvl="1"/>
            <a:r>
              <a:rPr lang="en-US" dirty="0"/>
              <a:t>Vector</a:t>
            </a:r>
          </a:p>
          <a:p>
            <a:pPr lvl="1"/>
            <a:r>
              <a:rPr lang="en-US" dirty="0"/>
              <a:t>List</a:t>
            </a:r>
          </a:p>
          <a:p>
            <a:pPr lvl="1"/>
            <a:r>
              <a:rPr lang="en-US" dirty="0"/>
              <a:t>Array</a:t>
            </a:r>
          </a:p>
          <a:p>
            <a:pPr lvl="1"/>
            <a:r>
              <a:rPr lang="en-US" dirty="0"/>
              <a:t>queue</a:t>
            </a:r>
          </a:p>
          <a:p>
            <a:pPr lvl="1"/>
            <a:r>
              <a:rPr lang="en-US" dirty="0"/>
              <a:t>Set</a:t>
            </a:r>
          </a:p>
          <a:p>
            <a:pPr lvl="1"/>
            <a:r>
              <a:rPr lang="en-US" dirty="0"/>
              <a:t>map</a:t>
            </a:r>
          </a:p>
          <a:p>
            <a:endParaRPr lang="en-IN" dirty="0"/>
          </a:p>
        </p:txBody>
      </p:sp>
    </p:spTree>
    <p:extLst>
      <p:ext uri="{BB962C8B-B14F-4D97-AF65-F5344CB8AC3E}">
        <p14:creationId xmlns:p14="http://schemas.microsoft.com/office/powerpoint/2010/main" val="104826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34192-4E37-426E-916C-879AC7D3D946}"/>
              </a:ext>
            </a:extLst>
          </p:cNvPr>
          <p:cNvSpPr>
            <a:spLocks noGrp="1"/>
          </p:cNvSpPr>
          <p:nvPr>
            <p:ph type="title"/>
          </p:nvPr>
        </p:nvSpPr>
        <p:spPr/>
        <p:txBody>
          <a:bodyPr/>
          <a:lstStyle/>
          <a:p>
            <a:r>
              <a:rPr lang="en-US" dirty="0"/>
              <a:t>3. Functions</a:t>
            </a:r>
            <a:endParaRPr lang="en-IN" dirty="0"/>
          </a:p>
        </p:txBody>
      </p:sp>
      <p:sp>
        <p:nvSpPr>
          <p:cNvPr id="3" name="Content Placeholder 2">
            <a:extLst>
              <a:ext uri="{FF2B5EF4-FFF2-40B4-BE49-F238E27FC236}">
                <a16:creationId xmlns:a16="http://schemas.microsoft.com/office/drawing/2014/main" id="{FD1C4D26-0D92-47DC-B54B-1E7DC5BE7155}"/>
              </a:ext>
            </a:extLst>
          </p:cNvPr>
          <p:cNvSpPr>
            <a:spLocks noGrp="1"/>
          </p:cNvSpPr>
          <p:nvPr>
            <p:ph idx="1"/>
          </p:nvPr>
        </p:nvSpPr>
        <p:spPr/>
        <p:txBody>
          <a:bodyPr/>
          <a:lstStyle/>
          <a:p>
            <a:r>
              <a:rPr lang="en-US" dirty="0"/>
              <a:t>A function is simply a “chunk” of code that you can use over and over again, rather than writing it out multiple times</a:t>
            </a:r>
          </a:p>
          <a:p>
            <a:r>
              <a:rPr lang="en-US" dirty="0"/>
              <a:t>The STL includes classes that overload the function call operator. Instances of such classes are called function objects or functors. </a:t>
            </a:r>
          </a:p>
          <a:p>
            <a:endParaRPr lang="en-IN" dirty="0"/>
          </a:p>
        </p:txBody>
      </p:sp>
    </p:spTree>
    <p:extLst>
      <p:ext uri="{BB962C8B-B14F-4D97-AF65-F5344CB8AC3E}">
        <p14:creationId xmlns:p14="http://schemas.microsoft.com/office/powerpoint/2010/main" val="55054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D4EE-4D83-4A44-8799-1BFAEB593BA1}"/>
              </a:ext>
            </a:extLst>
          </p:cNvPr>
          <p:cNvSpPr>
            <a:spLocks noGrp="1"/>
          </p:cNvSpPr>
          <p:nvPr>
            <p:ph type="title"/>
          </p:nvPr>
        </p:nvSpPr>
        <p:spPr/>
        <p:txBody>
          <a:bodyPr/>
          <a:lstStyle/>
          <a:p>
            <a:r>
              <a:rPr lang="en-US" dirty="0"/>
              <a:t>4. Iterators</a:t>
            </a:r>
            <a:endParaRPr lang="en-IN" dirty="0"/>
          </a:p>
        </p:txBody>
      </p:sp>
      <p:sp>
        <p:nvSpPr>
          <p:cNvPr id="3" name="Content Placeholder 2">
            <a:extLst>
              <a:ext uri="{FF2B5EF4-FFF2-40B4-BE49-F238E27FC236}">
                <a16:creationId xmlns:a16="http://schemas.microsoft.com/office/drawing/2014/main" id="{2B2F75E8-36DA-450A-8E54-F9AFE9A3210A}"/>
              </a:ext>
            </a:extLst>
          </p:cNvPr>
          <p:cNvSpPr>
            <a:spLocks noGrp="1"/>
          </p:cNvSpPr>
          <p:nvPr>
            <p:ph idx="1"/>
          </p:nvPr>
        </p:nvSpPr>
        <p:spPr/>
        <p:txBody>
          <a:bodyPr/>
          <a:lstStyle/>
          <a:p>
            <a:r>
              <a:rPr lang="en-US" dirty="0"/>
              <a:t>As the name suggests, iterators are used for working upon a sequence of values.</a:t>
            </a:r>
          </a:p>
          <a:p>
            <a:r>
              <a:rPr lang="en-US" dirty="0"/>
              <a:t>instances of iterators are pointer-like object which can be incremented with ++, dereferenced with *, and compared against another iterator with !=</a:t>
            </a:r>
          </a:p>
          <a:p>
            <a:r>
              <a:rPr lang="en-US" dirty="0"/>
              <a:t>Iterator can be used to iterate over elements stored in containers</a:t>
            </a:r>
          </a:p>
          <a:p>
            <a:r>
              <a:rPr lang="en-US" dirty="0"/>
              <a:t>every container provides iterator (implementation differs across containers)</a:t>
            </a:r>
          </a:p>
          <a:p>
            <a:r>
              <a:rPr lang="en-IN" dirty="0" err="1"/>
              <a:t>Begin,end,next</a:t>
            </a:r>
            <a:r>
              <a:rPr lang="en-IN" dirty="0"/>
              <a:t>, etc.</a:t>
            </a:r>
          </a:p>
        </p:txBody>
      </p:sp>
    </p:spTree>
    <p:extLst>
      <p:ext uri="{BB962C8B-B14F-4D97-AF65-F5344CB8AC3E}">
        <p14:creationId xmlns:p14="http://schemas.microsoft.com/office/powerpoint/2010/main" val="99924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1181-7607-426B-A9D4-D31C589FA630}"/>
              </a:ext>
            </a:extLst>
          </p:cNvPr>
          <p:cNvSpPr>
            <a:spLocks noGrp="1"/>
          </p:cNvSpPr>
          <p:nvPr>
            <p:ph type="title"/>
          </p:nvPr>
        </p:nvSpPr>
        <p:spPr/>
        <p:txBody>
          <a:bodyPr/>
          <a:lstStyle/>
          <a:p>
            <a:r>
              <a:rPr lang="en-US" dirty="0"/>
              <a:t>Vector</a:t>
            </a:r>
            <a:endParaRPr lang="en-IN" dirty="0"/>
          </a:p>
        </p:txBody>
      </p:sp>
      <p:sp>
        <p:nvSpPr>
          <p:cNvPr id="3" name="Content Placeholder 2">
            <a:extLst>
              <a:ext uri="{FF2B5EF4-FFF2-40B4-BE49-F238E27FC236}">
                <a16:creationId xmlns:a16="http://schemas.microsoft.com/office/drawing/2014/main" id="{79BF506A-C30C-4058-9FAD-9BE28622BC79}"/>
              </a:ext>
            </a:extLst>
          </p:cNvPr>
          <p:cNvSpPr>
            <a:spLocks noGrp="1"/>
          </p:cNvSpPr>
          <p:nvPr>
            <p:ph idx="1"/>
          </p:nvPr>
        </p:nvSpPr>
        <p:spPr>
          <a:xfrm>
            <a:off x="1371600" y="2286000"/>
            <a:ext cx="9601200" cy="4095750"/>
          </a:xfrm>
        </p:spPr>
        <p:txBody>
          <a:bodyPr/>
          <a:lstStyle/>
          <a:p>
            <a:r>
              <a:rPr lang="en-US" dirty="0"/>
              <a:t>A contiguously allocated sequence of T</a:t>
            </a:r>
          </a:p>
          <a:p>
            <a:r>
              <a:rPr lang="en-US" dirty="0"/>
              <a:t>Vectors are same as dynamic arrays with the ability to resize itself automatically when an element is inserted or deleted, with their storage being handled automatically by the container.</a:t>
            </a:r>
          </a:p>
          <a:p>
            <a:r>
              <a:rPr lang="en-US" dirty="0"/>
              <a:t>Vector elements are placed in contiguous storage so that they can be accessed and traversed using iterators.</a:t>
            </a:r>
          </a:p>
          <a:p>
            <a:r>
              <a:rPr lang="en-US" dirty="0"/>
              <a:t>In vectors, data is inserted at the end.</a:t>
            </a:r>
          </a:p>
          <a:p>
            <a:r>
              <a:rPr lang="en-US" dirty="0"/>
              <a:t>Inserting at the end takes differential time, as sometimes there may be a need of extending the array. Removing the last element takes only constant time because no resizing happens. Inserting and erasing at the beginning or in the middle is linear in time.</a:t>
            </a:r>
            <a:endParaRPr lang="en-IN" dirty="0"/>
          </a:p>
        </p:txBody>
      </p:sp>
    </p:spTree>
    <p:extLst>
      <p:ext uri="{BB962C8B-B14F-4D97-AF65-F5344CB8AC3E}">
        <p14:creationId xmlns:p14="http://schemas.microsoft.com/office/powerpoint/2010/main" val="919131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4369B-A28D-427A-B851-4DC43BF49A63}"/>
              </a:ext>
            </a:extLst>
          </p:cNvPr>
          <p:cNvSpPr>
            <a:spLocks noGrp="1"/>
          </p:cNvSpPr>
          <p:nvPr>
            <p:ph type="title"/>
          </p:nvPr>
        </p:nvSpPr>
        <p:spPr/>
        <p:txBody>
          <a:bodyPr/>
          <a:lstStyle/>
          <a:p>
            <a:r>
              <a:rPr lang="en-US" dirty="0"/>
              <a:t>Vector</a:t>
            </a:r>
            <a:endParaRPr lang="en-IN" dirty="0"/>
          </a:p>
        </p:txBody>
      </p:sp>
      <p:sp>
        <p:nvSpPr>
          <p:cNvPr id="3" name="Content Placeholder 2">
            <a:extLst>
              <a:ext uri="{FF2B5EF4-FFF2-40B4-BE49-F238E27FC236}">
                <a16:creationId xmlns:a16="http://schemas.microsoft.com/office/drawing/2014/main" id="{D31F18D0-0ABF-4E42-AFD0-418E29D32954}"/>
              </a:ext>
            </a:extLst>
          </p:cNvPr>
          <p:cNvSpPr>
            <a:spLocks noGrp="1"/>
          </p:cNvSpPr>
          <p:nvPr>
            <p:ph idx="1"/>
          </p:nvPr>
        </p:nvSpPr>
        <p:spPr/>
        <p:txBody>
          <a:bodyPr/>
          <a:lstStyle/>
          <a:p>
            <a:r>
              <a:rPr lang="en-US" dirty="0"/>
              <a:t>Adding/removing element from back takes constant time (Except when it needs to reallocate all the elements)</a:t>
            </a:r>
          </a:p>
          <a:p>
            <a:r>
              <a:rPr lang="en-US" dirty="0"/>
              <a:t>Adding/removing elements from front or middle is costly (O(n)) compared to adding/removing elements from back</a:t>
            </a:r>
          </a:p>
          <a:p>
            <a:r>
              <a:rPr lang="en-IN" dirty="0"/>
              <a:t>every time increase memory size as double for every last insertion.</a:t>
            </a:r>
          </a:p>
          <a:p>
            <a:endParaRPr lang="en-IN" dirty="0"/>
          </a:p>
        </p:txBody>
      </p:sp>
    </p:spTree>
    <p:extLst>
      <p:ext uri="{BB962C8B-B14F-4D97-AF65-F5344CB8AC3E}">
        <p14:creationId xmlns:p14="http://schemas.microsoft.com/office/powerpoint/2010/main" val="332549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886384-3F0B-45C1-B75E-59343BA85750}"/>
              </a:ext>
            </a:extLst>
          </p:cNvPr>
          <p:cNvSpPr txBox="1"/>
          <p:nvPr/>
        </p:nvSpPr>
        <p:spPr>
          <a:xfrm>
            <a:off x="1133474" y="533400"/>
            <a:ext cx="6410325" cy="59093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int main()</a:t>
            </a:r>
          </a:p>
          <a:p>
            <a:r>
              <a:rPr lang="en-IN" dirty="0"/>
              <a:t>{</a:t>
            </a:r>
          </a:p>
          <a:p>
            <a:pPr lvl="1"/>
            <a:r>
              <a:rPr lang="en-IN" dirty="0"/>
              <a:t>std::vector&lt;int&gt; </a:t>
            </a:r>
            <a:r>
              <a:rPr lang="en-IN" dirty="0" err="1"/>
              <a:t>int_vect</a:t>
            </a:r>
            <a:r>
              <a:rPr lang="en-IN" dirty="0"/>
              <a:t>;</a:t>
            </a:r>
          </a:p>
          <a:p>
            <a:pPr lvl="1"/>
            <a:r>
              <a:rPr lang="en-IN" dirty="0"/>
              <a:t>for(int </a:t>
            </a:r>
            <a:r>
              <a:rPr lang="en-IN" dirty="0" err="1"/>
              <a:t>i</a:t>
            </a:r>
            <a:r>
              <a:rPr lang="en-IN" dirty="0"/>
              <a:t> = 0; </a:t>
            </a:r>
            <a:r>
              <a:rPr lang="en-IN" dirty="0" err="1"/>
              <a:t>i</a:t>
            </a:r>
            <a:r>
              <a:rPr lang="en-IN" dirty="0"/>
              <a:t> &lt; 10; </a:t>
            </a:r>
            <a:r>
              <a:rPr lang="en-IN" dirty="0" err="1"/>
              <a:t>i</a:t>
            </a:r>
            <a:r>
              <a:rPr lang="en-IN" dirty="0"/>
              <a:t>++) {</a:t>
            </a:r>
          </a:p>
          <a:p>
            <a:pPr lvl="2"/>
            <a:r>
              <a:rPr lang="en-IN" dirty="0" err="1"/>
              <a:t>int_vect.push_back</a:t>
            </a:r>
            <a:r>
              <a:rPr lang="en-IN" dirty="0"/>
              <a:t>(i+1);</a:t>
            </a:r>
          </a:p>
          <a:p>
            <a:pPr lvl="2"/>
            <a:r>
              <a:rPr lang="en-IN" dirty="0" err="1"/>
              <a:t>cout</a:t>
            </a:r>
            <a:r>
              <a:rPr lang="en-IN" dirty="0"/>
              <a:t> &lt;&lt; </a:t>
            </a:r>
            <a:r>
              <a:rPr lang="en-IN" dirty="0" err="1"/>
              <a:t>i</a:t>
            </a:r>
            <a:r>
              <a:rPr lang="en-IN" dirty="0"/>
              <a:t> &lt;&lt; " ";</a:t>
            </a:r>
          </a:p>
          <a:p>
            <a:pPr lvl="2"/>
            <a:r>
              <a:rPr lang="en-IN" dirty="0" err="1"/>
              <a:t>cout</a:t>
            </a:r>
            <a:r>
              <a:rPr lang="en-IN" dirty="0"/>
              <a:t> &lt;&lt; </a:t>
            </a:r>
            <a:r>
              <a:rPr lang="en-IN" dirty="0" err="1"/>
              <a:t>int_vect.size</a:t>
            </a:r>
            <a:r>
              <a:rPr lang="en-IN" dirty="0"/>
              <a:t>() &lt;&lt; " ";</a:t>
            </a:r>
          </a:p>
          <a:p>
            <a:pPr lvl="2"/>
            <a:r>
              <a:rPr lang="en-IN" dirty="0" err="1"/>
              <a:t>cout</a:t>
            </a:r>
            <a:r>
              <a:rPr lang="en-IN" dirty="0"/>
              <a:t> &lt;&lt; </a:t>
            </a:r>
            <a:r>
              <a:rPr lang="en-IN" dirty="0" err="1"/>
              <a:t>int_vect.capacity</a:t>
            </a:r>
            <a:r>
              <a:rPr lang="en-IN" dirty="0"/>
              <a:t>() &lt;&lt; </a:t>
            </a:r>
            <a:r>
              <a:rPr lang="en-IN" dirty="0" err="1"/>
              <a:t>endl</a:t>
            </a:r>
            <a:r>
              <a:rPr lang="en-IN" dirty="0"/>
              <a:t>;</a:t>
            </a:r>
          </a:p>
          <a:p>
            <a:pPr lvl="1"/>
            <a:r>
              <a:rPr lang="en-IN" dirty="0"/>
              <a:t>}</a:t>
            </a:r>
          </a:p>
          <a:p>
            <a:pPr lvl="1"/>
            <a:r>
              <a:rPr lang="en-IN" dirty="0"/>
              <a:t>for(int </a:t>
            </a:r>
            <a:r>
              <a:rPr lang="en-IN" dirty="0" err="1"/>
              <a:t>i</a:t>
            </a:r>
            <a:r>
              <a:rPr lang="en-IN" dirty="0"/>
              <a:t> = 0; </a:t>
            </a:r>
            <a:r>
              <a:rPr lang="en-IN" dirty="0" err="1"/>
              <a:t>i</a:t>
            </a:r>
            <a:r>
              <a:rPr lang="en-IN" dirty="0"/>
              <a:t> &lt; 10; </a:t>
            </a:r>
            <a:r>
              <a:rPr lang="en-IN" dirty="0" err="1"/>
              <a:t>i</a:t>
            </a:r>
            <a:r>
              <a:rPr lang="en-IN" dirty="0"/>
              <a:t>++) {</a:t>
            </a:r>
          </a:p>
          <a:p>
            <a:pPr lvl="1"/>
            <a:r>
              <a:rPr lang="en-IN" dirty="0"/>
              <a:t>	</a:t>
            </a:r>
            <a:r>
              <a:rPr lang="en-IN" dirty="0" err="1"/>
              <a:t>cout</a:t>
            </a:r>
            <a:r>
              <a:rPr lang="en-IN" dirty="0"/>
              <a:t> &lt;&lt; </a:t>
            </a:r>
            <a:r>
              <a:rPr lang="en-IN" dirty="0" err="1"/>
              <a:t>int_vect</a:t>
            </a:r>
            <a:r>
              <a:rPr lang="en-IN" dirty="0"/>
              <a:t>[</a:t>
            </a:r>
            <a:r>
              <a:rPr lang="en-IN" dirty="0" err="1"/>
              <a:t>i</a:t>
            </a:r>
            <a:r>
              <a:rPr lang="en-IN" dirty="0"/>
              <a:t>] &lt;&lt; " ";</a:t>
            </a:r>
          </a:p>
          <a:p>
            <a:pPr lvl="1"/>
            <a:r>
              <a:rPr lang="en-IN" dirty="0"/>
              <a:t>}</a:t>
            </a:r>
          </a:p>
          <a:p>
            <a:pPr lvl="1"/>
            <a:r>
              <a:rPr lang="en-IN" dirty="0" err="1"/>
              <a:t>cout</a:t>
            </a:r>
            <a:r>
              <a:rPr lang="en-IN" dirty="0"/>
              <a:t> &lt;&lt; </a:t>
            </a:r>
            <a:r>
              <a:rPr lang="en-IN" dirty="0" err="1"/>
              <a:t>endl</a:t>
            </a:r>
            <a:r>
              <a:rPr lang="en-IN" dirty="0"/>
              <a:t>;</a:t>
            </a:r>
          </a:p>
          <a:p>
            <a:pPr lvl="1"/>
            <a:endParaRPr lang="en-IN" dirty="0"/>
          </a:p>
          <a:p>
            <a:pPr lvl="1"/>
            <a:r>
              <a:rPr lang="en-IN" dirty="0"/>
              <a:t>for(auto it = </a:t>
            </a:r>
            <a:r>
              <a:rPr lang="en-IN" dirty="0" err="1"/>
              <a:t>int_vect.cbegin</a:t>
            </a:r>
            <a:r>
              <a:rPr lang="en-IN" dirty="0"/>
              <a:t>(); it != </a:t>
            </a:r>
            <a:r>
              <a:rPr lang="en-IN" dirty="0" err="1"/>
              <a:t>int_vect.cend</a:t>
            </a:r>
            <a:r>
              <a:rPr lang="en-IN" dirty="0"/>
              <a:t>(); ++it)</a:t>
            </a:r>
          </a:p>
          <a:p>
            <a:pPr lvl="2"/>
            <a:r>
              <a:rPr lang="en-IN" dirty="0" err="1"/>
              <a:t>cout</a:t>
            </a:r>
            <a:r>
              <a:rPr lang="en-IN" dirty="0"/>
              <a:t> &lt;&lt; *it &lt;&lt; " ";</a:t>
            </a:r>
          </a:p>
          <a:p>
            <a:pPr lvl="1"/>
            <a:r>
              <a:rPr lang="en-IN" dirty="0" err="1"/>
              <a:t>cout</a:t>
            </a:r>
            <a:r>
              <a:rPr lang="en-IN" dirty="0"/>
              <a:t> &lt;&lt; </a:t>
            </a:r>
            <a:r>
              <a:rPr lang="en-IN" dirty="0" err="1"/>
              <a:t>endl</a:t>
            </a:r>
            <a:r>
              <a:rPr lang="en-IN" dirty="0"/>
              <a:t>;</a:t>
            </a:r>
          </a:p>
          <a:p>
            <a:pPr lvl="1"/>
            <a:r>
              <a:rPr lang="en-IN" dirty="0"/>
              <a:t>for(auto it = </a:t>
            </a:r>
            <a:r>
              <a:rPr lang="en-IN" dirty="0" err="1"/>
              <a:t>int_vect.crbegin</a:t>
            </a:r>
            <a:r>
              <a:rPr lang="en-IN" dirty="0"/>
              <a:t>(); it != </a:t>
            </a:r>
            <a:r>
              <a:rPr lang="en-IN" dirty="0" err="1"/>
              <a:t>int_vect.crend</a:t>
            </a:r>
            <a:r>
              <a:rPr lang="en-IN" dirty="0"/>
              <a:t>(); ++it)</a:t>
            </a:r>
          </a:p>
          <a:p>
            <a:pPr lvl="1"/>
            <a:r>
              <a:rPr lang="en-IN" dirty="0"/>
              <a:t>	</a:t>
            </a:r>
            <a:r>
              <a:rPr lang="en-IN" dirty="0" err="1"/>
              <a:t>cout</a:t>
            </a:r>
            <a:r>
              <a:rPr lang="en-IN" dirty="0"/>
              <a:t> &lt;&lt; *it &lt;&lt; " ";</a:t>
            </a:r>
          </a:p>
          <a:p>
            <a:pPr lvl="1"/>
            <a:r>
              <a:rPr lang="en-IN" dirty="0"/>
              <a:t>return 0;</a:t>
            </a:r>
          </a:p>
          <a:p>
            <a:r>
              <a:rPr lang="en-IN" dirty="0"/>
              <a:t>}</a:t>
            </a: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A27C9784-DF2F-44D6-ACBE-2EA6678CEB6B}"/>
                  </a:ext>
                </a:extLst>
              </p14:cNvPr>
              <p14:cNvContentPartPr/>
              <p14:nvPr/>
            </p14:nvContentPartPr>
            <p14:xfrm>
              <a:off x="5105235" y="4295370"/>
              <a:ext cx="360" cy="360"/>
            </p14:xfrm>
          </p:contentPart>
        </mc:Choice>
        <mc:Fallback xmlns="">
          <p:pic>
            <p:nvPicPr>
              <p:cNvPr id="9" name="Ink 8">
                <a:extLst>
                  <a:ext uri="{FF2B5EF4-FFF2-40B4-BE49-F238E27FC236}">
                    <a16:creationId xmlns:a16="http://schemas.microsoft.com/office/drawing/2014/main" id="{A27C9784-DF2F-44D6-ACBE-2EA6678CEB6B}"/>
                  </a:ext>
                </a:extLst>
              </p:cNvPr>
              <p:cNvPicPr/>
              <p:nvPr/>
            </p:nvPicPr>
            <p:blipFill>
              <a:blip r:embed="rId3"/>
              <a:stretch>
                <a:fillRect/>
              </a:stretch>
            </p:blipFill>
            <p:spPr>
              <a:xfrm>
                <a:off x="5096235" y="428637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092A7C9C-4BE4-40C0-9974-13BE75017188}"/>
                  </a:ext>
                </a:extLst>
              </p14:cNvPr>
              <p14:cNvContentPartPr/>
              <p14:nvPr/>
            </p14:nvContentPartPr>
            <p14:xfrm>
              <a:off x="3380835" y="4362330"/>
              <a:ext cx="360" cy="360"/>
            </p14:xfrm>
          </p:contentPart>
        </mc:Choice>
        <mc:Fallback xmlns="">
          <p:pic>
            <p:nvPicPr>
              <p:cNvPr id="10" name="Ink 9">
                <a:extLst>
                  <a:ext uri="{FF2B5EF4-FFF2-40B4-BE49-F238E27FC236}">
                    <a16:creationId xmlns:a16="http://schemas.microsoft.com/office/drawing/2014/main" id="{092A7C9C-4BE4-40C0-9974-13BE75017188}"/>
                  </a:ext>
                </a:extLst>
              </p:cNvPr>
              <p:cNvPicPr/>
              <p:nvPr/>
            </p:nvPicPr>
            <p:blipFill>
              <a:blip r:embed="rId3"/>
              <a:stretch>
                <a:fillRect/>
              </a:stretch>
            </p:blipFill>
            <p:spPr>
              <a:xfrm>
                <a:off x="3372195" y="4353330"/>
                <a:ext cx="18000" cy="18000"/>
              </a:xfrm>
              <a:prstGeom prst="rect">
                <a:avLst/>
              </a:prstGeom>
            </p:spPr>
          </p:pic>
        </mc:Fallback>
      </mc:AlternateContent>
      <p:sp>
        <p:nvSpPr>
          <p:cNvPr id="12" name="TextBox 11">
            <a:extLst>
              <a:ext uri="{FF2B5EF4-FFF2-40B4-BE49-F238E27FC236}">
                <a16:creationId xmlns:a16="http://schemas.microsoft.com/office/drawing/2014/main" id="{1A9FC90A-6F39-4B51-8C05-31FE2BF03FD0}"/>
              </a:ext>
            </a:extLst>
          </p:cNvPr>
          <p:cNvSpPr txBox="1"/>
          <p:nvPr/>
        </p:nvSpPr>
        <p:spPr>
          <a:xfrm>
            <a:off x="8058150" y="1057275"/>
            <a:ext cx="3000375" cy="424731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Output :-</a:t>
            </a:r>
          </a:p>
          <a:p>
            <a:endParaRPr lang="en-IN" dirty="0"/>
          </a:p>
          <a:p>
            <a:r>
              <a:rPr lang="en-IN" dirty="0"/>
              <a:t>0 1 1</a:t>
            </a:r>
          </a:p>
          <a:p>
            <a:r>
              <a:rPr lang="en-IN" dirty="0"/>
              <a:t>1 2 2</a:t>
            </a:r>
          </a:p>
          <a:p>
            <a:r>
              <a:rPr lang="en-IN" dirty="0"/>
              <a:t>2 3 4</a:t>
            </a:r>
          </a:p>
          <a:p>
            <a:r>
              <a:rPr lang="en-IN" dirty="0"/>
              <a:t>3 4 4</a:t>
            </a:r>
          </a:p>
          <a:p>
            <a:r>
              <a:rPr lang="en-IN" dirty="0"/>
              <a:t>4 5 8</a:t>
            </a:r>
          </a:p>
          <a:p>
            <a:r>
              <a:rPr lang="en-IN" dirty="0"/>
              <a:t>5 6 8</a:t>
            </a:r>
          </a:p>
          <a:p>
            <a:r>
              <a:rPr lang="en-IN" dirty="0"/>
              <a:t>6 7 8</a:t>
            </a:r>
          </a:p>
          <a:p>
            <a:r>
              <a:rPr lang="en-IN" dirty="0"/>
              <a:t>7 8 8</a:t>
            </a:r>
          </a:p>
          <a:p>
            <a:r>
              <a:rPr lang="en-IN" dirty="0"/>
              <a:t>8 9 16</a:t>
            </a:r>
          </a:p>
          <a:p>
            <a:r>
              <a:rPr lang="en-IN" dirty="0"/>
              <a:t>9 10 16</a:t>
            </a:r>
          </a:p>
          <a:p>
            <a:r>
              <a:rPr lang="en-IN" dirty="0"/>
              <a:t>1 2 3 4 5 6 7 8 9 10</a:t>
            </a:r>
          </a:p>
          <a:p>
            <a:r>
              <a:rPr lang="en-IN" dirty="0"/>
              <a:t>1 2 3 4 5 6 7 8 9 10</a:t>
            </a:r>
          </a:p>
          <a:p>
            <a:r>
              <a:rPr lang="en-IN" dirty="0"/>
              <a:t>10 9 8 7 6 5 4 3 2 1</a:t>
            </a:r>
          </a:p>
        </p:txBody>
      </p:sp>
    </p:spTree>
    <p:extLst>
      <p:ext uri="{BB962C8B-B14F-4D97-AF65-F5344CB8AC3E}">
        <p14:creationId xmlns:p14="http://schemas.microsoft.com/office/powerpoint/2010/main" val="101010525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{DDDDB305-E162-4D86-BFA0-D5B4EE4A810C}tf10001105</Template>
  <TotalTime>230</TotalTime>
  <Words>1279</Words>
  <Application>Microsoft Office PowerPoint</Application>
  <PresentationFormat>Widescreen</PresentationFormat>
  <Paragraphs>128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Franklin Gothic Book</vt:lpstr>
      <vt:lpstr>urw-din</vt:lpstr>
      <vt:lpstr>Crop</vt:lpstr>
      <vt:lpstr>Cpp stl</vt:lpstr>
      <vt:lpstr>What is STL ?</vt:lpstr>
      <vt:lpstr>1. Algorithms</vt:lpstr>
      <vt:lpstr>2. Containers</vt:lpstr>
      <vt:lpstr>3. Functions</vt:lpstr>
      <vt:lpstr>4. Iterators</vt:lpstr>
      <vt:lpstr>Vector</vt:lpstr>
      <vt:lpstr>Vector</vt:lpstr>
      <vt:lpstr>PowerPoint Presentation</vt:lpstr>
      <vt:lpstr>PowerPoint Presentation</vt:lpstr>
      <vt:lpstr>Capacity :-</vt:lpstr>
      <vt:lpstr>Element access:</vt:lpstr>
      <vt:lpstr>Vector of Vectors :-</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Cpp stl</dc:title>
  <dc:creator>Vashishth Patel</dc:creator>
  <cp:lastModifiedBy>Vashishth Patel</cp:lastModifiedBy>
  <cp:revision>7</cp:revision>
  <dcterms:created xsi:type="dcterms:W3CDTF">2022-03-01T08:17:19Z</dcterms:created>
  <dcterms:modified xsi:type="dcterms:W3CDTF">2022-03-04T12:37:59Z</dcterms:modified>
</cp:coreProperties>
</file>