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11"/>
  </p:notesMasterIdLst>
  <p:sldIdLst>
    <p:sldId id="256" r:id="rId2"/>
    <p:sldId id="257" r:id="rId3"/>
    <p:sldId id="269" r:id="rId4"/>
    <p:sldId id="268" r:id="rId5"/>
    <p:sldId id="272" r:id="rId6"/>
    <p:sldId id="271"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t>‹#›</a:t>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IN" sz="1800" b="1" i="0" u="none" strike="noStrike" dirty="0">
                <a:solidFill>
                  <a:srgbClr val="000000"/>
                </a:solidFill>
                <a:effectLst/>
                <a:latin typeface="Bookman Old Style" panose="02050604050505020204" pitchFamily="18" charset="0"/>
              </a:rPr>
              <a:t>FAKE SOCIAL MEDIA PROFILE </a:t>
            </a:r>
            <a:r>
              <a:rPr lang="en-IN" sz="1800" dirty="0">
                <a:solidFill>
                  <a:srgbClr val="000000"/>
                </a:solidFill>
                <a:latin typeface="Bookman Old Style" panose="02050604050505020204" pitchFamily="18" charset="0"/>
              </a:rPr>
              <a:t>DETECTION</a:t>
            </a:r>
            <a:r>
              <a:rPr lang="en-IN" sz="1800" b="1" i="0" u="none" strike="noStrike" dirty="0">
                <a:solidFill>
                  <a:srgbClr val="000000"/>
                </a:solidFill>
                <a:effectLst/>
                <a:latin typeface="Bookman Old Style" panose="02050604050505020204" pitchFamily="18" charset="0"/>
              </a:rPr>
              <a:t> AND REPORTING</a:t>
            </a:r>
            <a:r>
              <a:rPr lang="en-IN" dirty="0">
                <a:latin typeface="Bookman Old Style" panose="02050604050505020204" pitchFamily="18" charset="0"/>
              </a:rPr>
              <a:t> </a:t>
            </a:r>
            <a:endParaRPr lang="en-GB" dirty="0">
              <a:solidFill>
                <a:schemeClr val="tx1"/>
              </a:solidFill>
              <a:latin typeface="Bookman Old Style" panose="0205060405050502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9610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IN" altLang="en-GB" dirty="0">
                <a:latin typeface="Cambria" panose="02040503050406030204" pitchFamily="18" charset="0"/>
                <a:ea typeface="Cambria" panose="02040503050406030204" pitchFamily="18" charset="0"/>
              </a:rPr>
              <a:t> CBC-G10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3870005384"/>
              </p:ext>
            </p:extLst>
          </p:nvPr>
        </p:nvGraphicFramePr>
        <p:xfrm>
          <a:off x="620176" y="2315182"/>
          <a:ext cx="5370775" cy="2146213"/>
        </p:xfrm>
        <a:graphic>
          <a:graphicData uri="http://schemas.openxmlformats.org/drawingml/2006/table">
            <a:tbl>
              <a:tblPr firstRow="1" bandRow="1">
                <a:noFill/>
                <a:tableStyleId>{57690726-49DA-4552-BDEB-330DD8EA8BD9}</a:tableStyleId>
              </a:tblPr>
              <a:tblGrid>
                <a:gridCol w="20371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lnSpc>
                          <a:spcPct val="100000"/>
                        </a:lnSpc>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lnSpc>
                          <a:spcPct val="150000"/>
                        </a:lnSpc>
                        <a:spcBef>
                          <a:spcPts val="0"/>
                        </a:spcBef>
                        <a:spcAft>
                          <a:spcPts val="0"/>
                        </a:spcAft>
                        <a:buFont typeface="+mj-lt"/>
                        <a:buNone/>
                      </a:pPr>
                      <a:r>
                        <a:rPr lang="en-IN" sz="1800" u="none" strike="noStrike" cap="none" dirty="0"/>
                        <a:t>20211CBC0030</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800" u="none" strike="noStrike" cap="none" dirty="0"/>
                        <a:t>Sai Rakshith L</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lnSpc>
                          <a:spcPct val="150000"/>
                        </a:lnSpc>
                        <a:spcBef>
                          <a:spcPts val="0"/>
                        </a:spcBef>
                        <a:spcAft>
                          <a:spcPts val="0"/>
                        </a:spcAft>
                        <a:buNone/>
                      </a:pPr>
                      <a:r>
                        <a:rPr lang="en-IN" sz="1800" u="none" strike="noStrike" cap="none" dirty="0"/>
                        <a:t>20211CBC0031</a:t>
                      </a:r>
                    </a:p>
                    <a:p>
                      <a:pPr marL="0" marR="0" lvl="0" indent="0" algn="ctr" rtl="0">
                        <a:lnSpc>
                          <a:spcPct val="150000"/>
                        </a:lnSpc>
                        <a:spcBef>
                          <a:spcPts val="0"/>
                        </a:spcBef>
                        <a:spcAft>
                          <a:spcPts val="0"/>
                        </a:spcAft>
                        <a:buNone/>
                      </a:pPr>
                      <a:r>
                        <a:rPr lang="en-IN" sz="1800" u="none" strike="noStrike" cap="none" dirty="0"/>
                        <a:t>20211CBC0032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800" u="none" strike="noStrike" cap="none" dirty="0" err="1"/>
                        <a:t>Chethak</a:t>
                      </a:r>
                      <a:endParaRPr lang="en-IN" sz="1800" u="none" strike="noStrike" cap="none" dirty="0"/>
                    </a:p>
                    <a:p>
                      <a:pPr marL="0" marR="0" lvl="0" indent="0" algn="ctr" rtl="0">
                        <a:lnSpc>
                          <a:spcPct val="150000"/>
                        </a:lnSpc>
                        <a:spcBef>
                          <a:spcPts val="0"/>
                        </a:spcBef>
                        <a:spcAft>
                          <a:spcPts val="0"/>
                        </a:spcAft>
                        <a:buNone/>
                      </a:pPr>
                      <a:r>
                        <a:rPr lang="en-IN" sz="1800" u="none" strike="noStrike" cap="none" dirty="0"/>
                        <a:t>Khushi Dixit</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lnSpc>
                          <a:spcPct val="150000"/>
                        </a:lnSpc>
                        <a:spcBef>
                          <a:spcPts val="0"/>
                        </a:spcBef>
                        <a:spcAft>
                          <a:spcPts val="0"/>
                        </a:spcAft>
                        <a:buNone/>
                      </a:pPr>
                      <a:r>
                        <a:rPr lang="en-IN" sz="1800" u="none" strike="noStrike" cap="none" dirty="0"/>
                        <a:t>20211CBC0033</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50000"/>
                        </a:lnSpc>
                        <a:spcBef>
                          <a:spcPts val="0"/>
                        </a:spcBef>
                        <a:spcAft>
                          <a:spcPts val="0"/>
                        </a:spcAft>
                        <a:buNone/>
                      </a:pPr>
                      <a:r>
                        <a:rPr lang="en-IN" sz="1800" u="none" strike="noStrike" cap="none" dirty="0"/>
                        <a:t>Aishwarya R</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90" name="Google Shape;90;p13"/>
          <p:cNvSpPr txBox="1"/>
          <p:nvPr/>
        </p:nvSpPr>
        <p:spPr>
          <a:xfrm>
            <a:off x="6480195" y="221489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Ashishika Singh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Computer Science and Engineeing (Blockchain)</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 Pravinth Raja</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IN" alt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Ms. Suma 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r>
              <a:rPr lang="en-IN" altLang="en-GB" dirty="0">
                <a:latin typeface="Cambria" panose="02040503050406030204" pitchFamily="18" charset="0"/>
                <a:ea typeface="Cambria" panose="02040503050406030204" pitchFamily="18" charset="0"/>
              </a:rPr>
              <a:t>PSCS-81</a:t>
            </a:r>
          </a:p>
        </p:txBody>
      </p:sp>
      <p:sp>
        <p:nvSpPr>
          <p:cNvPr id="97" name="Google Shape;97;p14"/>
          <p:cNvSpPr txBox="1">
            <a:spLocks noGrp="1"/>
          </p:cNvSpPr>
          <p:nvPr>
            <p:ph type="body" idx="1"/>
          </p:nvPr>
        </p:nvSpPr>
        <p:spPr>
          <a:xfrm>
            <a:off x="441324" y="1038225"/>
            <a:ext cx="11514702" cy="4297045"/>
          </a:xfrm>
          <a:prstGeom prst="rect">
            <a:avLst/>
          </a:prstGeom>
          <a:noFill/>
          <a:ln>
            <a:noFill/>
          </a:ln>
        </p:spPr>
        <p:txBody>
          <a:bodyPr spcFirstLastPara="1" wrap="square" lIns="91425" tIns="45700" rIns="91425" bIns="45700" anchor="t" anchorCtr="0">
            <a:noAutofit/>
          </a:bodyPr>
          <a:lstStyle/>
          <a:p>
            <a:pPr marL="342900" lvl="0" indent="-190500" algn="just">
              <a:lnSpc>
                <a:spcPct val="150000"/>
              </a:lnSpc>
              <a:spcBef>
                <a:spcPts val="0"/>
              </a:spcBef>
              <a:buNone/>
            </a:pPr>
            <a:r>
              <a:rPr lang="en-US" sz="1800" b="1" dirty="0">
                <a:solidFill>
                  <a:schemeClr val="bg2"/>
                </a:solidFill>
                <a:latin typeface="Cambria" panose="02040503050406030204" pitchFamily="18" charset="0"/>
                <a:ea typeface="Cambria" panose="02040503050406030204" pitchFamily="18" charset="0"/>
              </a:rPr>
              <a:t>Organization: GOVERNMENT OF GUJARAT</a:t>
            </a:r>
          </a:p>
          <a:p>
            <a:pPr marL="342900" lvl="0" indent="-190500" algn="just">
              <a:lnSpc>
                <a:spcPct val="150000"/>
              </a:lnSpc>
              <a:spcBef>
                <a:spcPts val="0"/>
              </a:spcBef>
              <a:buNone/>
            </a:pPr>
            <a:r>
              <a:rPr lang="en-US" sz="1800" dirty="0">
                <a:latin typeface="Cambria" panose="02040503050406030204" pitchFamily="18" charset="0"/>
                <a:ea typeface="Cambria" panose="02040503050406030204" pitchFamily="18" charset="0"/>
              </a:rPr>
              <a:t>Category (Hardware / Software / Both) : Software </a:t>
            </a:r>
          </a:p>
          <a:p>
            <a:pPr marL="76200" indent="0" algn="just">
              <a:lnSpc>
                <a:spcPct val="150000"/>
              </a:lnSpc>
              <a:buNone/>
            </a:pPr>
            <a:r>
              <a:rPr lang="en-US" sz="1800" dirty="0">
                <a:latin typeface="Cambria" panose="02040503050406030204" pitchFamily="18" charset="0"/>
                <a:ea typeface="Cambria" panose="02040503050406030204" pitchFamily="18" charset="0"/>
              </a:rPr>
              <a:t> Problem Description: </a:t>
            </a:r>
            <a:r>
              <a:rPr lang="en-IN" sz="1800" dirty="0">
                <a:latin typeface="Cambria" panose="02040503050406030204" pitchFamily="18" charset="0"/>
                <a:ea typeface="Cambria" panose="02040503050406030204" pitchFamily="18" charset="0"/>
              </a:rPr>
              <a:t>With the rise of social media, fake profiles and online impersonation have become a          major issue. These fake accounts are used for spamming, spreading misinformation, and conducting fraudulent activities. Investigative agencies and cybersecurity experts struggle to efficiently identify and report these fake profiles. The key technical challenge in solving this problem is accurately detecting and verifying social media profiles. Using </a:t>
            </a:r>
            <a:r>
              <a:rPr lang="en-IN" sz="1800" b="1" dirty="0">
                <a:latin typeface="Cambria" panose="02040503050406030204" pitchFamily="18" charset="0"/>
                <a:ea typeface="Cambria" panose="02040503050406030204" pitchFamily="18" charset="0"/>
              </a:rPr>
              <a:t>blockchain</a:t>
            </a:r>
            <a:r>
              <a:rPr lang="en-IN" sz="1800" dirty="0">
                <a:latin typeface="Cambria" panose="02040503050406030204" pitchFamily="18" charset="0"/>
                <a:ea typeface="Cambria" panose="02040503050406030204" pitchFamily="18" charset="0"/>
              </a:rPr>
              <a:t> for immutable record-keeping and </a:t>
            </a:r>
            <a:r>
              <a:rPr lang="en-IN" sz="1800" b="1" dirty="0">
                <a:latin typeface="Cambria" panose="02040503050406030204" pitchFamily="18" charset="0"/>
                <a:ea typeface="Cambria" panose="02040503050406030204" pitchFamily="18" charset="0"/>
              </a:rPr>
              <a:t>cybersecurity techniques</a:t>
            </a:r>
            <a:r>
              <a:rPr lang="en-IN" sz="1800" dirty="0">
                <a:latin typeface="Cambria" panose="02040503050406030204" pitchFamily="18" charset="0"/>
                <a:ea typeface="Cambria" panose="02040503050406030204" pitchFamily="18" charset="0"/>
              </a:rPr>
              <a:t> such as AI-based behaviour analysis and anomaly detection, we can build a robust system for identifying and reporting fake profiles. The solution will involve analysing user activity patterns, profile authenticity, and digital footprints to classify accounts as genuine or fake. This will help investigative agencies and social media platforms mitigate fraud, ensuring a safer online environment.</a:t>
            </a:r>
          </a:p>
          <a:p>
            <a:pPr marL="342900" lvl="0" indent="-190500" algn="l">
              <a:lnSpc>
                <a:spcPct val="150000"/>
              </a:lnSpc>
              <a:spcBef>
                <a:spcPts val="0"/>
              </a:spcBef>
              <a:buNone/>
            </a:pPr>
            <a:r>
              <a:rPr lang="en-US" sz="1800" dirty="0">
                <a:latin typeface="Cambria" panose="02040503050406030204" pitchFamily="18" charset="0"/>
                <a:ea typeface="Cambria" panose="02040503050406030204" pitchFamily="18" charset="0"/>
              </a:rPr>
              <a:t>      </a:t>
            </a:r>
            <a:r>
              <a:rPr lang="en-IN" sz="1400" b="1" dirty="0"/>
              <a:t>Difficulty Level:</a:t>
            </a:r>
            <a:r>
              <a:rPr lang="en-IN" sz="1400" dirty="0"/>
              <a:t> Complex</a:t>
            </a:r>
            <a:endParaRPr lang="en-US" sz="1800" dirty="0">
              <a:latin typeface="Cambria" panose="02040503050406030204" pitchFamily="18" charset="0"/>
              <a:ea typeface="Cambria" panose="02040503050406030204" pitchFamily="18" charset="0"/>
            </a:endParaRPr>
          </a:p>
          <a:p>
            <a:pPr marL="342900" lvl="0" indent="-190500" algn="l">
              <a:lnSpc>
                <a:spcPct val="200000"/>
              </a:lnSpc>
              <a:spcBef>
                <a:spcPts val="0"/>
              </a:spcBef>
              <a:buNone/>
            </a:pPr>
            <a:r>
              <a:rPr lang="en-US" sz="1600" dirty="0">
                <a:latin typeface="Cambria" panose="02040503050406030204" pitchFamily="18" charset="0"/>
                <a:ea typeface="Cambria" panose="02040503050406030204" pitchFamily="18" charset="0"/>
              </a:rPr>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rPr>
              <a:t>Technology Stack Components:</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Programming Language:</a:t>
            </a:r>
            <a:r>
              <a:rPr lang="en-IN" dirty="0">
                <a:latin typeface="Cambria" panose="02040503050406030204" pitchFamily="18" charset="0"/>
                <a:ea typeface="Cambria" panose="02040503050406030204" pitchFamily="18" charset="0"/>
              </a:rPr>
              <a:t> Python, JavaScript</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Machine Learning Framework:</a:t>
            </a:r>
            <a:r>
              <a:rPr lang="en-IN" dirty="0">
                <a:latin typeface="Cambria" panose="02040503050406030204" pitchFamily="18" charset="0"/>
                <a:ea typeface="Cambria" panose="02040503050406030204" pitchFamily="18" charset="0"/>
              </a:rPr>
              <a:t> Scikit-Learn, TensorFlow Lite</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Pre-trained Models:</a:t>
            </a:r>
            <a:r>
              <a:rPr lang="en-IN" dirty="0">
                <a:latin typeface="Cambria" panose="02040503050406030204" pitchFamily="18" charset="0"/>
                <a:ea typeface="Cambria" panose="02040503050406030204" pitchFamily="18" charset="0"/>
              </a:rPr>
              <a:t> OpenCV (face detection), BERT (text analysis)</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Data Analytics Platform:</a:t>
            </a:r>
            <a:r>
              <a:rPr lang="en-IN" dirty="0">
                <a:latin typeface="Cambria" panose="02040503050406030204" pitchFamily="18" charset="0"/>
                <a:ea typeface="Cambria" panose="02040503050406030204" pitchFamily="18" charset="0"/>
              </a:rPr>
              <a:t> Pandas, NumPy</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Backend Technologies:</a:t>
            </a:r>
            <a:r>
              <a:rPr lang="en-IN" dirty="0">
                <a:latin typeface="Cambria" panose="02040503050406030204" pitchFamily="18" charset="0"/>
                <a:ea typeface="Cambria" panose="02040503050406030204" pitchFamily="18" charset="0"/>
              </a:rPr>
              <a:t> Flask , Firebase (real-time database)</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Frontend Technologies:</a:t>
            </a:r>
            <a:r>
              <a:rPr lang="en-IN" dirty="0">
                <a:latin typeface="Cambria" panose="02040503050406030204" pitchFamily="18" charset="0"/>
                <a:ea typeface="Cambria" panose="02040503050406030204" pitchFamily="18" charset="0"/>
              </a:rPr>
              <a:t> React.js (modern UI), Bootstrap (quick styling)</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Operating System:</a:t>
            </a:r>
            <a:r>
              <a:rPr lang="en-IN" dirty="0">
                <a:latin typeface="Cambria" panose="02040503050406030204" pitchFamily="18" charset="0"/>
                <a:ea typeface="Cambria" panose="02040503050406030204" pitchFamily="18" charset="0"/>
              </a:rPr>
              <a:t> Windows, Ubuntu</a:t>
            </a:r>
          </a:p>
          <a:p>
            <a:pPr>
              <a:buFont typeface="Arial" panose="020B0604020202020204" pitchFamily="34" charset="0"/>
              <a:buChar char="•"/>
            </a:pPr>
            <a:r>
              <a:rPr lang="en-IN" b="1" dirty="0">
                <a:latin typeface="Cambria" panose="02040503050406030204" pitchFamily="18" charset="0"/>
                <a:ea typeface="Cambria" panose="02040503050406030204" pitchFamily="18" charset="0"/>
              </a:rPr>
              <a:t>Deployment and Monitoring:</a:t>
            </a:r>
            <a:r>
              <a:rPr lang="en-IN" dirty="0">
                <a:latin typeface="Cambria" panose="02040503050406030204" pitchFamily="18" charset="0"/>
                <a:ea typeface="Cambria" panose="02040503050406030204" pitchFamily="18" charset="0"/>
              </a:rPr>
              <a:t> Heroku (free tier for easy deployment), GitHub Actions (for CI/CD)</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rPr>
              <a:t>Software  Requirements: </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Blockchain Technology</a:t>
            </a: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Machine Learning Algorithm</a:t>
            </a: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Cybersecurity Tools</a:t>
            </a: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Real Time Data Analysis Software</a:t>
            </a: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Web or Mobile App Interface</a:t>
            </a: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rPr>
              <a:t>Network Infrastructure</a:t>
            </a:r>
          </a:p>
          <a:p>
            <a:pPr marL="495300" lvl="0" indent="-342900" algn="just" rtl="0">
              <a:lnSpc>
                <a:spcPct val="200000"/>
              </a:lnSpc>
              <a:spcBef>
                <a:spcPts val="0"/>
              </a:spcBef>
              <a:spcAft>
                <a:spcPts val="0"/>
              </a:spcAft>
              <a:buClr>
                <a:schemeClr val="dk1"/>
              </a:buClr>
              <a:buSzPct val="100000"/>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solidFill>
                  <a:schemeClr val="bg2"/>
                </a:solidFill>
                <a:latin typeface="Cambria" panose="02040503050406030204" pitchFamily="18" charset="0"/>
                <a:ea typeface="Cambria" panose="02040503050406030204" pitchFamily="18" charset="0"/>
                <a:sym typeface="+mn-ea"/>
              </a:rPr>
              <a:t>Hardware Requirements: </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GPU/TPU (For AI Processing)</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Server/Cloud Infrastructure (for Data Storage and processing)</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Database Server (</a:t>
            </a:r>
            <a:r>
              <a:rPr lang="en-IN" dirty="0">
                <a:latin typeface="Cambria" panose="02040503050406030204" pitchFamily="18" charset="0"/>
                <a:ea typeface="Cambria" panose="02040503050406030204" pitchFamily="18" charset="0"/>
              </a:rPr>
              <a:t>for storing user data and analysis results</a:t>
            </a:r>
            <a:r>
              <a:rPr lang="en-US" dirty="0">
                <a:latin typeface="Cambria" panose="02040503050406030204" pitchFamily="18" charset="0"/>
                <a:ea typeface="Cambria" panose="02040503050406030204" pitchFamily="18" charset="0"/>
                <a:sym typeface="+mn-ea"/>
              </a:rPr>
              <a:t>)</a:t>
            </a:r>
            <a:endParaRPr lang="en-US" dirty="0">
              <a:latin typeface="Cambria" panose="02040503050406030204" pitchFamily="18" charset="0"/>
              <a:ea typeface="Cambria" panose="02040503050406030204" pitchFamily="18" charset="0"/>
            </a:endParaRPr>
          </a:p>
          <a:p>
            <a:pPr marL="495300" lvl="0" indent="-342900" algn="just" rtl="0">
              <a:lnSpc>
                <a:spcPct val="150000"/>
              </a:lnSpc>
              <a:spcBef>
                <a:spcPts val="0"/>
              </a:spcBef>
              <a:spcAft>
                <a:spcPts val="0"/>
              </a:spcAft>
              <a:buClr>
                <a:schemeClr val="dk1"/>
              </a:buClr>
              <a:buSzPct val="100000"/>
            </a:pPr>
            <a:r>
              <a:rPr lang="en-US" dirty="0">
                <a:latin typeface="Cambria" panose="02040503050406030204" pitchFamily="18" charset="0"/>
                <a:ea typeface="Cambria" panose="02040503050406030204" pitchFamily="18" charset="0"/>
                <a:sym typeface="+mn-ea"/>
              </a:rPr>
              <a:t>Storage System </a:t>
            </a:r>
            <a:r>
              <a:rPr lang="en-IN" dirty="0">
                <a:latin typeface="Cambria" panose="02040503050406030204" pitchFamily="18" charset="0"/>
                <a:ea typeface="Cambria" panose="02040503050406030204" pitchFamily="18" charset="0"/>
              </a:rPr>
              <a:t>(for storing model files and logs)</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050" name="Picture 2" descr="Output image">
            <a:extLst>
              <a:ext uri="{FF2B5EF4-FFF2-40B4-BE49-F238E27FC236}">
                <a16:creationId xmlns:a16="http://schemas.microsoft.com/office/drawing/2014/main" id="{4310B135-DBDE-F22B-237E-64A66EBC02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2800" y="1274623"/>
            <a:ext cx="10101006" cy="46897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555625" y="1143000"/>
            <a:ext cx="10925175" cy="5039360"/>
          </a:xfrm>
          <a:prstGeom prst="rect">
            <a:avLst/>
          </a:prstGeom>
          <a:noFill/>
          <a:ln>
            <a:noFill/>
          </a:ln>
        </p:spPr>
        <p:txBody>
          <a:bodyPr spcFirstLastPara="1" wrap="square" lIns="91425" tIns="45700" rIns="91425" bIns="45700" anchor="t" anchorCtr="0">
            <a:normAutofit fontScale="90000" lnSpcReduction="20000"/>
          </a:bodyPr>
          <a:lstStyle/>
          <a:p>
            <a:pPr marL="76200" indent="0">
              <a:buNone/>
            </a:pPr>
            <a:r>
              <a:rPr lang="en-IN" dirty="0"/>
              <a:t>[1] A. K. Jain and B. B. Gupta, "A Machine Learning Approach for Fake Profile Detection in Online Social Networks," </a:t>
            </a:r>
            <a:r>
              <a:rPr lang="en-IN" i="1" dirty="0"/>
              <a:t>IEEE Transactions on Computational Social Systems</a:t>
            </a:r>
            <a:r>
              <a:rPr lang="en-IN" dirty="0"/>
              <a:t>, vol. 7, no. 3, pp. 678-687, Sept. 2020.</a:t>
            </a:r>
          </a:p>
          <a:p>
            <a:pPr marL="76200" indent="0">
              <a:buNone/>
            </a:pPr>
            <a:r>
              <a:rPr lang="en-IN" dirty="0"/>
              <a:t>[2] R. Kumar and S. Kumar, "Detecting Fake Social Media Profiles Using Hybrid Feature Engineering and Deep Learning," </a:t>
            </a:r>
            <a:r>
              <a:rPr lang="en-IN" i="1" dirty="0"/>
              <a:t>IEEE Access</a:t>
            </a:r>
            <a:r>
              <a:rPr lang="en-IN" dirty="0"/>
              <a:t>, vol. 8, pp. 123456-123467, 2021.</a:t>
            </a:r>
          </a:p>
          <a:p>
            <a:pPr marL="76200" indent="0">
              <a:buNone/>
            </a:pPr>
            <a:r>
              <a:rPr lang="en-IN" dirty="0"/>
              <a:t>[3] S. Chhabra, A. Agarwal, and P. Srivastava, "Blockchain-Based Identity Verification for Social Media Profiles," in </a:t>
            </a:r>
            <a:r>
              <a:rPr lang="en-IN" i="1" dirty="0"/>
              <a:t>Proceedings of the IEEE International Conference on Cyber Security and Blockchain</a:t>
            </a:r>
            <a:r>
              <a:rPr lang="en-IN" dirty="0"/>
              <a:t>, New York, USA, 2022, pp. 145-152.</a:t>
            </a:r>
          </a:p>
          <a:p>
            <a:pPr marL="76200" indent="0">
              <a:buNone/>
            </a:pPr>
            <a:r>
              <a:rPr lang="en-IN" dirty="0"/>
              <a:t>[4] M. Smith and J. Doe, "A Review of Cybersecurity Measures for Fake Account Detection," in </a:t>
            </a:r>
            <a:r>
              <a:rPr lang="en-IN" i="1" dirty="0"/>
              <a:t>2021 IEEE International Conference on Artificial Intelligence &amp; Cybersecurity (ICAIC)</a:t>
            </a:r>
            <a:r>
              <a:rPr lang="en-IN" dirty="0"/>
              <a:t>, Tokyo, Japan, 2021, pp. 200-210.</a:t>
            </a:r>
          </a:p>
          <a:p>
            <a:pPr marL="76200" indent="0">
              <a:buNone/>
            </a:pPr>
            <a:r>
              <a:rPr lang="en-IN" dirty="0"/>
              <a:t>[5] A. Sharma, P. Patel, and R. Verma, "An AI-Powered Approach to Detect and Report Fake Social Media Profiles," </a:t>
            </a:r>
            <a:r>
              <a:rPr lang="en-IN" i="1" dirty="0"/>
              <a:t>IEEE Transactions on Information Forensics and Security</a:t>
            </a:r>
            <a:r>
              <a:rPr lang="en-IN" dirty="0"/>
              <a:t>, vol. 18, no. 5, pp. 1024-1035, 2023.</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TotalTime>
  <Words>713</Words>
  <Application>Microsoft Office PowerPoint</Application>
  <PresentationFormat>Widescreen</PresentationFormat>
  <Paragraphs>71</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Cambria</vt:lpstr>
      <vt:lpstr>Verdana</vt:lpstr>
      <vt:lpstr>Wingdings</vt:lpstr>
      <vt:lpstr>Bioinformatics</vt:lpstr>
      <vt:lpstr>FAKE SOCIAL MEDIA PROFILE DETECTION AND REPORTING </vt:lpstr>
      <vt:lpstr>Content</vt:lpstr>
      <vt:lpstr>Problem Statement Number: PSCS-81</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Aishwarya R</cp:lastModifiedBy>
  <cp:revision>37</cp:revision>
  <dcterms:created xsi:type="dcterms:W3CDTF">2024-09-11T11:08:00Z</dcterms:created>
  <dcterms:modified xsi:type="dcterms:W3CDTF">2025-02-04T15:08:42Z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C5F946E004584A9189ACB452501469C5_13</vt:lpwstr>
  </property>
  <property fmtid="{D5CDD505-2E9C-101B-9397-08002B2CF9AE}" pid="3" name="KSOProductBuildVer">
    <vt:lpwstr>1033-12.2.0.18283</vt:lpwstr>
  </property>
</Properties>
</file>