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8" r:id="rId6"/>
    <p:sldId id="269" r:id="rId7"/>
    <p:sldId id="271" r:id="rId8"/>
    <p:sldId id="282" r:id="rId9"/>
    <p:sldId id="283" r:id="rId10"/>
    <p:sldId id="284" r:id="rId11"/>
    <p:sldId id="285"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1" d="100"/>
          <a:sy n="91" d="100"/>
        </p:scale>
        <p:origin x="1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olidFill>
                  <a:schemeClr val="tx1"/>
                </a:solidFill>
                <a:latin typeface="Cambria" panose="02040503050406030204" pitchFamily="18" charset="0"/>
                <a:ea typeface="Cambria" panose="02040503050406030204" pitchFamily="18" charset="0"/>
              </a:rPr>
              <a:t>Fake Social Media profile Detection and Reporting</a:t>
            </a:r>
            <a:endParaRPr lang="en-US" alt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94788"/>
            <a:ext cx="3970500" cy="4996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CBC-G1</a:t>
            </a:r>
            <a:r>
              <a:rPr lang="en-US" altLang="en-GB" dirty="0">
                <a:latin typeface="Cambria" panose="02040503050406030204" pitchFamily="18" charset="0"/>
                <a:ea typeface="Cambria" panose="02040503050406030204" pitchFamily="18" charset="0"/>
              </a:rPr>
              <a:t>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25835" y="2394408"/>
          <a:ext cx="5846187" cy="2915269"/>
        </p:xfrm>
        <a:graphic>
          <a:graphicData uri="http://schemas.openxmlformats.org/drawingml/2006/table">
            <a:tbl>
              <a:tblPr firstRow="1" bandRow="1">
                <a:noFill/>
                <a:tableStyleId>{57690726-49DA-4552-BDEB-330DD8EA8BD9}</a:tableStyleId>
              </a:tblPr>
              <a:tblGrid>
                <a:gridCol w="2249498"/>
                <a:gridCol w="3596689"/>
              </a:tblGrid>
              <a:tr h="534873">
                <a:tc>
                  <a:txBody>
                    <a:bodyPr/>
                    <a:lstStyle/>
                    <a:p>
                      <a:pPr marL="0" marR="0" lvl="0" indent="0" algn="ctr" rtl="0">
                        <a:spcBef>
                          <a:spcPts val="0"/>
                        </a:spcBef>
                        <a:spcAft>
                          <a:spcPts val="0"/>
                        </a:spcAft>
                        <a:buNone/>
                      </a:pPr>
                      <a:r>
                        <a:rPr lang="en-IN" sz="1800" b="1" u="none" strike="noStrike" cap="none" dirty="0">
                          <a:solidFill>
                            <a:schemeClr val="bg2"/>
                          </a:solidFill>
                        </a:rPr>
                        <a:t>ROLL N</a:t>
                      </a:r>
                      <a:r>
                        <a:rPr lang="en-US" altLang="en-IN" sz="1800" b="1" u="none" strike="noStrike" cap="none" dirty="0">
                          <a:solidFill>
                            <a:schemeClr val="bg2"/>
                          </a:solidFill>
                        </a:rPr>
                        <a:t>O</a:t>
                      </a:r>
                      <a:r>
                        <a:rPr lang="en-IN" sz="1800" b="1" u="none" strike="noStrike" cap="none" dirty="0">
                          <a:solidFill>
                            <a:schemeClr val="bg2"/>
                          </a:solidFill>
                        </a:rPr>
                        <a:t>                  </a:t>
                      </a:r>
                      <a:endParaRPr sz="1800" b="1" u="none" strike="noStrike" cap="none" dirty="0">
                        <a:solidFill>
                          <a:schemeClr val="bg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bg2"/>
                          </a:solidFill>
                        </a:rPr>
                        <a:t>STUDENT NAME</a:t>
                      </a:r>
                      <a:endParaRPr sz="1800" b="1" u="none" strike="noStrike" cap="none" dirty="0">
                        <a:solidFill>
                          <a:schemeClr val="bg2"/>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534873">
                <a:tc>
                  <a:txBody>
                    <a:bodyPr/>
                    <a:lstStyle/>
                    <a:p>
                      <a:pPr marL="0" marR="0" lvl="0" indent="0" algn="ctr" rtl="0">
                        <a:spcBef>
                          <a:spcPts val="0"/>
                        </a:spcBef>
                        <a:spcAft>
                          <a:spcPts val="0"/>
                        </a:spcAft>
                        <a:buNone/>
                      </a:pPr>
                      <a:r>
                        <a:rPr lang="en-US" sz="1600" b="1" u="none" strike="noStrike" cap="none" dirty="0">
                          <a:solidFill>
                            <a:schemeClr val="tx1"/>
                          </a:solidFill>
                        </a:rPr>
                        <a:t>20211CBC0030</a:t>
                      </a:r>
                      <a:endParaRPr lang="en-US" sz="1600" b="1" u="none" strike="noStrike" cap="none" dirty="0">
                        <a:solidFill>
                          <a:schemeClr val="tx1"/>
                        </a:solidFill>
                      </a:endParaRPr>
                    </a:p>
                    <a:p>
                      <a:pPr marL="0" marR="0" lvl="0" indent="0" algn="ctr" rtl="0">
                        <a:spcBef>
                          <a:spcPts val="0"/>
                        </a:spcBef>
                        <a:spcAft>
                          <a:spcPts val="0"/>
                        </a:spcAft>
                        <a:buNone/>
                      </a:pPr>
                      <a:r>
                        <a:rPr lang="en-US" sz="1600" b="1" u="none" strike="noStrike" cap="none" dirty="0">
                          <a:solidFill>
                            <a:schemeClr val="tx1"/>
                          </a:solidFill>
                        </a:rPr>
                        <a:t>20211CBC0031</a:t>
                      </a:r>
                      <a:endParaRPr lang="en-US" sz="1600" b="1" u="none" strike="noStrike" cap="none" dirty="0">
                        <a:solidFill>
                          <a:schemeClr val="tx1"/>
                        </a:solidFill>
                      </a:endParaRPr>
                    </a:p>
                    <a:p>
                      <a:pPr marL="0" marR="0" lvl="0" indent="0" algn="ctr" rtl="0">
                        <a:spcBef>
                          <a:spcPts val="0"/>
                        </a:spcBef>
                        <a:spcAft>
                          <a:spcPts val="0"/>
                        </a:spcAft>
                        <a:buNone/>
                      </a:pPr>
                      <a:r>
                        <a:rPr lang="en-US" sz="1600" b="1" u="none" strike="noStrike" cap="none" dirty="0">
                          <a:solidFill>
                            <a:schemeClr val="tx1"/>
                          </a:solidFill>
                        </a:rPr>
                        <a:t>20211CBC0032</a:t>
                      </a:r>
                      <a:endParaRPr lang="en-US" sz="1600" b="1" u="none" strike="noStrike" cap="none" dirty="0">
                        <a:solidFill>
                          <a:schemeClr val="tx1"/>
                        </a:solidFill>
                      </a:endParaRPr>
                    </a:p>
                    <a:p>
                      <a:pPr marL="0" marR="0" lvl="0" indent="0" algn="ctr" rtl="0">
                        <a:spcBef>
                          <a:spcPts val="0"/>
                        </a:spcBef>
                        <a:spcAft>
                          <a:spcPts val="0"/>
                        </a:spcAft>
                        <a:buNone/>
                      </a:pPr>
                      <a:r>
                        <a:rPr lang="en-US" sz="1600" b="1" u="none" strike="noStrike" cap="none" dirty="0">
                          <a:solidFill>
                            <a:schemeClr val="tx1"/>
                          </a:solidFill>
                        </a:rPr>
                        <a:t>20211CBC0033</a:t>
                      </a:r>
                      <a:endParaRPr lang="en-US" sz="1600" b="1" u="none" strike="noStrike" cap="none" dirty="0">
                        <a:solidFill>
                          <a:schemeClr val="tx1"/>
                        </a:solidFill>
                      </a:endParaRPr>
                    </a:p>
                    <a:p>
                      <a:pPr marL="0" marR="0" lvl="0" indent="0" algn="ctr" rtl="0">
                        <a:spcBef>
                          <a:spcPts val="0"/>
                        </a:spcBef>
                        <a:spcAft>
                          <a:spcPts val="0"/>
                        </a:spcAft>
                        <a:buNone/>
                      </a:pPr>
                      <a:r>
                        <a:rPr lang="en-US" sz="1600" b="1" u="none" strike="noStrike" cap="none" dirty="0">
                          <a:solidFill>
                            <a:schemeClr val="tx1"/>
                          </a:solidFill>
                        </a:rPr>
                        <a:t>                </a:t>
                      </a:r>
                      <a:endParaRPr lang="en-US" sz="1600" b="1" u="none" strike="noStrike" cap="none" dirty="0">
                        <a:solidFill>
                          <a:schemeClr val="tx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u="none" strike="noStrike" cap="none" dirty="0"/>
                        <a:t>Sai Rakshith L</a:t>
                      </a:r>
                      <a:endParaRPr lang="en-US" sz="1600" b="1" u="none" strike="noStrike" cap="none" dirty="0"/>
                    </a:p>
                    <a:p>
                      <a:pPr marL="0" marR="0" lvl="0" indent="0" algn="ctr" rtl="0">
                        <a:spcBef>
                          <a:spcPts val="0"/>
                        </a:spcBef>
                        <a:spcAft>
                          <a:spcPts val="0"/>
                        </a:spcAft>
                        <a:buNone/>
                      </a:pPr>
                      <a:r>
                        <a:rPr lang="en-US" sz="1600" b="1" u="none" strike="noStrike" cap="none" dirty="0"/>
                        <a:t>Chethak</a:t>
                      </a:r>
                      <a:endParaRPr lang="en-US" sz="1600" b="1" u="none" strike="noStrike" cap="none" dirty="0"/>
                    </a:p>
                    <a:p>
                      <a:pPr marL="0" marR="0" lvl="0" indent="0" algn="ctr" rtl="0">
                        <a:spcBef>
                          <a:spcPts val="0"/>
                        </a:spcBef>
                        <a:spcAft>
                          <a:spcPts val="0"/>
                        </a:spcAft>
                        <a:buNone/>
                      </a:pPr>
                      <a:r>
                        <a:rPr lang="en-US" sz="1600" b="1" u="none" strike="noStrike" cap="none" dirty="0"/>
                        <a:t>Khushi Dixit</a:t>
                      </a:r>
                      <a:endParaRPr lang="en-US" sz="1600" b="1" u="none" strike="noStrike" cap="none" dirty="0"/>
                    </a:p>
                    <a:p>
                      <a:pPr marL="0" marR="0" lvl="0" indent="0" algn="ctr" rtl="0">
                        <a:spcBef>
                          <a:spcPts val="0"/>
                        </a:spcBef>
                        <a:spcAft>
                          <a:spcPts val="0"/>
                        </a:spcAft>
                        <a:buNone/>
                      </a:pPr>
                      <a:r>
                        <a:rPr lang="en-US" sz="1600" b="1" u="none" strike="noStrike" cap="none" dirty="0"/>
                        <a:t>Aishwarya R</a:t>
                      </a:r>
                      <a:endParaRPr lang="en-US" sz="1600" b="1" u="none" strike="noStrike" cap="none" dirty="0"/>
                    </a:p>
                    <a:p>
                      <a:pPr marL="0" marR="0" lvl="0" indent="0" algn="ctr" rtl="0">
                        <a:spcBef>
                          <a:spcPts val="0"/>
                        </a:spcBef>
                        <a:spcAft>
                          <a:spcPts val="0"/>
                        </a:spcAft>
                        <a:buNone/>
                      </a:pPr>
                      <a:endParaRPr sz="16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53487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53487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t>
            </a:r>
            <a:r>
              <a:rPr lang="en-US"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s.Ashishika Singh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istant</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1</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 TECH</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PRAVINTHA RAJA</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Ms. Suma N G</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3" name="TextBox 2"/>
          <p:cNvSpPr txBox="1"/>
          <p:nvPr/>
        </p:nvSpPr>
        <p:spPr>
          <a:xfrm>
            <a:off x="1004570" y="1022986"/>
            <a:ext cx="8498980" cy="4523105"/>
          </a:xfrm>
          <a:prstGeom prst="rect">
            <a:avLst/>
          </a:prstGeom>
          <a:noFill/>
        </p:spPr>
        <p:txBody>
          <a:bodyPr wrap="square">
            <a:spAutoFit/>
          </a:bodyPr>
          <a:lstStyle/>
          <a:p>
            <a:pPr marL="76200" indent="0">
              <a:buNone/>
            </a:pPr>
            <a:r>
              <a:rPr lang="en-IN" sz="1800" dirty="0">
                <a:sym typeface="+mn-ea"/>
              </a:rPr>
              <a:t>[1] A. K. Jain and B. B. Gupta, "A Machine Learning Approach for Fake Profile Detection in Online Social Networks," </a:t>
            </a:r>
            <a:r>
              <a:rPr lang="en-IN" sz="1800" i="1" dirty="0">
                <a:sym typeface="+mn-ea"/>
              </a:rPr>
              <a:t>IEEE Transactions on Computational Social Systems</a:t>
            </a:r>
            <a:r>
              <a:rPr lang="en-IN" sz="1800" dirty="0">
                <a:sym typeface="+mn-ea"/>
              </a:rPr>
              <a:t>, vol. 7, no. 3, pp. 678-687, Sept. 2020.</a:t>
            </a:r>
            <a:endParaRPr lang="en-IN" sz="1800" dirty="0"/>
          </a:p>
          <a:p>
            <a:pPr marL="76200" indent="0">
              <a:buNone/>
            </a:pPr>
            <a:r>
              <a:rPr lang="en-IN" sz="1800" dirty="0">
                <a:sym typeface="+mn-ea"/>
              </a:rPr>
              <a:t>[2] R. Kumar and S. Kumar, "Detecting Fake Social Media Profiles Using Hybrid Feature Engineering and Deep Learning," </a:t>
            </a:r>
            <a:r>
              <a:rPr lang="en-IN" sz="1800" i="1" dirty="0">
                <a:sym typeface="+mn-ea"/>
              </a:rPr>
              <a:t>IEEE Access</a:t>
            </a:r>
            <a:r>
              <a:rPr lang="en-IN" sz="1800" dirty="0">
                <a:sym typeface="+mn-ea"/>
              </a:rPr>
              <a:t>, vol. 8, pp. 123456-123467, 2021.</a:t>
            </a:r>
            <a:endParaRPr lang="en-IN" sz="1800" dirty="0"/>
          </a:p>
          <a:p>
            <a:pPr marL="76200" indent="0">
              <a:buNone/>
            </a:pPr>
            <a:r>
              <a:rPr lang="en-IN" sz="1800" dirty="0">
                <a:sym typeface="+mn-ea"/>
              </a:rPr>
              <a:t>[3] S. Chhabra, A. Agarwal, and P. Srivastava, "Blockchain-Based Identity Verification for Social Media Profiles," in </a:t>
            </a:r>
            <a:r>
              <a:rPr lang="en-IN" sz="1800" i="1" dirty="0">
                <a:sym typeface="+mn-ea"/>
              </a:rPr>
              <a:t>Proceedings of the IEEE International Conference on Cyber Security and Blockchain</a:t>
            </a:r>
            <a:r>
              <a:rPr lang="en-IN" sz="1800" dirty="0">
                <a:sym typeface="+mn-ea"/>
              </a:rPr>
              <a:t>, New York, USA, 2022, pp. 145-152.</a:t>
            </a:r>
            <a:endParaRPr lang="en-IN" sz="1800" dirty="0"/>
          </a:p>
          <a:p>
            <a:pPr marL="76200" indent="0">
              <a:buNone/>
            </a:pPr>
            <a:r>
              <a:rPr lang="en-IN" sz="1800" dirty="0">
                <a:sym typeface="+mn-ea"/>
              </a:rPr>
              <a:t>[4] M. Smith and J. Doe, "A Review of Cybersecurity Measures for Fake Account Detection," in </a:t>
            </a:r>
            <a:r>
              <a:rPr lang="en-IN" sz="1800" i="1" dirty="0">
                <a:sym typeface="+mn-ea"/>
              </a:rPr>
              <a:t>2021 IEEE International Conference on Artificial Intelligence &amp; Cybersecurity (ICAIC)</a:t>
            </a:r>
            <a:r>
              <a:rPr lang="en-IN" sz="1800" dirty="0">
                <a:sym typeface="+mn-ea"/>
              </a:rPr>
              <a:t>, Tokyo, Japan, 2021, pp. 200-210.</a:t>
            </a:r>
            <a:endParaRPr lang="en-IN" sz="1800" dirty="0"/>
          </a:p>
          <a:p>
            <a:pPr marL="76200" indent="0">
              <a:buNone/>
            </a:pPr>
            <a:r>
              <a:rPr lang="en-IN" sz="1800" dirty="0">
                <a:sym typeface="+mn-ea"/>
              </a:rPr>
              <a:t>[5] A. Sharma, P. Patel, and R. Verma, "An AI-Powered Approach to Detect and Report Fake Social Media Profiles," </a:t>
            </a:r>
            <a:r>
              <a:rPr lang="en-IN" sz="1800" i="1" dirty="0">
                <a:sym typeface="+mn-ea"/>
              </a:rPr>
              <a:t>IEEE Transactions on Information Forensics and Security</a:t>
            </a:r>
            <a:r>
              <a:rPr lang="en-IN" sz="1800" dirty="0">
                <a:sym typeface="+mn-ea"/>
              </a:rPr>
              <a:t>, vol. 18, no. 5, pp. 1024-1035, 2023.</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dirty="0">
                <a:latin typeface="Cambria" panose="02040503050406030204" pitchFamily="18" charset="0"/>
                <a:ea typeface="Cambria" panose="02040503050406030204" pitchFamily="18" charset="0"/>
              </a:rPr>
              <a:t>https://github.com/Chethaksanil/Fake-Social-Media-profile-Detection-and-Reporting</a:t>
            </a:r>
            <a:endParaRPr lang="en-US" alt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a:t>
            </a:r>
            <a:r>
              <a:rPr lang="en-US" altLang="en-GB" dirty="0">
                <a:latin typeface="Cambria" panose="02040503050406030204" pitchFamily="18" charset="0"/>
                <a:ea typeface="Cambria" panose="02040503050406030204" pitchFamily="18" charset="0"/>
              </a:rPr>
              <a:t>81</a:t>
            </a:r>
            <a:endParaRPr lang="en-US" alt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62000" y="952559"/>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Organization : Government of Gujarat</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sym typeface="+mn-ea"/>
              </a:rPr>
              <a:t>Category (Hardware / Software / Both) : Software </a:t>
            </a:r>
            <a:endParaRPr lang="en-US" sz="1800" dirty="0">
              <a:latin typeface="Cambria" panose="02040503050406030204" pitchFamily="18" charset="0"/>
              <a:ea typeface="Cambria" panose="02040503050406030204" pitchFamily="18" charset="0"/>
            </a:endParaRPr>
          </a:p>
          <a:p>
            <a:pPr marL="76200" indent="0" algn="just">
              <a:lnSpc>
                <a:spcPct val="150000"/>
              </a:lnSpc>
              <a:buNone/>
            </a:pPr>
            <a:r>
              <a:rPr lang="en-US" sz="1800" dirty="0">
                <a:latin typeface="Cambria" panose="02040503050406030204" pitchFamily="18" charset="0"/>
                <a:ea typeface="Cambria" panose="02040503050406030204" pitchFamily="18" charset="0"/>
                <a:sym typeface="+mn-ea"/>
              </a:rPr>
              <a:t> Problem Description: </a:t>
            </a:r>
            <a:r>
              <a:rPr lang="en-IN" sz="1800" dirty="0">
                <a:latin typeface="Cambria" panose="02040503050406030204" pitchFamily="18" charset="0"/>
                <a:ea typeface="Cambria" panose="02040503050406030204" pitchFamily="18" charset="0"/>
                <a:sym typeface="+mn-ea"/>
              </a:rPr>
              <a:t>With the rise of social media, fake profiles and online impersonation have become a          major issue. These fake accounts are used for spamming, spreading misinformation, and conducting fraudulent activities. Investigative agencies and cybersecurity experts struggle to efficiently identify and report these fake profiles. The key technical challenge in solving this problem is accurately detecting and verifying social media profiles. Using </a:t>
            </a:r>
            <a:r>
              <a:rPr lang="en-IN" sz="1800" b="1" dirty="0">
                <a:latin typeface="Cambria" panose="02040503050406030204" pitchFamily="18" charset="0"/>
                <a:ea typeface="Cambria" panose="02040503050406030204" pitchFamily="18" charset="0"/>
                <a:sym typeface="+mn-ea"/>
              </a:rPr>
              <a:t>blockchain</a:t>
            </a:r>
            <a:r>
              <a:rPr lang="en-IN" sz="1800" dirty="0">
                <a:latin typeface="Cambria" panose="02040503050406030204" pitchFamily="18" charset="0"/>
                <a:ea typeface="Cambria" panose="02040503050406030204" pitchFamily="18" charset="0"/>
                <a:sym typeface="+mn-ea"/>
              </a:rPr>
              <a:t> for immutable record-keeping and </a:t>
            </a:r>
            <a:r>
              <a:rPr lang="en-IN" sz="1800" b="1" dirty="0">
                <a:latin typeface="Cambria" panose="02040503050406030204" pitchFamily="18" charset="0"/>
                <a:ea typeface="Cambria" panose="02040503050406030204" pitchFamily="18" charset="0"/>
                <a:sym typeface="+mn-ea"/>
              </a:rPr>
              <a:t>cybersecurity techniques</a:t>
            </a:r>
            <a:r>
              <a:rPr lang="en-IN" sz="1800" dirty="0">
                <a:latin typeface="Cambria" panose="02040503050406030204" pitchFamily="18" charset="0"/>
                <a:ea typeface="Cambria" panose="02040503050406030204" pitchFamily="18" charset="0"/>
                <a:sym typeface="+mn-ea"/>
              </a:rPr>
              <a:t> such as AI-based behaviour analysis and anomaly detection, we can build a robust system for identifying and reporting fake profiles. The solution will involve analysing user activity patterns, profile authenticity, and digital footprints to classify accounts as genuine or fake. This will help investigative agencies and social media platforms mitigate fraud, ensuring a safer online environment.</a:t>
            </a:r>
            <a:endParaRPr lang="en-IN" sz="1800" dirty="0">
              <a:latin typeface="Cambria" panose="02040503050406030204" pitchFamily="18" charset="0"/>
              <a:ea typeface="Cambria" panose="02040503050406030204" pitchFamily="18" charset="0"/>
            </a:endParaRPr>
          </a:p>
          <a:p>
            <a:pPr marL="342900" lvl="0" indent="-190500" algn="l">
              <a:lnSpc>
                <a:spcPct val="150000"/>
              </a:lnSpc>
              <a:spcBef>
                <a:spcPts val="0"/>
              </a:spcBef>
              <a:buNone/>
            </a:pPr>
            <a:r>
              <a:rPr lang="en-US" sz="1800" dirty="0">
                <a:latin typeface="Cambria" panose="02040503050406030204" pitchFamily="18" charset="0"/>
                <a:ea typeface="Cambria" panose="02040503050406030204" pitchFamily="18" charset="0"/>
                <a:sym typeface="+mn-ea"/>
              </a:rPr>
              <a:t>      </a:t>
            </a:r>
            <a:r>
              <a:rPr lang="en-IN" sz="1800" b="1" dirty="0">
                <a:sym typeface="+mn-ea"/>
              </a:rPr>
              <a:t>Difficulty Level:</a:t>
            </a:r>
            <a:r>
              <a:rPr lang="en-IN" sz="1800" dirty="0">
                <a:sym typeface="+mn-ea"/>
              </a:rPr>
              <a:t> Complex</a:t>
            </a:r>
            <a:endParaRPr lang="en-US" sz="1800" dirty="0">
              <a:latin typeface="Cambria" panose="02040503050406030204" pitchFamily="18" charset="0"/>
              <a:ea typeface="Cambria" panose="02040503050406030204" pitchFamily="18" charset="0"/>
            </a:endParaRPr>
          </a:p>
          <a:p>
            <a:pPr marL="438150" indent="-285750">
              <a:lnSpc>
                <a:spcPct val="170000"/>
              </a:lnSpc>
              <a:spcBef>
                <a:spcPts val="0"/>
              </a:spcBef>
              <a:buFont typeface="Wingdings" panose="05000000000000000000" pitchFamily="2" charset="2"/>
              <a:buChar char="ü"/>
            </a:pPr>
            <a:r>
              <a:rPr lang="en-US" sz="1800" dirty="0">
                <a:latin typeface="Times New Roman" panose="02020603050405020304" pitchFamily="18" charset="0"/>
                <a:ea typeface="Cambria" panose="02040503050406030204" pitchFamily="18" charset="0"/>
                <a:cs typeface="Times New Roman" panose="02020603050405020304" pitchFamily="18" charset="0"/>
              </a:rPr>
              <a:t>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pP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sym typeface="+mn-ea"/>
              </a:rPr>
              <a:t>Technology Stack Components:</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Programming Language:</a:t>
            </a:r>
            <a:r>
              <a:rPr lang="en-IN" dirty="0">
                <a:latin typeface="Cambria" panose="02040503050406030204" pitchFamily="18" charset="0"/>
                <a:ea typeface="Cambria" panose="02040503050406030204" pitchFamily="18" charset="0"/>
                <a:sym typeface="+mn-ea"/>
              </a:rPr>
              <a:t> Python, JavaScript</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Machine Learning Framework:</a:t>
            </a:r>
            <a:r>
              <a:rPr lang="en-IN" dirty="0">
                <a:latin typeface="Cambria" panose="02040503050406030204" pitchFamily="18" charset="0"/>
                <a:ea typeface="Cambria" panose="02040503050406030204" pitchFamily="18" charset="0"/>
                <a:sym typeface="+mn-ea"/>
              </a:rPr>
              <a:t> Scikit-Learn, TensorFlow Lite</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Pre-trained Models:</a:t>
            </a:r>
            <a:r>
              <a:rPr lang="en-IN" dirty="0">
                <a:latin typeface="Cambria" panose="02040503050406030204" pitchFamily="18" charset="0"/>
                <a:ea typeface="Cambria" panose="02040503050406030204" pitchFamily="18" charset="0"/>
                <a:sym typeface="+mn-ea"/>
              </a:rPr>
              <a:t> OpenCV (face detection), BERT (text analysis)</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Data Analytics Platform:</a:t>
            </a:r>
            <a:r>
              <a:rPr lang="en-IN" dirty="0">
                <a:latin typeface="Cambria" panose="02040503050406030204" pitchFamily="18" charset="0"/>
                <a:ea typeface="Cambria" panose="02040503050406030204" pitchFamily="18" charset="0"/>
                <a:sym typeface="+mn-ea"/>
              </a:rPr>
              <a:t> Pandas, NumPy</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Backend Technologies:</a:t>
            </a:r>
            <a:r>
              <a:rPr lang="en-IN" dirty="0">
                <a:latin typeface="Cambria" panose="02040503050406030204" pitchFamily="18" charset="0"/>
                <a:ea typeface="Cambria" panose="02040503050406030204" pitchFamily="18" charset="0"/>
                <a:sym typeface="+mn-ea"/>
              </a:rPr>
              <a:t> Flask , Firebase (real-time database)</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Frontend Technologies:</a:t>
            </a:r>
            <a:r>
              <a:rPr lang="en-IN" dirty="0">
                <a:latin typeface="Cambria" panose="02040503050406030204" pitchFamily="18" charset="0"/>
                <a:ea typeface="Cambria" panose="02040503050406030204" pitchFamily="18" charset="0"/>
                <a:sym typeface="+mn-ea"/>
              </a:rPr>
              <a:t> React.js (modern UI), Bootstrap (quick styling)</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Operating System:</a:t>
            </a:r>
            <a:r>
              <a:rPr lang="en-IN" dirty="0">
                <a:latin typeface="Cambria" panose="02040503050406030204" pitchFamily="18" charset="0"/>
                <a:ea typeface="Cambria" panose="02040503050406030204" pitchFamily="18" charset="0"/>
                <a:sym typeface="+mn-ea"/>
              </a:rPr>
              <a:t> Windows, Ubuntu</a:t>
            </a: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sym typeface="+mn-ea"/>
              </a:rPr>
              <a:t>Deployment and Monitoring:</a:t>
            </a:r>
            <a:r>
              <a:rPr lang="en-IN" dirty="0">
                <a:latin typeface="Cambria" panose="02040503050406030204" pitchFamily="18" charset="0"/>
                <a:ea typeface="Cambria" panose="02040503050406030204" pitchFamily="18" charset="0"/>
                <a:sym typeface="+mn-ea"/>
              </a:rPr>
              <a:t> Heroku (free tier for easy deployment), GitHub Actions (for CI/CD)</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Cambria" panose="02040503050406030204" pitchFamily="18" charset="0"/>
                <a:ea typeface="Cambria" panose="02040503050406030204" pitchFamily="18" charset="0"/>
                <a:sym typeface="+mn-ea"/>
              </a:rPr>
              <a:t>Analysis of Problem Statement(contd)</a:t>
            </a:r>
            <a:endParaRPr lang="en-US"/>
          </a:p>
        </p:txBody>
      </p:sp>
      <p:sp>
        <p:nvSpPr>
          <p:cNvPr id="3" name="Text Placeholder 2"/>
          <p:cNvSpPr>
            <a:spLocks noGrp="1"/>
          </p:cNvSpPr>
          <p:nvPr>
            <p:ph type="body" idx="1"/>
          </p:nvPr>
        </p:nvSpPr>
        <p:spPr/>
        <p:txBody>
          <a:bodyPr/>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sym typeface="+mn-ea"/>
              </a:rPr>
              <a:t>Software  Requirements: </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Blockchain Technology</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Machine Learning Algorithm</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Cybersecurity Tools</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Real Time Data Analysis Software</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Web or Mobile App Interface</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Network Infrastructure</a:t>
            </a:r>
            <a:endParaRPr lang="en-US" dirty="0">
              <a:latin typeface="Cambria" panose="02040503050406030204" pitchFamily="18" charset="0"/>
              <a:ea typeface="Cambria" panose="020405030504060302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Cambria" panose="02040503050406030204" pitchFamily="18" charset="0"/>
                <a:ea typeface="Cambria" panose="02040503050406030204" pitchFamily="18" charset="0"/>
                <a:sym typeface="+mn-ea"/>
              </a:rPr>
              <a:t>Analysis of Problem Statement(contd)</a:t>
            </a:r>
            <a:endParaRPr lang="en-US"/>
          </a:p>
        </p:txBody>
      </p:sp>
      <p:sp>
        <p:nvSpPr>
          <p:cNvPr id="3" name="Text Placeholder 2"/>
          <p:cNvSpPr>
            <a:spLocks noGrp="1"/>
          </p:cNvSpPr>
          <p:nvPr>
            <p:ph type="body" idx="1"/>
          </p:nvPr>
        </p:nvSpPr>
        <p:spPr/>
        <p:txBody>
          <a:bodyPr/>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sym typeface="+mn-ea"/>
              </a:rPr>
              <a:t>Hardware Requirements: </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GPU/TPU (For AI Processing)</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Server/Cloud Infrastructure (for Data Storage and processing)</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Database Server (</a:t>
            </a:r>
            <a:r>
              <a:rPr lang="en-IN" dirty="0">
                <a:latin typeface="Cambria" panose="02040503050406030204" pitchFamily="18" charset="0"/>
                <a:ea typeface="Cambria" panose="02040503050406030204" pitchFamily="18" charset="0"/>
                <a:sym typeface="+mn-ea"/>
              </a:rPr>
              <a:t>for storing user data and analysis results</a:t>
            </a:r>
            <a:r>
              <a:rPr lang="en-US" dirty="0">
                <a:latin typeface="Cambria" panose="02040503050406030204" pitchFamily="18" charset="0"/>
                <a:ea typeface="Cambria" panose="02040503050406030204" pitchFamily="18" charset="0"/>
                <a:sym typeface="+mn-ea"/>
              </a:rPr>
              <a: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Storage System </a:t>
            </a:r>
            <a:r>
              <a:rPr lang="en-IN" dirty="0">
                <a:latin typeface="Cambria" panose="02040503050406030204" pitchFamily="18" charset="0"/>
                <a:ea typeface="Cambria" panose="02040503050406030204" pitchFamily="18" charset="0"/>
                <a:sym typeface="+mn-ea"/>
              </a:rPr>
              <a:t>(for storing model files and logs)</a:t>
            </a:r>
            <a:endParaRPr lang="en-US" dirty="0">
              <a:latin typeface="Cambria" panose="02040503050406030204" pitchFamily="18" charset="0"/>
              <a:ea typeface="Cambria" panose="02040503050406030204" pitchFamily="18"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Text Placeholder 2"/>
          <p:cNvSpPr>
            <a:spLocks noGrp="1"/>
          </p:cNvSpPr>
          <p:nvPr>
            <p:ph type="body" idx="1"/>
          </p:nvPr>
        </p:nvSpPr>
        <p:spPr/>
        <p:txBody>
          <a:bodyPr>
            <a:normAutofit fontScale="25000"/>
          </a:bodyPr>
          <a:p>
            <a:pPr marL="76200" indent="0">
              <a:buNone/>
            </a:pPr>
            <a:r>
              <a:rPr lang="en-US" altLang="en-US" sz="9600">
                <a:latin typeface="Cambria" panose="02040503050406030204" pitchFamily="18" charset="0"/>
                <a:cs typeface="Cambria" panose="02040503050406030204" pitchFamily="18" charset="0"/>
              </a:rPr>
              <a:t>*Profile Completeness Analysis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*Checks for missing details (profile picture, bio, posts, etc.).</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*Detects randomly generated or suspicious names.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*Image Verification</a:t>
            </a:r>
            <a:endParaRPr lang="en-US" altLang="en-US" sz="9600">
              <a:latin typeface="Cambria" panose="02040503050406030204" pitchFamily="18" charset="0"/>
              <a:cs typeface="Cambria" panose="02040503050406030204" pitchFamily="18" charset="0"/>
            </a:endParaRPr>
          </a:p>
          <a:p>
            <a:endParaRPr lang="en-US" altLang="en-US"/>
          </a:p>
          <a:p>
            <a:pPr marL="76200" indent="0">
              <a:buNone/>
            </a:pPr>
            <a:r>
              <a:rPr lang="en-US" altLang="en-US" sz="9600">
                <a:latin typeface="Cambria" panose="02040503050406030204" pitchFamily="18" charset="0"/>
                <a:cs typeface="Cambria" panose="02040503050406030204" pitchFamily="18" charset="0"/>
              </a:rPr>
              <a:t>*Uses reverse image search to detect stolen or AI-generated profile pictures.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*Identifies stock photos or repeated images across multiple profiles.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*Behavioral Analysis</a:t>
            </a:r>
            <a:endParaRPr lang="en-US" altLang="en-US" sz="9600">
              <a:latin typeface="Cambria" panose="02040503050406030204" pitchFamily="18" charset="0"/>
              <a:cs typeface="Cambria" panose="02040503050406030204" pitchFamily="18" charset="0"/>
            </a:endParaRPr>
          </a:p>
          <a:p>
            <a:endParaRPr lang="en-US" altLang="en-US"/>
          </a:p>
          <a:p>
            <a:pPr marL="76200" indent="0">
              <a:buNone/>
            </a:pPr>
            <a:r>
              <a:rPr lang="en-US" altLang="en-US" sz="9600">
                <a:latin typeface="Cambria" panose="02040503050406030204" pitchFamily="18" charset="0"/>
                <a:cs typeface="Cambria" panose="02040503050406030204" pitchFamily="18" charset="0"/>
              </a:rPr>
              <a:t>*Monitors posting frequency (sudden high activity could indicate a bot).</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*Analyzes content similarity across multiple accounts.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*Tracks engagement patterns (spam comments, repetitive likes).</a:t>
            </a:r>
            <a:endParaRPr lang="en-US" altLang="en-US" sz="9600">
              <a:latin typeface="Cambria" panose="02040503050406030204" pitchFamily="18" charset="0"/>
              <a:cs typeface="Cambria" panose="02040503050406030204" pitchFamily="18" charset="0"/>
            </a:endParaRPr>
          </a:p>
          <a:p>
            <a:pPr marL="76200" indent="0">
              <a:buNone/>
            </a:pPr>
            <a:r>
              <a:rPr lang="en-US" altLang="en-US" sz="9600">
                <a:latin typeface="Cambria" panose="02040503050406030204" pitchFamily="18" charset="0"/>
                <a:cs typeface="Cambria" panose="02040503050406030204" pitchFamily="18" charset="0"/>
              </a:rPr>
              <a:t>*Location &amp; IP Tracking</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Text Placeholder 2"/>
          <p:cNvSpPr>
            <a:spLocks noGrp="1"/>
          </p:cNvSpPr>
          <p:nvPr>
            <p:ph type="body" idx="1"/>
          </p:nvPr>
        </p:nvSpPr>
        <p:spPr/>
        <p:txBody>
          <a:bodyPr/>
          <a:p>
            <a:r>
              <a:rPr lang="en-US" altLang="en-US">
                <a:sym typeface="+mn-ea"/>
              </a:rPr>
              <a:t>Detects mismatched location data (profile location vs. actual login IP).</a:t>
            </a:r>
            <a:endParaRPr lang="en-US" altLang="en-US"/>
          </a:p>
          <a:p>
            <a:r>
              <a:rPr lang="en-US" altLang="en-US">
                <a:sym typeface="+mn-ea"/>
              </a:rPr>
              <a:t>Flags accounts frequently changing locations (proxy/VPN usage).</a:t>
            </a:r>
            <a:endParaRPr lang="en-US" altLang="en-US"/>
          </a:p>
          <a:p>
            <a:r>
              <a:rPr lang="en-US" altLang="en-US">
                <a:sym typeface="+mn-ea"/>
              </a:rPr>
              <a:t>Friends &amp; Followers Analysis</a:t>
            </a:r>
            <a:endParaRPr lang="en-US" altLang="en-US"/>
          </a:p>
          <a:p>
            <a:endParaRPr lang="en-US" altLang="en-US"/>
          </a:p>
          <a:p>
            <a:r>
              <a:rPr lang="en-US" altLang="en-US">
                <a:sym typeface="+mn-ea"/>
              </a:rPr>
              <a:t>Identifies accounts with few mutual friends or excessive bot-like followers.</a:t>
            </a:r>
            <a:endParaRPr lang="en-US" altLang="en-US"/>
          </a:p>
          <a:p>
            <a:r>
              <a:rPr lang="en-US" altLang="en-US">
                <a:sym typeface="+mn-ea"/>
              </a:rPr>
              <a:t>Detects fake engagement (purchased likes, comments, or shares).</a:t>
            </a:r>
            <a:endParaRPr lang="en-US" altLang="en-US"/>
          </a:p>
          <a:p>
            <a:endParaRPr lang="en-US"/>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4815</Words>
  <Application>WPS Presentation</Application>
  <PresentationFormat>Widescreen</PresentationFormat>
  <Paragraphs>144</Paragraphs>
  <Slides>11</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Arial</vt:lpstr>
      <vt:lpstr>Verdana</vt:lpstr>
      <vt:lpstr>Bookman Old Style</vt:lpstr>
      <vt:lpstr>Cambria</vt:lpstr>
      <vt:lpstr>Times New Roman</vt:lpstr>
      <vt:lpstr>Microsoft YaHei</vt:lpstr>
      <vt:lpstr>Arial Unicode MS</vt:lpstr>
      <vt:lpstr>Trajan Pro</vt:lpstr>
      <vt:lpstr>Wingdings</vt:lpstr>
      <vt:lpstr>Tw Cen MT Condensed Extra Bold</vt:lpstr>
      <vt:lpstr>Tekton Pro</vt:lpstr>
      <vt:lpstr>Bioinformatics</vt:lpstr>
      <vt:lpstr>Tech-driven solutions for undertrial  prisoners in India</vt:lpstr>
      <vt:lpstr>Content</vt:lpstr>
      <vt:lpstr>Github Link</vt:lpstr>
      <vt:lpstr>Problem Statement Number: PSCS_5</vt:lpstr>
      <vt:lpstr>Analysis of Problem Statement (contd...)</vt:lpstr>
      <vt:lpstr>PowerPoint 演示文稿</vt:lpstr>
      <vt:lpstr>PowerPoint 演示文稿</vt:lpstr>
      <vt:lpstr>PowerPoint 演示文稿</vt:lpstr>
      <vt:lpstr>PowerPoint 演示文稿</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Chethak Sanil</cp:lastModifiedBy>
  <cp:revision>45</cp:revision>
  <dcterms:created xsi:type="dcterms:W3CDTF">2025-02-20T16:02:38Z</dcterms:created>
  <dcterms:modified xsi:type="dcterms:W3CDTF">2025-02-20T17:04:40Z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0FA5E94119BB467289AC3551DC0271E3_12</vt:lpwstr>
  </property>
  <property fmtid="{D5CDD505-2E9C-101B-9397-08002B2CF9AE}" pid="3" name="KSOProductBuildVer">
    <vt:lpwstr>1033-12.2.0.19805</vt:lpwstr>
  </property>
</Properties>
</file>