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Security Camera Powered With Machine Learning For</a:t>
            </a:r>
            <a:br>
              <a:rPr lang="en-GB" dirty="0">
                <a:solidFill>
                  <a:schemeClr val="tx1"/>
                </a:solidFill>
                <a:latin typeface="Cambria" panose="02040503050406030204" pitchFamily="18" charset="0"/>
                <a:ea typeface="Cambria" panose="02040503050406030204" pitchFamily="18" charset="0"/>
              </a:rPr>
            </a:br>
            <a:r>
              <a:rPr lang="en-GB" dirty="0">
                <a:solidFill>
                  <a:schemeClr val="tx1"/>
                </a:solidFill>
                <a:latin typeface="Cambria" panose="02040503050406030204" pitchFamily="18" charset="0"/>
                <a:ea typeface="Cambria" panose="02040503050406030204" pitchFamily="18" charset="0"/>
              </a:rPr>
              <a:t>People Detection For Queue Data Analytics</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 CBC-G10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426565"/>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IN" sz="1800" u="none" strike="noStrike" cap="none" dirty="0"/>
                        <a:t>20211CBC0030</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Sai Rakshith L</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20211CBC0031</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Chethak</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IN" sz="1800" u="none" strike="noStrike" cap="none" dirty="0"/>
                        <a:t>20211CBC0032</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Khushi Dixit</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20211CBC0033</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Aishwarya R</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20211CBC0042</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Varshika Raj</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21489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Suma N 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Computer Science and Engineeing (Blockchain)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Pravinth Raja</a:t>
            </a:r>
            <a:endPar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Suma 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r>
              <a:rPr lang="en-IN" altLang="en-GB" dirty="0">
                <a:latin typeface="Cambria" panose="02040503050406030204" pitchFamily="18" charset="0"/>
                <a:ea typeface="Cambria" panose="02040503050406030204" pitchFamily="18" charset="0"/>
              </a:rPr>
              <a:t>PSCS-137</a:t>
            </a:r>
            <a:endParaRPr lang="en-IN" alt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441325" y="1038225"/>
            <a:ext cx="10049510" cy="4297045"/>
          </a:xfrm>
          <a:prstGeom prst="rect">
            <a:avLst/>
          </a:prstGeom>
          <a:noFill/>
          <a:ln>
            <a:noFill/>
          </a:ln>
        </p:spPr>
        <p:txBody>
          <a:bodyPr spcFirstLastPara="1" wrap="square" lIns="91425" tIns="45700" rIns="91425" bIns="45700" anchor="t" anchorCtr="0">
            <a:noAutofit/>
          </a:bodyPr>
          <a:lstStyle/>
          <a:p>
            <a:pPr marL="342900" lvl="0" indent="-190500" algn="l">
              <a:spcBef>
                <a:spcPts val="0"/>
              </a:spcBef>
              <a:buNone/>
            </a:pPr>
            <a:r>
              <a:rPr lang="en-US" sz="1800" b="1" dirty="0">
                <a:solidFill>
                  <a:schemeClr val="bg2"/>
                </a:solidFill>
                <a:latin typeface="Cambria" panose="02040503050406030204" pitchFamily="18" charset="0"/>
                <a:ea typeface="Cambria" panose="02040503050406030204" pitchFamily="18" charset="0"/>
              </a:rPr>
              <a:t>Organization: </a:t>
            </a:r>
            <a:r>
              <a:rPr lang="en-US" sz="1800" b="1" dirty="0">
                <a:solidFill>
                  <a:schemeClr val="tx1"/>
                </a:solidFill>
                <a:latin typeface="Cambria" panose="02040503050406030204" pitchFamily="18" charset="0"/>
                <a:ea typeface="Cambria" panose="02040503050406030204" pitchFamily="18" charset="0"/>
              </a:rPr>
              <a:t>CISCO DevNet</a:t>
            </a:r>
            <a:endParaRPr lang="en-US" sz="1800" dirty="0">
              <a:solidFill>
                <a:schemeClr val="tx1"/>
              </a:solidFill>
              <a:latin typeface="Cambria" panose="02040503050406030204" pitchFamily="18" charset="0"/>
              <a:ea typeface="Cambria" panose="02040503050406030204" pitchFamily="18" charset="0"/>
            </a:endParaRPr>
          </a:p>
          <a:p>
            <a:pPr marL="342900" lvl="0" indent="-190500" algn="l">
              <a:lnSpc>
                <a:spcPct val="150000"/>
              </a:lnSpc>
              <a:spcBef>
                <a:spcPts val="0"/>
              </a:spcBef>
              <a:buNone/>
            </a:pPr>
            <a:r>
              <a:rPr lang="en-US" sz="16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Category (Hardware / Software / Both) : Software Problem Description: Long lines at some specific time ticketing windows and services counter at Railway station, Bus stand,RTO office,Banks and other places could lead to bad services experiences. On many occasions lines are longer at specific time of day but empty/short at other times. It would be very user if real-time and historical queue length can be made available via website or mobile app to user and facility managers. This would in long-term help deliver better experience and smarter cities. Key technical challenge to solve this problem is to identify persons in specific area. Cisco Meraki camera with MV Sense utilizes a powerful onboard processor to analyze videos and using Machine Learning algorithms detects persons in specific area. Cisco Meraki IoT ready camera can be used as building block in your application.      </a:t>
            </a:r>
            <a:endParaRPr lang="en-US" sz="1800" dirty="0">
              <a:latin typeface="Cambria" panose="02040503050406030204" pitchFamily="18" charset="0"/>
              <a:ea typeface="Cambria" panose="02040503050406030204" pitchFamily="18" charset="0"/>
            </a:endParaRPr>
          </a:p>
          <a:p>
            <a:pPr marL="342900" lvl="0" indent="-190500" algn="l">
              <a:lnSpc>
                <a:spcPct val="150000"/>
              </a:lnSpc>
              <a:spcBef>
                <a:spcPts val="0"/>
              </a:spcBef>
              <a:buNone/>
            </a:pPr>
            <a:r>
              <a:rPr lang="en-US" sz="1800" dirty="0">
                <a:latin typeface="Cambria" panose="02040503050406030204" pitchFamily="18" charset="0"/>
                <a:ea typeface="Cambria" panose="02040503050406030204" pitchFamily="18" charset="0"/>
              </a:rPr>
              <a:t>  </a:t>
            </a:r>
            <a:r>
              <a:rPr lang="en-US" sz="1800" b="1" dirty="0">
                <a:solidFill>
                  <a:schemeClr val="bg2"/>
                </a:solidFill>
                <a:latin typeface="Cambria" panose="02040503050406030204" pitchFamily="18" charset="0"/>
                <a:ea typeface="Cambria" panose="02040503050406030204" pitchFamily="18" charset="0"/>
              </a:rPr>
              <a:t> Difficutly Level</a:t>
            </a:r>
            <a:r>
              <a:rPr lang="en-US" sz="1800" dirty="0">
                <a:latin typeface="Cambria" panose="02040503050406030204" pitchFamily="18" charset="0"/>
                <a:ea typeface="Cambria" panose="02040503050406030204" pitchFamily="18" charset="0"/>
              </a:rPr>
              <a:t> : Complex    </a:t>
            </a:r>
            <a:endParaRPr lang="en-US" sz="1800" dirty="0">
              <a:latin typeface="Cambria" panose="02040503050406030204" pitchFamily="18" charset="0"/>
              <a:ea typeface="Cambria" panose="02040503050406030204" pitchFamily="18" charset="0"/>
            </a:endParaRPr>
          </a:p>
          <a:p>
            <a:pPr marL="342900" lvl="0" indent="-190500" algn="l">
              <a:lnSpc>
                <a:spcPct val="200000"/>
              </a:lnSpc>
              <a:spcBef>
                <a:spcPts val="0"/>
              </a:spcBef>
              <a:buNone/>
            </a:pPr>
            <a:r>
              <a:rPr lang="en-US" sz="1600" dirty="0">
                <a:latin typeface="Cambria" panose="02040503050406030204" pitchFamily="18" charset="0"/>
                <a:ea typeface="Cambria" panose="02040503050406030204" pitchFamily="18" charset="0"/>
              </a:rPr>
              <a:t>                                                                                                                                                                     </a:t>
            </a:r>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rPr>
              <a:t>Technology Stack Components: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Programming Language </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Machine Learning Framework</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Pre-trained models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Data Analytics platform</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Backend technologies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Frontend technologies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Operating System</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Deployment and Monitoring</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rPr>
              <a:t>Software  Requirements: </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Development and Deployment Tools</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Pre-trained Model Libraries</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Database</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Machine Learning Libraries/Frameworks</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AWS/GCP/Azure services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sym typeface="+mn-ea"/>
              </a:rPr>
              <a:t>Software  and Hardware Requirements: </a:t>
            </a:r>
            <a:endParaRPr lang="en-US" dirty="0">
              <a:solidFill>
                <a:schemeClr val="bg2"/>
              </a:solidFill>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Camera (MV Sense)</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Onboard Processor (Edge Computing)</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Machine Learning Algorithms (for person detection)</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IoT Platform (Cisco Meraki IoT-ready capabilities)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Real-time Data Analysis Software</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Historical Data Storage System</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Web or Mobile App Interface (for users and facility managers)</a:t>
            </a: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Network Infrastructure (for data transmission and connectivity)</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1"/>
          <a:stretch>
            <a:fillRect/>
          </a:stretch>
        </p:blipFill>
        <p:spPr>
          <a:xfrm>
            <a:off x="880924" y="1227444"/>
            <a:ext cx="4642052" cy="4661292"/>
          </a:xfrm>
          <a:prstGeom prst="rect">
            <a:avLst/>
          </a:prstGeom>
        </p:spPr>
      </p:pic>
      <p:pic>
        <p:nvPicPr>
          <p:cNvPr id="5" name="Picture 4"/>
          <p:cNvPicPr>
            <a:picLocks noChangeAspect="1"/>
          </p:cNvPicPr>
          <p:nvPr/>
        </p:nvPicPr>
        <p:blipFill>
          <a:blip r:embed="rId2"/>
          <a:stretch>
            <a:fillRect/>
          </a:stretch>
        </p:blipFill>
        <p:spPr>
          <a:xfrm>
            <a:off x="5591100" y="1227444"/>
            <a:ext cx="5788100" cy="4112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555625" y="1143000"/>
            <a:ext cx="10925175" cy="5039360"/>
          </a:xfrm>
          <a:prstGeom prst="rect">
            <a:avLst/>
          </a:prstGeom>
          <a:noFill/>
          <a:ln>
            <a:noFill/>
          </a:ln>
        </p:spPr>
        <p:txBody>
          <a:bodyPr spcFirstLastPara="1" wrap="square" lIns="91425" tIns="45700" rIns="91425" bIns="45700" anchor="t" anchorCtr="0">
            <a:normAutofit fontScale="90000" lnSpcReduction="10000"/>
          </a:bodyPr>
          <a:lstStyle/>
          <a:p>
            <a:pPr marL="152400" indent="0">
              <a:spcBef>
                <a:spcPts val="0"/>
              </a:spcBef>
              <a:buNone/>
            </a:pPr>
            <a:r>
              <a:rPr lang="en-US" dirty="0">
                <a:latin typeface="Cambria" panose="02040503050406030204" pitchFamily="18" charset="0"/>
                <a:ea typeface="Cambria" panose="02040503050406030204" pitchFamily="18" charset="0"/>
              </a:rPr>
              <a:t>[1]Mohammed Ghazal, Rania Hamoudaand Samr Ali, “An IoT Smart Queue</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Management System with Real-TimeQueue Tracking” 2015 Fifth International Conference on e-Learning.</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[2]K. Nathani, R. Suthar, J. Shelke, V.Vatharkar, and A.J.Patankar, “Smart</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queue management for hospitals,”IJAFRC, vol. 2, pp. 94–98, 2015.</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[2]S. Shahbandari, “Uae to introduce</a:t>
            </a:r>
            <a:r>
              <a:rPr dirty="0">
                <a:latin typeface="Cambria" panose="02040503050406030204" pitchFamily="18" charset="0"/>
                <a:ea typeface="Cambria" panose="02040503050406030204" pitchFamily="18" charset="0"/>
              </a:rPr>
              <a:t>star ratings for governmentdepartments,” Gulf News, February 11,2014. Availablehttp://gulfnews.com/news/ gulf/uae</a:t>
            </a:r>
            <a:endParaRPr dirty="0">
              <a:latin typeface="Cambria" panose="02040503050406030204" pitchFamily="18" charset="0"/>
              <a:ea typeface="Cambria" panose="02040503050406030204" pitchFamily="18" charset="0"/>
            </a:endParaRPr>
          </a:p>
          <a:p>
            <a:pPr marL="152400" indent="0">
              <a:spcBef>
                <a:spcPts val="0"/>
              </a:spcBef>
              <a:buNone/>
            </a:pPr>
            <a:r>
              <a:rPr dirty="0">
                <a:latin typeface="Cambria" panose="02040503050406030204" pitchFamily="18" charset="0"/>
                <a:ea typeface="Cambria" panose="02040503050406030204" pitchFamily="18" charset="0"/>
              </a:rPr>
              <a:t>/general/uae-to-introduce- star –ratingsforgovernmentdepartments1.1289766.</a:t>
            </a:r>
            <a:endParaRPr dirty="0">
              <a:latin typeface="Cambria" panose="02040503050406030204" pitchFamily="18" charset="0"/>
              <a:ea typeface="Cambria" panose="02040503050406030204" pitchFamily="18" charset="0"/>
            </a:endParaRPr>
          </a:p>
          <a:p>
            <a:pPr marL="152400" indent="0">
              <a:spcBef>
                <a:spcPts val="0"/>
              </a:spcBef>
              <a:buNone/>
            </a:pPr>
            <a:r>
              <a:rPr dirty="0">
                <a:latin typeface="Cambria" panose="02040503050406030204" pitchFamily="18" charset="0"/>
                <a:ea typeface="Cambria" panose="02040503050406030204" pitchFamily="18" charset="0"/>
              </a:rPr>
              <a:t>[3]  S. A. M. Saleh, S. A. Suandi, and H.Ibrahim, ‘‘Recent survey on crowddensity estimation and counting for</a:t>
            </a:r>
            <a:r>
              <a:rPr lang="en-US"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visual surveillance,’’ Eng. Appl. Artif.Intell., vol. 41, pp. 103–114, May 2015.</a:t>
            </a:r>
            <a:endParaRPr dirty="0">
              <a:latin typeface="Cambria" panose="02040503050406030204" pitchFamily="18" charset="0"/>
              <a:ea typeface="Cambria" panose="02040503050406030204" pitchFamily="18" charset="0"/>
            </a:endParaRPr>
          </a:p>
          <a:p>
            <a:pPr marL="152400" indent="0">
              <a:spcBef>
                <a:spcPts val="0"/>
              </a:spcBef>
              <a:buNone/>
            </a:pPr>
            <a:r>
              <a:rPr dirty="0">
                <a:latin typeface="Cambria" panose="02040503050406030204" pitchFamily="18" charset="0"/>
                <a:ea typeface="Cambria" panose="02040503050406030204" pitchFamily="18" charset="0"/>
              </a:rPr>
              <a:t>[Online]. Available:</a:t>
            </a:r>
            <a:endParaRPr dirty="0">
              <a:latin typeface="Cambria" panose="02040503050406030204" pitchFamily="18" charset="0"/>
              <a:ea typeface="Cambria" panose="02040503050406030204" pitchFamily="18" charset="0"/>
            </a:endParaRPr>
          </a:p>
          <a:p>
            <a:pPr marL="152400" indent="0">
              <a:spcBef>
                <a:spcPts val="0"/>
              </a:spcBef>
              <a:buNone/>
            </a:pPr>
            <a:r>
              <a:rPr dirty="0">
                <a:latin typeface="Cambria" panose="02040503050406030204" pitchFamily="18" charset="0"/>
                <a:ea typeface="Cambria" panose="02040503050406030204" pitchFamily="18" charset="0"/>
              </a:rPr>
              <a:t>http://www.sciencedirect.com/science/article/pii/S0952197615000081</a:t>
            </a:r>
            <a:endParaRPr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[4]L. Zhang, M. Shi, and Q. Chen,‘‘Crowd counting via scale-adaptive convolutional neural network,’’ in Proc.IEEE Winter Conf. Appl. Comput. Vis.(WACV), Mar2018, pp. 1113–1121.</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3728</Words>
  <Application>WPS Presentation</Application>
  <PresentationFormat>Widescreen</PresentationFormat>
  <Paragraphs>120</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Verdana</vt:lpstr>
      <vt:lpstr>Bookman Old Style</vt:lpstr>
      <vt:lpstr>Cambria</vt:lpstr>
      <vt:lpstr>Microsoft YaHei</vt:lpstr>
      <vt:lpstr>Arial Unicode MS</vt:lpstr>
      <vt:lpstr>Bioinformatics</vt:lpstr>
      <vt:lpstr>Security Camera Powered With Machine Learning For People Detection For Queue Data Analytics</vt:lpstr>
      <vt:lpstr>Content</vt:lpstr>
      <vt:lpstr>Problem Statement Number: PSCS-137</vt:lpstr>
      <vt:lpstr>Analysis of Problem Statement</vt:lpstr>
      <vt:lpstr>Analysis of Problem Statement (contd...)</vt:lpstr>
      <vt:lpstr>Analysis of Problem Statement (contd...)</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CHETHAK SANIL</cp:lastModifiedBy>
  <cp:revision>36</cp:revision>
  <dcterms:created xsi:type="dcterms:W3CDTF">2024-09-11T11:08:00Z</dcterms:created>
  <dcterms:modified xsi:type="dcterms:W3CDTF">2024-09-18T07:46:27Z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4632C225147043A0B901AA04B55ADEE8_12</vt:lpwstr>
  </property>
  <property fmtid="{D5CDD505-2E9C-101B-9397-08002B2CF9AE}" pid="3" name="KSOProductBuildVer">
    <vt:lpwstr>1033-12.2.0.13472</vt:lpwstr>
  </property>
</Properties>
</file>